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89" r:id="rId4"/>
    <p:sldId id="295" r:id="rId5"/>
    <p:sldId id="258" r:id="rId6"/>
    <p:sldId id="298" r:id="rId7"/>
    <p:sldId id="260" r:id="rId8"/>
    <p:sldId id="259" r:id="rId9"/>
    <p:sldId id="293" r:id="rId10"/>
    <p:sldId id="261" r:id="rId11"/>
    <p:sldId id="297" r:id="rId12"/>
    <p:sldId id="262" r:id="rId13"/>
    <p:sldId id="263" r:id="rId14"/>
    <p:sldId id="264" r:id="rId15"/>
    <p:sldId id="265" r:id="rId16"/>
    <p:sldId id="266" r:id="rId17"/>
    <p:sldId id="287" r:id="rId18"/>
    <p:sldId id="267" r:id="rId19"/>
    <p:sldId id="268" r:id="rId20"/>
    <p:sldId id="269" r:id="rId21"/>
    <p:sldId id="270" r:id="rId22"/>
    <p:sldId id="291" r:id="rId23"/>
    <p:sldId id="271" r:id="rId24"/>
    <p:sldId id="272" r:id="rId25"/>
    <p:sldId id="292" r:id="rId26"/>
    <p:sldId id="273" r:id="rId27"/>
    <p:sldId id="274" r:id="rId28"/>
    <p:sldId id="275" r:id="rId29"/>
    <p:sldId id="283" r:id="rId30"/>
    <p:sldId id="285" r:id="rId31"/>
    <p:sldId id="284" r:id="rId32"/>
    <p:sldId id="277" r:id="rId33"/>
    <p:sldId id="278" r:id="rId34"/>
    <p:sldId id="279" r:id="rId35"/>
    <p:sldId id="286" r:id="rId36"/>
    <p:sldId id="288" r:id="rId37"/>
    <p:sldId id="281" r:id="rId38"/>
    <p:sldId id="282" r:id="rId39"/>
    <p:sldId id="29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4558E7-96B4-4ED6-9540-1D3F4DB42ED9}">
          <p14:sldIdLst>
            <p14:sldId id="256"/>
            <p14:sldId id="294"/>
            <p14:sldId id="289"/>
            <p14:sldId id="295"/>
            <p14:sldId id="258"/>
            <p14:sldId id="298"/>
            <p14:sldId id="260"/>
            <p14:sldId id="259"/>
            <p14:sldId id="293"/>
            <p14:sldId id="261"/>
            <p14:sldId id="297"/>
            <p14:sldId id="262"/>
            <p14:sldId id="263"/>
            <p14:sldId id="264"/>
            <p14:sldId id="265"/>
            <p14:sldId id="266"/>
            <p14:sldId id="287"/>
            <p14:sldId id="267"/>
            <p14:sldId id="268"/>
            <p14:sldId id="269"/>
            <p14:sldId id="270"/>
            <p14:sldId id="291"/>
            <p14:sldId id="271"/>
            <p14:sldId id="272"/>
            <p14:sldId id="292"/>
            <p14:sldId id="273"/>
            <p14:sldId id="274"/>
            <p14:sldId id="275"/>
            <p14:sldId id="283"/>
            <p14:sldId id="285"/>
            <p14:sldId id="284"/>
            <p14:sldId id="277"/>
            <p14:sldId id="278"/>
            <p14:sldId id="279"/>
            <p14:sldId id="286"/>
            <p14:sldId id="288"/>
            <p14:sldId id="281"/>
            <p14:sldId id="282"/>
            <p14:sldId id="29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824-D04B-463F-A0D7-DF6B684C119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D84E4AF-DD1D-4A2C-9922-3EF8714C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6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824-D04B-463F-A0D7-DF6B684C119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84E4AF-DD1D-4A2C-9922-3EF8714C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4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824-D04B-463F-A0D7-DF6B684C119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84E4AF-DD1D-4A2C-9922-3EF8714CB2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884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824-D04B-463F-A0D7-DF6B684C119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84E4AF-DD1D-4A2C-9922-3EF8714C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0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824-D04B-463F-A0D7-DF6B684C119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84E4AF-DD1D-4A2C-9922-3EF8714CB2A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030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824-D04B-463F-A0D7-DF6B684C119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84E4AF-DD1D-4A2C-9922-3EF8714C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21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824-D04B-463F-A0D7-DF6B684C119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E4AF-DD1D-4A2C-9922-3EF8714C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34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824-D04B-463F-A0D7-DF6B684C119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E4AF-DD1D-4A2C-9922-3EF8714C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2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824-D04B-463F-A0D7-DF6B684C119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E4AF-DD1D-4A2C-9922-3EF8714C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3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824-D04B-463F-A0D7-DF6B684C119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84E4AF-DD1D-4A2C-9922-3EF8714C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7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824-D04B-463F-A0D7-DF6B684C119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84E4AF-DD1D-4A2C-9922-3EF8714C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4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824-D04B-463F-A0D7-DF6B684C119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84E4AF-DD1D-4A2C-9922-3EF8714C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1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824-D04B-463F-A0D7-DF6B684C119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E4AF-DD1D-4A2C-9922-3EF8714C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9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824-D04B-463F-A0D7-DF6B684C119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E4AF-DD1D-4A2C-9922-3EF8714C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8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824-D04B-463F-A0D7-DF6B684C119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E4AF-DD1D-4A2C-9922-3EF8714C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7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824-D04B-463F-A0D7-DF6B684C119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84E4AF-DD1D-4A2C-9922-3EF8714C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5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B6824-D04B-463F-A0D7-DF6B684C119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D84E4AF-DD1D-4A2C-9922-3EF8714C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z-Cyrl-AZ" sz="6000" dirty="0">
                <a:latin typeface="Arial Black" panose="020B0A04020102020204" pitchFamily="34" charset="0"/>
              </a:rPr>
              <a:t>Школа и школски систем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453" y="211985"/>
            <a:ext cx="8911687" cy="1539541"/>
          </a:xfrm>
        </p:spPr>
        <p:txBody>
          <a:bodyPr>
            <a:normAutofit fontScale="90000"/>
          </a:bodyPr>
          <a:lstStyle/>
          <a:p>
            <a:pPr algn="ctr"/>
            <a:r>
              <a:rPr lang="az-Cyrl-AZ" u="sng" dirty="0">
                <a:latin typeface="Arial Black" panose="020B0A04020102020204" pitchFamily="34" charset="0"/>
              </a:rPr>
              <a:t>Основна и средња школа </a:t>
            </a:r>
            <a:r>
              <a:rPr lang="en-US" u="sng" dirty="0" smtClean="0">
                <a:latin typeface="Arial Black" panose="020B0A04020102020204" pitchFamily="34" charset="0"/>
              </a:rPr>
              <a:t/>
            </a:r>
            <a:br>
              <a:rPr lang="en-US" u="sng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Значај </a:t>
            </a:r>
            <a:r>
              <a:rPr lang="ru-RU" dirty="0">
                <a:latin typeface="Arial Black" panose="020B0A04020102020204" pitchFamily="34" charset="0"/>
              </a:rPr>
              <a:t>и специфичности школског васпитања и </a:t>
            </a:r>
            <a:r>
              <a:rPr lang="ru-RU" b="1" dirty="0">
                <a:latin typeface="Arial Black" panose="020B0A04020102020204" pitchFamily="34" charset="0"/>
              </a:rPr>
              <a:t>образовања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983" y="2133600"/>
            <a:ext cx="9482629" cy="4331594"/>
          </a:xfrm>
        </p:spPr>
        <p:txBody>
          <a:bodyPr>
            <a:normAutofit/>
          </a:bodyPr>
          <a:lstStyle/>
          <a:p>
            <a:r>
              <a:rPr lang="ru-RU" b="1" dirty="0"/>
              <a:t>Школа је најзначајнија институција образовања и васпитања у периоду најинтезивнијег развоја личности, у периоду детињства и младости. </a:t>
            </a:r>
          </a:p>
          <a:p>
            <a:endParaRPr lang="ru-RU" b="1" dirty="0"/>
          </a:p>
          <a:p>
            <a:r>
              <a:rPr lang="ru-RU" b="1" dirty="0"/>
              <a:t>Школско образовање више није ствар саме личности или породице, већ душевна норма и захтев који произилази из начина заједничког живота.</a:t>
            </a:r>
          </a:p>
          <a:p>
            <a:endParaRPr lang="ru-RU" b="1" dirty="0"/>
          </a:p>
          <a:p>
            <a:r>
              <a:rPr lang="ru-RU" b="1" dirty="0"/>
              <a:t>Школа је институција преко које се најбрже дисеминирају и дистрибуирају најновија научна достигнућа и популаришу нове форме друштвеног живота. </a:t>
            </a:r>
          </a:p>
          <a:p>
            <a:endParaRPr lang="ru-RU" b="1" dirty="0"/>
          </a:p>
          <a:p>
            <a:r>
              <a:rPr lang="ru-RU" b="1" dirty="0"/>
              <a:t>Школа је центар просвете, културе и научних достигнућа.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32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0" y="0"/>
            <a:ext cx="12212940" cy="6858000"/>
          </a:xfrm>
        </p:spPr>
      </p:pic>
    </p:spTree>
    <p:extLst>
      <p:ext uri="{BB962C8B-B14F-4D97-AF65-F5344CB8AC3E}">
        <p14:creationId xmlns:p14="http://schemas.microsoft.com/office/powerpoint/2010/main" val="32590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1280890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Развој школе и школског система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12710"/>
            <a:ext cx="9297988" cy="52229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    </a:t>
            </a:r>
            <a:r>
              <a:rPr lang="ru-RU" b="1" dirty="0" smtClean="0"/>
              <a:t>На </a:t>
            </a:r>
            <a:r>
              <a:rPr lang="ru-RU" b="1" dirty="0"/>
              <a:t>појаву школа утицала  је и чињеница да су људи створили велике фондове знања, вештина и навика да их више нису могли преносити непосредно кроз свакодневни живот.  Најстарије школе се јављају у богатим друштвима, као што су Египат, Атина</a:t>
            </a:r>
            <a:r>
              <a:rPr lang="ru-RU" b="1" dirty="0" smtClean="0"/>
              <a:t>...</a:t>
            </a:r>
            <a:endParaRPr lang="en-US" b="1" dirty="0" smtClean="0"/>
          </a:p>
          <a:p>
            <a:endParaRPr lang="en-US" b="1" dirty="0" smtClean="0"/>
          </a:p>
          <a:p>
            <a:r>
              <a:rPr lang="ru-RU" b="1" dirty="0" smtClean="0"/>
              <a:t>Основне</a:t>
            </a:r>
            <a:r>
              <a:rPr lang="ru-RU" b="1" dirty="0"/>
              <a:t>, упоришне тачке у развоју школе можемо, изложити на следећи начин: </a:t>
            </a:r>
            <a:r>
              <a:rPr lang="en-US" b="1" dirty="0" smtClean="0"/>
              <a:t>  </a:t>
            </a:r>
          </a:p>
          <a:p>
            <a:pPr lvl="1">
              <a:buFont typeface="Wingdings 3" panose="05040102010807070707" pitchFamily="18" charset="2"/>
              <a:buChar char=""/>
            </a:pPr>
            <a:r>
              <a:rPr lang="ru-RU" b="1" dirty="0" smtClean="0"/>
              <a:t>прединститучионални период</a:t>
            </a:r>
            <a:r>
              <a:rPr lang="en-US" b="1" dirty="0" smtClean="0"/>
              <a:t>,</a:t>
            </a:r>
            <a:endParaRPr lang="ru-RU" b="1" dirty="0"/>
          </a:p>
          <a:p>
            <a:pPr lvl="1">
              <a:buFont typeface="Wingdings 3" panose="05040102010807070707" pitchFamily="18" charset="2"/>
              <a:buChar char=""/>
            </a:pPr>
            <a:r>
              <a:rPr lang="ru-RU" b="1" dirty="0"/>
              <a:t>школе </a:t>
            </a:r>
            <a:r>
              <a:rPr lang="ru-RU" b="1" dirty="0" smtClean="0"/>
              <a:t>скриба</a:t>
            </a:r>
            <a:r>
              <a:rPr lang="en-US" b="1" dirty="0" smtClean="0"/>
              <a:t>,</a:t>
            </a:r>
            <a:endParaRPr lang="ru-RU" b="1" dirty="0"/>
          </a:p>
          <a:p>
            <a:pPr lvl="1">
              <a:buFont typeface="Wingdings 3" panose="05040102010807070707" pitchFamily="18" charset="2"/>
              <a:buChar char=""/>
            </a:pPr>
            <a:r>
              <a:rPr lang="ru-RU" b="1" dirty="0"/>
              <a:t>школе </a:t>
            </a:r>
            <a:r>
              <a:rPr lang="en-US" b="1" dirty="0" smtClean="0"/>
              <a:t>“</a:t>
            </a:r>
            <a:r>
              <a:rPr lang="ru-RU" b="1" dirty="0" smtClean="0"/>
              <a:t>3</a:t>
            </a:r>
            <a:r>
              <a:rPr lang="en-US" b="1" dirty="0" smtClean="0"/>
              <a:t>R”,</a:t>
            </a:r>
            <a:endParaRPr lang="ru-RU" b="1" dirty="0"/>
          </a:p>
          <a:p>
            <a:pPr lvl="1">
              <a:buFont typeface="Wingdings 3" panose="05040102010807070707" pitchFamily="18" charset="2"/>
              <a:buChar char=""/>
            </a:pPr>
            <a:r>
              <a:rPr lang="ru-RU" b="1" dirty="0"/>
              <a:t>схоластичка </a:t>
            </a:r>
            <a:r>
              <a:rPr lang="ru-RU" b="1" dirty="0" smtClean="0"/>
              <a:t>школа</a:t>
            </a:r>
            <a:r>
              <a:rPr lang="en-US" b="1" dirty="0" smtClean="0"/>
              <a:t>,</a:t>
            </a:r>
            <a:endParaRPr lang="ru-RU" b="1" dirty="0"/>
          </a:p>
          <a:p>
            <a:pPr lvl="1">
              <a:buFont typeface="Wingdings 3" panose="05040102010807070707" pitchFamily="18" charset="2"/>
              <a:buChar char=""/>
            </a:pPr>
            <a:r>
              <a:rPr lang="ru-RU" b="1" dirty="0"/>
              <a:t>јачање класичне средње </a:t>
            </a:r>
            <a:r>
              <a:rPr lang="ru-RU" b="1" dirty="0" smtClean="0"/>
              <a:t>школе</a:t>
            </a:r>
            <a:r>
              <a:rPr lang="en-US" b="1" dirty="0" smtClean="0"/>
              <a:t>,</a:t>
            </a:r>
            <a:endParaRPr lang="ru-RU" b="1" dirty="0"/>
          </a:p>
          <a:p>
            <a:pPr lvl="1">
              <a:buFont typeface="Wingdings 3" panose="05040102010807070707" pitchFamily="18" charset="2"/>
              <a:buChar char=""/>
            </a:pPr>
            <a:r>
              <a:rPr lang="ru-RU" b="1" dirty="0"/>
              <a:t>реалне гимназије </a:t>
            </a:r>
            <a:r>
              <a:rPr lang="en-US" b="1" dirty="0" smtClean="0"/>
              <a:t>,</a:t>
            </a:r>
            <a:endParaRPr lang="ru-RU" b="1" dirty="0"/>
          </a:p>
          <a:p>
            <a:pPr lvl="1">
              <a:buFont typeface="Wingdings 3" panose="05040102010807070707" pitchFamily="18" charset="2"/>
              <a:buChar char=""/>
            </a:pPr>
            <a:r>
              <a:rPr lang="ru-RU" b="1" dirty="0"/>
              <a:t>политехнизација школског </a:t>
            </a:r>
            <a:r>
              <a:rPr lang="ru-RU" b="1" dirty="0" smtClean="0"/>
              <a:t>образовања</a:t>
            </a:r>
            <a:r>
              <a:rPr lang="en-US" b="1" dirty="0" smtClean="0"/>
              <a:t>,</a:t>
            </a:r>
            <a:r>
              <a:rPr lang="ru-RU" b="1" dirty="0" smtClean="0"/>
              <a:t> </a:t>
            </a:r>
            <a:endParaRPr lang="ru-RU" b="1" dirty="0"/>
          </a:p>
          <a:p>
            <a:pPr lvl="1">
              <a:buFont typeface="Wingdings 3" panose="05040102010807070707" pitchFamily="18" charset="2"/>
              <a:buChar char=""/>
            </a:pPr>
            <a:r>
              <a:rPr lang="ru-RU" b="1" dirty="0"/>
              <a:t>разноврсност модела школских </a:t>
            </a:r>
            <a:r>
              <a:rPr lang="ru-RU" b="1" dirty="0" smtClean="0"/>
              <a:t>институција</a:t>
            </a:r>
            <a:r>
              <a:rPr lang="en-US" b="1" dirty="0" smtClean="0"/>
              <a:t>.</a:t>
            </a:r>
            <a:r>
              <a:rPr lang="ru-RU" b="1" dirty="0" smtClean="0"/>
              <a:t>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041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334851"/>
            <a:ext cx="9504050" cy="65231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r>
              <a:rPr lang="ru-RU" sz="2800" b="1" dirty="0" smtClean="0"/>
              <a:t>Улога цркве</a:t>
            </a:r>
            <a:r>
              <a:rPr lang="en-US" sz="2800" b="1" dirty="0" smtClean="0"/>
              <a:t>,</a:t>
            </a:r>
          </a:p>
          <a:p>
            <a:endParaRPr lang="en-US" sz="2800" b="1" dirty="0" smtClean="0"/>
          </a:p>
          <a:p>
            <a:r>
              <a:rPr lang="ru-RU" sz="2800" b="1" dirty="0" smtClean="0"/>
              <a:t>Зависност </a:t>
            </a:r>
            <a:r>
              <a:rPr lang="ru-RU" sz="2800" b="1" dirty="0"/>
              <a:t>школе од државе, </a:t>
            </a:r>
            <a:endParaRPr lang="en-US" sz="2800" b="1" dirty="0" smtClean="0"/>
          </a:p>
          <a:p>
            <a:endParaRPr lang="ru-RU" sz="2800" b="1" dirty="0"/>
          </a:p>
          <a:p>
            <a:r>
              <a:rPr lang="ru-RU" sz="2800" b="1" dirty="0"/>
              <a:t>Савремена </a:t>
            </a:r>
            <a:r>
              <a:rPr lang="ru-RU" sz="2800" b="1" dirty="0" smtClean="0"/>
              <a:t>школа</a:t>
            </a:r>
            <a:r>
              <a:rPr lang="en-US" sz="2800" b="1" dirty="0" smtClean="0"/>
              <a:t>,</a:t>
            </a:r>
          </a:p>
          <a:p>
            <a:endParaRPr lang="en-US" sz="2800" b="1" dirty="0" smtClean="0"/>
          </a:p>
          <a:p>
            <a:r>
              <a:rPr lang="ru-RU" sz="2800" b="1" dirty="0"/>
              <a:t>Школа  у </a:t>
            </a:r>
            <a:r>
              <a:rPr lang="ru-RU" sz="2800" b="1" dirty="0" smtClean="0"/>
              <a:t>Србији</a:t>
            </a:r>
            <a:r>
              <a:rPr lang="en-US" sz="2800" b="1" dirty="0" smtClean="0"/>
              <a:t>,</a:t>
            </a:r>
          </a:p>
          <a:p>
            <a:endParaRPr lang="ru-RU" sz="2800" b="1" dirty="0"/>
          </a:p>
          <a:p>
            <a:r>
              <a:rPr lang="ru-RU" sz="2800" b="1" dirty="0" smtClean="0"/>
              <a:t>Конституисање </a:t>
            </a:r>
            <a:r>
              <a:rPr lang="ru-RU" sz="2800" b="1" dirty="0"/>
              <a:t>школског система у </a:t>
            </a:r>
            <a:r>
              <a:rPr lang="ru-RU" sz="2800" b="1" dirty="0" smtClean="0"/>
              <a:t>Србији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546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15017"/>
            <a:ext cx="8911687" cy="1280890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Криктика школе  и школског начина васпитања и </a:t>
            </a:r>
            <a:r>
              <a:rPr lang="ru-RU" b="1" dirty="0">
                <a:latin typeface="Arial Black" panose="020B0A04020102020204" pitchFamily="34" charset="0"/>
              </a:rPr>
              <a:t>образовања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724401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ru-RU" sz="2400" b="1" dirty="0" smtClean="0"/>
              <a:t>Најјачи </a:t>
            </a:r>
            <a:r>
              <a:rPr lang="ru-RU" sz="2400" b="1" dirty="0"/>
              <a:t>талас критика појавио се крајем </a:t>
            </a:r>
            <a:r>
              <a:rPr lang="en-US" sz="2400" b="1" dirty="0" smtClean="0"/>
              <a:t>XIX </a:t>
            </a:r>
            <a:r>
              <a:rPr lang="ru-RU" sz="2400" b="1" dirty="0" smtClean="0"/>
              <a:t>и </a:t>
            </a:r>
            <a:r>
              <a:rPr lang="ru-RU" sz="2400" b="1" dirty="0"/>
              <a:t>почетком </a:t>
            </a:r>
            <a:r>
              <a:rPr lang="en-US" sz="2400" b="1" dirty="0" smtClean="0"/>
              <a:t>XX </a:t>
            </a:r>
            <a:r>
              <a:rPr lang="ru-RU" sz="2400" b="1" dirty="0" smtClean="0"/>
              <a:t>века</a:t>
            </a:r>
            <a:r>
              <a:rPr lang="ru-RU" sz="2400" b="1" dirty="0"/>
              <a:t>. </a:t>
            </a:r>
            <a:endParaRPr lang="en-US" sz="2400" b="1" dirty="0" smtClean="0"/>
          </a:p>
          <a:p>
            <a:endParaRPr lang="ru-RU" sz="2400" b="1" dirty="0"/>
          </a:p>
          <a:p>
            <a:r>
              <a:rPr lang="ru-RU" sz="2400" b="1" dirty="0"/>
              <a:t>Критике можемо разврстати у неколико основних група</a:t>
            </a:r>
            <a:r>
              <a:rPr lang="ru-RU" sz="2400" b="1" dirty="0" smtClean="0"/>
              <a:t>:</a:t>
            </a:r>
            <a:r>
              <a:rPr lang="en-US" sz="2400" b="1" dirty="0" smtClean="0"/>
              <a:t>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az-Cyrl-AZ" sz="2000" b="1" dirty="0"/>
              <a:t>захтев за унификацијом </a:t>
            </a:r>
            <a:r>
              <a:rPr lang="az-Cyrl-AZ" sz="2000" b="1" dirty="0" smtClean="0"/>
              <a:t>школа</a:t>
            </a:r>
            <a:r>
              <a:rPr lang="en-US" sz="2000" b="1" dirty="0" smtClean="0"/>
              <a:t>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b="1" dirty="0"/>
              <a:t>схватајући васпитање као инструмент своје власти, захтева се апсолутни утицај на школу</a:t>
            </a:r>
            <a:r>
              <a:rPr lang="ru-RU" sz="2000" b="1" dirty="0" smtClean="0"/>
              <a:t>,</a:t>
            </a:r>
            <a:endParaRPr lang="en-US" sz="20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b="1" dirty="0"/>
              <a:t>захтев да се школа врати природи и непосредног учења из </a:t>
            </a:r>
            <a:r>
              <a:rPr lang="ru-RU" sz="2000" b="1" dirty="0" smtClean="0"/>
              <a:t>prirode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451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45" y="0"/>
            <a:ext cx="4992731" cy="1280890"/>
          </a:xfrm>
        </p:spPr>
        <p:txBody>
          <a:bodyPr/>
          <a:lstStyle/>
          <a:p>
            <a:r>
              <a:rPr lang="az-Cyrl-AZ" dirty="0">
                <a:latin typeface="Arial Black" panose="020B0A04020102020204" pitchFamily="34" charset="0"/>
              </a:rPr>
              <a:t>Врсте школе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543" y="1132815"/>
            <a:ext cx="10335334" cy="6253089"/>
          </a:xfrm>
        </p:spPr>
        <p:txBody>
          <a:bodyPr>
            <a:noAutofit/>
          </a:bodyPr>
          <a:lstStyle/>
          <a:p>
            <a:r>
              <a:rPr lang="ru-RU" sz="2000" b="1" dirty="0"/>
              <a:t>Савремена типологија школа све школе класификује према различитим критеријумима</a:t>
            </a:r>
            <a:r>
              <a:rPr lang="ru-RU" sz="2000" b="1" dirty="0" smtClean="0"/>
              <a:t>:</a:t>
            </a:r>
            <a:endParaRPr lang="en-US" sz="20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b="1" dirty="0"/>
              <a:t>школе за нормално развијену децу и децу ометену у </a:t>
            </a:r>
            <a:r>
              <a:rPr lang="ru-RU" sz="2000" b="1" dirty="0" smtClean="0"/>
              <a:t>развоју</a:t>
            </a:r>
            <a:r>
              <a:rPr lang="en-US" sz="2000" b="1" dirty="0" smtClean="0"/>
              <a:t>,</a:t>
            </a:r>
            <a:endParaRPr lang="ru-RU" sz="20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b="1" dirty="0"/>
              <a:t>школе обавезне за сву децу и необавезне </a:t>
            </a:r>
            <a:r>
              <a:rPr lang="ru-RU" sz="2000" b="1" dirty="0" smtClean="0"/>
              <a:t>школе</a:t>
            </a:r>
            <a:r>
              <a:rPr lang="en-US" sz="2000" b="1" dirty="0" smtClean="0"/>
              <a:t>,</a:t>
            </a:r>
            <a:endParaRPr lang="ru-RU" sz="20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b="1" dirty="0"/>
              <a:t>школе за опште образовање и стручне </a:t>
            </a:r>
            <a:r>
              <a:rPr lang="ru-RU" sz="2000" b="1" dirty="0" smtClean="0"/>
              <a:t>школе</a:t>
            </a:r>
            <a:r>
              <a:rPr lang="en-US" sz="2000" b="1" dirty="0" smtClean="0"/>
              <a:t>,</a:t>
            </a:r>
            <a:endParaRPr lang="ru-RU" sz="20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b="1" dirty="0"/>
              <a:t>према степену образовања </a:t>
            </a:r>
            <a:r>
              <a:rPr lang="en-US" sz="2000" b="1" dirty="0" smtClean="0"/>
              <a:t>,</a:t>
            </a:r>
            <a:endParaRPr lang="ru-RU" sz="20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b="1" dirty="0"/>
              <a:t>према месту </a:t>
            </a:r>
            <a:r>
              <a:rPr lang="ru-RU" sz="2000" b="1" dirty="0" smtClean="0"/>
              <a:t>рада</a:t>
            </a:r>
            <a:r>
              <a:rPr lang="en-US" sz="2000" b="1" dirty="0" smtClean="0"/>
              <a:t>,</a:t>
            </a:r>
            <a:r>
              <a:rPr lang="en-US" sz="2000" b="1" dirty="0"/>
              <a:t> </a:t>
            </a:r>
            <a:r>
              <a:rPr lang="ru-RU" sz="2000" b="1" dirty="0" smtClean="0"/>
              <a:t>полу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месту </a:t>
            </a:r>
            <a:r>
              <a:rPr lang="ru-RU" sz="2000" b="1" dirty="0"/>
              <a:t>живљења </a:t>
            </a:r>
            <a:r>
              <a:rPr lang="ru-RU" sz="2000" b="1" dirty="0" smtClean="0"/>
              <a:t>ученика</a:t>
            </a:r>
            <a:r>
              <a:rPr lang="en-US" sz="2000" b="1" dirty="0" smtClean="0"/>
              <a:t>,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b="1" dirty="0" smtClean="0"/>
              <a:t>према </a:t>
            </a:r>
            <a:r>
              <a:rPr lang="ru-RU" sz="2000" b="1" dirty="0"/>
              <a:t>оснивачу </a:t>
            </a:r>
            <a:r>
              <a:rPr lang="en-US" sz="2000" b="1" dirty="0" smtClean="0"/>
              <a:t>,</a:t>
            </a:r>
            <a:endParaRPr lang="ru-RU" sz="20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b="1" dirty="0" smtClean="0"/>
              <a:t>према дужини трајања</a:t>
            </a:r>
            <a:r>
              <a:rPr lang="en-US" sz="2000" b="1" dirty="0" smtClean="0"/>
              <a:t>,</a:t>
            </a:r>
            <a:r>
              <a:rPr lang="en-US" sz="2000" b="1" dirty="0"/>
              <a:t> </a:t>
            </a:r>
            <a:r>
              <a:rPr lang="ru-RU" sz="2000" b="1" dirty="0"/>
              <a:t>и </a:t>
            </a:r>
            <a:r>
              <a:rPr lang="en-US" sz="2000" b="1" dirty="0" smtClean="0"/>
              <a:t> </a:t>
            </a:r>
            <a:r>
              <a:rPr lang="ru-RU" sz="2000" b="1" dirty="0" smtClean="0"/>
              <a:t>дужини </a:t>
            </a:r>
            <a:r>
              <a:rPr lang="ru-RU" sz="2000" b="1" dirty="0"/>
              <a:t>радног времена и времена </a:t>
            </a:r>
            <a:r>
              <a:rPr lang="ru-RU" sz="2000" b="1" dirty="0" smtClean="0"/>
              <a:t>рада</a:t>
            </a:r>
            <a:r>
              <a:rPr lang="en-US" sz="2000" b="1" dirty="0" smtClean="0"/>
              <a:t>,</a:t>
            </a:r>
            <a:endParaRPr lang="ru-RU" sz="20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b="1" dirty="0"/>
              <a:t>према врстама струка </a:t>
            </a:r>
            <a:r>
              <a:rPr lang="en-US" sz="2000" b="1" dirty="0" smtClean="0"/>
              <a:t>,</a:t>
            </a:r>
            <a:r>
              <a:rPr lang="ru-RU" sz="2000" b="1" dirty="0" smtClean="0"/>
              <a:t>структури </a:t>
            </a:r>
            <a:r>
              <a:rPr lang="ru-RU" sz="2000" b="1" dirty="0"/>
              <a:t>ученичких </a:t>
            </a:r>
            <a:r>
              <a:rPr lang="ru-RU" sz="2000" b="1" dirty="0" smtClean="0"/>
              <a:t>одељења</a:t>
            </a:r>
            <a:r>
              <a:rPr lang="en-US" sz="2000" b="1" dirty="0" smtClean="0"/>
              <a:t>,</a:t>
            </a:r>
            <a:r>
              <a:rPr lang="ru-RU" sz="2000" b="1" dirty="0" smtClean="0"/>
              <a:t> величини </a:t>
            </a:r>
            <a:r>
              <a:rPr lang="ru-RU" sz="2000" b="1" dirty="0"/>
              <a:t>територије </a:t>
            </a:r>
            <a:r>
              <a:rPr lang="en-US" sz="2000" b="1" dirty="0" smtClean="0"/>
              <a:t>,</a:t>
            </a:r>
            <a:endParaRPr lang="en-US" sz="20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b="1" dirty="0" smtClean="0"/>
              <a:t>обзиром </a:t>
            </a:r>
            <a:r>
              <a:rPr lang="ru-RU" sz="2000" b="1" dirty="0"/>
              <a:t>на </a:t>
            </a:r>
            <a:r>
              <a:rPr lang="ru-RU" sz="2000" b="1" dirty="0" smtClean="0"/>
              <a:t>величину</a:t>
            </a:r>
            <a:r>
              <a:rPr lang="en-US" sz="2000" b="1" dirty="0" smtClean="0"/>
              <a:t>,</a:t>
            </a:r>
            <a:r>
              <a:rPr lang="ru-RU" sz="2000" b="1" dirty="0" smtClean="0"/>
              <a:t> </a:t>
            </a:r>
            <a:r>
              <a:rPr lang="ru-RU" sz="2000" b="1" dirty="0"/>
              <a:t>организацију </a:t>
            </a:r>
            <a:r>
              <a:rPr lang="ru-RU" sz="2000" b="1" dirty="0" smtClean="0"/>
              <a:t>управе</a:t>
            </a:r>
            <a:r>
              <a:rPr lang="en-US" sz="2000" b="1" dirty="0" smtClean="0"/>
              <a:t>,</a:t>
            </a:r>
            <a:r>
              <a:rPr lang="ru-RU" sz="2000" b="1" dirty="0" smtClean="0"/>
              <a:t> </a:t>
            </a:r>
            <a:r>
              <a:rPr lang="ru-RU" sz="2000" b="1" dirty="0"/>
              <a:t>контакт са ученицима.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756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86229"/>
            <a:ext cx="8911687" cy="1280890"/>
          </a:xfrm>
        </p:spPr>
        <p:txBody>
          <a:bodyPr/>
          <a:lstStyle/>
          <a:p>
            <a:pPr algn="ctr"/>
            <a:r>
              <a:rPr lang="az-Cyrl-AZ" dirty="0">
                <a:latin typeface="Arial Black" panose="020B0A04020102020204" pitchFamily="34" charset="0"/>
              </a:rPr>
              <a:t>Основна школа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87" y="1045029"/>
            <a:ext cx="10101942" cy="5471681"/>
          </a:xfrm>
        </p:spPr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r>
              <a:rPr lang="ru-RU" sz="2400" b="1" dirty="0" smtClean="0"/>
              <a:t>Основна </a:t>
            </a:r>
            <a:r>
              <a:rPr lang="ru-RU" sz="2400" b="1" dirty="0"/>
              <a:t>школа је установа у којој се на огранизован начин остварују задаци основног образовања и васпитања</a:t>
            </a:r>
            <a:r>
              <a:rPr lang="ru-RU" sz="2400" b="1" dirty="0" smtClean="0"/>
              <a:t>.</a:t>
            </a:r>
            <a:r>
              <a:rPr lang="en-US" sz="2400" b="1" dirty="0" smtClean="0"/>
              <a:t>.</a:t>
            </a:r>
          </a:p>
          <a:p>
            <a:endParaRPr lang="en-US" sz="2400" b="1" dirty="0" smtClean="0"/>
          </a:p>
          <a:p>
            <a:endParaRPr lang="ru-RU" sz="2400" b="1" dirty="0"/>
          </a:p>
          <a:p>
            <a:r>
              <a:rPr lang="ru-RU" sz="2400" b="1" dirty="0"/>
              <a:t>Основно васпитање и образовање је неопходно сваком грађанину да би се успешно укључио у друштвени живот, да би започео професионално образовање. Оно је </a:t>
            </a:r>
            <a:r>
              <a:rPr lang="ru-RU" sz="2400" b="1" u="sng" dirty="0"/>
              <a:t>уставно право и обавеза</a:t>
            </a:r>
            <a:r>
              <a:rPr lang="ru-RU" sz="2400" b="1" dirty="0"/>
              <a:t> свих грађанина. </a:t>
            </a:r>
            <a:endParaRPr lang="en-US" sz="2400" b="1" dirty="0" smtClean="0"/>
          </a:p>
          <a:p>
            <a:endParaRPr lang="ru-RU" sz="2400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895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9075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58732" y="0"/>
            <a:ext cx="24332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Постоји тежња да сви ученици буду у једнаким условима.</a:t>
            </a:r>
            <a:r>
              <a:rPr lang="en-US" sz="2400" b="1" dirty="0"/>
              <a:t> </a:t>
            </a:r>
            <a:r>
              <a:rPr lang="ru-RU" sz="2400" b="1" dirty="0"/>
              <a:t>Друштво обезбеђује основне услове: школски простор и опрему. </a:t>
            </a:r>
            <a:endParaRPr lang="en-US" sz="24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97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998" y="0"/>
            <a:ext cx="9797402" cy="6857999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ru-RU" sz="2400" b="1" dirty="0" smtClean="0"/>
              <a:t>Основна </a:t>
            </a:r>
            <a:r>
              <a:rPr lang="ru-RU" sz="2400" b="1" dirty="0"/>
              <a:t>школа има следеће одлике: 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даје основна, елементарна зњања и умења,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базична,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бесплатна,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најмасовнија институција за образовање и васпитање,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државна установа, и не може бити приватно организована,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одвојена од цркве,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настава на матерњем језику,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обезбеђена равноправност пола.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060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269" y="0"/>
            <a:ext cx="8911687" cy="1280890"/>
          </a:xfrm>
        </p:spPr>
        <p:txBody>
          <a:bodyPr/>
          <a:lstStyle/>
          <a:p>
            <a:pPr algn="ctr"/>
            <a:r>
              <a:rPr lang="az-Cyrl-AZ" dirty="0">
                <a:latin typeface="Arial Black" panose="020B0A04020102020204" pitchFamily="34" charset="0"/>
              </a:rPr>
              <a:t>Средње школе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998" y="1540099"/>
            <a:ext cx="9478292" cy="5053884"/>
          </a:xfrm>
        </p:spPr>
        <p:txBody>
          <a:bodyPr/>
          <a:lstStyle/>
          <a:p>
            <a:r>
              <a:rPr lang="ru-RU" sz="2400" b="1" dirty="0"/>
              <a:t>Развитак средње школе  у Србији </a:t>
            </a:r>
            <a:endParaRPr lang="en-US" sz="2400" b="1" dirty="0" smtClean="0"/>
          </a:p>
          <a:p>
            <a:endParaRPr lang="en-US" b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2000" b="1" dirty="0" smtClean="0"/>
              <a:t>До </a:t>
            </a:r>
            <a:r>
              <a:rPr lang="en-US" sz="2000" b="1" dirty="0" smtClean="0"/>
              <a:t>II</a:t>
            </a:r>
            <a:r>
              <a:rPr lang="ru-RU" sz="2000" b="1" dirty="0" smtClean="0"/>
              <a:t> </a:t>
            </a:r>
            <a:r>
              <a:rPr lang="ru-RU" sz="2000" b="1" dirty="0"/>
              <a:t>светског рата </a:t>
            </a:r>
            <a:endParaRPr lang="en-US" sz="20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2000" b="1" dirty="0" smtClean="0"/>
              <a:t>После </a:t>
            </a:r>
            <a:r>
              <a:rPr lang="ru-RU" sz="2000" b="1" dirty="0"/>
              <a:t>1945. </a:t>
            </a:r>
            <a:r>
              <a:rPr lang="az-Cyrl-AZ" sz="2000" b="1" dirty="0"/>
              <a:t>године,</a:t>
            </a:r>
            <a:endParaRPr lang="en-US" sz="20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2000" b="1" dirty="0" smtClean="0"/>
              <a:t>Од </a:t>
            </a:r>
            <a:r>
              <a:rPr lang="ru-RU" sz="2000" b="1" dirty="0"/>
              <a:t>1958. </a:t>
            </a:r>
            <a:r>
              <a:rPr lang="az-Cyrl-AZ" sz="2000" b="1" dirty="0"/>
              <a:t>године,</a:t>
            </a:r>
            <a:endParaRPr lang="en-US" sz="20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2000" b="1" dirty="0" smtClean="0"/>
              <a:t>После </a:t>
            </a:r>
            <a:r>
              <a:rPr lang="ru-RU" sz="2000" b="1" dirty="0"/>
              <a:t>1974. </a:t>
            </a:r>
            <a:r>
              <a:rPr lang="az-Cyrl-AZ" sz="2000" b="1" dirty="0"/>
              <a:t>године,</a:t>
            </a:r>
            <a:endParaRPr lang="en-US" sz="20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2000" b="1" dirty="0" smtClean="0"/>
              <a:t>Крајем </a:t>
            </a:r>
            <a:r>
              <a:rPr lang="ru-RU" sz="2000" b="1" dirty="0"/>
              <a:t>осамдесетих </a:t>
            </a:r>
            <a:r>
              <a:rPr lang="ru-RU" sz="2000" b="1" dirty="0" smtClean="0"/>
              <a:t>година</a:t>
            </a:r>
            <a:r>
              <a:rPr lang="ru-RU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46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1" y="-10357"/>
            <a:ext cx="10180320" cy="6868357"/>
          </a:xfrm>
        </p:spPr>
      </p:pic>
    </p:spTree>
    <p:extLst>
      <p:ext uri="{BB962C8B-B14F-4D97-AF65-F5344CB8AC3E}">
        <p14:creationId xmlns:p14="http://schemas.microsoft.com/office/powerpoint/2010/main" val="14063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437" y="108955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Структура васпитно-образовних активности основне и средње школе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89845"/>
            <a:ext cx="8915400" cy="5281411"/>
          </a:xfrm>
        </p:spPr>
        <p:txBody>
          <a:bodyPr/>
          <a:lstStyle/>
          <a:p>
            <a:endParaRPr lang="en-US" b="1" dirty="0" smtClean="0"/>
          </a:p>
          <a:p>
            <a:r>
              <a:rPr lang="ru-RU" b="1" dirty="0" smtClean="0"/>
              <a:t>У </a:t>
            </a:r>
            <a:r>
              <a:rPr lang="ru-RU" b="1" dirty="0"/>
              <a:t>класичној организационој шеми основне и средње школе постоји подела на</a:t>
            </a:r>
            <a:r>
              <a:rPr lang="ru-RU" b="1" dirty="0" smtClean="0"/>
              <a:t>:</a:t>
            </a: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/>
              <a:t>наставу,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/>
              <a:t>ваннаставни рад,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/>
              <a:t>културну и јавну делатност школе</a:t>
            </a:r>
            <a:r>
              <a:rPr lang="ru-RU" b="1" dirty="0" smtClean="0"/>
              <a:t>.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ru-RU" b="1" u="sng" dirty="0"/>
              <a:t>Настава је централна активност </a:t>
            </a:r>
            <a:r>
              <a:rPr lang="ru-RU" b="1" dirty="0"/>
              <a:t>и основна обавеза у свакој школи. </a:t>
            </a:r>
            <a:endParaRPr lang="en-US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u="sng" dirty="0"/>
              <a:t>Савремена школа </a:t>
            </a:r>
            <a:r>
              <a:rPr lang="ru-RU" b="1" dirty="0"/>
              <a:t>има разноврсну структуру васпитно-образовних активности, не само са ученицима већ и са другом децом, родитељима и осталим грађанима. Отвореност савремене школе се огледа у њеном утицају и пријему утицаја из свог окружења.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765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832" y="96076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Установе за образовање и васпитање деце ометене у развоју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109" y="1376966"/>
            <a:ext cx="10714892" cy="54810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ru-RU" sz="2400" b="1" dirty="0" smtClean="0"/>
              <a:t>Васпитно-образовни </a:t>
            </a:r>
            <a:r>
              <a:rPr lang="ru-RU" sz="2400" b="1" dirty="0"/>
              <a:t>рад се организује </a:t>
            </a:r>
            <a:r>
              <a:rPr lang="ru-RU" sz="2400" b="1" dirty="0" smtClean="0"/>
              <a:t>у </a:t>
            </a:r>
            <a:r>
              <a:rPr lang="ru-RU" sz="2400" b="1" dirty="0"/>
              <a:t>зависности од степена и категорије ометености:</a:t>
            </a:r>
          </a:p>
          <a:p>
            <a:pPr lvl="1">
              <a:buFont typeface="+mj-lt"/>
              <a:buAutoNum type="arabicPeriod"/>
            </a:pPr>
            <a:r>
              <a:rPr lang="ru-RU" sz="2400" b="1" dirty="0"/>
              <a:t>деца ометена у менталном развитку,</a:t>
            </a:r>
          </a:p>
          <a:p>
            <a:pPr lvl="1">
              <a:buFont typeface="+mj-lt"/>
              <a:buAutoNum type="arabicPeriod"/>
            </a:pPr>
            <a:r>
              <a:rPr lang="ru-RU" sz="2400" b="1" dirty="0"/>
              <a:t>са поремећајем говора,</a:t>
            </a:r>
          </a:p>
          <a:p>
            <a:pPr lvl="1">
              <a:buFont typeface="+mj-lt"/>
              <a:buAutoNum type="arabicPeriod"/>
            </a:pPr>
            <a:r>
              <a:rPr lang="ru-RU" sz="2400" b="1" dirty="0"/>
              <a:t>са оштећеним видом,</a:t>
            </a:r>
          </a:p>
          <a:p>
            <a:pPr lvl="1">
              <a:buFont typeface="+mj-lt"/>
              <a:buAutoNum type="arabicPeriod"/>
            </a:pPr>
            <a:r>
              <a:rPr lang="ru-RU" sz="2400" b="1" dirty="0"/>
              <a:t>са оштећеним слухом,</a:t>
            </a:r>
          </a:p>
          <a:p>
            <a:pPr lvl="1">
              <a:buFont typeface="+mj-lt"/>
              <a:buAutoNum type="arabicPeriod"/>
            </a:pPr>
            <a:r>
              <a:rPr lang="ru-RU" sz="2400" b="1" dirty="0"/>
              <a:t>телесно инвалидна деца,</a:t>
            </a:r>
          </a:p>
          <a:p>
            <a:pPr lvl="1">
              <a:buFont typeface="+mj-lt"/>
              <a:buAutoNum type="arabicPeriod"/>
            </a:pPr>
            <a:r>
              <a:rPr lang="ru-RU" sz="2400" b="1" dirty="0"/>
              <a:t>деца вишеструко ометена у развитку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303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02634"/>
          </a:xfrm>
        </p:spPr>
      </p:pic>
    </p:spTree>
    <p:extLst>
      <p:ext uri="{BB962C8B-B14F-4D97-AF65-F5344CB8AC3E}">
        <p14:creationId xmlns:p14="http://schemas.microsoft.com/office/powerpoint/2010/main" val="25556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78" y="121834"/>
            <a:ext cx="8911687" cy="1280890"/>
          </a:xfrm>
        </p:spPr>
        <p:txBody>
          <a:bodyPr/>
          <a:lstStyle/>
          <a:p>
            <a:pPr algn="ctr"/>
            <a:r>
              <a:rPr lang="az-Cyrl-AZ" dirty="0">
                <a:latin typeface="Arial Black" panose="020B0A04020102020204" pitchFamily="34" charset="0"/>
              </a:rPr>
              <a:t>Више школе и факултети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72457"/>
            <a:ext cx="8915400" cy="5273797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</a:t>
            </a:r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соке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школе </a:t>
            </a:r>
            <a:r>
              <a:rPr lang="ru-RU" sz="2400" b="1" dirty="0"/>
              <a:t>су васпитно-образовне установе стручне оријентације, које оспособљавају кадрове за област произвољног рада. Трају по правилу </a:t>
            </a:r>
            <a:r>
              <a:rPr lang="ru-RU" sz="2400" b="1" dirty="0" smtClean="0"/>
              <a:t>6 </a:t>
            </a:r>
            <a:r>
              <a:rPr lang="ru-RU" sz="2400" b="1" dirty="0"/>
              <a:t>семестра. </a:t>
            </a:r>
          </a:p>
          <a:p>
            <a:endParaRPr lang="ru-RU" sz="2400" b="1" dirty="0"/>
          </a:p>
          <a:p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Факултети</a:t>
            </a:r>
            <a:r>
              <a:rPr lang="ru-RU" sz="2400" b="1" dirty="0"/>
              <a:t> су самосталне научно-наставне институције које имају троструку функцију</a:t>
            </a:r>
            <a:r>
              <a:rPr lang="ru-RU" sz="2400" b="1" dirty="0" smtClean="0"/>
              <a:t>:</a:t>
            </a: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b="1" i="1" dirty="0"/>
              <a:t>oбразују високо стручне кадрове,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b="1" i="1" dirty="0"/>
              <a:t>организују и унапређују одговарајућу научну област,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b="1" i="1" dirty="0"/>
              <a:t>формирају научни кадар.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437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863" y="0"/>
            <a:ext cx="8911687" cy="128089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998" y="943430"/>
            <a:ext cx="8915400" cy="5167084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Универзитет</a:t>
            </a:r>
            <a:r>
              <a:rPr lang="ru-RU" sz="2400" b="1" dirty="0" smtClean="0"/>
              <a:t> </a:t>
            </a:r>
            <a:r>
              <a:rPr lang="ru-RU" sz="2400" b="1" dirty="0"/>
              <a:t>може да представља самосталну целину и организационо јединство више факултета, а може да представља и форму удруживања већег броја међусобно независних факултета. </a:t>
            </a:r>
          </a:p>
          <a:p>
            <a:endParaRPr lang="ru-RU" sz="2400" b="1" dirty="0"/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Високе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 од 2018. организоване у Академије струковних студија, а након њих је могуће наставити формално образовање на специјалистичким студијама које трају једну и мастер струковним студијама које трају такође једну годину.  Њ</a:t>
            </a:r>
            <a:r>
              <a:rPr lang="ru-RU" sz="2400" b="1" dirty="0" smtClean="0"/>
              <a:t>ихова </a:t>
            </a:r>
            <a:r>
              <a:rPr lang="ru-RU" sz="2400" b="1" dirty="0"/>
              <a:t>оријентација је </a:t>
            </a:r>
            <a:r>
              <a:rPr lang="ru-RU" sz="2400" b="1" dirty="0" smtClean="0"/>
              <a:t>стручна.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341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80890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Школа и њено окружење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Васпитање у породици.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280890"/>
            <a:ext cx="8764172" cy="5470794"/>
          </a:xfrm>
        </p:spPr>
      </p:pic>
      <p:sp>
        <p:nvSpPr>
          <p:cNvPr id="6" name="TextBox 5"/>
          <p:cNvSpPr txBox="1"/>
          <p:nvPr/>
        </p:nvSpPr>
        <p:spPr>
          <a:xfrm>
            <a:off x="2569259" y="5205046"/>
            <a:ext cx="868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Породица је основно социјално окружење и најзначајнији фактор развоја и васпитања личности. Породица дефинише каснија понашања детета у животу. </a:t>
            </a:r>
          </a:p>
        </p:txBody>
      </p:sp>
    </p:spTree>
    <p:extLst>
      <p:ext uri="{BB962C8B-B14F-4D97-AF65-F5344CB8AC3E}">
        <p14:creationId xmlns:p14="http://schemas.microsoft.com/office/powerpoint/2010/main" val="39470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863" y="0"/>
            <a:ext cx="8911687" cy="116114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543" y="1161143"/>
            <a:ext cx="10116457" cy="569685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Породица </a:t>
            </a:r>
            <a:r>
              <a:rPr lang="ru-RU" sz="2400" b="1" dirty="0"/>
              <a:t>омогућава: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биолошку репродукцију,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физичко одржавање новорођенчета,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психичку сигурност детету,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блискост и поверење између чланова породице,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родитељи су први васпитачи детета,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у породици се проводи највише времена,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родитељи имају осећај највеће одговорности и бригу о својој деци.  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369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272" y="5986653"/>
            <a:ext cx="8915400" cy="566738"/>
          </a:xfrm>
        </p:spPr>
        <p:txBody>
          <a:bodyPr>
            <a:normAutofit/>
          </a:bodyPr>
          <a:lstStyle/>
          <a:p>
            <a:r>
              <a:rPr lang="en-US" smtClean="0"/>
              <a:t>`	1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b="4326"/>
          <a:stretch>
            <a:fillRect/>
          </a:stretch>
        </p:blipFill>
        <p:spPr>
          <a:xfrm>
            <a:off x="45356" y="0"/>
            <a:ext cx="12192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56" y="0"/>
            <a:ext cx="6265292" cy="126213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'</a:t>
            </a:r>
            <a:r>
              <a:rPr lang="ru-RU" sz="2000" b="1" dirty="0">
                <a:solidFill>
                  <a:schemeClr val="bg1"/>
                </a:solidFill>
              </a:rPr>
              <a:t>'Најјачи конструктивни моменат у васпитању човека јесте одличан, миран поредак у дому, његов мир и лепота. Срдачност, рад, припадност у дому развијају доброту, вољу за радом и једноставност код детета.'' Елен Кеј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711" y="108955"/>
            <a:ext cx="8911687" cy="1280890"/>
          </a:xfrm>
        </p:spPr>
        <p:txBody>
          <a:bodyPr/>
          <a:lstStyle/>
          <a:p>
            <a:pPr algn="ctr"/>
            <a:r>
              <a:rPr lang="az-Cyrl-AZ" dirty="0">
                <a:latin typeface="Arial Black" panose="020B0A04020102020204" pitchFamily="34" charset="0"/>
              </a:rPr>
              <a:t>Васпитање у слободном времену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20462"/>
            <a:ext cx="8915400" cy="5486400"/>
          </a:xfrm>
        </p:spPr>
        <p:txBody>
          <a:bodyPr>
            <a:normAutofit/>
          </a:bodyPr>
          <a:lstStyle/>
          <a:p>
            <a:endParaRPr lang="ru-RU" b="1" dirty="0"/>
          </a:p>
          <a:p>
            <a:r>
              <a:rPr lang="ru-RU" sz="2400" b="1" u="sng" dirty="0" smtClean="0"/>
              <a:t>Слободно време </a:t>
            </a:r>
            <a:r>
              <a:rPr lang="ru-RU" sz="2400" b="1" dirty="0" smtClean="0"/>
              <a:t>се може дефинисати као време које нам преостаје кад завршимо све своје</a:t>
            </a:r>
            <a:r>
              <a:rPr lang="en-US" sz="2400" b="1" dirty="0" smtClean="0"/>
              <a:t>:</a:t>
            </a:r>
          </a:p>
          <a:p>
            <a:r>
              <a:rPr lang="ru-RU" sz="2400" b="1" dirty="0" smtClean="0"/>
              <a:t> радне,</a:t>
            </a:r>
            <a:endParaRPr lang="en-US" sz="2400" b="1" dirty="0" smtClean="0"/>
          </a:p>
          <a:p>
            <a:r>
              <a:rPr lang="ru-RU" sz="2400" b="1" dirty="0" smtClean="0"/>
              <a:t> школске,</a:t>
            </a:r>
            <a:endParaRPr lang="en-US" sz="2400" b="1" dirty="0" smtClean="0"/>
          </a:p>
          <a:p>
            <a:r>
              <a:rPr lang="ru-RU" sz="2400" b="1" dirty="0" smtClean="0"/>
              <a:t> породичне</a:t>
            </a:r>
            <a:r>
              <a:rPr lang="en-US" sz="2400" b="1" dirty="0" smtClean="0"/>
              <a:t>,</a:t>
            </a:r>
          </a:p>
          <a:p>
            <a:r>
              <a:rPr lang="ru-RU" sz="2400" b="1" dirty="0" smtClean="0"/>
              <a:t> друштвене обавезе</a:t>
            </a:r>
            <a:r>
              <a:rPr lang="en-US" sz="2400" b="1" dirty="0" smtClean="0"/>
              <a:t>,</a:t>
            </a:r>
          </a:p>
          <a:p>
            <a:r>
              <a:rPr lang="ru-RU" sz="2400" b="1" dirty="0" smtClean="0"/>
              <a:t> и када њима можемо располагати prema свом нахођењу, без спољне присиле и принуде, како нам лично одговара и на начин који нам највише одговара.</a:t>
            </a:r>
            <a:endParaRPr lang="en-US" sz="2400" b="1" dirty="0" smtClean="0"/>
          </a:p>
          <a:p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473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506234"/>
          </a:xfrm>
        </p:spPr>
        <p:txBody>
          <a:bodyPr/>
          <a:lstStyle/>
          <a:p>
            <a:endParaRPr lang="en-US" sz="2400" b="1" dirty="0" smtClean="0"/>
          </a:p>
          <a:p>
            <a:endParaRPr lang="en-US" sz="2400" b="1" dirty="0"/>
          </a:p>
          <a:p>
            <a:r>
              <a:rPr lang="ru-RU" sz="2800" b="1" dirty="0" smtClean="0"/>
              <a:t>Правилно </a:t>
            </a:r>
            <a:r>
              <a:rPr lang="ru-RU" sz="2800" b="1" dirty="0"/>
              <a:t>коришћење слободног времена има за човека и друштво вишеструки значај:</a:t>
            </a:r>
            <a:endParaRPr lang="en-US" sz="2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успоставља равнотежу рада и одмора,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хуманизује рад,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доприноси повећању продуктивности и повећању стандарда људи,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омогућава повећање времена за учење и образовање и свестрани развој људи.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27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559" y="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latin typeface="Arial Black" panose="020B0A04020102020204" pitchFamily="34" charset="0"/>
              </a:rPr>
              <a:t>Основни </a:t>
            </a:r>
            <a:r>
              <a:rPr lang="az-Cyrl-AZ" dirty="0" smtClean="0">
                <a:latin typeface="Arial Black" panose="020B0A04020102020204" pitchFamily="34" charset="0"/>
              </a:rPr>
              <a:t>чиниоци </a:t>
            </a:r>
            <a:r>
              <a:rPr lang="az-Cyrl-AZ" dirty="0">
                <a:latin typeface="Arial Black" panose="020B0A04020102020204" pitchFamily="34" charset="0"/>
              </a:rPr>
              <a:t>система 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az-Cyrl-AZ" dirty="0" smtClean="0">
                <a:latin typeface="Arial Black" panose="020B0A04020102020204" pitchFamily="34" charset="0"/>
              </a:rPr>
              <a:t>васпитања 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80889"/>
            <a:ext cx="8915400" cy="5222941"/>
          </a:xfrm>
        </p:spPr>
        <p:txBody>
          <a:bodyPr>
            <a:normAutofit/>
          </a:bodyPr>
          <a:lstStyle/>
          <a:p>
            <a:r>
              <a:rPr lang="ru-RU" sz="2000" b="1" dirty="0"/>
              <a:t>Под појмом „чиниоци васпитања" подразумевају се сви чиниоци који директно или индиректно учествују у васпитању и доприносе остварењу циља и задатака васпитања. 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az-Cyrl-AZ" sz="2000" b="1" dirty="0"/>
              <a:t>Ти чиниоци су бројни: </a:t>
            </a:r>
            <a:endParaRPr lang="en-US" sz="20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az-Cyrl-AZ" sz="2000" b="1" dirty="0" smtClean="0"/>
              <a:t>породица </a:t>
            </a:r>
            <a:r>
              <a:rPr lang="az-Cyrl-AZ" sz="2000" b="1" dirty="0"/>
              <a:t>(родитељи и чланови породице),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az-Cyrl-AZ" sz="2000" b="1" dirty="0"/>
              <a:t>другови и суграђани (вршњаци, пријатељи, организације у месној заједници),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az-Cyrl-AZ" sz="2000" b="1" dirty="0"/>
              <a:t>дечји вртићи и разни типови школа,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az-Cyrl-AZ" sz="2000" b="1" dirty="0"/>
              <a:t>библиотеке, музеји, дечји културни центри и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az-Cyrl-AZ" sz="2000" b="1" dirty="0"/>
              <a:t>средстава комуникација. 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871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2" b="1754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126242" y="0"/>
            <a:ext cx="8915400" cy="49371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Неорганизовано слободно време може бити основа за појаву хулиганства, насиља, скитње...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Друштвена и педагошка интервенција (утицај) у области слободног времена не сме да наруши основно облежје слободног времена</a:t>
            </a:r>
            <a:r>
              <a:rPr lang="ru-RU" sz="2800" b="1" dirty="0" smtClean="0"/>
              <a:t>:</a:t>
            </a:r>
            <a:endParaRPr lang="en-US" sz="2800" b="1" dirty="0" smtClean="0"/>
          </a:p>
          <a:p>
            <a:endParaRPr lang="en-US" sz="2800" b="1" dirty="0"/>
          </a:p>
          <a:p>
            <a:pPr lvl="1"/>
            <a:r>
              <a:rPr lang="ru-RU" sz="2800" b="1" dirty="0"/>
              <a:t>Слободу, добровољност, спонтаност, самоактивност, креативност .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741" y="0"/>
            <a:ext cx="8911687" cy="1280890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Друштвене и  слободне активности ученика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558" y="1280891"/>
            <a:ext cx="9650054" cy="5441882"/>
          </a:xfrm>
        </p:spPr>
        <p:txBody>
          <a:bodyPr>
            <a:normAutofit/>
          </a:bodyPr>
          <a:lstStyle/>
          <a:p>
            <a:r>
              <a:rPr lang="ru-RU" sz="2400" b="1" dirty="0"/>
              <a:t>Ваннаставне и ваншколске активности у школи се одређују и остварују путем:</a:t>
            </a:r>
          </a:p>
          <a:p>
            <a:pPr lvl="1"/>
            <a:r>
              <a:rPr lang="ru-RU" sz="2400" b="1" dirty="0"/>
              <a:t>ученичких организација</a:t>
            </a:r>
            <a:r>
              <a:rPr lang="ru-RU" sz="2400" b="1" dirty="0" smtClean="0"/>
              <a:t>,</a:t>
            </a:r>
            <a:endParaRPr lang="en-US" sz="2400" b="1" dirty="0" smtClean="0"/>
          </a:p>
          <a:p>
            <a:pPr lvl="1"/>
            <a:r>
              <a:rPr lang="ru-RU" sz="2400" b="1" dirty="0" smtClean="0"/>
              <a:t> заједница</a:t>
            </a:r>
            <a:r>
              <a:rPr lang="en-US" sz="2400" b="1" dirty="0" smtClean="0"/>
              <a:t>,</a:t>
            </a:r>
            <a:r>
              <a:rPr lang="ru-RU" sz="2400" b="1" dirty="0" smtClean="0"/>
              <a:t> </a:t>
            </a:r>
            <a:endParaRPr lang="en-US" sz="2400" b="1" dirty="0" smtClean="0"/>
          </a:p>
          <a:p>
            <a:pPr lvl="1"/>
            <a:r>
              <a:rPr lang="ru-RU" sz="2400" b="1" dirty="0" smtClean="0"/>
              <a:t>слободних активности</a:t>
            </a:r>
            <a:r>
              <a:rPr lang="en-US" sz="2400" b="1" dirty="0" smtClean="0"/>
              <a:t>,</a:t>
            </a:r>
            <a:r>
              <a:rPr lang="ru-RU" sz="2400" b="1" dirty="0" smtClean="0"/>
              <a:t> </a:t>
            </a:r>
            <a:endParaRPr lang="en-US" sz="2400" b="1" dirty="0" smtClean="0"/>
          </a:p>
          <a:p>
            <a:pPr lvl="1"/>
            <a:r>
              <a:rPr lang="ru-RU" sz="2400" b="1" dirty="0" smtClean="0"/>
              <a:t>секције</a:t>
            </a:r>
            <a:r>
              <a:rPr lang="ru-RU" sz="2400" b="1" dirty="0"/>
              <a:t>, </a:t>
            </a:r>
            <a:endParaRPr lang="en-US" sz="2400" b="1" dirty="0" smtClean="0"/>
          </a:p>
          <a:p>
            <a:pPr lvl="1"/>
            <a:r>
              <a:rPr lang="ru-RU" sz="2400" b="1" dirty="0" smtClean="0"/>
              <a:t>спортске </a:t>
            </a:r>
            <a:r>
              <a:rPr lang="ru-RU" sz="2400" b="1" dirty="0"/>
              <a:t>екипе, </a:t>
            </a:r>
            <a:endParaRPr lang="en-US" sz="2400" b="1" dirty="0" smtClean="0"/>
          </a:p>
          <a:p>
            <a:pPr lvl="1"/>
            <a:r>
              <a:rPr lang="ru-RU" sz="2400" b="1" dirty="0" smtClean="0"/>
              <a:t>такмичарски </a:t>
            </a:r>
            <a:r>
              <a:rPr lang="ru-RU" sz="2400" b="1" dirty="0"/>
              <a:t>тимови, ...</a:t>
            </a:r>
          </a:p>
          <a:p>
            <a:r>
              <a:rPr lang="ru-RU" sz="2400" b="1" dirty="0"/>
              <a:t>на основну ученичких склоности, услова средине и ангажовања васпитача.</a:t>
            </a:r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08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2" t="23898" r="16271" b="34420"/>
          <a:stretch/>
        </p:blipFill>
        <p:spPr>
          <a:xfrm>
            <a:off x="-45570" y="1"/>
            <a:ext cx="12284739" cy="6858000"/>
          </a:xfrm>
        </p:spPr>
      </p:pic>
      <p:sp>
        <p:nvSpPr>
          <p:cNvPr id="6" name="TextBox 5"/>
          <p:cNvSpPr txBox="1"/>
          <p:nvPr/>
        </p:nvSpPr>
        <p:spPr>
          <a:xfrm>
            <a:off x="2757268" y="815926"/>
            <a:ext cx="8201464" cy="87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297" y="0"/>
            <a:ext cx="8911687" cy="1280890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Васпитни значај средстава </a:t>
            </a:r>
            <a:r>
              <a:rPr lang="ru-RU" dirty="0" smtClean="0">
                <a:latin typeface="Arial Black" panose="020B0A04020102020204" pitchFamily="34" charset="0"/>
              </a:rPr>
              <a:t>мас</a:t>
            </a:r>
            <a:r>
              <a:rPr lang="en-US" dirty="0" smtClean="0">
                <a:latin typeface="Arial Black" panose="020B0A04020102020204" pitchFamily="34" charset="0"/>
              </a:rPr>
              <a:t>o</a:t>
            </a:r>
            <a:r>
              <a:rPr lang="ru-RU" dirty="0" smtClean="0">
                <a:latin typeface="Arial Black" panose="020B0A04020102020204" pitchFamily="34" charset="0"/>
              </a:rPr>
              <a:t>вног </a:t>
            </a:r>
            <a:r>
              <a:rPr lang="ru-RU" dirty="0">
                <a:latin typeface="Arial Black" panose="020B0A04020102020204" pitchFamily="34" charset="0"/>
              </a:rPr>
              <a:t>комуницирања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Cyrl-AZ" sz="2400" b="1" dirty="0"/>
              <a:t>У васпитању је све израженији процес укидања монопола уџбеника, као доминантног извора знања. </a:t>
            </a:r>
          </a:p>
          <a:p>
            <a:r>
              <a:rPr lang="az-Cyrl-AZ" sz="2400" b="1" dirty="0"/>
              <a:t>Све је већи утицај вануџбеничких и ванучионичких извора </a:t>
            </a:r>
            <a:r>
              <a:rPr lang="az-Cyrl-AZ" sz="2400" b="1" dirty="0" smtClean="0"/>
              <a:t>знања</a:t>
            </a:r>
            <a:r>
              <a:rPr lang="en-US" sz="2400" b="1" dirty="0" smtClean="0"/>
              <a:t>:</a:t>
            </a:r>
          </a:p>
          <a:p>
            <a:pPr lvl="1"/>
            <a:r>
              <a:rPr lang="az-Cyrl-AZ" sz="2400" b="1" dirty="0" smtClean="0"/>
              <a:t>часописа</a:t>
            </a:r>
            <a:r>
              <a:rPr lang="az-Cyrl-AZ" sz="2400" b="1" dirty="0"/>
              <a:t>, </a:t>
            </a:r>
            <a:endParaRPr lang="en-US" sz="2400" b="1" dirty="0" smtClean="0"/>
          </a:p>
          <a:p>
            <a:pPr lvl="1"/>
            <a:r>
              <a:rPr lang="az-Cyrl-AZ" sz="2400" b="1" dirty="0" smtClean="0"/>
              <a:t>тв </a:t>
            </a:r>
            <a:r>
              <a:rPr lang="az-Cyrl-AZ" sz="2400" b="1" dirty="0"/>
              <a:t>емисија, </a:t>
            </a:r>
            <a:endParaRPr lang="en-US" sz="2400" b="1" dirty="0" smtClean="0"/>
          </a:p>
          <a:p>
            <a:pPr lvl="1"/>
            <a:r>
              <a:rPr lang="az-Cyrl-AZ" sz="2400" b="1" dirty="0" smtClean="0"/>
              <a:t>Филмова</a:t>
            </a:r>
            <a:r>
              <a:rPr lang="en-US" sz="2400" b="1" dirty="0"/>
              <a:t>.</a:t>
            </a:r>
            <a:endParaRPr lang="az-Cyrl-AZ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732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69" y="2533423"/>
            <a:ext cx="3505199" cy="332762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43" y="0"/>
            <a:ext cx="9110057" cy="683254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783" y="-1"/>
            <a:ext cx="3505199" cy="6832543"/>
          </a:xfrm>
        </p:spPr>
        <p:txBody>
          <a:bodyPr>
            <a:normAutofit/>
          </a:bodyPr>
          <a:lstStyle/>
          <a:p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Штампа и дечија штампа </a:t>
            </a:r>
            <a:r>
              <a:rPr lang="ru-RU" sz="2000" b="1" dirty="0"/>
              <a:t>- Поред ваншколских, значајну васпитну улогу имају школски листови и часописи које стварају  ученици у школама. У скоро свим основним и средњим школама раде новинарске секције.</a:t>
            </a:r>
            <a:endParaRPr lang="en-US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97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5086" y="-2611269"/>
            <a:ext cx="8911687" cy="5933737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</p:spPr>
      </p:pic>
      <p:sp>
        <p:nvSpPr>
          <p:cNvPr id="6" name="TextBox 5"/>
          <p:cNvSpPr txBox="1"/>
          <p:nvPr/>
        </p:nvSpPr>
        <p:spPr>
          <a:xfrm>
            <a:off x="6802025" y="5540423"/>
            <a:ext cx="55022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Појам "образовање одраслих" означава образовне </a:t>
            </a:r>
            <a:r>
              <a:rPr lang="ru-RU" sz="2000" b="1" u="sng" dirty="0">
                <a:solidFill>
                  <a:schemeClr val="bg1"/>
                </a:solidFill>
              </a:rPr>
              <a:t>активности компезацијског  карактера</a:t>
            </a:r>
            <a:r>
              <a:rPr lang="en-US" sz="2000" b="1" u="sng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у односу на школовање у периоду детињства и младости.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6960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3600" dirty="0">
                <a:latin typeface="Arial Black" panose="020B0A04020102020204" pitchFamily="34" charset="0"/>
              </a:rPr>
              <a:t>Образовање  </a:t>
            </a:r>
            <a:endParaRPr lang="en-US" sz="3600" dirty="0" smtClean="0">
              <a:latin typeface="Arial Black" panose="020B0A04020102020204" pitchFamily="34" charset="0"/>
            </a:endParaRPr>
          </a:p>
          <a:p>
            <a:r>
              <a:rPr lang="az-Cyrl-AZ" sz="3600" dirty="0" smtClean="0">
                <a:latin typeface="Arial Black" panose="020B0A04020102020204" pitchFamily="34" charset="0"/>
              </a:rPr>
              <a:t>одраслих 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47592"/>
            <a:ext cx="8911687" cy="1280890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20462"/>
            <a:ext cx="8915400" cy="5254580"/>
          </a:xfrm>
        </p:spPr>
        <p:txBody>
          <a:bodyPr/>
          <a:lstStyle/>
          <a:p>
            <a:pPr marL="0" indent="0">
              <a:buNone/>
            </a:pPr>
            <a:endParaRPr lang="ru-RU" sz="2000" b="1" dirty="0"/>
          </a:p>
          <a:p>
            <a:r>
              <a:rPr lang="ru-RU" sz="2800" b="1" dirty="0"/>
              <a:t>На плану образовања и васпитања одраслих наручиту важност имају следеће институције: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посебне школе за одрасле,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редовне школе за одрасле,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раднички народни универзитети,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културни центри и саветовалишта.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97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ru-RU" sz="2800" b="1" dirty="0" smtClean="0"/>
              <a:t>За </a:t>
            </a:r>
            <a:r>
              <a:rPr lang="ru-RU" sz="2800" b="1" dirty="0"/>
              <a:t>одрасле, постоји богата друштвена образовна-културна понуда</a:t>
            </a:r>
            <a:r>
              <a:rPr lang="ru-RU" sz="2800" b="1" dirty="0" smtClean="0"/>
              <a:t>:</a:t>
            </a:r>
            <a:endParaRPr lang="en-US" sz="28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предавања,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трибине,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такмичења,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семинари,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конгреси,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симпозијуми...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41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5008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38887" cy="68580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9638887" y="211614"/>
            <a:ext cx="22808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Школски систем (систем васпитно-образовних установа) је окосница сваког система васпитања, пошто су ове установе (радне организације) друштвено-политички, радно-педагошки и организационо међусобно повезане и основни циљ им је остваривање васпитне делатности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787" y="340776"/>
            <a:ext cx="8911687" cy="1011507"/>
          </a:xfrm>
        </p:spPr>
        <p:txBody>
          <a:bodyPr>
            <a:normAutofit fontScale="90000"/>
          </a:bodyPr>
          <a:lstStyle/>
          <a:p>
            <a:pPr algn="ctr"/>
            <a:r>
              <a:rPr lang="az-Cyrl-AZ" dirty="0">
                <a:latin typeface="Arial Black" panose="020B0A04020102020204" pitchFamily="34" charset="0"/>
              </a:rPr>
              <a:t>Предшколско васпитање </a:t>
            </a:r>
            <a:r>
              <a:rPr lang="az-Cyrl-AZ" dirty="0"/>
              <a:t/>
            </a:r>
            <a:br>
              <a:rPr lang="az-Cyrl-AZ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386" y="1496095"/>
            <a:ext cx="10173751" cy="536190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Предшколско васпитање </a:t>
            </a:r>
            <a:r>
              <a:rPr lang="ru-RU" sz="2400" b="1" u="sng" dirty="0" smtClean="0"/>
              <a:t>има велики </a:t>
            </a:r>
            <a:r>
              <a:rPr lang="ru-RU" sz="2400" b="1" dirty="0" smtClean="0"/>
              <a:t>значај, јер се у том периоду развијају наслеђене физичке и психичке особине.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       </a:t>
            </a:r>
            <a:r>
              <a:rPr lang="ru-RU" sz="2400" b="1" dirty="0" smtClean="0"/>
              <a:t>(,,Дете је отац човека."- Фјорд)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ru-RU" sz="2400" b="1" dirty="0" smtClean="0"/>
              <a:t>На овом узрасту се највише пажње поклања </a:t>
            </a:r>
            <a:r>
              <a:rPr lang="ru-RU" sz="2400" b="1" u="sng" dirty="0" smtClean="0"/>
              <a:t>физичком развоју </a:t>
            </a:r>
            <a:r>
              <a:rPr lang="ru-RU" sz="2400" b="1" dirty="0" smtClean="0"/>
              <a:t>детета, а </a:t>
            </a:r>
            <a:r>
              <a:rPr lang="ru-RU" sz="2400" b="1" u="sng" dirty="0" smtClean="0"/>
              <a:t>интелектуални развој </a:t>
            </a:r>
            <a:r>
              <a:rPr lang="ru-RU" sz="2400" b="1" dirty="0" smtClean="0"/>
              <a:t>подразумева развој чула и њихово стављање у функцију интелекта, формирање представа, до развијања умних способности.</a:t>
            </a:r>
            <a:endParaRPr lang="en-US" sz="2400" b="1" dirty="0" smtClean="0"/>
          </a:p>
          <a:p>
            <a:endParaRPr lang="en-US" sz="2400" b="1" dirty="0" smtClean="0"/>
          </a:p>
          <a:p>
            <a:pPr marL="342900" lvl="2" indent="-342900"/>
            <a:r>
              <a:rPr lang="ru-RU" sz="2800" b="1" dirty="0"/>
              <a:t>Предшколско васпитање је доба и када се деца</a:t>
            </a:r>
            <a:r>
              <a:rPr lang="en-US" sz="2800" b="1" dirty="0"/>
              <a:t> </a:t>
            </a:r>
            <a:r>
              <a:rPr lang="ru-RU" sz="2800" b="1" dirty="0"/>
              <a:t>радно</a:t>
            </a:r>
            <a:r>
              <a:rPr lang="en-US" sz="2800" b="1" dirty="0"/>
              <a:t>, </a:t>
            </a:r>
            <a:r>
              <a:rPr lang="ru-RU" sz="2800" b="1" dirty="0"/>
              <a:t>морално</a:t>
            </a:r>
            <a:r>
              <a:rPr lang="en-US" sz="2800" b="1" dirty="0"/>
              <a:t>,</a:t>
            </a:r>
            <a:r>
              <a:rPr lang="ru-RU" sz="2800" b="1" dirty="0"/>
              <a:t>естетски васпитавају</a:t>
            </a:r>
            <a:r>
              <a:rPr lang="en-US" sz="2800" b="1" dirty="0"/>
              <a:t>.</a:t>
            </a:r>
          </a:p>
          <a:p>
            <a:endParaRPr lang="en-US" sz="2400" b="1" dirty="0" smtClean="0"/>
          </a:p>
          <a:p>
            <a:pPr marL="0" indent="0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7759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3" y="167425"/>
            <a:ext cx="11256135" cy="5911222"/>
          </a:xfrm>
        </p:spPr>
        <p:txBody>
          <a:bodyPr/>
          <a:lstStyle/>
          <a:p>
            <a:pPr marL="914400" lvl="2" indent="0">
              <a:buNone/>
            </a:pPr>
            <a:r>
              <a:rPr lang="ru-RU" sz="2400" b="1" dirty="0" smtClean="0"/>
              <a:t>Припремање </a:t>
            </a:r>
            <a:r>
              <a:rPr lang="ru-RU" sz="2400" b="1" dirty="0"/>
              <a:t>деце за полазак у школу је задатак свих васпитних чинилаца</a:t>
            </a:r>
            <a:r>
              <a:rPr lang="ru-RU" sz="2400" b="1" dirty="0" smtClean="0"/>
              <a:t>,</a:t>
            </a:r>
            <a:r>
              <a:rPr lang="az-Cyrl-AZ" sz="2400" b="1" dirty="0"/>
              <a:t> </a:t>
            </a:r>
            <a:r>
              <a:rPr lang="ru-RU" sz="2400" b="1" dirty="0"/>
              <a:t>п</a:t>
            </a:r>
            <a:r>
              <a:rPr lang="az-Cyrl-AZ" sz="2400" b="1" dirty="0" smtClean="0"/>
              <a:t>рипрема </a:t>
            </a:r>
            <a:r>
              <a:rPr lang="az-Cyrl-AZ" sz="2400" b="1" dirty="0"/>
              <a:t>обухвата: </a:t>
            </a:r>
            <a:endParaRPr lang="en-US" sz="2400" b="1" dirty="0" smtClean="0"/>
          </a:p>
          <a:p>
            <a:pPr marL="914400" lvl="2" indent="0">
              <a:buNone/>
            </a:pPr>
            <a:endParaRPr lang="en-US" sz="2400" b="1" dirty="0" smtClean="0"/>
          </a:p>
          <a:p>
            <a:pPr lvl="3">
              <a:buFont typeface="Wingdings" panose="05000000000000000000" pitchFamily="2" charset="2"/>
              <a:buChar char="v"/>
            </a:pPr>
            <a:r>
              <a:rPr lang="az-Cyrl-A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физичка и здравствена </a:t>
            </a:r>
            <a:r>
              <a:rPr lang="az-Cyrl-A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припрема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az-Cyrl-A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формирање елементарних културно-хигијенских </a:t>
            </a:r>
            <a:r>
              <a:rPr lang="az-Cyrl-A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навика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az-Cyrl-A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формирање радних </a:t>
            </a:r>
            <a:r>
              <a:rPr lang="az-Cyrl-A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навика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az-Cyrl-A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развијање дечје говорне </a:t>
            </a:r>
            <a:r>
              <a:rPr lang="az-Cyrl-A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културе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формирање ширег круга представа и појмова о природној и друштвеној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средини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az-Cyrl-A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социјализација предшколског </a:t>
            </a:r>
            <a:r>
              <a:rPr lang="az-Cyrl-A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детета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емоционална припрема и мотивисање за полазак у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16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193" y="224866"/>
            <a:ext cx="8911687" cy="1280890"/>
          </a:xfrm>
        </p:spPr>
        <p:txBody>
          <a:bodyPr/>
          <a:lstStyle/>
          <a:p>
            <a:pPr algn="ctr"/>
            <a:r>
              <a:rPr lang="az-Cyrl-AZ" b="1" i="1" dirty="0"/>
              <a:t>Установе за предшколско васпитање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503" y="2911086"/>
            <a:ext cx="9423065" cy="3109885"/>
          </a:xfrm>
        </p:spPr>
        <p:txBody>
          <a:bodyPr>
            <a:normAutofit/>
          </a:bodyPr>
          <a:lstStyle/>
          <a:p>
            <a:r>
              <a:rPr lang="ru-RU" sz="2800" b="1" dirty="0"/>
              <a:t>Предшколско васпитање  се све више помера са породице на друштвене установе које </a:t>
            </a:r>
            <a:r>
              <a:rPr lang="ru-RU" sz="2800" b="1" u="sng" dirty="0"/>
              <a:t>у складу са својим  потребама, интересима и могућностима</a:t>
            </a:r>
            <a:r>
              <a:rPr lang="ru-RU" sz="2800" b="1" dirty="0"/>
              <a:t>, организује разне облике рада са предшколском децом (дечији вртић,васпитне групе при основним школама</a:t>
            </a:r>
            <a:r>
              <a:rPr lang="ru-RU" sz="2800" b="1" dirty="0" smtClean="0"/>
              <a:t>,...).</a:t>
            </a:r>
            <a:endParaRPr lang="en-US" sz="2800" b="1" dirty="0" smtClean="0"/>
          </a:p>
          <a:p>
            <a:endParaRPr lang="en-US" sz="2400" b="1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170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743" y="117674"/>
            <a:ext cx="8911687" cy="1280890"/>
          </a:xfrm>
        </p:spPr>
        <p:txBody>
          <a:bodyPr/>
          <a:lstStyle/>
          <a:p>
            <a:r>
              <a:rPr lang="en-US" dirty="0"/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Задаци дечијих вртића </a:t>
            </a:r>
            <a:r>
              <a:rPr lang="ru-RU" b="1" dirty="0" smtClean="0"/>
              <a:t>су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9311" y="1398565"/>
            <a:ext cx="10564837" cy="5459436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физички и интелектуални развој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2800" b="1" dirty="0"/>
              <a:t>р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адно васпитање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sz="2800" b="1" u="sng" dirty="0" smtClean="0"/>
          </a:p>
          <a:p>
            <a:pPr lvl="3">
              <a:buFont typeface="Wingdings" panose="05000000000000000000" pitchFamily="2" charset="2"/>
              <a:buChar char="Ø"/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морално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васпитање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стетск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васпитање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навикавање 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колектив</a:t>
            </a:r>
            <a:r>
              <a:rPr lang="ru-RU" sz="2800" b="1" dirty="0"/>
              <a:t>,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6">
              <a:buFont typeface="Wingdings" panose="05000000000000000000" pitchFamily="2" charset="2"/>
              <a:buChar char="Ø"/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припремање за полазак у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школу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педагошка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 родитељима у раду са децом.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4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4" y="-1"/>
            <a:ext cx="9167446" cy="6854139"/>
          </a:xfrm>
        </p:spPr>
      </p:pic>
    </p:spTree>
    <p:extLst>
      <p:ext uri="{BB962C8B-B14F-4D97-AF65-F5344CB8AC3E}">
        <p14:creationId xmlns:p14="http://schemas.microsoft.com/office/powerpoint/2010/main" val="16925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2234</TotalTime>
  <Words>1534</Words>
  <Application>Microsoft Office PowerPoint</Application>
  <PresentationFormat>Custom</PresentationFormat>
  <Paragraphs>234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Wisp</vt:lpstr>
      <vt:lpstr>Школа и школски систем</vt:lpstr>
      <vt:lpstr>  </vt:lpstr>
      <vt:lpstr>Основни чиниоци система  васпитања  </vt:lpstr>
      <vt:lpstr> </vt:lpstr>
      <vt:lpstr>Предшколско васпитање  </vt:lpstr>
      <vt:lpstr> </vt:lpstr>
      <vt:lpstr>Установе за предшколско васпитање </vt:lpstr>
      <vt:lpstr> Задаци дечијих вртића су:</vt:lpstr>
      <vt:lpstr> </vt:lpstr>
      <vt:lpstr>Основна и средња школа  Значај и специфичности школског васпитања и образовања</vt:lpstr>
      <vt:lpstr> </vt:lpstr>
      <vt:lpstr>Развој школе и школског система </vt:lpstr>
      <vt:lpstr> </vt:lpstr>
      <vt:lpstr>Криктика школе  и школског начина васпитања и образовања </vt:lpstr>
      <vt:lpstr>Врсте школе </vt:lpstr>
      <vt:lpstr>Основна школа</vt:lpstr>
      <vt:lpstr> </vt:lpstr>
      <vt:lpstr>  </vt:lpstr>
      <vt:lpstr>Средње школе </vt:lpstr>
      <vt:lpstr>Структура васпитно-образовних активности основне и средње школе </vt:lpstr>
      <vt:lpstr>Установе за образовање и васпитање деце ометене у развоју</vt:lpstr>
      <vt:lpstr> </vt:lpstr>
      <vt:lpstr>Више школе и факултети</vt:lpstr>
      <vt:lpstr> </vt:lpstr>
      <vt:lpstr>Школа и њено окружење Васпитање у породици.</vt:lpstr>
      <vt:lpstr> </vt:lpstr>
      <vt:lpstr>` 1</vt:lpstr>
      <vt:lpstr>Васпитање у слободном времену </vt:lpstr>
      <vt:lpstr> </vt:lpstr>
      <vt:lpstr>PowerPoint Presentation</vt:lpstr>
      <vt:lpstr> </vt:lpstr>
      <vt:lpstr>Друштвене и  слободне активности ученика</vt:lpstr>
      <vt:lpstr> </vt:lpstr>
      <vt:lpstr>Васпитни значај средстава масoвног комуницирања</vt:lpstr>
      <vt:lpstr> 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и школски систем</dc:title>
  <dc:creator>Toshiba</dc:creator>
  <cp:lastModifiedBy>asus</cp:lastModifiedBy>
  <cp:revision>55</cp:revision>
  <dcterms:created xsi:type="dcterms:W3CDTF">2016-11-07T19:13:12Z</dcterms:created>
  <dcterms:modified xsi:type="dcterms:W3CDTF">2020-04-06T12:21:46Z</dcterms:modified>
</cp:coreProperties>
</file>