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83" r:id="rId3"/>
    <p:sldId id="278" r:id="rId4"/>
    <p:sldId id="277" r:id="rId5"/>
    <p:sldId id="279" r:id="rId6"/>
    <p:sldId id="284" r:id="rId7"/>
    <p:sldId id="285" r:id="rId8"/>
    <p:sldId id="286" r:id="rId9"/>
    <p:sldId id="281" r:id="rId10"/>
    <p:sldId id="282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9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CDA85B-99B1-4D76-9DDE-803F109350D6}" type="datetimeFigureOut">
              <a:rPr lang="en-US" smtClean="0"/>
              <a:pPr/>
              <a:t>5/10/18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04D1F3-8662-4B0B-965C-F920E96B9D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91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AD4F6-2047-492E-9411-09611B0115BE}" type="datetime1">
              <a:rPr lang="en-US" smtClean="0"/>
              <a:pPr/>
              <a:t>5/10/18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FB3F8-9C83-4C7F-ABAB-F9D8E1B01C5B}" type="datetime1">
              <a:rPr lang="en-US" smtClean="0"/>
              <a:pPr/>
              <a:t>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7712E-D8AA-49B0-B77A-2E695FB722C7}" type="datetime1">
              <a:rPr lang="en-US" smtClean="0"/>
              <a:pPr/>
              <a:t>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AA33-26AF-4DC3-8378-EEA79FE560BC}" type="datetime1">
              <a:rPr lang="en-US" smtClean="0"/>
              <a:pPr/>
              <a:t>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C3E2-4DC0-4122-BFBD-10EFB92F7DE7}" type="datetime1">
              <a:rPr lang="en-US" smtClean="0"/>
              <a:pPr/>
              <a:t>5/10/18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3DBDA-C03C-4A2C-837C-72B9E09293FA}" type="datetime1">
              <a:rPr lang="en-US" smtClean="0"/>
              <a:pPr/>
              <a:t>5/10/18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FDBF2-C455-4719-9AF1-DCA2A273CDC3}" type="datetime1">
              <a:rPr lang="en-US" smtClean="0"/>
              <a:pPr/>
              <a:t>5/10/18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79B2-4ADA-4ACF-9947-6795CED7835F}" type="datetime1">
              <a:rPr lang="en-US" smtClean="0"/>
              <a:pPr/>
              <a:t>5/10/18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40336-2AE2-483A-8D12-29B2DBF7A2E1}" type="datetime1">
              <a:rPr lang="en-US" smtClean="0"/>
              <a:pPr/>
              <a:t>5/10/18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31679-5C5B-460E-B555-119684643EBD}" type="datetime1">
              <a:rPr lang="en-US" smtClean="0"/>
              <a:pPr/>
              <a:t>5/10/18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E6DB0-1AE7-4AE3-8575-17BFB85B16F1}" type="datetime1">
              <a:rPr lang="en-US" smtClean="0"/>
              <a:pPr/>
              <a:t>5/10/18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623F76B-C716-4B49-8369-B80AC75325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E8E3DEE-4B09-42AC-AC3F-3E747EA16402}" type="datetime1">
              <a:rPr lang="en-US" smtClean="0"/>
              <a:pPr/>
              <a:t>5/10/18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623F76B-C716-4B49-8369-B80AC753251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57256"/>
          </a:xfrm>
        </p:spPr>
        <p:txBody>
          <a:bodyPr/>
          <a:lstStyle/>
          <a:p>
            <a:r>
              <a:rPr lang="x-none" dirty="0" smtClean="0"/>
              <a:t>JSTL - </a:t>
            </a:r>
            <a:r>
              <a:rPr lang="en-US" dirty="0" smtClean="0">
                <a:solidFill>
                  <a:srgbClr val="FF0000"/>
                </a:solidFill>
              </a:rPr>
              <a:t>J</a:t>
            </a:r>
            <a:r>
              <a:rPr lang="en-US" dirty="0" smtClean="0"/>
              <a:t>SP 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tandard </a:t>
            </a:r>
            <a:r>
              <a:rPr lang="en-US" dirty="0" smtClean="0">
                <a:solidFill>
                  <a:srgbClr val="FF0000"/>
                </a:solidFill>
              </a:rPr>
              <a:t>T</a:t>
            </a:r>
            <a:r>
              <a:rPr lang="en-US" dirty="0" smtClean="0"/>
              <a:t>ag </a:t>
            </a:r>
            <a:r>
              <a:rPr lang="en-US" dirty="0" smtClean="0">
                <a:solidFill>
                  <a:srgbClr val="FF0000"/>
                </a:solidFill>
              </a:rPr>
              <a:t>L</a:t>
            </a:r>
            <a:r>
              <a:rPr lang="en-US" dirty="0" smtClean="0"/>
              <a:t>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C7198-698C-4F82-92F5-575C6F5AAD7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181616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Primeri</a:t>
            </a:r>
            <a:r>
              <a:rPr lang="en-US" b="1" dirty="0" smtClean="0"/>
              <a:t> JSTL </a:t>
            </a:r>
            <a:r>
              <a:rPr lang="en-US" b="1" dirty="0" err="1" smtClean="0"/>
              <a:t>dokumentacije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koda</a:t>
            </a:r>
            <a:endParaRPr lang="en-US" b="1" dirty="0" smtClean="0"/>
          </a:p>
          <a:p>
            <a:r>
              <a:rPr lang="en-US" b="1" dirty="0" smtClean="0"/>
              <a:t>JSTL Expression Language</a:t>
            </a:r>
          </a:p>
          <a:p>
            <a:r>
              <a:rPr lang="pl-PL" b="1" dirty="0" smtClean="0"/>
              <a:t>Tagovi za realizaciju petlji</a:t>
            </a:r>
          </a:p>
          <a:p>
            <a:pPr>
              <a:buNone/>
            </a:pPr>
            <a:r>
              <a:rPr lang="x-none" dirty="0" smtClean="0"/>
              <a:t>	</a:t>
            </a:r>
            <a:r>
              <a:rPr lang="vi-VN" dirty="0" smtClean="0"/>
              <a:t>– Petlje sa tačno određenim brojem</a:t>
            </a:r>
            <a:r>
              <a:rPr lang="x-none" dirty="0" smtClean="0"/>
              <a:t> </a:t>
            </a:r>
            <a:r>
              <a:rPr lang="en-US" dirty="0" err="1" smtClean="0"/>
              <a:t>iteracija</a:t>
            </a:r>
            <a:endParaRPr lang="en-US" dirty="0" smtClean="0"/>
          </a:p>
          <a:p>
            <a:pPr>
              <a:buNone/>
            </a:pPr>
            <a:r>
              <a:rPr lang="pl-PL" dirty="0" smtClean="0"/>
              <a:t>	– Petlje na osnovu strukture podataka</a:t>
            </a:r>
          </a:p>
          <a:p>
            <a:r>
              <a:rPr lang="en-US" b="1" dirty="0" err="1" smtClean="0"/>
              <a:t>Tagovi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uslovno</a:t>
            </a:r>
            <a:r>
              <a:rPr lang="en-US" b="1" dirty="0" smtClean="0"/>
              <a:t> </a:t>
            </a:r>
            <a:r>
              <a:rPr lang="en-US" b="1" dirty="0" err="1" smtClean="0"/>
              <a:t>izvršavanje</a:t>
            </a:r>
            <a:endParaRPr lang="en-US" b="1" dirty="0" smtClean="0"/>
          </a:p>
          <a:p>
            <a:pPr>
              <a:buNone/>
            </a:pPr>
            <a:r>
              <a:rPr lang="x-none" dirty="0" smtClean="0"/>
              <a:t>	</a:t>
            </a:r>
            <a:r>
              <a:rPr lang="en-US" dirty="0" smtClean="0"/>
              <a:t>– </a:t>
            </a:r>
            <a:r>
              <a:rPr lang="en-US" dirty="0" err="1" smtClean="0"/>
              <a:t>Jedan</a:t>
            </a:r>
            <a:r>
              <a:rPr lang="en-US" dirty="0" smtClean="0"/>
              <a:t> </a:t>
            </a:r>
            <a:r>
              <a:rPr lang="en-US" dirty="0" err="1" smtClean="0"/>
              <a:t>izbor</a:t>
            </a:r>
            <a:endParaRPr lang="en-US" dirty="0" smtClean="0"/>
          </a:p>
          <a:p>
            <a:pPr>
              <a:buNone/>
            </a:pPr>
            <a:r>
              <a:rPr lang="x-none" dirty="0" smtClean="0"/>
              <a:t>	</a:t>
            </a:r>
            <a:r>
              <a:rPr lang="en-US" dirty="0" smtClean="0"/>
              <a:t>–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izbora</a:t>
            </a:r>
            <a:endParaRPr lang="en-US" dirty="0" smtClean="0"/>
          </a:p>
          <a:p>
            <a:r>
              <a:rPr lang="pl-PL" b="1" dirty="0" smtClean="0"/>
              <a:t>Tagovi za pristup bazi podataka</a:t>
            </a:r>
          </a:p>
          <a:p>
            <a:r>
              <a:rPr lang="en-US" b="1" dirty="0" err="1" smtClean="0"/>
              <a:t>Drugi</a:t>
            </a:r>
            <a:r>
              <a:rPr lang="en-US" b="1" dirty="0" smtClean="0"/>
              <a:t> </a:t>
            </a:r>
            <a:r>
              <a:rPr lang="en-US" b="1" dirty="0" err="1" smtClean="0"/>
              <a:t>tagovi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51033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Tagovi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realizaciju</a:t>
            </a:r>
            <a:r>
              <a:rPr lang="en-US" dirty="0" smtClean="0"/>
              <a:t> </a:t>
            </a:r>
            <a:r>
              <a:rPr lang="en-US" dirty="0" err="1" smtClean="0"/>
              <a:t>petlji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3244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i="1" dirty="0" smtClean="0">
                <a:solidFill>
                  <a:srgbClr val="0070C0"/>
                </a:solidFill>
              </a:rPr>
              <a:t>&lt;%@ </a:t>
            </a:r>
            <a:r>
              <a:rPr lang="en-US" sz="2400" i="1" dirty="0" err="1" smtClean="0">
                <a:solidFill>
                  <a:srgbClr val="0070C0"/>
                </a:solidFill>
              </a:rPr>
              <a:t>taglib</a:t>
            </a:r>
            <a:r>
              <a:rPr lang="en-US" sz="2400" i="1" dirty="0" smtClean="0">
                <a:solidFill>
                  <a:srgbClr val="0070C0"/>
                </a:solidFill>
              </a:rPr>
              <a:t> prefix="c"</a:t>
            </a:r>
            <a:r>
              <a:rPr lang="x-none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 err="1" smtClean="0">
                <a:solidFill>
                  <a:srgbClr val="0070C0"/>
                </a:solidFill>
              </a:rPr>
              <a:t>uri</a:t>
            </a:r>
            <a:r>
              <a:rPr lang="en-US" sz="2400" i="1" dirty="0" smtClean="0">
                <a:solidFill>
                  <a:srgbClr val="0070C0"/>
                </a:solidFill>
              </a:rPr>
              <a:t>="http://java.sun.com/</a:t>
            </a:r>
            <a:r>
              <a:rPr lang="x-none" sz="2400" i="1" dirty="0" smtClean="0">
                <a:solidFill>
                  <a:srgbClr val="0070C0"/>
                </a:solidFill>
              </a:rPr>
              <a:t>jsp/</a:t>
            </a:r>
            <a:r>
              <a:rPr lang="en-US" sz="2400" i="1" dirty="0" err="1" smtClean="0">
                <a:solidFill>
                  <a:srgbClr val="0070C0"/>
                </a:solidFill>
              </a:rPr>
              <a:t>jstl</a:t>
            </a:r>
            <a:r>
              <a:rPr lang="en-US" sz="2400" i="1" dirty="0" smtClean="0">
                <a:solidFill>
                  <a:srgbClr val="0070C0"/>
                </a:solidFill>
              </a:rPr>
              <a:t>/core" %&gt;</a:t>
            </a:r>
          </a:p>
          <a:p>
            <a:pPr>
              <a:buNone/>
            </a:pPr>
            <a:r>
              <a:rPr lang="en-US" sz="2400" i="1" dirty="0" smtClean="0">
                <a:solidFill>
                  <a:srgbClr val="0070C0"/>
                </a:solidFill>
              </a:rPr>
              <a:t>&lt;UL&gt;</a:t>
            </a:r>
          </a:p>
          <a:p>
            <a:pPr>
              <a:buNone/>
            </a:pPr>
            <a:r>
              <a:rPr lang="en-US" sz="2400" i="1" dirty="0" smtClean="0">
                <a:solidFill>
                  <a:srgbClr val="0070C0"/>
                </a:solidFill>
              </a:rPr>
              <a:t>&lt;c:forEach </a:t>
            </a:r>
            <a:r>
              <a:rPr lang="en-US" sz="2400" i="1" dirty="0" err="1" smtClean="0">
                <a:solidFill>
                  <a:srgbClr val="0070C0"/>
                </a:solidFill>
              </a:rPr>
              <a:t>var</a:t>
            </a:r>
            <a:r>
              <a:rPr lang="en-US" sz="2400" i="1" dirty="0" smtClean="0">
                <a:solidFill>
                  <a:srgbClr val="0070C0"/>
                </a:solidFill>
              </a:rPr>
              <a:t>="country"</a:t>
            </a:r>
          </a:p>
          <a:p>
            <a:pPr>
              <a:buNone/>
            </a:pPr>
            <a:r>
              <a:rPr lang="en-US" sz="2400" i="1" dirty="0" smtClean="0">
                <a:solidFill>
                  <a:srgbClr val="0070C0"/>
                </a:solidFill>
              </a:rPr>
              <a:t>items="</a:t>
            </a:r>
            <a:r>
              <a:rPr lang="en-US" sz="2400" i="1" dirty="0" err="1" smtClean="0">
                <a:solidFill>
                  <a:srgbClr val="0070C0"/>
                </a:solidFill>
              </a:rPr>
              <a:t>Australi</a:t>
            </a:r>
            <a:r>
              <a:rPr lang="x-none" sz="2400" i="1" dirty="0" smtClean="0">
                <a:solidFill>
                  <a:srgbClr val="0070C0"/>
                </a:solidFill>
              </a:rPr>
              <a:t>j</a:t>
            </a:r>
            <a:r>
              <a:rPr lang="en-US" sz="2400" i="1" dirty="0" smtClean="0">
                <a:solidFill>
                  <a:srgbClr val="0070C0"/>
                </a:solidFill>
              </a:rPr>
              <a:t>a,</a:t>
            </a:r>
            <a:r>
              <a:rPr lang="x-none" sz="2400" i="1" dirty="0" smtClean="0">
                <a:solidFill>
                  <a:srgbClr val="0070C0"/>
                </a:solidFill>
              </a:rPr>
              <a:t>K</a:t>
            </a:r>
            <a:r>
              <a:rPr lang="en-US" sz="2400" i="1" dirty="0" err="1" smtClean="0">
                <a:solidFill>
                  <a:srgbClr val="0070C0"/>
                </a:solidFill>
              </a:rPr>
              <a:t>anada,Japan</a:t>
            </a:r>
            <a:r>
              <a:rPr lang="en-US" sz="2400" i="1" dirty="0" smtClean="0">
                <a:solidFill>
                  <a:srgbClr val="0070C0"/>
                </a:solidFill>
              </a:rPr>
              <a:t>,</a:t>
            </a:r>
            <a:r>
              <a:rPr lang="x-none" sz="2400" i="1" dirty="0" smtClean="0">
                <a:solidFill>
                  <a:srgbClr val="0070C0"/>
                </a:solidFill>
              </a:rPr>
              <a:t>USA, Srbija</a:t>
            </a:r>
            <a:r>
              <a:rPr lang="en-US" sz="2400" i="1" dirty="0" smtClean="0">
                <a:solidFill>
                  <a:srgbClr val="0070C0"/>
                </a:solidFill>
              </a:rPr>
              <a:t>"&gt;</a:t>
            </a:r>
          </a:p>
          <a:p>
            <a:pPr>
              <a:buNone/>
            </a:pPr>
            <a:r>
              <a:rPr lang="en-US" sz="2400" i="1" dirty="0" smtClean="0">
                <a:solidFill>
                  <a:srgbClr val="0070C0"/>
                </a:solidFill>
              </a:rPr>
              <a:t>&lt;LI&gt;&lt;c:out value="${country}"/&gt;</a:t>
            </a:r>
          </a:p>
          <a:p>
            <a:pPr>
              <a:buNone/>
            </a:pPr>
            <a:r>
              <a:rPr lang="en-US" sz="2400" i="1" dirty="0" smtClean="0">
                <a:solidFill>
                  <a:srgbClr val="0070C0"/>
                </a:solidFill>
              </a:rPr>
              <a:t>&lt;/c:forEach&gt;</a:t>
            </a:r>
          </a:p>
          <a:p>
            <a:pPr>
              <a:buNone/>
            </a:pPr>
            <a:r>
              <a:rPr lang="en-US" sz="2400" i="1" dirty="0" smtClean="0">
                <a:solidFill>
                  <a:srgbClr val="0070C0"/>
                </a:solidFill>
              </a:rPr>
              <a:t>&lt;/UL&gt;</a:t>
            </a:r>
            <a:endParaRPr lang="en-US" sz="2400" i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2571744"/>
            <a:ext cx="1665988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581772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Tagovi za pristup bazama podataka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53054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&lt;</a:t>
            </a:r>
            <a:r>
              <a:rPr lang="en-US" b="1" dirty="0" err="1" smtClean="0">
                <a:solidFill>
                  <a:srgbClr val="FF0000"/>
                </a:solidFill>
              </a:rPr>
              <a:t>sql:setDataSource</a:t>
            </a:r>
            <a:r>
              <a:rPr lang="en-US" b="1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x-none" dirty="0" smtClean="0"/>
              <a:t>	</a:t>
            </a:r>
            <a:r>
              <a:rPr lang="en-US" dirty="0" smtClean="0"/>
              <a:t>– </a:t>
            </a:r>
            <a:r>
              <a:rPr lang="en-US" dirty="0" err="1" smtClean="0"/>
              <a:t>Specificira</a:t>
            </a:r>
            <a:r>
              <a:rPr lang="en-US" dirty="0" smtClean="0"/>
              <a:t> se </a:t>
            </a:r>
            <a:r>
              <a:rPr lang="en-US" dirty="0" err="1" smtClean="0"/>
              <a:t>izvor</a:t>
            </a:r>
            <a:r>
              <a:rPr lang="en-US" dirty="0" smtClean="0"/>
              <a:t> </a:t>
            </a:r>
            <a:r>
              <a:rPr lang="en-US" dirty="0" err="1" smtClean="0"/>
              <a:t>podataka</a:t>
            </a:r>
            <a:r>
              <a:rPr lang="en-US" dirty="0" smtClean="0"/>
              <a:t> (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podesiti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x-none" dirty="0" smtClean="0"/>
              <a:t> </a:t>
            </a:r>
            <a:r>
              <a:rPr lang="en-US" dirty="0" err="1" smtClean="0"/>
              <a:t>pomoću</a:t>
            </a:r>
            <a:r>
              <a:rPr lang="en-US" dirty="0" smtClean="0"/>
              <a:t> </a:t>
            </a:r>
            <a:r>
              <a:rPr lang="en-US" dirty="0" err="1" smtClean="0"/>
              <a:t>konfiguracionih</a:t>
            </a:r>
            <a:r>
              <a:rPr lang="en-US" dirty="0" smtClean="0"/>
              <a:t> </a:t>
            </a:r>
            <a:r>
              <a:rPr lang="en-US" dirty="0" err="1" smtClean="0"/>
              <a:t>podešavanja</a:t>
            </a:r>
            <a:r>
              <a:rPr lang="en-US" dirty="0" smtClean="0"/>
              <a:t>)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&lt;</a:t>
            </a:r>
            <a:r>
              <a:rPr lang="en-US" b="1" dirty="0" err="1" smtClean="0">
                <a:solidFill>
                  <a:srgbClr val="FF0000"/>
                </a:solidFill>
              </a:rPr>
              <a:t>sql:query</a:t>
            </a:r>
            <a:r>
              <a:rPr lang="en-US" b="1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pl-PL" dirty="0" smtClean="0"/>
              <a:t>	– Upiti nad bazom podataka i smeštanje ResultSet 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 smtClean="0"/>
              <a:t>promenljive</a:t>
            </a:r>
            <a:endParaRPr lang="en-US" dirty="0" smtClean="0"/>
          </a:p>
          <a:p>
            <a:pPr>
              <a:buNone/>
            </a:pPr>
            <a:r>
              <a:rPr lang="x-none" dirty="0" smtClean="0"/>
              <a:t>	</a:t>
            </a:r>
            <a:r>
              <a:rPr lang="en-US" dirty="0" smtClean="0"/>
              <a:t>– </a:t>
            </a:r>
            <a:r>
              <a:rPr lang="en-US" dirty="0" err="1" smtClean="0"/>
              <a:t>Upozorenje</a:t>
            </a:r>
            <a:r>
              <a:rPr lang="en-US" dirty="0" smtClean="0"/>
              <a:t>: </a:t>
            </a:r>
            <a:r>
              <a:rPr lang="en-US" dirty="0" err="1" smtClean="0"/>
              <a:t>ovo</a:t>
            </a:r>
            <a:r>
              <a:rPr lang="en-US" dirty="0" smtClean="0"/>
              <a:t> je </a:t>
            </a:r>
            <a:r>
              <a:rPr lang="en-US" dirty="0" err="1" smtClean="0"/>
              <a:t>suprotno</a:t>
            </a:r>
            <a:r>
              <a:rPr lang="en-US" dirty="0" smtClean="0"/>
              <a:t> </a:t>
            </a:r>
            <a:r>
              <a:rPr lang="en-US" dirty="0" err="1" smtClean="0"/>
              <a:t>ideji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poslovna</a:t>
            </a:r>
            <a:r>
              <a:rPr lang="x-none" dirty="0" smtClean="0"/>
              <a:t> </a:t>
            </a:r>
            <a:r>
              <a:rPr lang="pl-PL" dirty="0" smtClean="0"/>
              <a:t>logika odvoji od prezentacione. Bolje je pristupati </a:t>
            </a:r>
            <a:r>
              <a:rPr lang="en-US" dirty="0" err="1" smtClean="0"/>
              <a:t>bazama</a:t>
            </a:r>
            <a:r>
              <a:rPr lang="en-US" dirty="0" smtClean="0"/>
              <a:t> 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 smtClean="0"/>
              <a:t>servleta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proslediti</a:t>
            </a:r>
            <a:r>
              <a:rPr lang="en-US" dirty="0" smtClean="0"/>
              <a:t> </a:t>
            </a:r>
            <a:r>
              <a:rPr lang="en-US" dirty="0" err="1" smtClean="0"/>
              <a:t>rezultate</a:t>
            </a:r>
            <a:r>
              <a:rPr lang="en-US" dirty="0" smtClean="0"/>
              <a:t> u JSP.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&lt;</a:t>
            </a:r>
            <a:r>
              <a:rPr lang="en-US" b="1" dirty="0" err="1" smtClean="0">
                <a:solidFill>
                  <a:srgbClr val="FF0000"/>
                </a:solidFill>
              </a:rPr>
              <a:t>sql:update</a:t>
            </a:r>
            <a:r>
              <a:rPr lang="en-US" b="1" dirty="0" smtClean="0">
                <a:solidFill>
                  <a:srgbClr val="FF0000"/>
                </a:solidFill>
              </a:rPr>
              <a:t>&gt;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&lt;</a:t>
            </a:r>
            <a:r>
              <a:rPr lang="en-US" b="1" dirty="0" err="1" smtClean="0">
                <a:solidFill>
                  <a:srgbClr val="FF0000"/>
                </a:solidFill>
              </a:rPr>
              <a:t>sql:param</a:t>
            </a:r>
            <a:r>
              <a:rPr lang="en-US" b="1" dirty="0" smtClean="0">
                <a:solidFill>
                  <a:srgbClr val="FF0000"/>
                </a:solidFill>
              </a:rPr>
              <a:t>&gt;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&lt;</a:t>
            </a:r>
            <a:r>
              <a:rPr lang="en-US" b="1" dirty="0" err="1" smtClean="0">
                <a:solidFill>
                  <a:srgbClr val="FF0000"/>
                </a:solidFill>
              </a:rPr>
              <a:t>sql:dateParam</a:t>
            </a:r>
            <a:r>
              <a:rPr lang="en-US" b="1" dirty="0" smtClean="0">
                <a:solidFill>
                  <a:srgbClr val="FF0000"/>
                </a:solidFill>
              </a:rPr>
              <a:t>&gt;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&lt;</a:t>
            </a:r>
            <a:r>
              <a:rPr lang="en-US" b="1" dirty="0" err="1" smtClean="0">
                <a:solidFill>
                  <a:srgbClr val="FF0000"/>
                </a:solidFill>
              </a:rPr>
              <a:t>sql:transaction</a:t>
            </a:r>
            <a:r>
              <a:rPr lang="en-US" b="1" dirty="0" smtClean="0">
                <a:solidFill>
                  <a:srgbClr val="FF0000"/>
                </a:solidFill>
              </a:rPr>
              <a:t>&gt;</a:t>
            </a:r>
            <a:endParaRPr lang="x-none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x-none" b="1" dirty="0" smtClean="0"/>
              <a:t>	</a:t>
            </a:r>
            <a:r>
              <a:rPr lang="en-US" dirty="0" smtClean="0"/>
              <a:t>– </a:t>
            </a:r>
            <a:r>
              <a:rPr lang="en-US" dirty="0" err="1" smtClean="0"/>
              <a:t>Izvršava</a:t>
            </a:r>
            <a:r>
              <a:rPr lang="en-US" dirty="0" smtClean="0"/>
              <a:t> </a:t>
            </a:r>
            <a:r>
              <a:rPr lang="en-US" dirty="0" err="1" smtClean="0"/>
              <a:t>odgovarajuće</a:t>
            </a:r>
            <a:r>
              <a:rPr lang="x-none" dirty="0" smtClean="0"/>
              <a:t> </a:t>
            </a:r>
            <a:r>
              <a:rPr lang="en-US" dirty="0" smtClean="0"/>
              <a:t>&lt;</a:t>
            </a:r>
            <a:r>
              <a:rPr lang="en-US" dirty="0" err="1" smtClean="0"/>
              <a:t>sql:query</a:t>
            </a:r>
            <a:r>
              <a:rPr lang="en-US" dirty="0" smtClean="0"/>
              <a:t>&gt; </a:t>
            </a:r>
            <a:r>
              <a:rPr lang="en-US" dirty="0" err="1" smtClean="0"/>
              <a:t>i</a:t>
            </a:r>
            <a:r>
              <a:rPr lang="en-US" dirty="0" smtClean="0"/>
              <a:t> &lt;</a:t>
            </a:r>
            <a:r>
              <a:rPr lang="en-US" dirty="0" err="1" smtClean="0"/>
              <a:t>sql:update</a:t>
            </a:r>
            <a:r>
              <a:rPr lang="en-US" dirty="0" smtClean="0"/>
              <a:t>&gt;</a:t>
            </a:r>
            <a:r>
              <a:rPr lang="x-none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pojedinačnu</a:t>
            </a:r>
            <a:r>
              <a:rPr lang="en-US" dirty="0" smtClean="0"/>
              <a:t> </a:t>
            </a:r>
            <a:r>
              <a:rPr lang="en-US" dirty="0" err="1" smtClean="0"/>
              <a:t>transakciju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581772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Tagovi za pristup bazama podataka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142984"/>
            <a:ext cx="8643998" cy="535785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it-IT" i="1" dirty="0" smtClean="0">
                <a:solidFill>
                  <a:srgbClr val="0070C0"/>
                </a:solidFill>
              </a:rPr>
              <a:t>&lt;%@ taglib prefix="c“ uri="http://java.sun.com/</a:t>
            </a:r>
            <a:r>
              <a:rPr lang="x-none" i="1" dirty="0" smtClean="0">
                <a:solidFill>
                  <a:srgbClr val="0070C0"/>
                </a:solidFill>
              </a:rPr>
              <a:t>jsp/</a:t>
            </a:r>
            <a:r>
              <a:rPr lang="it-IT" i="1" dirty="0" smtClean="0">
                <a:solidFill>
                  <a:srgbClr val="0070C0"/>
                </a:solidFill>
              </a:rPr>
              <a:t>jstl/core”</a:t>
            </a:r>
            <a:r>
              <a:rPr lang="en-US" i="1" dirty="0" smtClean="0">
                <a:solidFill>
                  <a:srgbClr val="0070C0"/>
                </a:solidFill>
              </a:rPr>
              <a:t>%&gt;</a:t>
            </a:r>
          </a:p>
          <a:p>
            <a:pPr>
              <a:buNone/>
            </a:pPr>
            <a:r>
              <a:rPr lang="it-IT" i="1" dirty="0" smtClean="0">
                <a:solidFill>
                  <a:srgbClr val="0070C0"/>
                </a:solidFill>
              </a:rPr>
              <a:t>&lt;%@ taglib prefix="sql“ uri="http://java.sun.com/</a:t>
            </a:r>
            <a:r>
              <a:rPr lang="x-none" i="1" dirty="0" smtClean="0">
                <a:solidFill>
                  <a:srgbClr val="0070C0"/>
                </a:solidFill>
              </a:rPr>
              <a:t>jsp/</a:t>
            </a:r>
            <a:r>
              <a:rPr lang="it-IT" i="1" dirty="0" smtClean="0">
                <a:solidFill>
                  <a:srgbClr val="0070C0"/>
                </a:solidFill>
              </a:rPr>
              <a:t>jstl/sql”</a:t>
            </a:r>
            <a:r>
              <a:rPr lang="en-US" i="1" dirty="0" smtClean="0">
                <a:solidFill>
                  <a:srgbClr val="0070C0"/>
                </a:solidFill>
              </a:rPr>
              <a:t>%&gt;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</a:t>
            </a:r>
            <a:r>
              <a:rPr lang="en-US" i="1" dirty="0" err="1" smtClean="0">
                <a:solidFill>
                  <a:srgbClr val="0070C0"/>
                </a:solidFill>
              </a:rPr>
              <a:t>sql:setDataSource</a:t>
            </a:r>
            <a:r>
              <a:rPr lang="en-US" i="1" dirty="0" smtClean="0">
                <a:solidFill>
                  <a:srgbClr val="0070C0"/>
                </a:solidFill>
              </a:rPr>
              <a:t> driver="</a:t>
            </a:r>
            <a:r>
              <a:rPr lang="en-US" i="1" dirty="0" err="1" smtClean="0">
                <a:solidFill>
                  <a:srgbClr val="0070C0"/>
                </a:solidFill>
              </a:rPr>
              <a:t>sun.jdbc.odbc.JdbcOdbcDriver</a:t>
            </a:r>
            <a:r>
              <a:rPr lang="en-US" i="1" dirty="0" smtClean="0">
                <a:solidFill>
                  <a:srgbClr val="0070C0"/>
                </a:solidFill>
              </a:rPr>
              <a:t>"</a:t>
            </a:r>
          </a:p>
          <a:p>
            <a:pPr>
              <a:buNone/>
            </a:pPr>
            <a:r>
              <a:rPr lang="en-US" i="1" dirty="0" err="1" smtClean="0">
                <a:solidFill>
                  <a:srgbClr val="0070C0"/>
                </a:solidFill>
              </a:rPr>
              <a:t>url</a:t>
            </a:r>
            <a:r>
              <a:rPr lang="en-US" i="1" dirty="0" smtClean="0">
                <a:solidFill>
                  <a:srgbClr val="0070C0"/>
                </a:solidFill>
              </a:rPr>
              <a:t>="</a:t>
            </a:r>
            <a:r>
              <a:rPr lang="en-US" i="1" dirty="0" err="1" smtClean="0">
                <a:solidFill>
                  <a:srgbClr val="0070C0"/>
                </a:solidFill>
              </a:rPr>
              <a:t>jdbc:odbc:Northwind</a:t>
            </a:r>
            <a:r>
              <a:rPr lang="en-US" i="1" dirty="0" smtClean="0">
                <a:solidFill>
                  <a:srgbClr val="0070C0"/>
                </a:solidFill>
              </a:rPr>
              <a:t>“ user="“ password=""/&gt;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</a:t>
            </a:r>
            <a:r>
              <a:rPr lang="en-US" i="1" dirty="0" err="1" smtClean="0">
                <a:solidFill>
                  <a:srgbClr val="0070C0"/>
                </a:solidFill>
              </a:rPr>
              <a:t>sql:query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var</a:t>
            </a:r>
            <a:r>
              <a:rPr lang="en-US" i="1" dirty="0" smtClean="0">
                <a:solidFill>
                  <a:srgbClr val="0070C0"/>
                </a:solidFill>
              </a:rPr>
              <a:t>="employees"&gt; SELECT * FROM employees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</a:t>
            </a:r>
            <a:r>
              <a:rPr lang="en-US" i="1" dirty="0" err="1" smtClean="0">
                <a:solidFill>
                  <a:srgbClr val="0070C0"/>
                </a:solidFill>
              </a:rPr>
              <a:t>sql:query</a:t>
            </a:r>
            <a:r>
              <a:rPr lang="en-US" i="1" dirty="0" smtClean="0">
                <a:solidFill>
                  <a:srgbClr val="0070C0"/>
                </a:solidFill>
              </a:rPr>
              <a:t>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&lt;UL&gt;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&lt;c:forEach </a:t>
            </a:r>
            <a:r>
              <a:rPr lang="en-US" i="1" dirty="0" err="1" smtClean="0">
                <a:solidFill>
                  <a:srgbClr val="0070C0"/>
                </a:solidFill>
              </a:rPr>
              <a:t>var</a:t>
            </a:r>
            <a:r>
              <a:rPr lang="en-US" i="1" dirty="0" smtClean="0">
                <a:solidFill>
                  <a:srgbClr val="0070C0"/>
                </a:solidFill>
              </a:rPr>
              <a:t>="row" items="${</a:t>
            </a:r>
            <a:r>
              <a:rPr lang="en-US" i="1" dirty="0" err="1" smtClean="0">
                <a:solidFill>
                  <a:srgbClr val="0070C0"/>
                </a:solidFill>
              </a:rPr>
              <a:t>employees.rows</a:t>
            </a:r>
            <a:r>
              <a:rPr lang="en-US" i="1" dirty="0" smtClean="0">
                <a:solidFill>
                  <a:srgbClr val="0070C0"/>
                </a:solidFill>
              </a:rPr>
              <a:t>}"&gt;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&lt;LI&gt;&lt;c:out value="${</a:t>
            </a:r>
            <a:r>
              <a:rPr lang="en-US" i="1" dirty="0" err="1" smtClean="0">
                <a:solidFill>
                  <a:srgbClr val="0070C0"/>
                </a:solidFill>
              </a:rPr>
              <a:t>row.firstname</a:t>
            </a:r>
            <a:r>
              <a:rPr lang="en-US" i="1" dirty="0" smtClean="0">
                <a:solidFill>
                  <a:srgbClr val="0070C0"/>
                </a:solidFill>
              </a:rPr>
              <a:t>}"/&gt;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&lt;c:out value="${</a:t>
            </a:r>
            <a:r>
              <a:rPr lang="en-US" i="1" dirty="0" err="1" smtClean="0">
                <a:solidFill>
                  <a:srgbClr val="0070C0"/>
                </a:solidFill>
              </a:rPr>
              <a:t>row.lastname</a:t>
            </a:r>
            <a:r>
              <a:rPr lang="en-US" i="1" dirty="0" smtClean="0">
                <a:solidFill>
                  <a:srgbClr val="0070C0"/>
                </a:solidFill>
              </a:rPr>
              <a:t>}"/&gt;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&lt;/c:forEach&gt;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&lt;/UL&gt;</a:t>
            </a:r>
            <a:endParaRPr lang="en-US" i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65321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Preostali</a:t>
            </a:r>
            <a:r>
              <a:rPr lang="en-US" dirty="0" smtClean="0"/>
              <a:t> </a:t>
            </a:r>
            <a:r>
              <a:rPr lang="en-US" dirty="0" err="1" smtClean="0"/>
              <a:t>tagovi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53054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&lt;c:import&gt;</a:t>
            </a:r>
          </a:p>
          <a:p>
            <a:pPr>
              <a:buNone/>
            </a:pPr>
            <a:r>
              <a:rPr lang="x-none" dirty="0" smtClean="0"/>
              <a:t>	</a:t>
            </a:r>
            <a:r>
              <a:rPr lang="en-US" dirty="0" smtClean="0"/>
              <a:t>– </a:t>
            </a:r>
            <a:r>
              <a:rPr lang="en-US" dirty="0" err="1" smtClean="0"/>
              <a:t>Čita</a:t>
            </a:r>
            <a:r>
              <a:rPr lang="en-US" dirty="0" smtClean="0"/>
              <a:t> se </a:t>
            </a:r>
            <a:r>
              <a:rPr lang="en-US" dirty="0" err="1" smtClean="0"/>
              <a:t>sadržaj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odgovarajućeg</a:t>
            </a:r>
            <a:r>
              <a:rPr lang="en-US" dirty="0" smtClean="0"/>
              <a:t> </a:t>
            </a:r>
            <a:r>
              <a:rPr lang="en-US" dirty="0" err="1" smtClean="0"/>
              <a:t>URLa</a:t>
            </a:r>
            <a:endParaRPr lang="en-US" dirty="0" smtClean="0"/>
          </a:p>
          <a:p>
            <a:pPr>
              <a:buNone/>
            </a:pPr>
            <a:r>
              <a:rPr lang="x-none" dirty="0" smtClean="0"/>
              <a:t>		</a:t>
            </a:r>
            <a:r>
              <a:rPr lang="en-US" dirty="0" smtClean="0"/>
              <a:t>• </a:t>
            </a:r>
            <a:r>
              <a:rPr lang="en-US" dirty="0" err="1" smtClean="0"/>
              <a:t>Ubacuje</a:t>
            </a:r>
            <a:r>
              <a:rPr lang="en-US" dirty="0" smtClean="0"/>
              <a:t> se u </a:t>
            </a:r>
            <a:r>
              <a:rPr lang="en-US" dirty="0" err="1" smtClean="0"/>
              <a:t>stranicu</a:t>
            </a:r>
            <a:endParaRPr lang="en-US" dirty="0" smtClean="0"/>
          </a:p>
          <a:p>
            <a:pPr>
              <a:buNone/>
            </a:pPr>
            <a:r>
              <a:rPr lang="x-none" dirty="0" smtClean="0"/>
              <a:t>		</a:t>
            </a:r>
            <a:r>
              <a:rPr lang="en-US" dirty="0" smtClean="0"/>
              <a:t>• </a:t>
            </a:r>
            <a:r>
              <a:rPr lang="en-US" dirty="0" err="1" smtClean="0"/>
              <a:t>Smešta</a:t>
            </a:r>
            <a:r>
              <a:rPr lang="en-US" dirty="0" smtClean="0"/>
              <a:t> u </a:t>
            </a:r>
            <a:r>
              <a:rPr lang="en-US" dirty="0" err="1" smtClean="0"/>
              <a:t>promenljivu</a:t>
            </a:r>
            <a:endParaRPr lang="en-US" dirty="0" smtClean="0"/>
          </a:p>
          <a:p>
            <a:pPr>
              <a:buNone/>
            </a:pPr>
            <a:r>
              <a:rPr lang="x-none" dirty="0" smtClean="0"/>
              <a:t>		</a:t>
            </a:r>
            <a:r>
              <a:rPr lang="en-US" dirty="0" smtClean="0"/>
              <a:t>• </a:t>
            </a:r>
            <a:r>
              <a:rPr lang="en-US" dirty="0" err="1" smtClean="0"/>
              <a:t>ili</a:t>
            </a:r>
            <a:r>
              <a:rPr lang="en-US" dirty="0" smtClean="0"/>
              <a:t> se </a:t>
            </a:r>
            <a:r>
              <a:rPr lang="en-US" dirty="0" err="1" smtClean="0"/>
              <a:t>omogućava</a:t>
            </a:r>
            <a:r>
              <a:rPr lang="en-US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 smtClean="0"/>
              <a:t>čitača</a:t>
            </a:r>
            <a:endParaRPr lang="en-US" dirty="0" smtClean="0"/>
          </a:p>
          <a:p>
            <a:pPr>
              <a:buNone/>
            </a:pPr>
            <a:r>
              <a:rPr lang="pl-PL" dirty="0" smtClean="0"/>
              <a:t>	– Za razliku od &lt;jsp:include&gt;, ne važi samo za sopstveni </a:t>
            </a:r>
            <a:r>
              <a:rPr lang="en-US" dirty="0" err="1" smtClean="0"/>
              <a:t>sistem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&lt;c:redirect&gt;</a:t>
            </a:r>
          </a:p>
          <a:p>
            <a:pPr>
              <a:buNone/>
            </a:pPr>
            <a:r>
              <a:rPr lang="x-none" dirty="0" smtClean="0"/>
              <a:t>	</a:t>
            </a:r>
            <a:r>
              <a:rPr lang="en-US" dirty="0" smtClean="0"/>
              <a:t>– </a:t>
            </a:r>
            <a:r>
              <a:rPr lang="en-US" dirty="0" err="1" smtClean="0"/>
              <a:t>Redirekcija</a:t>
            </a:r>
            <a:r>
              <a:rPr lang="en-US" dirty="0" smtClean="0"/>
              <a:t> ka </a:t>
            </a:r>
            <a:r>
              <a:rPr lang="en-US" dirty="0" err="1" smtClean="0"/>
              <a:t>specificiranom</a:t>
            </a:r>
            <a:r>
              <a:rPr lang="en-US" dirty="0" smtClean="0"/>
              <a:t> </a:t>
            </a:r>
            <a:r>
              <a:rPr lang="en-US" dirty="0" err="1" smtClean="0"/>
              <a:t>URLu</a:t>
            </a: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&lt;c:param&gt;</a:t>
            </a:r>
          </a:p>
          <a:p>
            <a:pPr>
              <a:buNone/>
            </a:pPr>
            <a:r>
              <a:rPr lang="x-none" dirty="0" smtClean="0"/>
              <a:t>	</a:t>
            </a:r>
            <a:r>
              <a:rPr lang="en-US" dirty="0" smtClean="0"/>
              <a:t>– </a:t>
            </a:r>
            <a:r>
              <a:rPr lang="en-US" dirty="0" err="1" smtClean="0"/>
              <a:t>Dodaju</a:t>
            </a:r>
            <a:r>
              <a:rPr lang="en-US" dirty="0" smtClean="0"/>
              <a:t> se </a:t>
            </a:r>
            <a:r>
              <a:rPr lang="en-US" dirty="0" err="1" smtClean="0"/>
              <a:t>parametri</a:t>
            </a:r>
            <a:r>
              <a:rPr lang="en-US" dirty="0" smtClean="0"/>
              <a:t> </a:t>
            </a:r>
            <a:r>
              <a:rPr lang="en-US" dirty="0" err="1" smtClean="0"/>
              <a:t>zahteva</a:t>
            </a:r>
            <a:r>
              <a:rPr lang="en-US" dirty="0" smtClean="0"/>
              <a:t> u 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58177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Preostali</a:t>
            </a:r>
            <a:r>
              <a:rPr lang="en-US" dirty="0" smtClean="0"/>
              <a:t> </a:t>
            </a:r>
            <a:r>
              <a:rPr lang="en-US" dirty="0" err="1" smtClean="0"/>
              <a:t>tagovi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&lt;</a:t>
            </a:r>
            <a:r>
              <a:rPr lang="en-US" b="1" dirty="0" err="1" smtClean="0">
                <a:solidFill>
                  <a:srgbClr val="FF0000"/>
                </a:solidFill>
              </a:rPr>
              <a:t>fmt:formatNumber</a:t>
            </a:r>
            <a:r>
              <a:rPr lang="en-US" b="1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x-none" dirty="0" smtClean="0"/>
              <a:t>	</a:t>
            </a:r>
            <a:r>
              <a:rPr lang="en-US" dirty="0" smtClean="0"/>
              <a:t>– </a:t>
            </a:r>
            <a:r>
              <a:rPr lang="en-US" dirty="0" err="1" smtClean="0"/>
              <a:t>Formatiraju</a:t>
            </a:r>
            <a:r>
              <a:rPr lang="en-US" dirty="0" smtClean="0"/>
              <a:t> se </a:t>
            </a:r>
            <a:r>
              <a:rPr lang="en-US" dirty="0" err="1" smtClean="0"/>
              <a:t>numeričke</a:t>
            </a:r>
            <a:r>
              <a:rPr lang="en-US" dirty="0" smtClean="0"/>
              <a:t> </a:t>
            </a:r>
            <a:r>
              <a:rPr lang="en-US" dirty="0" err="1" smtClean="0"/>
              <a:t>vrednosti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, </a:t>
            </a:r>
            <a:r>
              <a:rPr lang="en-US" dirty="0" err="1" smtClean="0"/>
              <a:t>iznos</a:t>
            </a:r>
            <a:r>
              <a:rPr lang="en-US" dirty="0" smtClean="0"/>
              <a:t> u</a:t>
            </a:r>
            <a:r>
              <a:rPr lang="x-none" dirty="0" smtClean="0"/>
              <a:t> </a:t>
            </a:r>
            <a:r>
              <a:rPr lang="pl-PL" dirty="0" smtClean="0"/>
              <a:t>valuti, ili procenat, u lokalnom formatu</a:t>
            </a:r>
          </a:p>
          <a:p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&lt;</a:t>
            </a:r>
            <a:r>
              <a:rPr lang="en-US" b="1" dirty="0" err="1" smtClean="0">
                <a:solidFill>
                  <a:srgbClr val="FF0000"/>
                </a:solidFill>
              </a:rPr>
              <a:t>fmt:parseNumber</a:t>
            </a:r>
            <a:r>
              <a:rPr lang="en-US" b="1" dirty="0" smtClean="0">
                <a:solidFill>
                  <a:srgbClr val="FF0000"/>
                </a:solidFill>
              </a:rPr>
              <a:t>&gt;</a:t>
            </a:r>
          </a:p>
          <a:p>
            <a:pPr>
              <a:buNone/>
            </a:pPr>
            <a:r>
              <a:rPr lang="x-none" dirty="0" smtClean="0"/>
              <a:t>	</a:t>
            </a:r>
            <a:r>
              <a:rPr lang="en-US" dirty="0" smtClean="0"/>
              <a:t>– </a:t>
            </a:r>
            <a:r>
              <a:rPr lang="en-US" dirty="0" err="1" smtClean="0"/>
              <a:t>Čitaju</a:t>
            </a:r>
            <a:r>
              <a:rPr lang="en-US" dirty="0" smtClean="0"/>
              <a:t> se string </a:t>
            </a:r>
            <a:r>
              <a:rPr lang="en-US" dirty="0" err="1" smtClean="0"/>
              <a:t>prezentacije</a:t>
            </a:r>
            <a:r>
              <a:rPr lang="en-US" dirty="0" smtClean="0"/>
              <a:t> </a:t>
            </a:r>
            <a:r>
              <a:rPr lang="en-US" dirty="0" err="1" smtClean="0"/>
              <a:t>broja</a:t>
            </a:r>
            <a:r>
              <a:rPr lang="en-US" dirty="0" smtClean="0"/>
              <a:t>, </a:t>
            </a:r>
            <a:r>
              <a:rPr lang="en-US" dirty="0" err="1" smtClean="0"/>
              <a:t>iznosa</a:t>
            </a:r>
            <a:r>
              <a:rPr lang="en-US" dirty="0" smtClean="0"/>
              <a:t> u </a:t>
            </a:r>
            <a:r>
              <a:rPr lang="en-US" dirty="0" err="1" smtClean="0"/>
              <a:t>valuti</a:t>
            </a:r>
            <a:r>
              <a:rPr lang="en-US" dirty="0" smtClean="0"/>
              <a:t>, </a:t>
            </a:r>
            <a:r>
              <a:rPr lang="en-US" dirty="0" err="1" smtClean="0"/>
              <a:t>ili</a:t>
            </a:r>
            <a:r>
              <a:rPr lang="x-none" dirty="0" smtClean="0"/>
              <a:t> </a:t>
            </a:r>
            <a:r>
              <a:rPr lang="en-US" dirty="0" err="1" smtClean="0"/>
              <a:t>procenta</a:t>
            </a: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&lt;</a:t>
            </a:r>
            <a:r>
              <a:rPr lang="en-US" b="1" dirty="0" err="1" smtClean="0">
                <a:solidFill>
                  <a:srgbClr val="FF0000"/>
                </a:solidFill>
              </a:rPr>
              <a:t>fmt:formatDate</a:t>
            </a:r>
            <a:r>
              <a:rPr lang="en-US" b="1" dirty="0" smtClean="0">
                <a:solidFill>
                  <a:srgbClr val="FF0000"/>
                </a:solidFill>
              </a:rPr>
              <a:t>&gt;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&lt;</a:t>
            </a:r>
            <a:r>
              <a:rPr lang="en-US" b="1" dirty="0" err="1" smtClean="0">
                <a:solidFill>
                  <a:srgbClr val="FF0000"/>
                </a:solidFill>
              </a:rPr>
              <a:t>fmt:parseDate</a:t>
            </a:r>
            <a:r>
              <a:rPr lang="en-US" b="1" dirty="0" smtClean="0">
                <a:solidFill>
                  <a:srgbClr val="FF0000"/>
                </a:solidFill>
              </a:rPr>
              <a:t>&gt;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&lt;</a:t>
            </a:r>
            <a:r>
              <a:rPr lang="en-US" b="1" dirty="0" err="1" smtClean="0">
                <a:solidFill>
                  <a:srgbClr val="FF0000"/>
                </a:solidFill>
              </a:rPr>
              <a:t>fmt:timeZone</a:t>
            </a:r>
            <a:r>
              <a:rPr lang="en-US" b="1" dirty="0" smtClean="0">
                <a:solidFill>
                  <a:srgbClr val="FF0000"/>
                </a:solidFill>
              </a:rPr>
              <a:t>&gt;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&lt;</a:t>
            </a:r>
            <a:r>
              <a:rPr lang="en-US" b="1" dirty="0" err="1" smtClean="0">
                <a:solidFill>
                  <a:srgbClr val="FF0000"/>
                </a:solidFill>
              </a:rPr>
              <a:t>fmt:setTimeZone</a:t>
            </a:r>
            <a:r>
              <a:rPr lang="en-US" b="1" dirty="0" smtClean="0">
                <a:solidFill>
                  <a:srgbClr val="FF0000"/>
                </a:solidFill>
              </a:rPr>
              <a:t>&gt;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65321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Preostali tagovi – rad sa XMLom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10178"/>
          </a:xfrm>
        </p:spPr>
        <p:txBody>
          <a:bodyPr>
            <a:normAutofit lnSpcReduction="10000"/>
          </a:bodyPr>
          <a:lstStyle/>
          <a:p>
            <a:r>
              <a:rPr lang="en-US" b="1" dirty="0" err="1" smtClean="0"/>
              <a:t>Osnovni</a:t>
            </a:r>
            <a:endParaRPr lang="en-US" b="1" dirty="0" smtClean="0"/>
          </a:p>
          <a:p>
            <a:pPr>
              <a:buNone/>
            </a:pPr>
            <a:r>
              <a:rPr lang="x-none" dirty="0" smtClean="0"/>
              <a:t>	</a:t>
            </a:r>
            <a:r>
              <a:rPr lang="en-US" dirty="0" smtClean="0"/>
              <a:t>– &lt;x:parse&gt;</a:t>
            </a:r>
          </a:p>
          <a:p>
            <a:r>
              <a:rPr lang="en-US" b="1" dirty="0" err="1" smtClean="0"/>
              <a:t>XPath</a:t>
            </a:r>
            <a:endParaRPr lang="en-US" b="1" dirty="0" smtClean="0"/>
          </a:p>
          <a:p>
            <a:pPr>
              <a:buNone/>
            </a:pPr>
            <a:r>
              <a:rPr lang="x-none" dirty="0" smtClean="0"/>
              <a:t>	</a:t>
            </a:r>
            <a:r>
              <a:rPr lang="en-US" dirty="0" smtClean="0"/>
              <a:t>– &lt;x:if&gt;</a:t>
            </a:r>
          </a:p>
          <a:p>
            <a:pPr>
              <a:buNone/>
            </a:pPr>
            <a:r>
              <a:rPr lang="x-none" dirty="0" smtClean="0"/>
              <a:t>	</a:t>
            </a:r>
            <a:r>
              <a:rPr lang="en-US" dirty="0" smtClean="0"/>
              <a:t>– &lt;x:choose&gt;</a:t>
            </a:r>
          </a:p>
          <a:p>
            <a:pPr>
              <a:buNone/>
            </a:pPr>
            <a:r>
              <a:rPr lang="x-none" dirty="0" smtClean="0"/>
              <a:t>	</a:t>
            </a:r>
            <a:r>
              <a:rPr lang="en-US" dirty="0" smtClean="0"/>
              <a:t>– &lt;x:when&gt;</a:t>
            </a:r>
          </a:p>
          <a:p>
            <a:pPr>
              <a:buNone/>
            </a:pPr>
            <a:r>
              <a:rPr lang="x-none" dirty="0" smtClean="0"/>
              <a:t>	</a:t>
            </a:r>
            <a:r>
              <a:rPr lang="en-US" dirty="0" smtClean="0"/>
              <a:t>– &lt;x:otherwise&gt;</a:t>
            </a:r>
          </a:p>
          <a:p>
            <a:pPr>
              <a:buNone/>
            </a:pPr>
            <a:r>
              <a:rPr lang="x-none" dirty="0" smtClean="0"/>
              <a:t>	</a:t>
            </a:r>
            <a:r>
              <a:rPr lang="en-US" dirty="0" smtClean="0"/>
              <a:t>– &lt;x:forEach&gt;</a:t>
            </a:r>
          </a:p>
          <a:p>
            <a:r>
              <a:rPr lang="en-US" b="1" dirty="0" smtClean="0"/>
              <a:t>XSLT</a:t>
            </a:r>
          </a:p>
          <a:p>
            <a:pPr>
              <a:buNone/>
            </a:pPr>
            <a:r>
              <a:rPr lang="x-none" dirty="0" smtClean="0"/>
              <a:t>	</a:t>
            </a:r>
            <a:r>
              <a:rPr lang="en-US" dirty="0" smtClean="0"/>
              <a:t>– &lt;x:transform&gt;</a:t>
            </a:r>
          </a:p>
          <a:p>
            <a:pPr>
              <a:buNone/>
            </a:pPr>
            <a:r>
              <a:rPr lang="x-none" dirty="0" smtClean="0"/>
              <a:t>	</a:t>
            </a:r>
            <a:r>
              <a:rPr lang="en-US" dirty="0" smtClean="0"/>
              <a:t>– &lt;x:param&gt;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357298"/>
            <a:ext cx="540067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071810"/>
            <a:ext cx="5381625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857224" y="928670"/>
            <a:ext cx="4429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dirty="0" smtClean="0"/>
              <a:t>Postavka JSTL varijable i prikaz u browseru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85786" y="2571744"/>
            <a:ext cx="6046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dirty="0" smtClean="0"/>
              <a:t>Vrednost transformisana iz JS u JSLT korišćenjem scriplet-a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5143512"/>
            <a:ext cx="5438775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ctangle 10"/>
          <p:cNvSpPr/>
          <p:nvPr/>
        </p:nvSpPr>
        <p:spPr>
          <a:xfrm>
            <a:off x="857224" y="4714884"/>
            <a:ext cx="66437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dirty="0" smtClean="0"/>
              <a:t>Vrednost transformisana iz JS u JSLT korišćenjem pageContext-a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142984"/>
            <a:ext cx="5343525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857224" y="714356"/>
            <a:ext cx="66437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dirty="0" smtClean="0"/>
              <a:t>Vrednost transformisana iz JSTL u JS korišćenjem pageContext-a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4143380"/>
            <a:ext cx="5372100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928662" y="3786190"/>
            <a:ext cx="66437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dirty="0" smtClean="0"/>
              <a:t>Vrednost transformisana iz JSTL u JS korišćenjem scope request-a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71546"/>
            <a:ext cx="541020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3590946"/>
            <a:ext cx="54102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1000100" y="714356"/>
            <a:ext cx="1948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</a:t>
            </a:r>
            <a:r>
              <a:rPr lang="x-none" dirty="0" smtClean="0"/>
              <a:t>f grananje u JSTL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71538" y="3202544"/>
            <a:ext cx="1704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dirty="0" smtClean="0"/>
              <a:t>forEach  u JSTL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071546"/>
            <a:ext cx="7215238" cy="5573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714348" y="714356"/>
            <a:ext cx="2330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r>
              <a:rPr lang="x-none" i="1" dirty="0" smtClean="0"/>
              <a:t>hoose</a:t>
            </a:r>
            <a:r>
              <a:rPr lang="x-none" dirty="0" smtClean="0"/>
              <a:t> i </a:t>
            </a:r>
            <a:r>
              <a:rPr lang="x-none" i="1" dirty="0" smtClean="0"/>
              <a:t>when</a:t>
            </a:r>
            <a:r>
              <a:rPr lang="x-none" dirty="0" smtClean="0"/>
              <a:t> u JSTL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b="1" dirty="0" smtClean="0"/>
              <a:t>JSTL je baziran na </a:t>
            </a:r>
            <a:r>
              <a:rPr lang="pl-PL" b="1" dirty="0" err="1" smtClean="0"/>
              <a:t>Strukt</a:t>
            </a:r>
            <a:r>
              <a:rPr lang="pl-PL" b="1" dirty="0" smtClean="0"/>
              <a:t> </a:t>
            </a:r>
            <a:r>
              <a:rPr lang="pl-PL" b="1" dirty="0" smtClean="0"/>
              <a:t>tagovima za kontrolu </a:t>
            </a:r>
            <a:r>
              <a:rPr lang="en-US" b="1" dirty="0" err="1" smtClean="0"/>
              <a:t>petlji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logičke</a:t>
            </a:r>
            <a:r>
              <a:rPr lang="en-US" b="1" dirty="0" smtClean="0"/>
              <a:t> </a:t>
            </a:r>
            <a:r>
              <a:rPr lang="en-US" b="1" dirty="0" err="1" smtClean="0"/>
              <a:t>operacije</a:t>
            </a:r>
            <a:endParaRPr lang="en-US" b="1" dirty="0" smtClean="0"/>
          </a:p>
          <a:p>
            <a:r>
              <a:rPr lang="en-US" b="1" dirty="0" smtClean="0"/>
              <a:t>JSTL </a:t>
            </a:r>
            <a:r>
              <a:rPr lang="en-US" b="1" dirty="0" err="1" smtClean="0"/>
              <a:t>nije</a:t>
            </a:r>
            <a:r>
              <a:rPr lang="en-US" b="1" dirty="0" smtClean="0"/>
              <a:t> bio </a:t>
            </a:r>
            <a:r>
              <a:rPr lang="en-US" b="1" dirty="0" err="1" smtClean="0"/>
              <a:t>deo</a:t>
            </a:r>
            <a:r>
              <a:rPr lang="en-US" b="1" dirty="0" smtClean="0"/>
              <a:t> JSP 1.2 </a:t>
            </a:r>
            <a:r>
              <a:rPr lang="en-US" b="1" dirty="0" err="1" smtClean="0"/>
              <a:t>ili</a:t>
            </a:r>
            <a:r>
              <a:rPr lang="en-US" b="1" dirty="0" smtClean="0"/>
              <a:t> 2.0 </a:t>
            </a:r>
            <a:r>
              <a:rPr lang="en-US" b="1" dirty="0" err="1" smtClean="0"/>
              <a:t>specifikacije</a:t>
            </a:r>
            <a:endParaRPr lang="en-US" b="1" dirty="0" smtClean="0"/>
          </a:p>
          <a:p>
            <a:pPr>
              <a:buNone/>
            </a:pPr>
            <a:r>
              <a:rPr lang="x-none" dirty="0" smtClean="0"/>
              <a:t>	</a:t>
            </a:r>
            <a:r>
              <a:rPr lang="en-US" dirty="0" smtClean="0"/>
              <a:t>– </a:t>
            </a:r>
            <a:r>
              <a:rPr lang="en-US" dirty="0" err="1" smtClean="0"/>
              <a:t>Zahtevao</a:t>
            </a:r>
            <a:r>
              <a:rPr lang="en-US" dirty="0" smtClean="0"/>
              <a:t> je </a:t>
            </a:r>
            <a:r>
              <a:rPr lang="en-US" dirty="0" err="1" smtClean="0"/>
              <a:t>posebnu</a:t>
            </a:r>
            <a:r>
              <a:rPr lang="en-US" dirty="0" smtClean="0"/>
              <a:t> </a:t>
            </a:r>
            <a:r>
              <a:rPr lang="en-US" dirty="0" err="1" smtClean="0"/>
              <a:t>specifikaciju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podešavanje</a:t>
            </a:r>
            <a:endParaRPr lang="en-US" dirty="0" smtClean="0"/>
          </a:p>
          <a:p>
            <a:pPr>
              <a:buNone/>
            </a:pPr>
            <a:r>
              <a:rPr lang="x-none" dirty="0" smtClean="0"/>
              <a:t>	</a:t>
            </a:r>
            <a:r>
              <a:rPr lang="en-US" dirty="0" smtClean="0"/>
              <a:t>– </a:t>
            </a:r>
            <a:r>
              <a:rPr lang="en-US" dirty="0" err="1" smtClean="0"/>
              <a:t>Moguće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serverima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podržavaju</a:t>
            </a:r>
            <a:r>
              <a:rPr lang="en-US" dirty="0" smtClean="0"/>
              <a:t> </a:t>
            </a:r>
            <a:r>
              <a:rPr lang="en-US" dirty="0" err="1" smtClean="0"/>
              <a:t>servlets</a:t>
            </a:r>
            <a:r>
              <a:rPr lang="x-none" dirty="0" smtClean="0"/>
              <a:t> </a:t>
            </a:r>
            <a:r>
              <a:rPr lang="it-IT" dirty="0" smtClean="0"/>
              <a:t>2.3 i JSP 1.2 ili više verzije</a:t>
            </a:r>
          </a:p>
          <a:p>
            <a:r>
              <a:rPr lang="fr-FR" b="1" dirty="0" smtClean="0"/>
              <a:t>JSTL expression </a:t>
            </a:r>
            <a:r>
              <a:rPr lang="fr-FR" b="1" dirty="0" err="1" smtClean="0"/>
              <a:t>language</a:t>
            </a:r>
            <a:r>
              <a:rPr lang="fr-FR" b="1" dirty="0" smtClean="0"/>
              <a:t> je </a:t>
            </a:r>
            <a:r>
              <a:rPr lang="fr-FR" b="1" dirty="0" err="1" smtClean="0"/>
              <a:t>sada</a:t>
            </a:r>
            <a:r>
              <a:rPr lang="fr-FR" b="1" dirty="0" smtClean="0"/>
              <a:t> deo JSP 2.0</a:t>
            </a:r>
          </a:p>
          <a:p>
            <a:r>
              <a:rPr lang="pl-PL" b="1" dirty="0" smtClean="0"/>
              <a:t>JSTL specifikacija se nalazi na: </a:t>
            </a:r>
            <a:r>
              <a:rPr lang="en-US" dirty="0" smtClean="0"/>
              <a:t> http://jcp.org/aboutJava/communityprocess/final/jsr052/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65321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Tagovi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realizaciju</a:t>
            </a:r>
            <a:r>
              <a:rPr lang="en-US" dirty="0" smtClean="0"/>
              <a:t> </a:t>
            </a:r>
            <a:r>
              <a:rPr lang="en-US" dirty="0" err="1" smtClean="0"/>
              <a:t>petlji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0726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JSP </a:t>
            </a:r>
            <a:r>
              <a:rPr lang="en-US" b="1" dirty="0" err="1" smtClean="0"/>
              <a:t>bez</a:t>
            </a:r>
            <a:r>
              <a:rPr lang="en-US" b="1" dirty="0" smtClean="0"/>
              <a:t> JSTL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&lt;UL&gt;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&lt;%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for(</a:t>
            </a:r>
            <a:r>
              <a:rPr lang="en-US" i="1" dirty="0" err="1" smtClean="0">
                <a:solidFill>
                  <a:srgbClr val="0070C0"/>
                </a:solidFill>
              </a:rPr>
              <a:t>int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i</a:t>
            </a:r>
            <a:r>
              <a:rPr lang="en-US" i="1" dirty="0" smtClean="0">
                <a:solidFill>
                  <a:srgbClr val="0070C0"/>
                </a:solidFill>
              </a:rPr>
              <a:t>=0; </a:t>
            </a:r>
            <a:r>
              <a:rPr lang="en-US" i="1" dirty="0" err="1" smtClean="0">
                <a:solidFill>
                  <a:srgbClr val="0070C0"/>
                </a:solidFill>
              </a:rPr>
              <a:t>i</a:t>
            </a:r>
            <a:r>
              <a:rPr lang="en-US" i="1" dirty="0" smtClean="0">
                <a:solidFill>
                  <a:srgbClr val="0070C0"/>
                </a:solidFill>
              </a:rPr>
              <a:t>&lt;</a:t>
            </a:r>
            <a:r>
              <a:rPr lang="en-US" i="1" dirty="0" err="1" smtClean="0">
                <a:solidFill>
                  <a:srgbClr val="0070C0"/>
                </a:solidFill>
              </a:rPr>
              <a:t>messages.length</a:t>
            </a:r>
            <a:r>
              <a:rPr lang="en-US" i="1" dirty="0" smtClean="0">
                <a:solidFill>
                  <a:srgbClr val="0070C0"/>
                </a:solidFill>
              </a:rPr>
              <a:t>; </a:t>
            </a:r>
            <a:r>
              <a:rPr lang="en-US" i="1" dirty="0" err="1" smtClean="0">
                <a:solidFill>
                  <a:srgbClr val="0070C0"/>
                </a:solidFill>
              </a:rPr>
              <a:t>i</a:t>
            </a:r>
            <a:r>
              <a:rPr lang="en-US" i="1" dirty="0" smtClean="0">
                <a:solidFill>
                  <a:srgbClr val="0070C0"/>
                </a:solidFill>
              </a:rPr>
              <a:t>++) { String message = messages[</a:t>
            </a:r>
            <a:r>
              <a:rPr lang="en-US" i="1" dirty="0" err="1" smtClean="0">
                <a:solidFill>
                  <a:srgbClr val="0070C0"/>
                </a:solidFill>
              </a:rPr>
              <a:t>i</a:t>
            </a:r>
            <a:r>
              <a:rPr lang="en-US" i="1" dirty="0" smtClean="0">
                <a:solidFill>
                  <a:srgbClr val="0070C0"/>
                </a:solidFill>
              </a:rPr>
              <a:t>];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%&gt;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&lt;LI&gt;&lt;%= message %&gt;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&lt;% } %&gt;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&lt;/UL&gt;</a:t>
            </a:r>
          </a:p>
          <a:p>
            <a:r>
              <a:rPr lang="en-US" b="1" dirty="0" smtClean="0"/>
              <a:t>JSP </a:t>
            </a:r>
            <a:r>
              <a:rPr lang="en-US" b="1" dirty="0" err="1" smtClean="0"/>
              <a:t>sa</a:t>
            </a:r>
            <a:r>
              <a:rPr lang="en-US" b="1" dirty="0" smtClean="0"/>
              <a:t> JSTL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&lt;UL&gt;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&lt;c:forEach </a:t>
            </a:r>
            <a:r>
              <a:rPr lang="en-US" i="1" dirty="0" err="1" smtClean="0">
                <a:solidFill>
                  <a:srgbClr val="0070C0"/>
                </a:solidFill>
              </a:rPr>
              <a:t>var</a:t>
            </a:r>
            <a:r>
              <a:rPr lang="en-US" i="1" dirty="0" smtClean="0">
                <a:solidFill>
                  <a:srgbClr val="0070C0"/>
                </a:solidFill>
              </a:rPr>
              <a:t>="message" items="${messages}"&gt;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&lt;LI&gt;&lt;c:out value="${message}"/&gt;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&lt;/c:forEach&gt;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&lt;/UL&gt;</a:t>
            </a:r>
            <a:endParaRPr lang="en-US" i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58177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Tagovi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realizaciju</a:t>
            </a:r>
            <a:r>
              <a:rPr lang="en-US" dirty="0" smtClean="0"/>
              <a:t> </a:t>
            </a:r>
            <a:r>
              <a:rPr lang="en-US" dirty="0" err="1" smtClean="0"/>
              <a:t>petlji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928670"/>
            <a:ext cx="8929718" cy="5395930"/>
          </a:xfrm>
        </p:spPr>
        <p:txBody>
          <a:bodyPr>
            <a:normAutofit lnSpcReduction="10000"/>
          </a:bodyPr>
          <a:lstStyle/>
          <a:p>
            <a:r>
              <a:rPr lang="it-IT" b="1" dirty="0" smtClean="0"/>
              <a:t>Petlje sa eksplicitnim numeričkim vrednostima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&lt;c:forEach </a:t>
            </a:r>
            <a:r>
              <a:rPr lang="en-US" i="1" dirty="0" err="1" smtClean="0">
                <a:solidFill>
                  <a:srgbClr val="0070C0"/>
                </a:solidFill>
              </a:rPr>
              <a:t>var</a:t>
            </a:r>
            <a:r>
              <a:rPr lang="en-US" i="1" dirty="0" smtClean="0">
                <a:solidFill>
                  <a:srgbClr val="0070C0"/>
                </a:solidFill>
              </a:rPr>
              <a:t>="name" begin="x" end="y" step="z"&gt;</a:t>
            </a:r>
          </a:p>
          <a:p>
            <a:pPr>
              <a:buNone/>
            </a:pPr>
            <a:r>
              <a:rPr lang="en-US" i="1" dirty="0" err="1" smtClean="0">
                <a:solidFill>
                  <a:srgbClr val="0070C0"/>
                </a:solidFill>
              </a:rPr>
              <a:t>Bla</a:t>
            </a:r>
            <a:r>
              <a:rPr lang="en-US" i="1" dirty="0" smtClean="0">
                <a:solidFill>
                  <a:srgbClr val="0070C0"/>
                </a:solidFill>
              </a:rPr>
              <a:t>, </a:t>
            </a:r>
            <a:r>
              <a:rPr lang="en-US" i="1" dirty="0" err="1" smtClean="0">
                <a:solidFill>
                  <a:srgbClr val="0070C0"/>
                </a:solidFill>
              </a:rPr>
              <a:t>bla</a:t>
            </a:r>
            <a:r>
              <a:rPr lang="en-US" i="1" dirty="0" smtClean="0">
                <a:solidFill>
                  <a:srgbClr val="0070C0"/>
                </a:solidFill>
              </a:rPr>
              <a:t> &lt;c:out value="${name}"/&gt;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&lt;/c:forEach&gt;</a:t>
            </a:r>
          </a:p>
          <a:p>
            <a:r>
              <a:rPr lang="en-US" b="1" dirty="0" err="1" smtClean="0"/>
              <a:t>Petlje</a:t>
            </a:r>
            <a:r>
              <a:rPr lang="en-US" b="1" dirty="0" smtClean="0"/>
              <a:t> </a:t>
            </a:r>
            <a:r>
              <a:rPr lang="en-US" b="1" dirty="0" err="1" smtClean="0"/>
              <a:t>koje</a:t>
            </a:r>
            <a:r>
              <a:rPr lang="en-US" b="1" dirty="0" smtClean="0"/>
              <a:t> </a:t>
            </a:r>
            <a:r>
              <a:rPr lang="en-US" b="1" dirty="0" err="1" smtClean="0"/>
              <a:t>koriste</a:t>
            </a:r>
            <a:r>
              <a:rPr lang="en-US" b="1" dirty="0" smtClean="0"/>
              <a:t> </a:t>
            </a:r>
            <a:r>
              <a:rPr lang="en-US" b="1" dirty="0" err="1" smtClean="0"/>
              <a:t>strukture</a:t>
            </a:r>
            <a:r>
              <a:rPr lang="en-US" b="1" dirty="0" smtClean="0"/>
              <a:t> </a:t>
            </a:r>
            <a:r>
              <a:rPr lang="en-US" b="1" dirty="0" err="1" smtClean="0"/>
              <a:t>podataka</a:t>
            </a:r>
            <a:endParaRPr lang="en-US" b="1" dirty="0" smtClean="0"/>
          </a:p>
          <a:p>
            <a:pPr>
              <a:buNone/>
            </a:pPr>
            <a:r>
              <a:rPr lang="x-none" dirty="0" smtClean="0"/>
              <a:t>	</a:t>
            </a:r>
            <a:r>
              <a:rPr lang="it-IT" dirty="0" smtClean="0"/>
              <a:t>– Moguće je kretati po nizovima, stringovima,</a:t>
            </a:r>
            <a:r>
              <a:rPr lang="x-none" dirty="0" smtClean="0"/>
              <a:t> </a:t>
            </a:r>
            <a:r>
              <a:rPr lang="en-US" dirty="0" err="1" smtClean="0"/>
              <a:t>kolekcijama</a:t>
            </a:r>
            <a:r>
              <a:rPr lang="en-US" dirty="0" smtClean="0"/>
              <a:t>, </a:t>
            </a:r>
            <a:r>
              <a:rPr lang="en-US" dirty="0" err="1" smtClean="0"/>
              <a:t>mapama</a:t>
            </a:r>
            <a:endParaRPr lang="en-US" dirty="0" smtClean="0"/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&lt;c:forEach </a:t>
            </a:r>
            <a:r>
              <a:rPr lang="en-US" i="1" dirty="0" err="1" smtClean="0">
                <a:solidFill>
                  <a:srgbClr val="0070C0"/>
                </a:solidFill>
              </a:rPr>
              <a:t>var</a:t>
            </a:r>
            <a:r>
              <a:rPr lang="en-US" i="1" dirty="0" smtClean="0">
                <a:solidFill>
                  <a:srgbClr val="0070C0"/>
                </a:solidFill>
              </a:rPr>
              <a:t>="name“ items=“</a:t>
            </a:r>
            <a:r>
              <a:rPr lang="en-US" i="1" dirty="0" err="1" smtClean="0">
                <a:solidFill>
                  <a:srgbClr val="0070C0"/>
                </a:solidFill>
              </a:rPr>
              <a:t>niz-kolekcija</a:t>
            </a:r>
            <a:r>
              <a:rPr lang="en-US" i="1" dirty="0" smtClean="0">
                <a:solidFill>
                  <a:srgbClr val="0070C0"/>
                </a:solidFill>
              </a:rPr>
              <a:t>"&gt; </a:t>
            </a:r>
            <a:r>
              <a:rPr lang="en-US" i="1" dirty="0" err="1" smtClean="0">
                <a:solidFill>
                  <a:srgbClr val="0070C0"/>
                </a:solidFill>
              </a:rPr>
              <a:t>Bla</a:t>
            </a:r>
            <a:r>
              <a:rPr lang="en-US" i="1" dirty="0" smtClean="0">
                <a:solidFill>
                  <a:srgbClr val="0070C0"/>
                </a:solidFill>
              </a:rPr>
              <a:t>, </a:t>
            </a:r>
            <a:r>
              <a:rPr lang="en-US" i="1" dirty="0" err="1" smtClean="0">
                <a:solidFill>
                  <a:srgbClr val="0070C0"/>
                </a:solidFill>
              </a:rPr>
              <a:t>bla</a:t>
            </a:r>
            <a:endParaRPr lang="en-US" i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&lt;c:out value="${name}"/&gt;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&lt;/c:forEach&gt;</a:t>
            </a:r>
          </a:p>
          <a:p>
            <a:r>
              <a:rPr lang="it-IT" b="1" dirty="0" smtClean="0"/>
              <a:t>Petlje koje</a:t>
            </a:r>
            <a:r>
              <a:rPr lang="x-none" b="1" dirty="0" smtClean="0"/>
              <a:t> </a:t>
            </a:r>
            <a:r>
              <a:rPr lang="it-IT" b="1" dirty="0" smtClean="0"/>
              <a:t>koriste stringove sa delimiterima</a:t>
            </a:r>
          </a:p>
          <a:p>
            <a:pPr>
              <a:buNone/>
            </a:pPr>
            <a:r>
              <a:rPr lang="en-US" dirty="0" smtClean="0"/>
              <a:t>– </a:t>
            </a:r>
            <a:r>
              <a:rPr lang="en-US" dirty="0" err="1" smtClean="0"/>
              <a:t>forTokens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438896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Tagovi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realizaciju</a:t>
            </a:r>
            <a:r>
              <a:rPr lang="en-US" dirty="0" smtClean="0"/>
              <a:t> </a:t>
            </a:r>
            <a:r>
              <a:rPr lang="en-US" dirty="0" err="1" smtClean="0"/>
              <a:t>petlji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i="1" dirty="0" smtClean="0">
                <a:solidFill>
                  <a:srgbClr val="00B0F0"/>
                </a:solidFill>
              </a:rPr>
              <a:t>&lt;%@ taglib uri="http://java.sun.com/jsp/jstl/core" prefix="c" %&gt;</a:t>
            </a:r>
            <a:endParaRPr lang="x-none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&lt;UL&gt;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&lt;c:forEach </a:t>
            </a:r>
            <a:r>
              <a:rPr lang="en-US" i="1" dirty="0" err="1" smtClean="0">
                <a:solidFill>
                  <a:srgbClr val="00B0F0"/>
                </a:solidFill>
              </a:rPr>
              <a:t>var</a:t>
            </a:r>
            <a:r>
              <a:rPr lang="en-US" i="1" dirty="0" smtClean="0">
                <a:solidFill>
                  <a:srgbClr val="00B0F0"/>
                </a:solidFill>
              </a:rPr>
              <a:t>="</a:t>
            </a:r>
            <a:r>
              <a:rPr lang="en-US" i="1" dirty="0" err="1" smtClean="0">
                <a:solidFill>
                  <a:srgbClr val="00B0F0"/>
                </a:solidFill>
              </a:rPr>
              <a:t>i</a:t>
            </a:r>
            <a:r>
              <a:rPr lang="en-US" i="1" dirty="0" smtClean="0">
                <a:solidFill>
                  <a:srgbClr val="00B0F0"/>
                </a:solidFill>
              </a:rPr>
              <a:t>" begin="1" end="4"&gt;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&lt;LI&gt;&lt;c:out value="${</a:t>
            </a:r>
            <a:r>
              <a:rPr lang="en-US" i="1" dirty="0" err="1" smtClean="0">
                <a:solidFill>
                  <a:srgbClr val="00B0F0"/>
                </a:solidFill>
              </a:rPr>
              <a:t>i</a:t>
            </a:r>
            <a:r>
              <a:rPr lang="en-US" i="1" dirty="0" smtClean="0">
                <a:solidFill>
                  <a:srgbClr val="00B0F0"/>
                </a:solidFill>
              </a:rPr>
              <a:t>}"/&gt;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&lt;/c:forEach&gt;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&lt;/UL&gt;</a:t>
            </a:r>
            <a:endParaRPr lang="x-none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x-none" i="1" dirty="0" smtClean="0">
                <a:solidFill>
                  <a:srgbClr val="0070C0"/>
                </a:solidFill>
              </a:rPr>
              <a:t>__________________________</a:t>
            </a:r>
          </a:p>
          <a:p>
            <a:r>
              <a:rPr lang="x-none" i="1" dirty="0" smtClean="0">
                <a:solidFill>
                  <a:srgbClr val="0070C0"/>
                </a:solidFill>
              </a:rPr>
              <a:t>1</a:t>
            </a:r>
          </a:p>
          <a:p>
            <a:r>
              <a:rPr lang="x-none" i="1" dirty="0" smtClean="0">
                <a:solidFill>
                  <a:srgbClr val="0070C0"/>
                </a:solidFill>
              </a:rPr>
              <a:t>2</a:t>
            </a:r>
          </a:p>
          <a:p>
            <a:r>
              <a:rPr lang="x-none" i="1" dirty="0" smtClean="0">
                <a:solidFill>
                  <a:srgbClr val="0070C0"/>
                </a:solidFill>
              </a:rPr>
              <a:t>3</a:t>
            </a:r>
          </a:p>
          <a:p>
            <a:r>
              <a:rPr lang="x-none" i="1" dirty="0" smtClean="0">
                <a:solidFill>
                  <a:srgbClr val="0070C0"/>
                </a:solidFill>
              </a:rPr>
              <a:t>4</a:t>
            </a:r>
          </a:p>
          <a:p>
            <a:endParaRPr lang="en-US" i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438896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Tagovi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realizaciju</a:t>
            </a:r>
            <a:r>
              <a:rPr lang="en-US" dirty="0" smtClean="0"/>
              <a:t> </a:t>
            </a:r>
            <a:r>
              <a:rPr lang="en-US" dirty="0" err="1" smtClean="0"/>
              <a:t>uslova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596674"/>
          </a:xfrm>
        </p:spPr>
        <p:txBody>
          <a:bodyPr>
            <a:normAutofit lnSpcReduction="10000"/>
          </a:bodyPr>
          <a:lstStyle/>
          <a:p>
            <a:r>
              <a:rPr lang="en-US" b="1" dirty="0" err="1" smtClean="0"/>
              <a:t>Jedan</a:t>
            </a:r>
            <a:r>
              <a:rPr lang="en-US" b="1" dirty="0" smtClean="0"/>
              <a:t> </a:t>
            </a:r>
            <a:r>
              <a:rPr lang="en-US" b="1" dirty="0" err="1" smtClean="0"/>
              <a:t>izbor</a:t>
            </a:r>
            <a:r>
              <a:rPr lang="en-US" b="1" dirty="0" smtClean="0"/>
              <a:t>: </a:t>
            </a:r>
            <a:r>
              <a:rPr lang="en-US" sz="3200" b="1" dirty="0" smtClean="0">
                <a:solidFill>
                  <a:srgbClr val="FF0000"/>
                </a:solidFill>
              </a:rPr>
              <a:t>if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&lt;c:if test="${</a:t>
            </a:r>
            <a:r>
              <a:rPr lang="en-US" i="1" dirty="0" err="1" smtClean="0">
                <a:solidFill>
                  <a:srgbClr val="00B0F0"/>
                </a:solidFill>
              </a:rPr>
              <a:t>someTest</a:t>
            </a:r>
            <a:r>
              <a:rPr lang="en-US" i="1" dirty="0" smtClean="0">
                <a:solidFill>
                  <a:srgbClr val="00B0F0"/>
                </a:solidFill>
              </a:rPr>
              <a:t>}"&gt;</a:t>
            </a:r>
          </a:p>
          <a:p>
            <a:pPr>
              <a:buNone/>
            </a:pPr>
            <a:r>
              <a:rPr lang="en-US" i="1" dirty="0" err="1" smtClean="0">
                <a:solidFill>
                  <a:srgbClr val="00B0F0"/>
                </a:solidFill>
              </a:rPr>
              <a:t>Sadrzaj</a:t>
            </a:r>
            <a:endParaRPr lang="en-US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&lt;/c:if&gt;</a:t>
            </a:r>
          </a:p>
          <a:p>
            <a:r>
              <a:rPr lang="en-US" b="1" dirty="0" err="1" smtClean="0"/>
              <a:t>Više</a:t>
            </a:r>
            <a:r>
              <a:rPr lang="en-US" b="1" dirty="0" smtClean="0"/>
              <a:t> </a:t>
            </a:r>
            <a:r>
              <a:rPr lang="en-US" b="1" dirty="0" err="1" smtClean="0"/>
              <a:t>izbora</a:t>
            </a:r>
            <a:r>
              <a:rPr lang="en-US" b="1" dirty="0" smtClean="0"/>
              <a:t>: </a:t>
            </a:r>
            <a:r>
              <a:rPr lang="en-US" sz="3200" b="1" dirty="0" smtClean="0">
                <a:solidFill>
                  <a:srgbClr val="FF0000"/>
                </a:solidFill>
              </a:rPr>
              <a:t>choose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&lt;c:choose&gt;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&lt;c:when test="test1"&gt; Sadrzaj1&lt;/c:when&gt;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&lt;c:when test="test2"&gt; Sadrzaj2&lt;/c:when&gt;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...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&lt;c:when test="</a:t>
            </a:r>
            <a:r>
              <a:rPr lang="en-US" i="1" dirty="0" err="1" smtClean="0">
                <a:solidFill>
                  <a:srgbClr val="00B0F0"/>
                </a:solidFill>
              </a:rPr>
              <a:t>testN</a:t>
            </a:r>
            <a:r>
              <a:rPr lang="en-US" i="1" dirty="0" smtClean="0">
                <a:solidFill>
                  <a:srgbClr val="00B0F0"/>
                </a:solidFill>
              </a:rPr>
              <a:t>"&gt; </a:t>
            </a:r>
            <a:r>
              <a:rPr lang="en-US" i="1" dirty="0" err="1" smtClean="0">
                <a:solidFill>
                  <a:srgbClr val="00B0F0"/>
                </a:solidFill>
              </a:rPr>
              <a:t>SadrzajN</a:t>
            </a:r>
            <a:r>
              <a:rPr lang="en-US" i="1" dirty="0" smtClean="0">
                <a:solidFill>
                  <a:srgbClr val="00B0F0"/>
                </a:solidFill>
              </a:rPr>
              <a:t>&lt;/c:when&gt;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&lt;c:otherwise&gt;Default </a:t>
            </a:r>
            <a:r>
              <a:rPr lang="en-US" i="1" dirty="0" err="1" smtClean="0">
                <a:solidFill>
                  <a:srgbClr val="00B0F0"/>
                </a:solidFill>
              </a:rPr>
              <a:t>Sadrzaj</a:t>
            </a:r>
            <a:r>
              <a:rPr lang="en-US" i="1" dirty="0" smtClean="0">
                <a:solidFill>
                  <a:srgbClr val="00B0F0"/>
                </a:solidFill>
              </a:rPr>
              <a:t> &lt;/c:otherwise&gt;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&lt;/c:choose&gt;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58177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Tagovi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realizaciju</a:t>
            </a:r>
            <a:r>
              <a:rPr lang="en-US" dirty="0" smtClean="0"/>
              <a:t> </a:t>
            </a:r>
            <a:r>
              <a:rPr lang="en-US" dirty="0" err="1" smtClean="0"/>
              <a:t>uslova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&lt;%@ </a:t>
            </a:r>
            <a:r>
              <a:rPr lang="en-US" i="1" dirty="0" err="1" smtClean="0">
                <a:solidFill>
                  <a:srgbClr val="0070C0"/>
                </a:solidFill>
              </a:rPr>
              <a:t>taglib</a:t>
            </a:r>
            <a:r>
              <a:rPr lang="en-US" i="1" dirty="0" smtClean="0">
                <a:solidFill>
                  <a:srgbClr val="0070C0"/>
                </a:solidFill>
              </a:rPr>
              <a:t> prefix="c"</a:t>
            </a:r>
          </a:p>
          <a:p>
            <a:pPr>
              <a:buNone/>
            </a:pPr>
            <a:r>
              <a:rPr lang="en-US" i="1" dirty="0" err="1" smtClean="0">
                <a:solidFill>
                  <a:srgbClr val="0070C0"/>
                </a:solidFill>
              </a:rPr>
              <a:t>uri</a:t>
            </a:r>
            <a:r>
              <a:rPr lang="en-US" i="1" dirty="0" smtClean="0">
                <a:solidFill>
                  <a:srgbClr val="0070C0"/>
                </a:solidFill>
              </a:rPr>
              <a:t>="http://java.sun.com/</a:t>
            </a:r>
            <a:r>
              <a:rPr lang="x-none" i="1" dirty="0" smtClean="0">
                <a:solidFill>
                  <a:srgbClr val="0070C0"/>
                </a:solidFill>
              </a:rPr>
              <a:t>jsp/</a:t>
            </a:r>
            <a:r>
              <a:rPr lang="en-US" i="1" dirty="0" err="1" smtClean="0">
                <a:solidFill>
                  <a:srgbClr val="0070C0"/>
                </a:solidFill>
              </a:rPr>
              <a:t>jstl</a:t>
            </a:r>
            <a:r>
              <a:rPr lang="en-US" i="1" dirty="0" smtClean="0">
                <a:solidFill>
                  <a:srgbClr val="0070C0"/>
                </a:solidFill>
              </a:rPr>
              <a:t>/core" %&gt;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&lt;UL&gt;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&lt;c:forEach </a:t>
            </a:r>
            <a:r>
              <a:rPr lang="en-US" i="1" dirty="0" err="1" smtClean="0">
                <a:solidFill>
                  <a:srgbClr val="0070C0"/>
                </a:solidFill>
              </a:rPr>
              <a:t>var</a:t>
            </a:r>
            <a:r>
              <a:rPr lang="en-US" i="1" dirty="0" smtClean="0">
                <a:solidFill>
                  <a:srgbClr val="0070C0"/>
                </a:solidFill>
              </a:rPr>
              <a:t>="</a:t>
            </a:r>
            <a:r>
              <a:rPr lang="en-US" i="1" dirty="0" err="1" smtClean="0">
                <a:solidFill>
                  <a:srgbClr val="0070C0"/>
                </a:solidFill>
              </a:rPr>
              <a:t>i</a:t>
            </a:r>
            <a:r>
              <a:rPr lang="en-US" i="1" dirty="0" smtClean="0">
                <a:solidFill>
                  <a:srgbClr val="0070C0"/>
                </a:solidFill>
              </a:rPr>
              <a:t>" begin="1" end="10"&gt;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&lt;LI&gt;&lt;c:out value="${</a:t>
            </a:r>
            <a:r>
              <a:rPr lang="en-US" i="1" dirty="0" err="1" smtClean="0">
                <a:solidFill>
                  <a:srgbClr val="0070C0"/>
                </a:solidFill>
              </a:rPr>
              <a:t>i</a:t>
            </a:r>
            <a:r>
              <a:rPr lang="en-US" i="1" dirty="0" smtClean="0">
                <a:solidFill>
                  <a:srgbClr val="0070C0"/>
                </a:solidFill>
              </a:rPr>
              <a:t>}"/&gt;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&lt;c:if test="${</a:t>
            </a:r>
            <a:r>
              <a:rPr lang="en-US" i="1" dirty="0" err="1" smtClean="0">
                <a:solidFill>
                  <a:srgbClr val="0070C0"/>
                </a:solidFill>
              </a:rPr>
              <a:t>i</a:t>
            </a:r>
            <a:r>
              <a:rPr lang="en-US" i="1" dirty="0" smtClean="0">
                <a:solidFill>
                  <a:srgbClr val="0070C0"/>
                </a:solidFill>
              </a:rPr>
              <a:t> &gt; 7}"&gt;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(</a:t>
            </a:r>
            <a:r>
              <a:rPr lang="x-none" i="1" dirty="0" smtClean="0">
                <a:solidFill>
                  <a:srgbClr val="0070C0"/>
                </a:solidFill>
              </a:rPr>
              <a:t>vece od </a:t>
            </a:r>
            <a:r>
              <a:rPr lang="en-US" i="1" dirty="0" smtClean="0">
                <a:solidFill>
                  <a:srgbClr val="0070C0"/>
                </a:solidFill>
              </a:rPr>
              <a:t>7)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&lt;/c:if&gt;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&lt;/c:forEach&gt;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&lt;/UL&gt;</a:t>
            </a:r>
            <a:endParaRPr lang="en-US" i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3214686"/>
            <a:ext cx="1866903" cy="2621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51033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Tagovi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realizaciju</a:t>
            </a:r>
            <a:r>
              <a:rPr lang="en-US" dirty="0" smtClean="0"/>
              <a:t> </a:t>
            </a:r>
            <a:r>
              <a:rPr lang="en-US" dirty="0" err="1" smtClean="0"/>
              <a:t>uslova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i="1" dirty="0" smtClean="0">
                <a:solidFill>
                  <a:srgbClr val="00B0F0"/>
                </a:solidFill>
              </a:rPr>
              <a:t>&lt;%@ taglib prefix="c"uri="http://java.sun.com/</a:t>
            </a:r>
            <a:r>
              <a:rPr lang="x-none" i="1" dirty="0" smtClean="0">
                <a:solidFill>
                  <a:srgbClr val="00B0F0"/>
                </a:solidFill>
              </a:rPr>
              <a:t>jsp/</a:t>
            </a:r>
            <a:r>
              <a:rPr lang="it-IT" i="1" dirty="0" smtClean="0">
                <a:solidFill>
                  <a:srgbClr val="00B0F0"/>
                </a:solidFill>
              </a:rPr>
              <a:t>jstl/core" %&gt;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&lt;UL&gt;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&lt;c:forEach </a:t>
            </a:r>
            <a:r>
              <a:rPr lang="en-US" i="1" dirty="0" err="1" smtClean="0">
                <a:solidFill>
                  <a:srgbClr val="00B0F0"/>
                </a:solidFill>
              </a:rPr>
              <a:t>var</a:t>
            </a:r>
            <a:r>
              <a:rPr lang="en-US" i="1" dirty="0" smtClean="0">
                <a:solidFill>
                  <a:srgbClr val="00B0F0"/>
                </a:solidFill>
              </a:rPr>
              <a:t>="</a:t>
            </a:r>
            <a:r>
              <a:rPr lang="en-US" i="1" dirty="0" err="1" smtClean="0">
                <a:solidFill>
                  <a:srgbClr val="00B0F0"/>
                </a:solidFill>
              </a:rPr>
              <a:t>i</a:t>
            </a:r>
            <a:r>
              <a:rPr lang="en-US" i="1" dirty="0" smtClean="0">
                <a:solidFill>
                  <a:srgbClr val="00B0F0"/>
                </a:solidFill>
              </a:rPr>
              <a:t>" begin="1" end="10"&gt;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&lt;LI&gt;&lt;c:out value="${</a:t>
            </a:r>
            <a:r>
              <a:rPr lang="en-US" i="1" dirty="0" err="1" smtClean="0">
                <a:solidFill>
                  <a:srgbClr val="00B0F0"/>
                </a:solidFill>
              </a:rPr>
              <a:t>i</a:t>
            </a:r>
            <a:r>
              <a:rPr lang="en-US" i="1" dirty="0" smtClean="0">
                <a:solidFill>
                  <a:srgbClr val="00B0F0"/>
                </a:solidFill>
              </a:rPr>
              <a:t>}"/&gt;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&lt;c:choose&gt;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&lt;c:when test="${</a:t>
            </a:r>
            <a:r>
              <a:rPr lang="en-US" i="1" dirty="0" err="1" smtClean="0">
                <a:solidFill>
                  <a:srgbClr val="00B0F0"/>
                </a:solidFill>
              </a:rPr>
              <a:t>i</a:t>
            </a:r>
            <a:r>
              <a:rPr lang="en-US" i="1" dirty="0" smtClean="0">
                <a:solidFill>
                  <a:srgbClr val="00B0F0"/>
                </a:solidFill>
              </a:rPr>
              <a:t> &lt; 4}"&gt;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(</a:t>
            </a:r>
            <a:r>
              <a:rPr lang="en-US" i="1" u="sng" dirty="0" err="1" smtClean="0">
                <a:solidFill>
                  <a:srgbClr val="00B0F0"/>
                </a:solidFill>
              </a:rPr>
              <a:t>mali</a:t>
            </a:r>
            <a:r>
              <a:rPr lang="en-US" i="1" u="sng" dirty="0" smtClean="0">
                <a:solidFill>
                  <a:srgbClr val="00B0F0"/>
                </a:solidFill>
              </a:rPr>
              <a:t>)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&lt;/c:when&gt;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&lt;c:when test="${</a:t>
            </a:r>
            <a:r>
              <a:rPr lang="en-US" i="1" dirty="0" err="1" smtClean="0">
                <a:solidFill>
                  <a:srgbClr val="00B0F0"/>
                </a:solidFill>
              </a:rPr>
              <a:t>i</a:t>
            </a:r>
            <a:r>
              <a:rPr lang="en-US" i="1" dirty="0" smtClean="0">
                <a:solidFill>
                  <a:srgbClr val="00B0F0"/>
                </a:solidFill>
              </a:rPr>
              <a:t> &lt; 8}"&gt;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(</a:t>
            </a:r>
            <a:r>
              <a:rPr lang="en-US" i="1" u="sng" dirty="0" err="1" smtClean="0">
                <a:solidFill>
                  <a:srgbClr val="00B0F0"/>
                </a:solidFill>
              </a:rPr>
              <a:t>srednji</a:t>
            </a:r>
            <a:r>
              <a:rPr lang="en-US" i="1" u="sng" dirty="0" smtClean="0">
                <a:solidFill>
                  <a:srgbClr val="00B0F0"/>
                </a:solidFill>
              </a:rPr>
              <a:t>)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&lt;/c:when&gt;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&lt;c:otherwise&gt;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(</a:t>
            </a:r>
            <a:r>
              <a:rPr lang="en-US" i="1" u="sng" dirty="0" err="1" smtClean="0">
                <a:solidFill>
                  <a:srgbClr val="00B0F0"/>
                </a:solidFill>
              </a:rPr>
              <a:t>veliki</a:t>
            </a:r>
            <a:r>
              <a:rPr lang="en-US" i="1" u="sng" dirty="0" smtClean="0">
                <a:solidFill>
                  <a:srgbClr val="00B0F0"/>
                </a:solidFill>
              </a:rPr>
              <a:t>)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&lt;/c:otherwise&gt;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&lt;/c:choose&gt;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&lt;/c:forEach&gt;</a:t>
            </a:r>
          </a:p>
          <a:p>
            <a:pPr>
              <a:buNone/>
            </a:pPr>
            <a:r>
              <a:rPr lang="en-US" i="1" dirty="0" smtClean="0">
                <a:solidFill>
                  <a:srgbClr val="00B0F0"/>
                </a:solidFill>
              </a:rPr>
              <a:t>&lt;/UL&gt;</a:t>
            </a:r>
            <a:endParaRPr lang="en-US" i="1" dirty="0">
              <a:solidFill>
                <a:srgbClr val="00B0F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2285992"/>
            <a:ext cx="2809889" cy="3843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724648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Tagovi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realizaciju</a:t>
            </a:r>
            <a:r>
              <a:rPr lang="en-US" dirty="0" smtClean="0"/>
              <a:t> </a:t>
            </a:r>
            <a:r>
              <a:rPr lang="en-US" dirty="0" err="1" smtClean="0"/>
              <a:t>petlji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472518" cy="557216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&lt;%@ </a:t>
            </a:r>
            <a:r>
              <a:rPr lang="en-US" i="1" dirty="0" err="1" smtClean="0">
                <a:solidFill>
                  <a:srgbClr val="0070C0"/>
                </a:solidFill>
              </a:rPr>
              <a:t>taglib</a:t>
            </a:r>
            <a:r>
              <a:rPr lang="en-US" i="1" dirty="0" smtClean="0">
                <a:solidFill>
                  <a:srgbClr val="0070C0"/>
                </a:solidFill>
              </a:rPr>
              <a:t> prefix="c"</a:t>
            </a:r>
            <a:r>
              <a:rPr lang="x-none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uri</a:t>
            </a:r>
            <a:r>
              <a:rPr lang="en-US" i="1" dirty="0" smtClean="0">
                <a:solidFill>
                  <a:srgbClr val="0070C0"/>
                </a:solidFill>
              </a:rPr>
              <a:t>="http://java.sun.com/</a:t>
            </a:r>
            <a:r>
              <a:rPr lang="x-none" i="1" dirty="0" smtClean="0">
                <a:solidFill>
                  <a:srgbClr val="0070C0"/>
                </a:solidFill>
              </a:rPr>
              <a:t>jsp/</a:t>
            </a:r>
            <a:r>
              <a:rPr lang="en-US" i="1" dirty="0" err="1" smtClean="0">
                <a:solidFill>
                  <a:srgbClr val="0070C0"/>
                </a:solidFill>
              </a:rPr>
              <a:t>jstl</a:t>
            </a:r>
            <a:r>
              <a:rPr lang="en-US" i="1" dirty="0" smtClean="0">
                <a:solidFill>
                  <a:srgbClr val="0070C0"/>
                </a:solidFill>
              </a:rPr>
              <a:t>/core" %&gt;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&lt;% String[] words = { "</a:t>
            </a:r>
            <a:r>
              <a:rPr lang="en-US" i="1" dirty="0" err="1" smtClean="0">
                <a:solidFill>
                  <a:srgbClr val="0070C0"/>
                </a:solidFill>
              </a:rPr>
              <a:t>prvi</a:t>
            </a:r>
            <a:r>
              <a:rPr lang="en-US" i="1" dirty="0" smtClean="0">
                <a:solidFill>
                  <a:srgbClr val="0070C0"/>
                </a:solidFill>
              </a:rPr>
              <a:t>", "</a:t>
            </a:r>
            <a:r>
              <a:rPr lang="en-US" i="1" dirty="0" err="1" smtClean="0">
                <a:solidFill>
                  <a:srgbClr val="0070C0"/>
                </a:solidFill>
              </a:rPr>
              <a:t>drugi</a:t>
            </a:r>
            <a:r>
              <a:rPr lang="en-US" i="1" dirty="0" smtClean="0">
                <a:solidFill>
                  <a:srgbClr val="0070C0"/>
                </a:solidFill>
              </a:rPr>
              <a:t>", "</a:t>
            </a:r>
            <a:r>
              <a:rPr lang="en-US" i="1" dirty="0" err="1" smtClean="0">
                <a:solidFill>
                  <a:srgbClr val="0070C0"/>
                </a:solidFill>
              </a:rPr>
              <a:t>treci</a:t>
            </a:r>
            <a:r>
              <a:rPr lang="en-US" i="1" dirty="0" smtClean="0">
                <a:solidFill>
                  <a:srgbClr val="0070C0"/>
                </a:solidFill>
              </a:rPr>
              <a:t>"};</a:t>
            </a:r>
          </a:p>
          <a:p>
            <a:pPr>
              <a:buNone/>
            </a:pPr>
            <a:r>
              <a:rPr lang="en-US" i="1" dirty="0" err="1" smtClean="0">
                <a:solidFill>
                  <a:srgbClr val="0070C0"/>
                </a:solidFill>
              </a:rPr>
              <a:t>pageContext.setAttribute</a:t>
            </a:r>
            <a:r>
              <a:rPr lang="en-US" i="1" dirty="0" smtClean="0">
                <a:solidFill>
                  <a:srgbClr val="0070C0"/>
                </a:solidFill>
              </a:rPr>
              <a:t>("words", words); %&gt;</a:t>
            </a:r>
          </a:p>
          <a:p>
            <a:pPr>
              <a:buNone/>
            </a:pPr>
            <a:endParaRPr lang="en-US" i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&lt;H2&gt;</a:t>
            </a:r>
            <a:r>
              <a:rPr lang="en-US" i="1" dirty="0" err="1" smtClean="0">
                <a:solidFill>
                  <a:srgbClr val="0070C0"/>
                </a:solidFill>
              </a:rPr>
              <a:t>Kljucne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reci</a:t>
            </a:r>
            <a:r>
              <a:rPr lang="en-US" i="1" dirty="0" smtClean="0">
                <a:solidFill>
                  <a:srgbClr val="0070C0"/>
                </a:solidFill>
              </a:rPr>
              <a:t>:&lt;/H2&gt;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&lt;UL&gt;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&lt;c:forEach </a:t>
            </a:r>
            <a:r>
              <a:rPr lang="en-US" i="1" dirty="0" err="1" smtClean="0">
                <a:solidFill>
                  <a:srgbClr val="0070C0"/>
                </a:solidFill>
              </a:rPr>
              <a:t>var</a:t>
            </a:r>
            <a:r>
              <a:rPr lang="en-US" i="1" dirty="0" smtClean="0">
                <a:solidFill>
                  <a:srgbClr val="0070C0"/>
                </a:solidFill>
              </a:rPr>
              <a:t>="word"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items="${words}"&gt;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&lt;LI&gt;&lt;c:out value="${word}"/&gt;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&lt;/c:forEach&gt;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&lt;/UL&gt;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&lt;H2&gt;</a:t>
            </a:r>
            <a:r>
              <a:rPr lang="en-US" i="1" dirty="0" err="1" smtClean="0">
                <a:solidFill>
                  <a:srgbClr val="0070C0"/>
                </a:solidFill>
              </a:rPr>
              <a:t>Vrednost</a:t>
            </a:r>
            <a:r>
              <a:rPr lang="en-US" i="1" dirty="0" smtClean="0">
                <a:solidFill>
                  <a:srgbClr val="0070C0"/>
                </a:solidFill>
              </a:rPr>
              <a:t> test </a:t>
            </a:r>
            <a:r>
              <a:rPr lang="en-US" i="1" dirty="0" err="1" smtClean="0">
                <a:solidFill>
                  <a:srgbClr val="0070C0"/>
                </a:solidFill>
              </a:rPr>
              <a:t>parametra</a:t>
            </a:r>
            <a:r>
              <a:rPr lang="en-US" i="1" dirty="0" smtClean="0">
                <a:solidFill>
                  <a:srgbClr val="0070C0"/>
                </a:solidFill>
              </a:rPr>
              <a:t>:&lt;/H2&gt;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&lt;UL&gt;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&lt;c:forEach </a:t>
            </a:r>
            <a:r>
              <a:rPr lang="en-US" i="1" dirty="0" err="1" smtClean="0">
                <a:solidFill>
                  <a:srgbClr val="0070C0"/>
                </a:solidFill>
              </a:rPr>
              <a:t>var</a:t>
            </a:r>
            <a:r>
              <a:rPr lang="en-US" i="1" dirty="0" smtClean="0">
                <a:solidFill>
                  <a:srgbClr val="0070C0"/>
                </a:solidFill>
              </a:rPr>
              <a:t>="</a:t>
            </a:r>
            <a:r>
              <a:rPr lang="en-US" i="1" dirty="0" err="1" smtClean="0">
                <a:solidFill>
                  <a:srgbClr val="0070C0"/>
                </a:solidFill>
              </a:rPr>
              <a:t>val</a:t>
            </a:r>
            <a:r>
              <a:rPr lang="en-US" i="1" dirty="0" smtClean="0">
                <a:solidFill>
                  <a:srgbClr val="0070C0"/>
                </a:solidFill>
              </a:rPr>
              <a:t>"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items="${</a:t>
            </a:r>
            <a:r>
              <a:rPr lang="en-US" i="1" dirty="0" err="1" smtClean="0">
                <a:solidFill>
                  <a:srgbClr val="0070C0"/>
                </a:solidFill>
              </a:rPr>
              <a:t>paramValues.test</a:t>
            </a:r>
            <a:r>
              <a:rPr lang="en-US" i="1" dirty="0" smtClean="0">
                <a:solidFill>
                  <a:srgbClr val="0070C0"/>
                </a:solidFill>
              </a:rPr>
              <a:t>}"&gt;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&lt;LI&gt;&lt;c:out value="${</a:t>
            </a:r>
            <a:r>
              <a:rPr lang="en-US" i="1" dirty="0" err="1" smtClean="0">
                <a:solidFill>
                  <a:srgbClr val="0070C0"/>
                </a:solidFill>
              </a:rPr>
              <a:t>val</a:t>
            </a:r>
            <a:r>
              <a:rPr lang="en-US" i="1" dirty="0" smtClean="0">
                <a:solidFill>
                  <a:srgbClr val="0070C0"/>
                </a:solidFill>
              </a:rPr>
              <a:t>}"/&gt;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&lt;/c:forEach&gt;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&lt;/UL&gt;</a:t>
            </a:r>
            <a:endParaRPr lang="x-none" i="1" dirty="0" smtClean="0">
              <a:solidFill>
                <a:srgbClr val="0070C0"/>
              </a:solidFill>
            </a:endParaRP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F76B-C716-4B49-8369-B80AC753251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57554" y="5857892"/>
            <a:ext cx="55721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smtClean="0"/>
              <a:t>P</a:t>
            </a:r>
            <a:r>
              <a:rPr lang="x-none" dirty="0" smtClean="0"/>
              <a:t>oziv:   </a:t>
            </a:r>
            <a:r>
              <a:rPr lang="x-none" i="1" dirty="0" smtClean="0">
                <a:solidFill>
                  <a:srgbClr val="7030A0"/>
                </a:solidFill>
              </a:rPr>
              <a:t>http:localhost:8080/</a:t>
            </a:r>
            <a:r>
              <a:rPr lang="en-US" i="1" dirty="0" smtClean="0">
                <a:solidFill>
                  <a:srgbClr val="7030A0"/>
                </a:solidFill>
              </a:rPr>
              <a:t>6-JSTL-t</a:t>
            </a:r>
            <a:r>
              <a:rPr lang="x-none" i="1" dirty="0" smtClean="0">
                <a:solidFill>
                  <a:srgbClr val="7030A0"/>
                </a:solidFill>
              </a:rPr>
              <a:t>a</a:t>
            </a:r>
            <a:r>
              <a:rPr lang="en-US" i="1" dirty="0" err="1" smtClean="0">
                <a:solidFill>
                  <a:srgbClr val="7030A0"/>
                </a:solidFill>
              </a:rPr>
              <a:t>govi</a:t>
            </a:r>
            <a:r>
              <a:rPr lang="en-US" i="1" dirty="0" smtClean="0">
                <a:solidFill>
                  <a:srgbClr val="7030A0"/>
                </a:solidFill>
              </a:rPr>
              <a:t>/test2.jsp?test=1&amp;test=2&amp;test=3</a:t>
            </a:r>
            <a:endParaRPr lang="en-US" i="1" dirty="0">
              <a:solidFill>
                <a:srgbClr val="7030A0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2285992"/>
            <a:ext cx="3529620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604</TotalTime>
  <Words>1212</Words>
  <Application>Microsoft Macintosh PowerPoint</Application>
  <PresentationFormat>On-screen Show (4:3)</PresentationFormat>
  <Paragraphs>209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JSTL - JSP Standard Tag Library</vt:lpstr>
      <vt:lpstr>PowerPoint Presentation</vt:lpstr>
      <vt:lpstr>Tagovi za realizaciju petlji</vt:lpstr>
      <vt:lpstr>Tagovi za realizaciju petlji</vt:lpstr>
      <vt:lpstr>Tagovi za realizaciju petlji</vt:lpstr>
      <vt:lpstr>Tagovi za realizaciju uslova</vt:lpstr>
      <vt:lpstr>Tagovi za realizaciju uslova</vt:lpstr>
      <vt:lpstr>Tagovi za realizaciju uslova</vt:lpstr>
      <vt:lpstr>Tagovi za realizaciju petlji</vt:lpstr>
      <vt:lpstr>Tagovi za realizaciju petlji</vt:lpstr>
      <vt:lpstr>Tagovi za pristup bazama podataka</vt:lpstr>
      <vt:lpstr>Tagovi za pristup bazama podataka</vt:lpstr>
      <vt:lpstr>Preostali tagovi</vt:lpstr>
      <vt:lpstr>Preostali tagovi</vt:lpstr>
      <vt:lpstr>Preostali tagovi – rad sa XMLom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MVC - Model-View-ontroller</dc:title>
  <dc:creator>MI7</dc:creator>
  <cp:lastModifiedBy>mac</cp:lastModifiedBy>
  <cp:revision>49</cp:revision>
  <dcterms:created xsi:type="dcterms:W3CDTF">2013-05-08T19:26:20Z</dcterms:created>
  <dcterms:modified xsi:type="dcterms:W3CDTF">2018-05-10T09:17:30Z</dcterms:modified>
</cp:coreProperties>
</file>