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8" r:id="rId3"/>
    <p:sldId id="269" r:id="rId4"/>
    <p:sldId id="296" r:id="rId5"/>
    <p:sldId id="297" r:id="rId6"/>
    <p:sldId id="267" r:id="rId7"/>
    <p:sldId id="271" r:id="rId8"/>
    <p:sldId id="270" r:id="rId9"/>
    <p:sldId id="272" r:id="rId10"/>
    <p:sldId id="273" r:id="rId11"/>
    <p:sldId id="274" r:id="rId12"/>
    <p:sldId id="275" r:id="rId13"/>
    <p:sldId id="276" r:id="rId14"/>
    <p:sldId id="280" r:id="rId15"/>
    <p:sldId id="281" r:id="rId16"/>
    <p:sldId id="278" r:id="rId17"/>
    <p:sldId id="279" r:id="rId18"/>
    <p:sldId id="283" r:id="rId19"/>
    <p:sldId id="284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6" autoAdjust="0"/>
  </p:normalViewPr>
  <p:slideViewPr>
    <p:cSldViewPr>
      <p:cViewPr varScale="1">
        <p:scale>
          <a:sx n="62" d="100"/>
          <a:sy n="62" d="100"/>
        </p:scale>
        <p:origin x="7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C5132-FFA3-4B02-9F09-22FCF40EFA74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C20D7-F8F1-4196-9585-26F31AFC8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62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E42C9-243F-4DC5-AFF6-9D56B5FA9D63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EC444-603B-4F09-9A06-5917518DD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5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C444-603B-4F09-9A06-5917518DD9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54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C444-603B-4F09-9A06-5917518DD90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56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/>
          <p:cNvSpPr/>
          <p:nvPr/>
        </p:nvSpPr>
        <p:spPr bwMode="invGray">
          <a:xfrm>
            <a:off x="0" y="3936697"/>
            <a:ext cx="12192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1" y="4114800"/>
            <a:ext cx="10515598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1" y="5338170"/>
            <a:ext cx="10515598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1527048"/>
            <a:ext cx="342900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838198" y="685800"/>
            <a:ext cx="64008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899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1693" y="365125"/>
            <a:ext cx="16002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5344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914400"/>
            <a:ext cx="12192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080DBE-2A4D-4183-ADE7-5180F128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80921"/>
            <a:ext cx="11506200" cy="7250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EA3037-13E6-45AC-9254-B600C7A44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152287"/>
            <a:ext cx="11506200" cy="4858225"/>
          </a:xfrm>
        </p:spPr>
        <p:txBody>
          <a:bodyPr/>
          <a:lstStyle>
            <a:lvl1pPr>
              <a:defRPr>
                <a:solidFill>
                  <a:schemeClr val="tx2">
                    <a:lumMod val="25000"/>
                  </a:schemeClr>
                </a:solidFill>
              </a:defRPr>
            </a:lvl1pPr>
            <a:lvl2pPr>
              <a:defRPr>
                <a:solidFill>
                  <a:schemeClr val="tx2">
                    <a:lumMod val="25000"/>
                  </a:schemeClr>
                </a:solidFill>
              </a:defRPr>
            </a:lvl2pPr>
            <a:lvl3pPr>
              <a:defRPr>
                <a:solidFill>
                  <a:schemeClr val="tx2">
                    <a:lumMod val="25000"/>
                  </a:schemeClr>
                </a:solidFill>
              </a:defRPr>
            </a:lvl3pPr>
            <a:lvl4pPr>
              <a:defRPr>
                <a:solidFill>
                  <a:schemeClr val="tx2">
                    <a:lumMod val="25000"/>
                  </a:schemeClr>
                </a:solidFill>
              </a:defRPr>
            </a:lvl4pPr>
            <a:lvl5pPr>
              <a:defRPr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914400"/>
            <a:ext cx="12192000" cy="5334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080DBE-2A4D-4183-ADE7-5180F1284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0"/>
            <a:ext cx="11658600" cy="7250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015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292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50292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0292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14600"/>
            <a:ext cx="50292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6188" y="1828800"/>
            <a:ext cx="50292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6188" y="2514600"/>
            <a:ext cx="50292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1524000"/>
            <a:ext cx="342900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400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900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10/27/2017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6492239"/>
            <a:ext cx="12188825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81000" y="6549715"/>
            <a:ext cx="8442158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2"/>
          </p:nvPr>
        </p:nvSpPr>
        <p:spPr>
          <a:xfrm>
            <a:off x="9685939" y="6549715"/>
            <a:ext cx="1667860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B0FE2824-C2A0-4931-BB32-60B24BDBB3CC}" type="datetimeFigureOut">
              <a:rPr lang="en-US" smtClean="0"/>
              <a:pPr/>
              <a:t>10/27/2017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3799" y="6549715"/>
            <a:ext cx="44636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B13333A4-2EF1-4B79-B68C-AB20E66B48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3200" b="1" dirty="0"/>
              <a:t>Prostorne baze podataka i geografski informacioni sistemi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2017/18</a:t>
            </a:r>
          </a:p>
        </p:txBody>
      </p:sp>
    </p:spTree>
    <p:extLst>
      <p:ext uri="{BB962C8B-B14F-4D97-AF65-F5344CB8AC3E}">
        <p14:creationId xmlns:p14="http://schemas.microsoft.com/office/powerpoint/2010/main" val="214272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Metapodaci</a:t>
            </a:r>
            <a:endParaRPr lang="en-US" dirty="0"/>
          </a:p>
        </p:txBody>
      </p:sp>
      <p:sp>
        <p:nvSpPr>
          <p:cNvPr id="6" name="Content Placeholder 9"/>
          <p:cNvSpPr>
            <a:spLocks noGrp="1"/>
          </p:cNvSpPr>
          <p:nvPr/>
        </p:nvSpPr>
        <p:spPr>
          <a:xfrm>
            <a:off x="597568" y="1105109"/>
            <a:ext cx="1136583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chemeClr val="accent3">
                  <a:lumMod val="75000"/>
                </a:schemeClr>
              </a:buClr>
              <a:buNone/>
            </a:pPr>
            <a:r>
              <a:rPr lang="sr-Latn-RS" sz="2000" dirty="0">
                <a:solidFill>
                  <a:schemeClr val="accent5">
                    <a:lumMod val="75000"/>
                  </a:schemeClr>
                </a:solidFill>
              </a:rPr>
              <a:t>Osnovni mehanizam davanja konteksta podacima su METAPODACI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sr-Latn-RS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1" indent="0">
              <a:buClr>
                <a:schemeClr val="accent3">
                  <a:lumMod val="75000"/>
                </a:schemeClr>
              </a:buClr>
              <a:buNone/>
            </a:pPr>
            <a:r>
              <a:rPr lang="en-US" sz="2000" dirty="0">
                <a:solidFill>
                  <a:schemeClr val="bg1"/>
                </a:solidFill>
              </a:rPr>
              <a:t>Meta</a:t>
            </a:r>
            <a:r>
              <a:rPr lang="sr-Latn-RS" sz="2000" dirty="0">
                <a:solidFill>
                  <a:schemeClr val="bg1"/>
                </a:solidFill>
              </a:rPr>
              <a:t>podatak – podatak koji opisuje karakteristike i kontekst podataka razumljivih korisniku.</a:t>
            </a:r>
          </a:p>
          <a:p>
            <a:pPr marL="0" lvl="1" indent="0">
              <a:buClr>
                <a:schemeClr val="accent3">
                  <a:lumMod val="75000"/>
                </a:schemeClr>
              </a:buClr>
              <a:buNone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“data</a:t>
            </a:r>
            <a:r>
              <a:rPr lang="sr-Latn-RS" sz="2000" dirty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about data”</a:t>
            </a:r>
            <a:endParaRPr lang="sr-Latn-RS" sz="2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 t="12565"/>
          <a:stretch>
            <a:fillRect/>
          </a:stretch>
        </p:blipFill>
        <p:spPr bwMode="auto">
          <a:xfrm>
            <a:off x="1371600" y="2920407"/>
            <a:ext cx="9744963" cy="3047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733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Baza</a:t>
            </a:r>
            <a:r>
              <a:rPr lang="en-US" dirty="0" smtClean="0"/>
              <a:t> </a:t>
            </a:r>
            <a:r>
              <a:rPr lang="en-US" dirty="0" err="1" smtClean="0"/>
              <a:t>podataka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/>
        </p:nvSpPr>
        <p:spPr>
          <a:xfrm>
            <a:off x="581192" y="1589849"/>
            <a:ext cx="11029615" cy="3678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r-Latn-RS" sz="2400" dirty="0">
                <a:solidFill>
                  <a:srgbClr val="FFC000"/>
                </a:solidFill>
              </a:rPr>
              <a:t>Uopštena definicija</a:t>
            </a:r>
          </a:p>
          <a:p>
            <a:pPr marL="0" indent="0">
              <a:buNone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</a:rPr>
              <a:t>Baza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</a:rPr>
              <a:t>podataka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je</a:t>
            </a:r>
            <a:r>
              <a:rPr lang="sr-Latn-RS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</a:rPr>
              <a:t>organizovana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</a:rPr>
              <a:t>kolekcija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</a:rPr>
              <a:t>logički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</a:rPr>
              <a:t>povezanih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3">
                    <a:lumMod val="75000"/>
                  </a:schemeClr>
                </a:solidFill>
              </a:rPr>
              <a:t>podatka</a:t>
            </a:r>
            <a:r>
              <a:rPr lang="sr-Latn-RS" sz="24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sr-Latn-RS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sr-Latn-RS" sz="2400" dirty="0">
                <a:solidFill>
                  <a:srgbClr val="FFC000"/>
                </a:solidFill>
              </a:rPr>
              <a:t>Savremena definicija</a:t>
            </a:r>
            <a:endParaRPr lang="en-US" sz="2400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sr-Latn-RS" sz="2400" dirty="0">
                <a:solidFill>
                  <a:schemeClr val="accent3">
                    <a:lumMod val="75000"/>
                  </a:schemeClr>
                </a:solidFill>
              </a:rPr>
              <a:t>Savremena definicija se vezuje za računarski podržano čuvanje i obradu podataka.</a:t>
            </a:r>
          </a:p>
        </p:txBody>
      </p:sp>
    </p:spTree>
    <p:extLst>
      <p:ext uri="{BB962C8B-B14F-4D97-AF65-F5344CB8AC3E}">
        <p14:creationId xmlns:p14="http://schemas.microsoft.com/office/powerpoint/2010/main" val="16948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SUBP</a:t>
            </a:r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35" name="TextBox 6"/>
          <p:cNvSpPr txBox="1"/>
          <p:nvPr/>
        </p:nvSpPr>
        <p:spPr bwMode="auto">
          <a:xfrm>
            <a:off x="7563273" y="2930581"/>
            <a:ext cx="252490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dirty="0" smtClean="0">
                <a:solidFill>
                  <a:schemeClr val="bg2">
                    <a:lumMod val="25000"/>
                  </a:schemeClr>
                </a:solidFill>
              </a:rPr>
              <a:t>Korisnička aplikacija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7" name="TextBox 8"/>
          <p:cNvSpPr txBox="1"/>
          <p:nvPr/>
        </p:nvSpPr>
        <p:spPr bwMode="auto">
          <a:xfrm>
            <a:off x="7850881" y="4483279"/>
            <a:ext cx="1716065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dirty="0">
                <a:solidFill>
                  <a:schemeClr val="bg2">
                    <a:lumMod val="25000"/>
                  </a:schemeClr>
                </a:solidFill>
              </a:rPr>
              <a:t>SUBP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9" name="Flowchart: Magnetic Disk 38"/>
          <p:cNvSpPr/>
          <p:nvPr/>
        </p:nvSpPr>
        <p:spPr bwMode="auto">
          <a:xfrm>
            <a:off x="10154353" y="4171404"/>
            <a:ext cx="1716065" cy="1143543"/>
          </a:xfrm>
          <a:prstGeom prst="flowChartMagneticDisk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dirty="0">
                <a:solidFill>
                  <a:schemeClr val="bg1">
                    <a:lumMod val="95000"/>
                  </a:schemeClr>
                </a:solidFill>
              </a:rPr>
              <a:t>Baza podataka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rot="5400000">
            <a:off x="8337817" y="4044706"/>
            <a:ext cx="721211" cy="0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 bwMode="auto">
          <a:xfrm rot="10800000">
            <a:off x="9650861" y="4691196"/>
            <a:ext cx="402793" cy="2166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7773224" y="1565483"/>
            <a:ext cx="1781135" cy="623751"/>
            <a:chOff x="404751" y="2971800"/>
            <a:chExt cx="1347849" cy="457200"/>
          </a:xfrm>
        </p:grpSpPr>
        <p:sp>
          <p:nvSpPr>
            <p:cNvPr id="54" name="TextBox 25"/>
            <p:cNvSpPr txBox="1"/>
            <p:nvPr/>
          </p:nvSpPr>
          <p:spPr>
            <a:xfrm>
              <a:off x="609571" y="3003550"/>
              <a:ext cx="1143029" cy="381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sr-Latn-RS" sz="2000" dirty="0">
                  <a:solidFill>
                    <a:schemeClr val="bg1">
                      <a:lumMod val="95000"/>
                    </a:schemeClr>
                  </a:solidFill>
                </a:rPr>
                <a:t>Korisnik</a:t>
              </a:r>
              <a:endParaRPr lang="en-US" sz="20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pic>
          <p:nvPicPr>
            <p:cNvPr id="55" name="Picture 54" descr="C:\Users\ANA\AppData\Local\Microsoft\Windows\Temporary Internet Files\Content.IE5\NWL1PZTZ\MC900442147[1].png"/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404751" y="2971800"/>
              <a:ext cx="433449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53" name="Straight Arrow Connector 52"/>
          <p:cNvCxnSpPr/>
          <p:nvPr/>
        </p:nvCxnSpPr>
        <p:spPr bwMode="auto">
          <a:xfrm rot="5400000">
            <a:off x="8489459" y="2507018"/>
            <a:ext cx="415834" cy="2097"/>
          </a:xfrm>
          <a:prstGeom prst="straightConnector1">
            <a:avLst/>
          </a:prstGeom>
          <a:ln w="12700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7391400" y="3694368"/>
            <a:ext cx="4648200" cy="20968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8362853" y="5747279"/>
            <a:ext cx="2838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Sistem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baza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</a:rPr>
              <a:t>podataka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1" name="Content Placeholder 2"/>
          <p:cNvSpPr>
            <a:spLocks noGrp="1"/>
          </p:cNvSpPr>
          <p:nvPr/>
        </p:nvSpPr>
        <p:spPr>
          <a:xfrm>
            <a:off x="363512" y="1189547"/>
            <a:ext cx="5025705" cy="42206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50000"/>
              </a:lnSpc>
              <a:buClr>
                <a:schemeClr val="accent3">
                  <a:lumMod val="75000"/>
                </a:schemeClr>
              </a:buClr>
              <a:buNone/>
            </a:pPr>
            <a:r>
              <a:rPr lang="sr-Latn-RS" sz="1800" b="1" dirty="0" smtClean="0">
                <a:solidFill>
                  <a:srgbClr val="002060"/>
                </a:solidFill>
              </a:rPr>
              <a:t>S</a:t>
            </a:r>
            <a:r>
              <a:rPr lang="en-US" sz="1800" b="1" dirty="0" err="1" smtClean="0">
                <a:solidFill>
                  <a:srgbClr val="002060"/>
                </a:solidFill>
              </a:rPr>
              <a:t>istem</a:t>
            </a:r>
            <a:r>
              <a:rPr lang="en-US" sz="1800" b="1" dirty="0" smtClean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za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upravljanje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bazama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podataka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(DBMS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, Data Base Management System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sr-Latn-RS" sz="1800" dirty="0" smtClean="0">
                <a:solidFill>
                  <a:schemeClr val="accent1">
                    <a:lumMod val="50000"/>
                  </a:schemeClr>
                </a:solidFill>
              </a:rPr>
              <a:t> – specifičan softver koji treba da obezbedi:</a:t>
            </a:r>
          </a:p>
          <a:p>
            <a:pPr marL="280988" lvl="1" indent="-280988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1800" dirty="0" err="1" smtClean="0">
                <a:solidFill>
                  <a:schemeClr val="accent1">
                    <a:lumMod val="50000"/>
                  </a:schemeClr>
                </a:solidFill>
              </a:rPr>
              <a:t>Manipulacij</a:t>
            </a:r>
            <a:r>
              <a:rPr lang="sr-Latn-RS" sz="1800" dirty="0" smtClean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dirty="0" err="1" smtClean="0">
                <a:solidFill>
                  <a:schemeClr val="accent1">
                    <a:lumMod val="50000"/>
                  </a:schemeClr>
                </a:solidFill>
              </a:rPr>
              <a:t>upotreb</a:t>
            </a:r>
            <a:r>
              <a:rPr lang="sr-Latn-RS" sz="1800" dirty="0" smtClean="0">
                <a:solidFill>
                  <a:schemeClr val="accent1">
                    <a:lumMod val="50000"/>
                  </a:schemeClr>
                </a:solidFill>
              </a:rPr>
              <a:t>u</a:t>
            </a: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0988" lvl="1" indent="-280988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</a:rPr>
              <a:t>Oporavak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 od </a:t>
            </a:r>
            <a:r>
              <a:rPr lang="en-US" sz="1800" dirty="0" err="1">
                <a:solidFill>
                  <a:schemeClr val="accent1">
                    <a:lumMod val="50000"/>
                  </a:schemeClr>
                </a:solidFill>
              </a:rPr>
              <a:t>otkaza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0988" lvl="1" indent="-280988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Vi</a:t>
            </a:r>
            <a:r>
              <a:rPr lang="sr-Latn-RS" sz="1800" dirty="0">
                <a:solidFill>
                  <a:schemeClr val="accent1">
                    <a:lumMod val="50000"/>
                  </a:schemeClr>
                </a:solidFill>
              </a:rPr>
              <a:t>šekorisnički rad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0988" lvl="1" indent="-280988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sr-Latn-RS" sz="1800" dirty="0">
                <a:solidFill>
                  <a:schemeClr val="accent1">
                    <a:lumMod val="50000"/>
                  </a:schemeClr>
                </a:solidFill>
              </a:rPr>
              <a:t>Očuvanje integriteta podataka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  <a:p>
            <a:pPr marL="280988" lvl="1" indent="-280988">
              <a:lnSpc>
                <a:spcPct val="150000"/>
              </a:lnSpc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sr-Latn-RS" sz="1800" dirty="0" smtClean="0">
                <a:solidFill>
                  <a:schemeClr val="accent1">
                    <a:lumMod val="50000"/>
                  </a:schemeClr>
                </a:solidFill>
              </a:rPr>
              <a:t>Sigurnost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030238" y="4816924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preduzimač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17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Informacioni sistem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4800" y="1219200"/>
            <a:ext cx="11734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Informatika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prou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ava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strukturu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ponašanje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interakciju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izmedu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prirodnih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vešta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kih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sistema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RS" dirty="0" err="1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uvaju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obra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đ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uju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razmenjuju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informacije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Obuhvata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nauku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informacijama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tehnike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obrade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informacija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projektovanje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izradu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informacionih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</a:rPr>
              <a:t>sistema</a:t>
            </a:r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Latn-RS" b="1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nformac</a:t>
            </a:r>
            <a:r>
              <a:rPr lang="sr-Latn-RS" b="1" dirty="0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ona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tehnologija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(IT)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korišcenje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kompjutera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tehnologije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potrebe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upravljanja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informacijama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Informacioni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sistem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(IS) –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sistem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automatizovani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ili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manuelni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koga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sr-Latn-RS" dirty="0" smtClean="0">
                <a:solidFill>
                  <a:schemeClr val="accent5">
                    <a:lumMod val="75000"/>
                  </a:schemeClr>
                </a:solidFill>
              </a:rPr>
              <a:t>č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ine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ljudi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  <a:r>
              <a:rPr lang="sr-Latn-R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mašine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procedure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podaci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koji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organizovan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sa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ciljem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prikupljanja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obrade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prenosa</a:t>
            </a:r>
            <a:r>
              <a:rPr lang="sr-Latn-R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distribucije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koji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predstavljaju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informacije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za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75000"/>
                  </a:schemeClr>
                </a:solidFill>
              </a:rPr>
              <a:t>korisnike</a:t>
            </a:r>
            <a:r>
              <a:rPr lang="sr-Latn-RS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95437" y="4727853"/>
            <a:ext cx="269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Katastar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je primer IS-a</a:t>
            </a:r>
          </a:p>
        </p:txBody>
      </p:sp>
    </p:spTree>
    <p:extLst>
      <p:ext uri="{BB962C8B-B14F-4D97-AF65-F5344CB8AC3E}">
        <p14:creationId xmlns:p14="http://schemas.microsoft.com/office/powerpoint/2010/main" val="188204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Geop</a:t>
            </a:r>
            <a:r>
              <a:rPr lang="en-US" dirty="0" err="1" smtClean="0"/>
              <a:t>rostorni</a:t>
            </a:r>
            <a:r>
              <a:rPr lang="en-US" dirty="0" smtClean="0"/>
              <a:t> </a:t>
            </a:r>
            <a:r>
              <a:rPr lang="en-US" dirty="0" err="1"/>
              <a:t>podaci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66700" y="1676400"/>
            <a:ext cx="119253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Glavni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izvori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Topografsko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kartiranje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nacionalne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kartografske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agencije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privatne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kompanije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katastar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Vojne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ustanove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Kompanije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za daljinsku detekciju i satelitske agencije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Istraživanja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prirodnih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resursa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geolozi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hidrolozi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geografi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ekolozi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meteorolozi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klimatolozi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okeanografi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...)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Hidrografsko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kartiranje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Glavni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tipovi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Topografske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podloge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Aerofotogrametrijski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satelitski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snimci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Posedovno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stanje (katastarski planovi i drugi podaci)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Mrežna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infrastruktura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katastar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podzemnih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vodova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objekata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-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vodovod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kanalizacija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t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elekomunikacije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elektricna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energija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gas, ...)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Geološke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druge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podloge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o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zemljištu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stenama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sl.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Statisticki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podaci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demografski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o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poljoprivrednom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zemljištu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ekonomija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isl.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Podaci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istraživanju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tržišta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5114" y="968001"/>
            <a:ext cx="113738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Geoprostorni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podaci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geodata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–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podaci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koji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su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georeferisani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tj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prostorno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referisani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u</a:t>
            </a:r>
            <a:r>
              <a:rPr lang="sr-Latn-R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odnosu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na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planetu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Zemlju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sr-Latn-R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6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Prikupljanje</a:t>
            </a:r>
            <a:r>
              <a:rPr lang="en-US" dirty="0" smtClean="0"/>
              <a:t> GIS </a:t>
            </a:r>
            <a:r>
              <a:rPr lang="en-US" dirty="0" err="1" smtClean="0"/>
              <a:t>podataka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066800"/>
            <a:ext cx="8319819" cy="504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1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Geoprostorne baze i </a:t>
            </a:r>
            <a:r>
              <a:rPr lang="sr-Latn-RS" dirty="0" smtClean="0"/>
              <a:t>GIS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23850" y="1828800"/>
            <a:ext cx="116205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Geografski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informacioni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sistem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(GIS) </a:t>
            </a:r>
            <a:endParaRPr lang="sr-Latn-RS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sr-Latn-RS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kompjuterski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bazirani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informacioni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sistem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koji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omogu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ć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ava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prikupljanje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modeliranje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memorisanje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u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itavanje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rukovanje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razmenu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prikazivanje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distribuciju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geoprostornih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geoinformacija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organizovana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kolekcija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kompjuterskog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hardvera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softvera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geografskih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osoblja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projektovana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efikasno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prikupljanje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č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ažuriranje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upravljanje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analiziranje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prikaz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oblika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geografski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referisanih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informacija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62400" y="5410200"/>
            <a:ext cx="80658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Prostorni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informacioni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sistem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Spatial Information System - SIS) </a:t>
            </a:r>
            <a:r>
              <a:rPr lang="sr-Latn-RS" sz="1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sr-Latn-RS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1600" dirty="0" err="1" smtClean="0">
                <a:solidFill>
                  <a:schemeClr val="accent1">
                    <a:lumMod val="50000"/>
                  </a:schemeClr>
                </a:solidFill>
              </a:rPr>
              <a:t>opštiji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</a:rPr>
              <a:t>nije</a:t>
            </a:r>
            <a:r>
              <a:rPr lang="sr-Latn-RS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</a:rPr>
              <a:t>striktno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vezan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objekte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pojave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koji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</a:rPr>
              <a:t>geografski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</a:rPr>
              <a:t>odre</a:t>
            </a:r>
            <a:r>
              <a:rPr lang="sr-Latn-RS" sz="1600" b="1" dirty="0" smtClean="0">
                <a:solidFill>
                  <a:schemeClr val="accent1">
                    <a:lumMod val="50000"/>
                  </a:schemeClr>
                </a:solidFill>
              </a:rPr>
              <a:t>đ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</a:rPr>
              <a:t>eni</a:t>
            </a:r>
            <a:r>
              <a:rPr lang="sr-Latn-RS" sz="1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7671" y="1348012"/>
            <a:ext cx="1165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 dirty="0" smtClean="0">
                <a:solidFill>
                  <a:schemeClr val="accent1">
                    <a:lumMod val="50000"/>
                  </a:schemeClr>
                </a:solidFill>
              </a:rPr>
              <a:t>Geoprostorne </a:t>
            </a:r>
            <a:r>
              <a:rPr lang="sr-Latn-RS" b="1" dirty="0" smtClean="0">
                <a:solidFill>
                  <a:schemeClr val="accent1">
                    <a:lumMod val="50000"/>
                  </a:schemeClr>
                </a:solidFill>
              </a:rPr>
              <a:t>baze podataka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baze koje sadrže geoprostorne podatke (ne nužno samo njih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4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GIS zadaci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66700" y="1066800"/>
            <a:ext cx="116205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Glavne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funkcije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GIS-a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ažuriranje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Upravljanje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Memorisanje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ucitavanje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Analize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(spec. prostorna analiza)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Prikaz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(spec. kartografski prikaz)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Razmena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distribucija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geoprostornih podataka.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4515" y="1143000"/>
            <a:ext cx="6705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Baza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(model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Obrada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podataka (model podataka, prostorne i druge analize)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Cuvanje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pristup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podacima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efikasnost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pogledu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memorije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performansi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struktura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organizacija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algoritmi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Deljenje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deljenje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izmedu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više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IS,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ili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komponenti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jednog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IS-a)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Prostorno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rasudivanje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donošenje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odluka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osnovu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prostornih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podrazumeva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poznavanje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nekih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ogranicenja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prouzrokovane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karakteristikama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što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su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tacnost, preciznost, pouzdanost i dr.)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Prezentacija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ukljucujuci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kartografsku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Prostornovremenski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aspekt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realni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svet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odreden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vremenski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prostorno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23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Komponente</a:t>
            </a:r>
            <a:r>
              <a:rPr lang="en-US" dirty="0"/>
              <a:t> GIS-a</a:t>
            </a:r>
          </a:p>
        </p:txBody>
      </p:sp>
      <p:sp>
        <p:nvSpPr>
          <p:cNvPr id="2" name="Rectangle 1"/>
          <p:cNvSpPr/>
          <p:nvPr/>
        </p:nvSpPr>
        <p:spPr>
          <a:xfrm>
            <a:off x="266700" y="1066800"/>
            <a:ext cx="52197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Podaci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prostorni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neprostorni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Softver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(procedure)</a:t>
            </a:r>
          </a:p>
          <a:p>
            <a:pPr marL="742950" lvl="1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ažuriranje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podataka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Upravljanje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podacima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okviru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baze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(DBMS) 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smeštanje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organizacija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upravljanje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Izlaz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prezentacija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graficki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formi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karte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tekstualno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tabelarno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742950" lvl="1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Transformacije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obrada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prostorne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742950" lvl="1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</a:rPr>
              <a:t>Interakcija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sa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</a:rPr>
              <a:t>korisnikom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Hardver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Korisnici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699" y="3221236"/>
            <a:ext cx="4725746" cy="2894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3214"/>
          <a:stretch/>
        </p:blipFill>
        <p:spPr>
          <a:xfrm>
            <a:off x="5212099" y="905933"/>
            <a:ext cx="3703301" cy="288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0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Neke f</a:t>
            </a:r>
            <a:r>
              <a:rPr lang="sr-Latn-RS" dirty="0" smtClean="0"/>
              <a:t>unkcije</a:t>
            </a:r>
            <a:r>
              <a:rPr lang="en-US" dirty="0" smtClean="0"/>
              <a:t> </a:t>
            </a:r>
            <a:r>
              <a:rPr lang="en-US" dirty="0"/>
              <a:t>GIS-a</a:t>
            </a:r>
          </a:p>
        </p:txBody>
      </p:sp>
      <p:sp>
        <p:nvSpPr>
          <p:cNvPr id="2" name="Rectangle 1"/>
          <p:cNvSpPr/>
          <p:nvPr/>
        </p:nvSpPr>
        <p:spPr>
          <a:xfrm>
            <a:off x="266700" y="1066800"/>
            <a:ext cx="1177290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Prikaži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položaje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tipa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A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Prikaži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lokaciju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entitata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A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odnosu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položaj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B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Koliki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je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broj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pojavljivanja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tipa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okviru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rastojanja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 od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tipa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B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Sra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unaj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velicinu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B 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površina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obim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...)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Odredi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rezultat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preseka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ili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preklopa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razli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itih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vrsta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prostornih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podataka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Odrediti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putanju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najmanjim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troškovima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preprekama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ili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rastojanjem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terenu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od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X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do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Z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korišcenjem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mreže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ili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kontinualne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površi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Prikaži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atrbute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lociranih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tackama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X1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X2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Odredi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blizini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datih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odre</a:t>
            </a:r>
            <a:r>
              <a:rPr lang="sr-Latn-RS" dirty="0">
                <a:solidFill>
                  <a:schemeClr val="accent1">
                    <a:lumMod val="50000"/>
                  </a:schemeClr>
                </a:solidFill>
              </a:rPr>
              <a:t>đ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enim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kombinacijama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atributa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Razvrstaj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klase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ili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oboj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imaju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odredenu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kombinaciju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atributa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Oceniti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vrednosti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z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tackama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y1,y2, ...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ym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ako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poznate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vrednosti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z u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tackama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x1,x2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,...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xn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Koristi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numericke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metode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odredivanje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novih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atributa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osnovu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postojecih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atributa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ili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odredivanje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novih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osnovu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postojhecih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entiteta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Koristeci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digitalnu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bazu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model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realnog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sveta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simuliraj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efekat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procesa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tokom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vremena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T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zadati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scenario S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8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GIS?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BA8794-60D5-42B4-BC5B-A90BF9B1C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RS" dirty="0" smtClean="0"/>
              <a:t>GIS </a:t>
            </a:r>
            <a:r>
              <a:rPr lang="sr-Latn-RS" dirty="0" smtClean="0"/>
              <a:t>je sistem </a:t>
            </a:r>
            <a:r>
              <a:rPr lang="sr-Latn-RS" dirty="0"/>
              <a:t>za upravljanje prostornim podacima i njima pridruženim osobinama. </a:t>
            </a: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Geografski </a:t>
            </a:r>
            <a:r>
              <a:rPr lang="sr-Latn-RS" dirty="0"/>
              <a:t>informacioni sistem (GIS) je kompjuterski sistem za prikupljanje, obradu, prenos, arhiviranje i analizu podataka koji imaju i geografske reference. </a:t>
            </a: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U </a:t>
            </a:r>
            <a:r>
              <a:rPr lang="sr-Latn-RS" dirty="0"/>
              <a:t>širem </a:t>
            </a:r>
            <a:r>
              <a:rPr lang="sr-Latn-RS" dirty="0" smtClean="0"/>
              <a:t>smislu GIS </a:t>
            </a:r>
            <a:r>
              <a:rPr lang="sr-Latn-RS" dirty="0"/>
              <a:t>je oruđe „pametne karte“ koje ostavlja mogućnost korisnicima da postavljaju interaktivne </a:t>
            </a:r>
            <a:r>
              <a:rPr lang="sr-Latn-RS" dirty="0" smtClean="0"/>
              <a:t>upite (</a:t>
            </a:r>
            <a:r>
              <a:rPr lang="sr-Latn-RS" dirty="0"/>
              <a:t>istraživanja koja stvara korisnik), analiziraju prostorne informacije i uređuju podatke</a:t>
            </a:r>
            <a:r>
              <a:rPr lang="sr-Latn-RS" dirty="0" smtClean="0"/>
              <a:t>.</a:t>
            </a:r>
          </a:p>
          <a:p>
            <a:pPr marL="0" indent="0">
              <a:buNone/>
            </a:pP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08607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- </a:t>
            </a:r>
            <a:r>
              <a:rPr lang="en-US" dirty="0" err="1"/>
              <a:t>Inventarizacija</a:t>
            </a:r>
            <a:r>
              <a:rPr lang="en-US" dirty="0"/>
              <a:t> </a:t>
            </a:r>
            <a:r>
              <a:rPr lang="en-US" dirty="0" err="1"/>
              <a:t>resursa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95785" y="1905000"/>
            <a:ext cx="57531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GIS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omogu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ća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prikupljanje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održavanje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kombinovani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prikaz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raznorodnih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podataka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katastarske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druge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evidencije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prostorno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planiranje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demografske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...)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zato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predstavlja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odlican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alat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inventarizaciju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resursa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082722"/>
            <a:ext cx="413330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1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- </a:t>
            </a:r>
            <a:r>
              <a:rPr lang="en-US" dirty="0" err="1"/>
              <a:t>Mrežne</a:t>
            </a:r>
            <a:r>
              <a:rPr lang="en-US" dirty="0"/>
              <a:t> </a:t>
            </a:r>
            <a:r>
              <a:rPr lang="en-US" dirty="0" err="1"/>
              <a:t>analize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6200" y="1026630"/>
            <a:ext cx="494261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Mrežne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koriste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brojnim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primenama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što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gradski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infrastrukturni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sistemi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vodovod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kanalizacija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elektricna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energija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telekomunikacije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saobracaj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Tipican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primer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mrežnih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je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rešavanje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problema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trgovackog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putnika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pronalaženje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optimalne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rute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gde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treba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obici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zadata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mesta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uz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minimalizaciju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predenog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puta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odnosno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vremena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1" y="1142999"/>
            <a:ext cx="3463118" cy="42483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1240" y="1732058"/>
            <a:ext cx="3484160" cy="426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5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- </a:t>
            </a:r>
            <a:r>
              <a:rPr lang="en-US" dirty="0" err="1"/>
              <a:t>Integracija</a:t>
            </a:r>
            <a:r>
              <a:rPr lang="en-US" dirty="0"/>
              <a:t> </a:t>
            </a:r>
            <a:r>
              <a:rPr lang="en-US" dirty="0" err="1"/>
              <a:t>distribuiranih</a:t>
            </a:r>
            <a:r>
              <a:rPr lang="en-US" dirty="0"/>
              <a:t> </a:t>
            </a:r>
            <a:r>
              <a:rPr lang="en-US" dirty="0" err="1"/>
              <a:t>podataka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6200" y="1026630"/>
            <a:ext cx="494261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Veliki broj prostornih podataka se nalazi u razlicitim formatima i na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fizički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udaljenim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lokacijama</a:t>
            </a:r>
            <a:endParaRPr lang="sr-Latn-R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cilju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dobijanja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kvalitetnih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informacija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podatke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razli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itih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izvora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treba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integrisati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obraditi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preneti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korisnika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da bi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dobio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upustva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navigaciju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druge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informacije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28800"/>
            <a:ext cx="5439532" cy="360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4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-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terena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1000" y="1026630"/>
            <a:ext cx="5181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Tradicionalno, kartografija i GIS se bave prikazom površi terena i razlicitim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analizama (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prikaz terena izohipsama, podužni i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poprečni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profili,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računanje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zapremina,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3D perspektivni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prikazi,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hidrološke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i druge analize)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068430"/>
            <a:ext cx="5638800" cy="3756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895600"/>
            <a:ext cx="5039585" cy="30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51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– Lejerske analize (1)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1000" y="1026630"/>
            <a:ext cx="463781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Rad sa više lejera (slojeva)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omogućava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korišcenje raznorodnih podataka za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dobijanje korisnih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informacija (analiza podataka iz više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izvora: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objekti, putna mreža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, administrativne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granice, hidrografija, vrednost zemljišta,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...)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Neke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od lejerskih operacija su preklapanje lejera, korišcenje logickih operacija (unija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, presek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, razlika), korišcenje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bafera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Upit: naci sve lokacije koje su udaljene manje od 0.5km od osovina glavnih puteva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, koje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nisu u izgradenom podrucju i nalaze se na pešcanim terenima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0" y="1143000"/>
            <a:ext cx="3986249" cy="4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57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– Lejerske analize (2)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9197" y="1058475"/>
            <a:ext cx="1918375" cy="2294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9033" y="1069953"/>
            <a:ext cx="1885496" cy="22828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549" y="3571131"/>
            <a:ext cx="1973372" cy="23753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0009" y="3571131"/>
            <a:ext cx="1961877" cy="237532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53955" y="1077914"/>
            <a:ext cx="121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0.5 km</a:t>
            </a:r>
          </a:p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bafer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glavnih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puteva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60809" y="1124264"/>
            <a:ext cx="121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Peskovita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podru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čj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305800" y="3542873"/>
            <a:ext cx="1752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Preklop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3</a:t>
            </a:r>
          </a:p>
          <a:p>
            <a:pPr algn="r"/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lejera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kao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rezultat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upita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50825" y="3571131"/>
            <a:ext cx="1970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Neizgradena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r"/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podrucja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4"/>
          <a:stretch/>
        </p:blipFill>
        <p:spPr>
          <a:xfrm>
            <a:off x="125707" y="1447429"/>
            <a:ext cx="5028248" cy="38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3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– </a:t>
            </a:r>
            <a:r>
              <a:rPr lang="pl-PL" dirty="0"/>
              <a:t>Lokacione analize i analize bliskosti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81000" y="1124264"/>
            <a:ext cx="5791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Ove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vrste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analiza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uspešno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odgovaraju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pitanja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koja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odnose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medusobne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odnose</a:t>
            </a:r>
            <a:r>
              <a:rPr lang="sr-Latn-R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pojedinih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objekata u prostoru (pronaci najbliži objekat posmatranom objektu,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pronaci sve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objekte koji su na udaljenosti manjoj od zadate,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...)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199" y="1124264"/>
            <a:ext cx="3831609" cy="317938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10400" y="1056382"/>
            <a:ext cx="2438400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Izohrone – </a:t>
            </a:r>
            <a:r>
              <a:rPr lang="pl-PL" sz="1600" dirty="0" smtClean="0">
                <a:solidFill>
                  <a:schemeClr val="accent1">
                    <a:lumMod val="50000"/>
                  </a:schemeClr>
                </a:solidFill>
              </a:rPr>
              <a:t>linije koje povezuju mesta 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na </a:t>
            </a:r>
            <a:r>
              <a:rPr lang="pl-PL" sz="1600" dirty="0" smtClean="0">
                <a:solidFill>
                  <a:schemeClr val="accent1">
                    <a:lumMod val="50000"/>
                  </a:schemeClr>
                </a:solidFill>
              </a:rPr>
              <a:t>jednakoj udaljenosti </a:t>
            </a:r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od</a:t>
            </a:r>
          </a:p>
          <a:p>
            <a:r>
              <a:rPr lang="pl-PL" sz="1600" dirty="0">
                <a:solidFill>
                  <a:schemeClr val="accent1">
                    <a:lumMod val="50000"/>
                  </a:schemeClr>
                </a:solidFill>
              </a:rPr>
              <a:t>zadate lokacije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196" y="2838672"/>
            <a:ext cx="3601808" cy="292995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297939" y="2971800"/>
            <a:ext cx="130560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Poligoni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bliskosti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56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– </a:t>
            </a:r>
            <a:r>
              <a:rPr lang="en-US" dirty="0" err="1"/>
              <a:t>Vremensko</a:t>
            </a:r>
            <a:r>
              <a:rPr lang="en-US" dirty="0"/>
              <a:t> </a:t>
            </a:r>
            <a:r>
              <a:rPr lang="en-US" dirty="0" err="1"/>
              <a:t>prostorne</a:t>
            </a:r>
            <a:r>
              <a:rPr lang="en-US" dirty="0"/>
              <a:t> </a:t>
            </a:r>
            <a:r>
              <a:rPr lang="en-US" dirty="0" err="1"/>
              <a:t>analize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28600" y="1124264"/>
            <a:ext cx="41045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Objekti u prostoru se menjaju, pa je neretko potrebna informacija o stanju objekata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sv-SE" dirty="0" smtClean="0">
                <a:solidFill>
                  <a:schemeClr val="accent1">
                    <a:lumMod val="50000"/>
                  </a:schemeClr>
                </a:solidFill>
              </a:rPr>
              <a:t>nekom 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trenutku vremena, stepenu promena i sl.</a:t>
            </a:r>
          </a:p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Primer: analiza prostornih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podataka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gradu</a:t>
            </a:r>
          </a:p>
          <a:p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Promene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naziva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ulica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Promene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geometrije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ulica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Datum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izgradnje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ulice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742" y="1287815"/>
            <a:ext cx="3692458" cy="28532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562249"/>
            <a:ext cx="4206571" cy="326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29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Funkcije</a:t>
            </a:r>
            <a:r>
              <a:rPr lang="en-US" dirty="0" smtClean="0"/>
              <a:t> GIS-a</a:t>
            </a:r>
            <a:r>
              <a:rPr lang="sr-Latn-RS" dirty="0" smtClean="0"/>
              <a:t> – </a:t>
            </a:r>
            <a:r>
              <a:rPr lang="en-US" dirty="0" err="1"/>
              <a:t>Vremensko</a:t>
            </a:r>
            <a:r>
              <a:rPr lang="en-US" dirty="0"/>
              <a:t> </a:t>
            </a:r>
            <a:r>
              <a:rPr lang="en-US" dirty="0" err="1"/>
              <a:t>prostorne</a:t>
            </a:r>
            <a:r>
              <a:rPr lang="en-US" dirty="0"/>
              <a:t> </a:t>
            </a:r>
            <a:r>
              <a:rPr lang="en-US" dirty="0" err="1"/>
              <a:t>analize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28600" y="1124264"/>
            <a:ext cx="41045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Objekti u prostoru se menjaju, pa je neretko potrebna informacija o stanju objekata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sv-SE" dirty="0" smtClean="0">
                <a:solidFill>
                  <a:schemeClr val="accent1">
                    <a:lumMod val="50000"/>
                  </a:schemeClr>
                </a:solidFill>
              </a:rPr>
              <a:t>nekom </a:t>
            </a: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trenutku vremena, stepenu promena i sl.</a:t>
            </a:r>
          </a:p>
          <a:p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Primer: analiza prostornih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podataka 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</a:rPr>
              <a:t>u </a:t>
            </a:r>
            <a:r>
              <a:rPr lang="pl-PL" dirty="0" smtClean="0">
                <a:solidFill>
                  <a:schemeClr val="accent1">
                    <a:lumMod val="50000"/>
                  </a:schemeClr>
                </a:solidFill>
              </a:rPr>
              <a:t>gradu</a:t>
            </a:r>
          </a:p>
          <a:p>
            <a:endParaRPr lang="pl-PL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Promene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naziva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ulica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Promene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geometrije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ulica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Datum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izgradnje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neke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ulice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742" y="1287815"/>
            <a:ext cx="3692458" cy="28532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2562249"/>
            <a:ext cx="4206571" cy="326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5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Šta je GIS?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BA8794-60D5-42B4-BC5B-A90BF9B1C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Clr>
                <a:schemeClr val="accent5">
                  <a:lumMod val="75000"/>
                </a:schemeClr>
              </a:buClr>
              <a:buNone/>
            </a:pPr>
            <a:r>
              <a:rPr lang="en-US" dirty="0"/>
              <a:t>GIS je </a:t>
            </a:r>
            <a:r>
              <a:rPr lang="en-US" dirty="0" err="1"/>
              <a:t>integrisani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:</a:t>
            </a:r>
            <a:endParaRPr lang="en-US" dirty="0"/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sv-SE" dirty="0" smtClean="0"/>
              <a:t>Predstavlja </a:t>
            </a:r>
            <a:r>
              <a:rPr lang="sv-SE" dirty="0"/>
              <a:t>skup digitalnih i interaktivnih </a:t>
            </a:r>
            <a:r>
              <a:rPr lang="sv-SE" b="1" dirty="0"/>
              <a:t>karata</a:t>
            </a:r>
            <a:r>
              <a:rPr lang="sv-SE" dirty="0"/>
              <a:t>;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/>
              <a:t>Kompjuterski </a:t>
            </a:r>
            <a:r>
              <a:rPr lang="pl-PL" dirty="0"/>
              <a:t>alat za </a:t>
            </a:r>
            <a:r>
              <a:rPr lang="pl-PL" b="1" dirty="0"/>
              <a:t>rešavanje geoprostornih problema</a:t>
            </a:r>
            <a:r>
              <a:rPr lang="pl-PL" dirty="0"/>
              <a:t>;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b="1" dirty="0" err="1"/>
              <a:t>distribuciju</a:t>
            </a:r>
            <a:r>
              <a:rPr lang="en-US" dirty="0"/>
              <a:t> </a:t>
            </a:r>
            <a:r>
              <a:rPr lang="en-US" dirty="0" err="1"/>
              <a:t>geoprostornih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;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b="1" dirty="0" err="1"/>
              <a:t>analiziranje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geoprostornim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inače</a:t>
            </a:r>
            <a:r>
              <a:rPr lang="en-US" dirty="0"/>
              <a:t> ne </a:t>
            </a:r>
            <a:r>
              <a:rPr lang="en-US" dirty="0" smtClean="0"/>
              <a:t>bi</a:t>
            </a:r>
            <a:r>
              <a:rPr lang="sr-Latn-RS" dirty="0" smtClean="0"/>
              <a:t> </a:t>
            </a:r>
            <a:r>
              <a:rPr lang="en-US" dirty="0" err="1" smtClean="0"/>
              <a:t>mogle</a:t>
            </a:r>
            <a:r>
              <a:rPr lang="en-US" dirty="0" smtClean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uočiti</a:t>
            </a:r>
            <a:r>
              <a:rPr lang="en-US" dirty="0"/>
              <a:t>.</a:t>
            </a:r>
          </a:p>
          <a:p>
            <a:pPr marL="0" indent="0">
              <a:lnSpc>
                <a:spcPct val="110000"/>
              </a:lnSpc>
              <a:buClr>
                <a:schemeClr val="accent5">
                  <a:lumMod val="75000"/>
                </a:schemeClr>
              </a:buClr>
              <a:buNone/>
            </a:pPr>
            <a:r>
              <a:rPr lang="en-US" dirty="0"/>
              <a:t>GIS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interaktivna</a:t>
            </a:r>
            <a:r>
              <a:rPr lang="en-US" dirty="0"/>
              <a:t> </a:t>
            </a:r>
            <a:r>
              <a:rPr lang="en-US" dirty="0" err="1"/>
              <a:t>podsistema</a:t>
            </a:r>
            <a:r>
              <a:rPr lang="en-US" dirty="0"/>
              <a:t>: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Podsistem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unos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konverziju</a:t>
            </a:r>
            <a:r>
              <a:rPr lang="en-US" dirty="0"/>
              <a:t> </a:t>
            </a:r>
            <a:r>
              <a:rPr lang="en-US" dirty="0" err="1"/>
              <a:t>karata</a:t>
            </a:r>
            <a:r>
              <a:rPr lang="en-US" dirty="0"/>
              <a:t> (</a:t>
            </a:r>
            <a:r>
              <a:rPr lang="en-US" dirty="0" err="1"/>
              <a:t>mapa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prostornih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u </a:t>
            </a:r>
            <a:r>
              <a:rPr lang="en-US" dirty="0" err="1"/>
              <a:t>digitalni</a:t>
            </a:r>
            <a:r>
              <a:rPr lang="en-US" dirty="0"/>
              <a:t>;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/>
              <a:t>Podsistem </a:t>
            </a:r>
            <a:r>
              <a:rPr lang="pl-PL" dirty="0"/>
              <a:t>za skladištenje i pozivanje podataka;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Podsistem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analizu</a:t>
            </a:r>
            <a:r>
              <a:rPr lang="en-US" dirty="0"/>
              <a:t>;</a:t>
            </a:r>
          </a:p>
          <a:p>
            <a:pPr lvl="1"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pl-PL" dirty="0" smtClean="0"/>
              <a:t>Izlazni </a:t>
            </a:r>
            <a:r>
              <a:rPr lang="pl-PL" dirty="0"/>
              <a:t>podsistem za izradu mapa, tabela i za pružanje odgovora na postavljene upite.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9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Obrada informacija o životnoj </a:t>
            </a:r>
            <a:r>
              <a:rPr lang="sr-Latn-RS" dirty="0" smtClean="0"/>
              <a:t>sredini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BA8794-60D5-42B4-BC5B-A90BF9B1C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smtClean="0"/>
              <a:t>monitoring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 </a:t>
            </a:r>
            <a:r>
              <a:rPr lang="en-US" dirty="0" err="1"/>
              <a:t>daljinske</a:t>
            </a:r>
            <a:r>
              <a:rPr lang="en-US" dirty="0"/>
              <a:t> </a:t>
            </a:r>
            <a:r>
              <a:rPr lang="en-US" dirty="0" err="1"/>
              <a:t>detekcije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kombinacijom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RS" dirty="0" smtClean="0"/>
              <a:t> </a:t>
            </a:r>
            <a:r>
              <a:rPr lang="sv-SE" dirty="0" smtClean="0"/>
              <a:t>potiču </a:t>
            </a:r>
            <a:r>
              <a:rPr lang="sv-SE" dirty="0"/>
              <a:t>sa svih strana sveta;</a:t>
            </a:r>
          </a:p>
          <a:p>
            <a:pPr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/>
              <a:t>deljenja</a:t>
            </a:r>
            <a:r>
              <a:rPr lang="en-US" b="1" dirty="0" smtClean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integracije</a:t>
            </a:r>
            <a:r>
              <a:rPr lang="en-US" b="1" dirty="0"/>
              <a:t> </a:t>
            </a:r>
            <a:r>
              <a:rPr lang="en-US" b="1" dirty="0" err="1"/>
              <a:t>informacija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duž</a:t>
            </a:r>
            <a:r>
              <a:rPr lang="en-US" dirty="0"/>
              <a:t> </a:t>
            </a:r>
            <a:r>
              <a:rPr lang="en-US" dirty="0" err="1"/>
              <a:t>političkih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administrativnih</a:t>
            </a:r>
            <a:r>
              <a:rPr lang="en-US" dirty="0"/>
              <a:t> </a:t>
            </a:r>
            <a:r>
              <a:rPr lang="en-US" dirty="0" err="1"/>
              <a:t>granica</a:t>
            </a:r>
            <a:r>
              <a:rPr lang="en-US" dirty="0"/>
              <a:t>;</a:t>
            </a:r>
          </a:p>
          <a:p>
            <a:pPr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b="1" dirty="0" err="1" smtClean="0"/>
              <a:t>napredne</a:t>
            </a:r>
            <a:r>
              <a:rPr lang="en-US" b="1" dirty="0" smtClean="0"/>
              <a:t> </a:t>
            </a:r>
            <a:r>
              <a:rPr lang="en-US" b="1" dirty="0" err="1"/>
              <a:t>tehnike</a:t>
            </a:r>
            <a:r>
              <a:rPr lang="en-US" b="1" dirty="0"/>
              <a:t> </a:t>
            </a:r>
            <a:r>
              <a:rPr lang="en-US" b="1" dirty="0" err="1"/>
              <a:t>analize</a:t>
            </a:r>
            <a:r>
              <a:rPr lang="en-US" b="1" dirty="0"/>
              <a:t> </a:t>
            </a:r>
            <a:r>
              <a:rPr lang="en-US" b="1" dirty="0" err="1"/>
              <a:t>podataka</a:t>
            </a:r>
            <a:r>
              <a:rPr lang="en-US" b="1" dirty="0"/>
              <a:t> </a:t>
            </a:r>
            <a:r>
              <a:rPr lang="en-US" dirty="0" err="1"/>
              <a:t>bazirane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modelima</a:t>
            </a:r>
            <a:r>
              <a:rPr lang="en-US" dirty="0"/>
              <a:t> se </a:t>
            </a:r>
            <a:r>
              <a:rPr lang="en-US" dirty="0" err="1"/>
              <a:t>karakterišu</a:t>
            </a:r>
            <a:r>
              <a:rPr lang="en-US" dirty="0"/>
              <a:t> </a:t>
            </a:r>
            <a:r>
              <a:rPr lang="en-US" dirty="0" err="1" smtClean="0"/>
              <a:t>prebacivanjem</a:t>
            </a:r>
            <a:r>
              <a:rPr lang="sr-Latn-RS" dirty="0" smtClean="0"/>
              <a:t> </a:t>
            </a:r>
            <a:r>
              <a:rPr lang="pl-PL" dirty="0" smtClean="0"/>
              <a:t>fokusa </a:t>
            </a:r>
            <a:r>
              <a:rPr lang="pl-PL" dirty="0"/>
              <a:t>sa baza podataka na dinamičku strukturu sistema;</a:t>
            </a:r>
          </a:p>
          <a:p>
            <a:pPr>
              <a:lnSpc>
                <a:spcPct val="110000"/>
              </a:lnSpc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životnoj</a:t>
            </a:r>
            <a:r>
              <a:rPr lang="en-US" dirty="0"/>
              <a:t> </a:t>
            </a:r>
            <a:r>
              <a:rPr lang="en-US" dirty="0" err="1"/>
              <a:t>sredini</a:t>
            </a:r>
            <a:r>
              <a:rPr lang="en-US" dirty="0"/>
              <a:t> 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detaljniji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obimniji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ciljem</a:t>
            </a:r>
            <a:r>
              <a:rPr lang="en-US" dirty="0"/>
              <a:t> </a:t>
            </a:r>
            <a:r>
              <a:rPr lang="en-US" dirty="0" err="1" smtClean="0"/>
              <a:t>postizanja</a:t>
            </a:r>
            <a:r>
              <a:rPr lang="sr-Latn-RS" dirty="0" smtClean="0"/>
              <a:t> </a:t>
            </a:r>
            <a:r>
              <a:rPr lang="en-US" dirty="0" err="1" smtClean="0"/>
              <a:t>veće</a:t>
            </a:r>
            <a:r>
              <a:rPr lang="en-US" dirty="0" smtClean="0"/>
              <a:t> </a:t>
            </a:r>
            <a:r>
              <a:rPr lang="en-US" dirty="0" err="1"/>
              <a:t>ekološke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59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Informacioni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sr-Latn-RS" dirty="0" smtClean="0"/>
              <a:t>životne sredine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BA8794-60D5-42B4-BC5B-A90BF9B1C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 err="1" smtClean="0"/>
              <a:t>Mnogi</a:t>
            </a:r>
            <a:r>
              <a:rPr lang="en-US" dirty="0" smtClean="0"/>
              <a:t> </a:t>
            </a:r>
            <a:r>
              <a:rPr lang="en-US" dirty="0" err="1"/>
              <a:t>informacioni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(</a:t>
            </a:r>
            <a:r>
              <a:rPr lang="en-US" b="1" dirty="0"/>
              <a:t>EIS </a:t>
            </a:r>
            <a:r>
              <a:rPr lang="en-US" b="1" dirty="0" smtClean="0"/>
              <a:t>–</a:t>
            </a:r>
            <a:r>
              <a:rPr lang="sr-Latn-RS" b="1" dirty="0" smtClean="0"/>
              <a:t> </a:t>
            </a:r>
            <a:r>
              <a:rPr lang="en-US" b="1" i="1" dirty="0" smtClean="0"/>
              <a:t>Environmental </a:t>
            </a:r>
            <a:r>
              <a:rPr lang="en-US" b="1" i="1" dirty="0"/>
              <a:t>Information System</a:t>
            </a:r>
            <a:r>
              <a:rPr lang="en-US" b="1" dirty="0"/>
              <a:t>, LIS – </a:t>
            </a:r>
            <a:r>
              <a:rPr lang="en-US" b="1" i="1" dirty="0"/>
              <a:t>Land Information System</a:t>
            </a:r>
            <a:r>
              <a:rPr lang="en-US" i="1" dirty="0"/>
              <a:t> </a:t>
            </a:r>
            <a:r>
              <a:rPr lang="en-US" dirty="0" err="1"/>
              <a:t>itd</a:t>
            </a:r>
            <a:r>
              <a:rPr lang="en-US" dirty="0"/>
              <a:t>.)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smatrati</a:t>
            </a:r>
            <a:r>
              <a:rPr lang="en-US" dirty="0"/>
              <a:t> </a:t>
            </a:r>
            <a:r>
              <a:rPr lang="en-US" dirty="0" err="1"/>
              <a:t>proširenim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</a:t>
            </a:r>
            <a:r>
              <a:rPr lang="en-US" b="1" dirty="0" err="1" smtClean="0"/>
              <a:t>dopunjenim</a:t>
            </a:r>
            <a:r>
              <a:rPr lang="en-US" b="1" dirty="0" smtClean="0"/>
              <a:t> </a:t>
            </a:r>
            <a:r>
              <a:rPr lang="en-US" b="1" dirty="0" err="1"/>
              <a:t>Geografskim</a:t>
            </a:r>
            <a:r>
              <a:rPr lang="en-US" b="1" dirty="0"/>
              <a:t> </a:t>
            </a:r>
            <a:r>
              <a:rPr lang="en-US" b="1" dirty="0" err="1"/>
              <a:t>informacionim</a:t>
            </a:r>
            <a:r>
              <a:rPr lang="en-US" b="1" dirty="0"/>
              <a:t> </a:t>
            </a:r>
            <a:r>
              <a:rPr lang="en-US" b="1" dirty="0" err="1"/>
              <a:t>sistemima</a:t>
            </a:r>
            <a:r>
              <a:rPr lang="en-US" b="1" dirty="0"/>
              <a:t> </a:t>
            </a:r>
            <a:r>
              <a:rPr lang="en-US" dirty="0"/>
              <a:t>(GIS)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sličnih</a:t>
            </a:r>
            <a:r>
              <a:rPr lang="en-US" dirty="0"/>
              <a:t> </a:t>
            </a:r>
            <a:r>
              <a:rPr lang="en-US" dirty="0" err="1"/>
              <a:t>prostornih</a:t>
            </a:r>
            <a:r>
              <a:rPr lang="en-US" dirty="0"/>
              <a:t> </a:t>
            </a:r>
            <a:r>
              <a:rPr lang="en-US" dirty="0" err="1"/>
              <a:t>referenci</a:t>
            </a:r>
            <a:r>
              <a:rPr lang="en-US" dirty="0"/>
              <a:t> </a:t>
            </a:r>
            <a:r>
              <a:rPr lang="en-US" dirty="0" err="1" smtClean="0"/>
              <a:t>većine</a:t>
            </a:r>
            <a:r>
              <a:rPr lang="sr-Latn-RS" dirty="0" smtClean="0"/>
              <a:t> </a:t>
            </a:r>
            <a:r>
              <a:rPr lang="en-US" dirty="0" err="1" smtClean="0"/>
              <a:t>uskladištenih</a:t>
            </a:r>
            <a:r>
              <a:rPr lang="en-US" dirty="0" smtClean="0"/>
              <a:t> </a:t>
            </a:r>
            <a:r>
              <a:rPr lang="en-US" dirty="0" err="1"/>
              <a:t>podataka</a:t>
            </a:r>
            <a:r>
              <a:rPr lang="en-US" dirty="0"/>
              <a:t>. </a:t>
            </a:r>
            <a:endParaRPr lang="sr-Latn-RS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n-US" dirty="0" smtClean="0"/>
              <a:t>Ta </a:t>
            </a:r>
            <a:r>
              <a:rPr lang="en-US" dirty="0" err="1"/>
              <a:t>proširenost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dinamiku</a:t>
            </a:r>
            <a:r>
              <a:rPr lang="en-US" b="1" dirty="0"/>
              <a:t> </a:t>
            </a:r>
            <a:r>
              <a:rPr lang="en-US" b="1" dirty="0" err="1"/>
              <a:t>događanja</a:t>
            </a:r>
            <a:r>
              <a:rPr lang="en-US" b="1" dirty="0"/>
              <a:t> </a:t>
            </a:r>
            <a:r>
              <a:rPr lang="en-US" b="1" dirty="0" err="1"/>
              <a:t>promena</a:t>
            </a:r>
            <a:r>
              <a:rPr lang="en-US" b="1" dirty="0"/>
              <a:t> u </a:t>
            </a:r>
            <a:r>
              <a:rPr lang="en-US" b="1" dirty="0" err="1"/>
              <a:t>životnoj</a:t>
            </a:r>
            <a:r>
              <a:rPr lang="en-US" b="1" dirty="0"/>
              <a:t> </a:t>
            </a:r>
            <a:r>
              <a:rPr lang="en-US" b="1" dirty="0" err="1" smtClean="0"/>
              <a:t>sredini</a:t>
            </a:r>
            <a:r>
              <a:rPr lang="sr-Latn-RS" b="1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distribucija</a:t>
            </a:r>
            <a:r>
              <a:rPr lang="en-US" dirty="0"/>
              <a:t> </a:t>
            </a:r>
            <a:r>
              <a:rPr lang="en-US" dirty="0" err="1"/>
              <a:t>zagađujućih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, </a:t>
            </a:r>
            <a:r>
              <a:rPr lang="en-US" dirty="0" err="1"/>
              <a:t>podaci</a:t>
            </a:r>
            <a:r>
              <a:rPr lang="en-US" dirty="0"/>
              <a:t> o </a:t>
            </a:r>
            <a:r>
              <a:rPr lang="en-US" dirty="0" err="1"/>
              <a:t>regulativi</a:t>
            </a:r>
            <a:r>
              <a:rPr lang="en-US" dirty="0"/>
              <a:t>,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sl.).</a:t>
            </a:r>
          </a:p>
        </p:txBody>
      </p:sp>
    </p:spTree>
    <p:extLst>
      <p:ext uri="{BB962C8B-B14F-4D97-AF65-F5344CB8AC3E}">
        <p14:creationId xmlns:p14="http://schemas.microsoft.com/office/powerpoint/2010/main" val="80361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/>
              <a:t>Podatak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informacija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baza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podataka</a:t>
            </a:r>
            <a:r>
              <a:rPr lang="en-US" sz="3200" b="1" dirty="0" smtClean="0"/>
              <a:t>, SUBP, </a:t>
            </a:r>
            <a:r>
              <a:rPr lang="en-US" sz="3200" b="1" dirty="0" err="1" smtClean="0"/>
              <a:t>prostorna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baza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podataka</a:t>
            </a:r>
            <a:r>
              <a:rPr lang="en-US" sz="3200" b="1" dirty="0" smtClean="0"/>
              <a:t>, IS, GIS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04800" y="3962400"/>
            <a:ext cx="10515600" cy="47466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C000"/>
                </a:solidFill>
              </a:rPr>
              <a:t>Osnovni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err="1" smtClean="0">
                <a:solidFill>
                  <a:srgbClr val="FFC000"/>
                </a:solidFill>
              </a:rPr>
              <a:t>pojmovi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85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Podatak</a:t>
            </a:r>
            <a:r>
              <a:rPr lang="en-US" dirty="0" smtClean="0"/>
              <a:t> /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6" name="Content Placeholder 9"/>
          <p:cNvSpPr txBox="1">
            <a:spLocks/>
          </p:cNvSpPr>
          <p:nvPr/>
        </p:nvSpPr>
        <p:spPr>
          <a:xfrm>
            <a:off x="1710991" y="1412358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</a:pPr>
            <a:r>
              <a:rPr lang="sr-Latn-RS" sz="2400" dirty="0">
                <a:solidFill>
                  <a:schemeClr val="bg1">
                    <a:lumMod val="75000"/>
                  </a:schemeClr>
                </a:solidFill>
              </a:rPr>
              <a:t>Podatak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   </a:t>
            </a:r>
            <a:r>
              <a:rPr lang="sr-Latn-RS" sz="2400" dirty="0">
                <a:solidFill>
                  <a:schemeClr val="bg1">
                    <a:lumMod val="75000"/>
                  </a:schemeClr>
                </a:solidFill>
              </a:rPr>
              <a:t>	     Informacija </a:t>
            </a:r>
          </a:p>
        </p:txBody>
      </p:sp>
      <p:sp>
        <p:nvSpPr>
          <p:cNvPr id="7" name="Left-Right Arrow 6"/>
          <p:cNvSpPr/>
          <p:nvPr/>
        </p:nvSpPr>
        <p:spPr>
          <a:xfrm>
            <a:off x="3331243" y="1611746"/>
            <a:ext cx="533400" cy="152400"/>
          </a:xfrm>
          <a:prstGeom prst="leftRightArrow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H="1" flipV="1">
            <a:off x="3445543" y="1611746"/>
            <a:ext cx="304800" cy="152400"/>
          </a:xfrm>
          <a:prstGeom prst="line">
            <a:avLst/>
          </a:prstGeom>
          <a:ln w="190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723022" y="4144716"/>
            <a:ext cx="4372977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RS" sz="1600" b="1" dirty="0">
                <a:solidFill>
                  <a:schemeClr val="bg1"/>
                </a:solidFill>
              </a:rPr>
              <a:t>Podatak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Zabele</a:t>
            </a:r>
            <a:r>
              <a:rPr lang="sr-Latn-RS" sz="1600" dirty="0">
                <a:solidFill>
                  <a:schemeClr val="bg1"/>
                </a:solidFill>
              </a:rPr>
              <a:t>žena reprezentacija objekata i događaja koji su od značaja za korisnika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23023" y="2620716"/>
            <a:ext cx="3886200" cy="1447800"/>
            <a:chOff x="685800" y="2057400"/>
            <a:chExt cx="3886200" cy="1447800"/>
          </a:xfrm>
        </p:grpSpPr>
        <p:sp>
          <p:nvSpPr>
            <p:cNvPr id="14" name="Rectangle 13"/>
            <p:cNvSpPr/>
            <p:nvPr/>
          </p:nvSpPr>
          <p:spPr>
            <a:xfrm>
              <a:off x="685800" y="2133600"/>
              <a:ext cx="38862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Baker, Kenneth D. 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	</a:t>
              </a: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324917628</a:t>
              </a:r>
            </a:p>
            <a:p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Doyle, Joan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E. 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	</a:t>
              </a:r>
              <a:r>
                <a:rPr lang="en-US" sz="1600" dirty="0" smtClean="0">
                  <a:solidFill>
                    <a:schemeClr val="bg1">
                      <a:lumMod val="75000"/>
                    </a:schemeClr>
                  </a:solidFill>
                </a:rPr>
                <a:t>	476193248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600" dirty="0" err="1">
                  <a:solidFill>
                    <a:schemeClr val="bg1">
                      <a:lumMod val="75000"/>
                    </a:schemeClr>
                  </a:solidFill>
                </a:rPr>
                <a:t>Finkle</a:t>
              </a: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, Clive 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 </a:t>
              </a: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R. 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	</a:t>
              </a:r>
              <a:r>
                <a:rPr lang="en-US" sz="1600" dirty="0" smtClean="0">
                  <a:solidFill>
                    <a:schemeClr val="bg1">
                      <a:lumMod val="75000"/>
                    </a:schemeClr>
                  </a:solidFill>
                </a:rPr>
                <a:t>	548429344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Lewis, John C. 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	</a:t>
              </a:r>
              <a:r>
                <a:rPr lang="en-US" sz="1600" dirty="0" smtClean="0">
                  <a:solidFill>
                    <a:schemeClr val="bg1">
                      <a:lumMod val="75000"/>
                    </a:schemeClr>
                  </a:solidFill>
                </a:rPr>
                <a:t>	551742186</a:t>
              </a:r>
              <a:endParaRPr lang="en-US" sz="16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600" dirty="0" err="1">
                  <a:solidFill>
                    <a:schemeClr val="bg1">
                      <a:lumMod val="75000"/>
                    </a:schemeClr>
                  </a:solidFill>
                </a:rPr>
                <a:t>McFerran</a:t>
              </a: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, Debra R. </a:t>
              </a:r>
              <a:r>
                <a:rPr lang="sr-Latn-RS" sz="1600" dirty="0">
                  <a:solidFill>
                    <a:schemeClr val="bg1">
                      <a:lumMod val="75000"/>
                    </a:schemeClr>
                  </a:solidFill>
                </a:rPr>
                <a:t>	</a:t>
              </a: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409723145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85800" y="2057400"/>
              <a:ext cx="3886200" cy="1447800"/>
            </a:xfrm>
            <a:prstGeom prst="rect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1010" y="1605069"/>
            <a:ext cx="3733800" cy="256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6671010" y="4195869"/>
            <a:ext cx="414939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RS" sz="1600" b="1" dirty="0">
                <a:solidFill>
                  <a:schemeClr val="bg1"/>
                </a:solidFill>
              </a:rPr>
              <a:t>Informacija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sr-Latn-RS" sz="1600" dirty="0">
                <a:solidFill>
                  <a:schemeClr val="bg1"/>
                </a:solidFill>
              </a:rPr>
              <a:t>Podatak obrađen na način da donosi novo znanje osobi koja ga koristi.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Content Placeholder 9"/>
          <p:cNvSpPr txBox="1">
            <a:spLocks/>
          </p:cNvSpPr>
          <p:nvPr/>
        </p:nvSpPr>
        <p:spPr>
          <a:xfrm>
            <a:off x="2111041" y="5387059"/>
            <a:ext cx="7924800" cy="480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Tx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Prevođenje podataka u informaciju</a:t>
            </a:r>
          </a:p>
        </p:txBody>
      </p:sp>
    </p:spTree>
    <p:extLst>
      <p:ext uri="{BB962C8B-B14F-4D97-AF65-F5344CB8AC3E}">
        <p14:creationId xmlns:p14="http://schemas.microsoft.com/office/powerpoint/2010/main" val="282135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Podatak</a:t>
            </a:r>
            <a:r>
              <a:rPr lang="en-US" dirty="0" smtClean="0"/>
              <a:t> / </a:t>
            </a:r>
            <a:r>
              <a:rPr lang="en-US" dirty="0" err="1" smtClean="0"/>
              <a:t>Informacija</a:t>
            </a:r>
            <a:endParaRPr lang="en-US" dirty="0"/>
          </a:p>
        </p:txBody>
      </p:sp>
      <p:sp>
        <p:nvSpPr>
          <p:cNvPr id="16" name="Content Placeholder 9"/>
          <p:cNvSpPr txBox="1">
            <a:spLocks/>
          </p:cNvSpPr>
          <p:nvPr/>
        </p:nvSpPr>
        <p:spPr>
          <a:xfrm>
            <a:off x="381000" y="1066800"/>
            <a:ext cx="8229600" cy="259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sr-Latn-RS" sz="24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Podatak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r-Latn-R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 kodirana predstava o nekoj činjenici iz realnog sveta;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r-Latn-R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služi za tehničko uobličavanje informacije kako bi se ona mogla sačuvati i preneti.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sr-Latn-RS" sz="24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Informacija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>
                  <a:lumMod val="75000"/>
                </a:scheme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sr-Latn-RS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 protumačen podatak o pojavi koju podatak pokazuje.</a:t>
            </a:r>
          </a:p>
        </p:txBody>
      </p:sp>
      <p:sp>
        <p:nvSpPr>
          <p:cNvPr id="17" name="Content Placeholder 9"/>
          <p:cNvSpPr>
            <a:spLocks noGrp="1"/>
          </p:cNvSpPr>
          <p:nvPr/>
        </p:nvSpPr>
        <p:spPr>
          <a:xfrm>
            <a:off x="1676400" y="3886200"/>
            <a:ext cx="3874169" cy="198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Clr>
                <a:schemeClr val="accent3">
                  <a:lumMod val="75000"/>
                </a:schemeClr>
              </a:buClr>
              <a:buNone/>
            </a:pPr>
            <a:r>
              <a:rPr lang="sr-Latn-RS" sz="1800" dirty="0">
                <a:solidFill>
                  <a:schemeClr val="accent5">
                    <a:lumMod val="75000"/>
                  </a:schemeClr>
                </a:solidFill>
              </a:rPr>
              <a:t>Drugi način prevođenja podataka u inforamciju – sumiranje ili druge vrste procesiranja koje omogućavanju do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sr-Latn-RS" sz="1800" dirty="0">
                <a:solidFill>
                  <a:schemeClr val="accent5">
                    <a:lumMod val="75000"/>
                  </a:schemeClr>
                </a:solidFill>
              </a:rPr>
              <a:t>atnu interpretaciju</a:t>
            </a:r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sr-Latn-RS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4100" y="3505200"/>
            <a:ext cx="5404376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5201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84A78C-E69F-484F-B221-D37BADAE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Metapodaci</a:t>
            </a:r>
            <a:endParaRPr lang="en-US" dirty="0"/>
          </a:p>
        </p:txBody>
      </p:sp>
      <p:sp>
        <p:nvSpPr>
          <p:cNvPr id="6" name="Content Placeholder 9"/>
          <p:cNvSpPr>
            <a:spLocks noGrp="1"/>
          </p:cNvSpPr>
          <p:nvPr/>
        </p:nvSpPr>
        <p:spPr>
          <a:xfrm>
            <a:off x="597568" y="1105109"/>
            <a:ext cx="11365831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Clr>
                <a:schemeClr val="accent3">
                  <a:lumMod val="75000"/>
                </a:schemeClr>
              </a:buClr>
              <a:buNone/>
            </a:pPr>
            <a:r>
              <a:rPr lang="sr-Latn-RS" sz="2000" dirty="0">
                <a:solidFill>
                  <a:schemeClr val="accent5">
                    <a:lumMod val="75000"/>
                  </a:schemeClr>
                </a:solidFill>
              </a:rPr>
              <a:t>Osnovni mehanizam davanja konteksta podacima su METAPODACI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sr-Latn-RS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1" indent="0">
              <a:buClr>
                <a:schemeClr val="accent3">
                  <a:lumMod val="75000"/>
                </a:schemeClr>
              </a:buClr>
              <a:buNone/>
            </a:pPr>
            <a:r>
              <a:rPr lang="en-US" sz="2000" dirty="0">
                <a:solidFill>
                  <a:schemeClr val="bg1"/>
                </a:solidFill>
              </a:rPr>
              <a:t>Meta</a:t>
            </a:r>
            <a:r>
              <a:rPr lang="sr-Latn-RS" sz="2000" dirty="0">
                <a:solidFill>
                  <a:schemeClr val="bg1"/>
                </a:solidFill>
              </a:rPr>
              <a:t>podatak – podatak koji opisuje karakteristike i kontekst podataka razumljivih korisniku.</a:t>
            </a:r>
          </a:p>
          <a:p>
            <a:pPr marL="0" lvl="1" indent="0">
              <a:buClr>
                <a:schemeClr val="accent3">
                  <a:lumMod val="75000"/>
                </a:schemeClr>
              </a:buClr>
              <a:buNone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“data</a:t>
            </a:r>
            <a:r>
              <a:rPr lang="sr-Latn-RS" sz="2000" dirty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about data”</a:t>
            </a:r>
            <a:endParaRPr lang="sr-Latn-RS" sz="20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 t="12565"/>
          <a:stretch>
            <a:fillRect/>
          </a:stretch>
        </p:blipFill>
        <p:spPr bwMode="auto">
          <a:xfrm>
            <a:off x="1371600" y="2920407"/>
            <a:ext cx="9744963" cy="3047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036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ITY SKETCH 16X9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23.potx" id="{55B65C5C-2110-41C9-9432-67D739EC5CFC}" vid="{FDE12540-4521-4F30-863D-D54DD2EE1C3B}"/>
    </a:ext>
  </a:extLst>
</a:theme>
</file>

<file path=ppt/theme/theme2.xml><?xml version="1.0" encoding="utf-8"?>
<a:theme xmlns:a="http://schemas.openxmlformats.org/drawingml/2006/main" name="Office Theme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office city sketch presentation background (widescreen)</Template>
  <TotalTime>1909</TotalTime>
  <Words>1737</Words>
  <Application>Microsoft Office PowerPoint</Application>
  <PresentationFormat>Widescreen</PresentationFormat>
  <Paragraphs>201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Century Schoolbook</vt:lpstr>
      <vt:lpstr>Wingdings</vt:lpstr>
      <vt:lpstr>Wingdings 2</vt:lpstr>
      <vt:lpstr>CITY SKETCH 16X9</vt:lpstr>
      <vt:lpstr>Prostorne baze podataka i geografski informacioni sistemi</vt:lpstr>
      <vt:lpstr>Šta je GIS?</vt:lpstr>
      <vt:lpstr>Šta je GIS?</vt:lpstr>
      <vt:lpstr>Obrada informacija o životnoj sredini</vt:lpstr>
      <vt:lpstr>Informacioni sistemi životne sredine</vt:lpstr>
      <vt:lpstr>Podatak, informacija, baza podataka, SUBP, prostorna baza podataka, IS, GIS</vt:lpstr>
      <vt:lpstr>Podatak / Informacija</vt:lpstr>
      <vt:lpstr>Podatak / Informacija</vt:lpstr>
      <vt:lpstr>Metapodaci</vt:lpstr>
      <vt:lpstr>Metapodaci</vt:lpstr>
      <vt:lpstr>Baza podataka</vt:lpstr>
      <vt:lpstr>SUBP </vt:lpstr>
      <vt:lpstr>Informacioni sistem </vt:lpstr>
      <vt:lpstr>Geoprostorni podaci</vt:lpstr>
      <vt:lpstr>Prikupljanje GIS podataka</vt:lpstr>
      <vt:lpstr>Geoprostorne baze i GIS</vt:lpstr>
      <vt:lpstr>GIS zadaci</vt:lpstr>
      <vt:lpstr>Komponente GIS-a</vt:lpstr>
      <vt:lpstr>Neke funkcije GIS-a</vt:lpstr>
      <vt:lpstr>Funkcije GIS-a - Inventarizacija resursa</vt:lpstr>
      <vt:lpstr>Funkcije GIS-a - Mrežne analize</vt:lpstr>
      <vt:lpstr>Funkcije GIS-a - Integracija distribuiranih podataka</vt:lpstr>
      <vt:lpstr>Funkcije GIS-a - Analize terena</vt:lpstr>
      <vt:lpstr>Funkcije GIS-a – Lejerske analize (1)</vt:lpstr>
      <vt:lpstr>Funkcije GIS-a – Lejerske analize (2)</vt:lpstr>
      <vt:lpstr>Funkcije GIS-a – Lokacione analize i analize bliskosti</vt:lpstr>
      <vt:lpstr>Funkcije GIS-a – Vremensko prostorne analize</vt:lpstr>
      <vt:lpstr>Funkcije GIS-a – Vremensko prostorne analize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Baze podataka i GIS</dc:title>
  <dc:creator>ANA</dc:creator>
  <cp:lastModifiedBy>Windows User</cp:lastModifiedBy>
  <cp:revision>72</cp:revision>
  <dcterms:created xsi:type="dcterms:W3CDTF">2017-10-25T09:39:52Z</dcterms:created>
  <dcterms:modified xsi:type="dcterms:W3CDTF">2017-10-27T08:52:13Z</dcterms:modified>
</cp:coreProperties>
</file>