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5" r:id="rId40"/>
    <p:sldId id="296" r:id="rId41"/>
    <p:sldId id="297" r:id="rId42"/>
    <p:sldId id="298" r:id="rId43"/>
    <p:sldId id="294" r:id="rId44"/>
    <p:sldId id="299" r:id="rId45"/>
    <p:sldId id="300" r:id="rId46"/>
    <p:sldId id="301" r:id="rId47"/>
    <p:sldId id="302" r:id="rId48"/>
    <p:sldId id="303" r:id="rId49"/>
    <p:sldId id="304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05-Oct-18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05-Oct-18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05-Oct-18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05-Oct-18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05-Oct-18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05-Oct-18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05-Oct-18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05-Oct-18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05-Oct-18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05-Oct-18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05-Oct-18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D146CE1-F53D-4093-8D97-43559463B714}" type="datetimeFigureOut">
              <a:rPr lang="en-US" smtClean="0"/>
              <a:t>05-Oct-18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Procesor</a:t>
            </a:r>
            <a:r>
              <a:rPr lang="sr-Latn-RS" dirty="0"/>
              <a:t>, memorija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Predavanje</a:t>
            </a:r>
            <a:r>
              <a:rPr lang="en-US" dirty="0"/>
              <a:t> 4, Prva </a:t>
            </a:r>
            <a:r>
              <a:rPr lang="sr-Latn-RS" dirty="0"/>
              <a:t>kragujevačka gimnazija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262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427B7-4417-4BF4-95D3-B2023DE9F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>
                <a:solidFill>
                  <a:srgbClr val="FF0000"/>
                </a:solidFill>
              </a:rPr>
              <a:t>Aritmetičko-logička jedinica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147D1-6B04-4DBC-A09B-5CA5A50E3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556873-2021-4C34-B085-FEA0CAFF417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76400"/>
            <a:ext cx="6705600" cy="48247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2710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A0E06-F053-48BE-A166-23685E3CE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>
                <a:solidFill>
                  <a:srgbClr val="FF0000"/>
                </a:solidFill>
              </a:rPr>
              <a:t>Aritmetičko-logička jedinica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0FC2A-569C-42FB-BBE2-BE122A7EB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770438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napomenuti</a:t>
            </a:r>
            <a:r>
              <a:rPr lang="en-US" dirty="0"/>
              <a:t> da se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aritmetičke</a:t>
            </a:r>
            <a:r>
              <a:rPr lang="en-US" dirty="0"/>
              <a:t> </a:t>
            </a:r>
            <a:r>
              <a:rPr lang="en-US" dirty="0" err="1"/>
              <a:t>operacije</a:t>
            </a:r>
            <a:r>
              <a:rPr lang="en-US" dirty="0"/>
              <a:t> </a:t>
            </a:r>
            <a:r>
              <a:rPr lang="en-US" dirty="0" err="1"/>
              <a:t>svode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operaciju</a:t>
            </a:r>
            <a:r>
              <a:rPr lang="en-US" dirty="0"/>
              <a:t> </a:t>
            </a:r>
            <a:r>
              <a:rPr lang="en-US" dirty="0" err="1"/>
              <a:t>sabiranja</a:t>
            </a:r>
            <a:r>
              <a:rPr lang="sr-Latn-RS" dirty="0"/>
              <a:t>. </a:t>
            </a:r>
          </a:p>
          <a:p>
            <a:r>
              <a:rPr lang="sr-Latn-RS" dirty="0"/>
              <a:t>D</a:t>
            </a:r>
            <a:r>
              <a:rPr lang="en-US" dirty="0" err="1"/>
              <a:t>eo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sr-Latn-RS" dirty="0"/>
              <a:t> koji je</a:t>
            </a:r>
            <a:r>
              <a:rPr lang="en-US" dirty="0"/>
              <a:t> </a:t>
            </a:r>
            <a:r>
              <a:rPr lang="en-US" dirty="0" err="1"/>
              <a:t>zadužen</a:t>
            </a:r>
            <a:r>
              <a:rPr lang="en-US" dirty="0"/>
              <a:t> za </a:t>
            </a:r>
            <a:r>
              <a:rPr lang="en-US" dirty="0" err="1"/>
              <a:t>aritmetičke</a:t>
            </a:r>
            <a:r>
              <a:rPr lang="en-US" dirty="0"/>
              <a:t> </a:t>
            </a:r>
            <a:r>
              <a:rPr lang="en-US" dirty="0" err="1"/>
              <a:t>operacije</a:t>
            </a:r>
            <a:r>
              <a:rPr lang="sr-Latn-RS" dirty="0"/>
              <a:t> - </a:t>
            </a:r>
            <a:r>
              <a:rPr lang="en-US" dirty="0" err="1">
                <a:solidFill>
                  <a:srgbClr val="FF0000"/>
                </a:solidFill>
              </a:rPr>
              <a:t>sabirač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 err="1"/>
              <a:t>Drugi</a:t>
            </a:r>
            <a:r>
              <a:rPr lang="en-US" dirty="0"/>
              <a:t> deo </a:t>
            </a:r>
            <a:r>
              <a:rPr lang="en-US" dirty="0" err="1"/>
              <a:t>procesora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zadužen</a:t>
            </a:r>
            <a:r>
              <a:rPr lang="en-US" dirty="0"/>
              <a:t> za </a:t>
            </a:r>
            <a:r>
              <a:rPr lang="en-US" dirty="0" err="1"/>
              <a:t>pomenute</a:t>
            </a:r>
            <a:r>
              <a:rPr lang="en-US" dirty="0"/>
              <a:t> </a:t>
            </a:r>
            <a:r>
              <a:rPr lang="en-US" dirty="0" err="1"/>
              <a:t>operacije</a:t>
            </a:r>
            <a:r>
              <a:rPr lang="en-US" dirty="0"/>
              <a:t> </a:t>
            </a:r>
            <a:r>
              <a:rPr lang="en-US" dirty="0" err="1"/>
              <a:t>poređenja</a:t>
            </a:r>
            <a:r>
              <a:rPr lang="en-US" dirty="0"/>
              <a:t> </a:t>
            </a:r>
            <a:r>
              <a:rPr lang="sr-Latn-RS" dirty="0"/>
              <a:t>-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upoređivač</a:t>
            </a:r>
            <a:r>
              <a:rPr lang="en-US" dirty="0"/>
              <a:t>.</a:t>
            </a:r>
            <a:endParaRPr lang="sr-Latn-RS" dirty="0"/>
          </a:p>
          <a:p>
            <a:r>
              <a:rPr lang="en-US" dirty="0"/>
              <a:t>I </a:t>
            </a:r>
            <a:r>
              <a:rPr lang="en-US" dirty="0" err="1"/>
              <a:t>sabirač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upoređivač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realizovani</a:t>
            </a:r>
            <a:r>
              <a:rPr lang="en-US" dirty="0"/>
              <a:t> </a:t>
            </a:r>
            <a:r>
              <a:rPr lang="en-US" dirty="0" err="1"/>
              <a:t>kombinovanjem</a:t>
            </a:r>
            <a:r>
              <a:rPr lang="en-US" dirty="0"/>
              <a:t> </a:t>
            </a:r>
            <a:r>
              <a:rPr lang="en-US" dirty="0" err="1"/>
              <a:t>logičkih</a:t>
            </a:r>
            <a:r>
              <a:rPr lang="en-US" dirty="0"/>
              <a:t> kola o </a:t>
            </a:r>
            <a:r>
              <a:rPr lang="en-US" dirty="0" err="1"/>
              <a:t>kojima</a:t>
            </a:r>
            <a:r>
              <a:rPr lang="en-US" dirty="0"/>
              <a:t> je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reči</a:t>
            </a:r>
            <a:r>
              <a:rPr lang="en-US" dirty="0"/>
              <a:t> </a:t>
            </a:r>
            <a:r>
              <a:rPr lang="en-US" dirty="0" err="1"/>
              <a:t>ranije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482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427B7-4417-4BF4-95D3-B2023DE9F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>
                <a:solidFill>
                  <a:srgbClr val="FF0000"/>
                </a:solidFill>
              </a:rPr>
              <a:t>Aritmetičko-logička jedinica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147D1-6B04-4DBC-A09B-5CA5A50E3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Funkcionisanje</a:t>
            </a:r>
            <a:r>
              <a:rPr lang="en-US" dirty="0"/>
              <a:t> </a:t>
            </a:r>
            <a:r>
              <a:rPr lang="en-US" dirty="0" err="1"/>
              <a:t>aritmetičko-logičke</a:t>
            </a:r>
            <a:r>
              <a:rPr lang="en-US" dirty="0"/>
              <a:t> </a:t>
            </a:r>
            <a:r>
              <a:rPr lang="en-US" dirty="0" err="1"/>
              <a:t>jedinice</a:t>
            </a:r>
            <a:r>
              <a:rPr lang="en-US" dirty="0"/>
              <a:t> je </a:t>
            </a:r>
            <a:r>
              <a:rPr lang="en-US" u="sng" dirty="0" err="1"/>
              <a:t>dirigovano</a:t>
            </a:r>
            <a:r>
              <a:rPr lang="en-US" u="sng" dirty="0"/>
              <a:t> </a:t>
            </a:r>
            <a:r>
              <a:rPr lang="en-US" u="sng" dirty="0" err="1"/>
              <a:t>i</a:t>
            </a:r>
            <a:r>
              <a:rPr lang="en-US" u="sng" dirty="0"/>
              <a:t> </a:t>
            </a:r>
            <a:r>
              <a:rPr lang="en-US" u="sng" dirty="0" err="1"/>
              <a:t>kontrolisano</a:t>
            </a:r>
            <a:r>
              <a:rPr lang="en-US" u="sng" dirty="0"/>
              <a:t> od </a:t>
            </a:r>
            <a:r>
              <a:rPr lang="en-US" u="sng" dirty="0" err="1"/>
              <a:t>strane</a:t>
            </a:r>
            <a:r>
              <a:rPr lang="en-US" u="sng" dirty="0"/>
              <a:t> </a:t>
            </a:r>
            <a:r>
              <a:rPr lang="en-US" u="sng" dirty="0" err="1"/>
              <a:t>upravljačke</a:t>
            </a:r>
            <a:r>
              <a:rPr lang="en-US" u="sng" dirty="0"/>
              <a:t> </a:t>
            </a:r>
            <a:r>
              <a:rPr lang="en-US" u="sng" dirty="0" err="1"/>
              <a:t>jedinice</a:t>
            </a:r>
            <a:r>
              <a:rPr lang="en-US" dirty="0"/>
              <a:t>. Po </a:t>
            </a:r>
            <a:r>
              <a:rPr lang="en-US" dirty="0" err="1"/>
              <a:t>pravilu</a:t>
            </a:r>
            <a:r>
              <a:rPr lang="en-US" dirty="0"/>
              <a:t> </a:t>
            </a:r>
            <a:r>
              <a:rPr lang="en-US" dirty="0" err="1"/>
              <a:t>podaci</a:t>
            </a:r>
            <a:r>
              <a:rPr lang="en-US" dirty="0"/>
              <a:t> (operandi)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predmet</a:t>
            </a:r>
            <a:r>
              <a:rPr lang="en-US" dirty="0"/>
              <a:t> </a:t>
            </a:r>
            <a:r>
              <a:rPr lang="en-US" dirty="0" err="1"/>
              <a:t>obrade</a:t>
            </a:r>
            <a:r>
              <a:rPr lang="en-US" dirty="0"/>
              <a:t> se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odgovarajućih</a:t>
            </a:r>
            <a:r>
              <a:rPr lang="en-US" dirty="0"/>
              <a:t> </a:t>
            </a:r>
            <a:r>
              <a:rPr lang="en-US" dirty="0" err="1"/>
              <a:t>prihvatnih</a:t>
            </a:r>
            <a:r>
              <a:rPr lang="en-US" dirty="0"/>
              <a:t> </a:t>
            </a:r>
            <a:r>
              <a:rPr lang="en-US" dirty="0" err="1"/>
              <a:t>registara</a:t>
            </a:r>
            <a:r>
              <a:rPr lang="en-US" dirty="0"/>
              <a:t> </a:t>
            </a:r>
            <a:r>
              <a:rPr lang="en-US" dirty="0" err="1"/>
              <a:t>prenose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operativne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upisuju</a:t>
            </a:r>
            <a:r>
              <a:rPr lang="en-US" dirty="0"/>
              <a:t> u </a:t>
            </a:r>
            <a:r>
              <a:rPr lang="en-US" dirty="0" err="1"/>
              <a:t>opšti</a:t>
            </a:r>
            <a:r>
              <a:rPr lang="en-US" dirty="0"/>
              <a:t> </a:t>
            </a:r>
            <a:r>
              <a:rPr lang="en-US" dirty="0" err="1"/>
              <a:t>registar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akumulator</a:t>
            </a:r>
            <a:r>
              <a:rPr lang="en-US" dirty="0"/>
              <a:t>.</a:t>
            </a:r>
            <a:endParaRPr lang="sr-Latn-RS" dirty="0"/>
          </a:p>
          <a:p>
            <a:r>
              <a:rPr lang="en-US" dirty="0"/>
              <a:t>Po </a:t>
            </a:r>
            <a:r>
              <a:rPr lang="en-US" dirty="0" err="1"/>
              <a:t>okončanju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 </a:t>
            </a:r>
            <a:r>
              <a:rPr lang="en-US" dirty="0" err="1"/>
              <a:t>obrade</a:t>
            </a:r>
            <a:r>
              <a:rPr lang="en-US" dirty="0"/>
              <a:t> </a:t>
            </a:r>
            <a:r>
              <a:rPr lang="en-US" dirty="0" err="1"/>
              <a:t>rezultat</a:t>
            </a:r>
            <a:r>
              <a:rPr lang="en-US" dirty="0"/>
              <a:t> se </a:t>
            </a:r>
            <a:r>
              <a:rPr lang="en-US" dirty="0" err="1"/>
              <a:t>upisuje</a:t>
            </a:r>
            <a:r>
              <a:rPr lang="en-US" dirty="0"/>
              <a:t> u </a:t>
            </a:r>
            <a:r>
              <a:rPr lang="en-US" dirty="0" err="1"/>
              <a:t>akumulator</a:t>
            </a:r>
            <a:r>
              <a:rPr lang="en-US" dirty="0"/>
              <a:t>, a </a:t>
            </a:r>
            <a:r>
              <a:rPr lang="en-US" dirty="0" err="1"/>
              <a:t>zatim</a:t>
            </a:r>
            <a:r>
              <a:rPr lang="en-US" dirty="0"/>
              <a:t> se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za </a:t>
            </a:r>
            <a:r>
              <a:rPr lang="en-US" dirty="0" err="1"/>
              <a:t>sledeću</a:t>
            </a:r>
            <a:r>
              <a:rPr lang="en-US" dirty="0"/>
              <a:t> </a:t>
            </a:r>
            <a:r>
              <a:rPr lang="en-US" dirty="0" err="1"/>
              <a:t>operaciju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distribuira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odgovarajuću</a:t>
            </a:r>
            <a:r>
              <a:rPr lang="en-US" dirty="0"/>
              <a:t> </a:t>
            </a:r>
            <a:r>
              <a:rPr lang="en-US" dirty="0" err="1"/>
              <a:t>adresu</a:t>
            </a:r>
            <a:r>
              <a:rPr lang="en-US" dirty="0"/>
              <a:t> u </a:t>
            </a:r>
            <a:r>
              <a:rPr lang="en-US" dirty="0" err="1"/>
              <a:t>operativnoj</a:t>
            </a:r>
            <a:r>
              <a:rPr lang="en-US" dirty="0"/>
              <a:t> </a:t>
            </a:r>
            <a:r>
              <a:rPr lang="en-US" dirty="0" err="1"/>
              <a:t>memoriji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714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EB501-5415-4347-8129-0F753BC94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>
                <a:solidFill>
                  <a:srgbClr val="FF0000"/>
                </a:solidFill>
              </a:rPr>
              <a:t>Časovnik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F307E4-1735-42D6-B3CE-F1D1BC9C5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Brzina</a:t>
            </a:r>
            <a:r>
              <a:rPr lang="en-US" dirty="0"/>
              <a:t> </a:t>
            </a:r>
            <a:r>
              <a:rPr lang="en-US" dirty="0" err="1"/>
              <a:t>izvršenja</a:t>
            </a:r>
            <a:r>
              <a:rPr lang="en-US" dirty="0"/>
              <a:t> </a:t>
            </a:r>
            <a:r>
              <a:rPr lang="en-US" dirty="0" err="1"/>
              <a:t>instrukcija</a:t>
            </a:r>
            <a:r>
              <a:rPr lang="en-US" dirty="0"/>
              <a:t> je </a:t>
            </a:r>
            <a:r>
              <a:rPr lang="en-US" dirty="0" err="1"/>
              <a:t>određena</a:t>
            </a:r>
            <a:r>
              <a:rPr lang="en-US" dirty="0"/>
              <a:t> </a:t>
            </a:r>
            <a:r>
              <a:rPr lang="en-US" dirty="0" err="1"/>
              <a:t>brzinom</a:t>
            </a:r>
            <a:r>
              <a:rPr lang="en-US" dirty="0"/>
              <a:t> </a:t>
            </a:r>
            <a:r>
              <a:rPr lang="en-US" dirty="0" err="1"/>
              <a:t>časovnika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smešten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samom</a:t>
            </a:r>
            <a:r>
              <a:rPr lang="en-US" dirty="0"/>
              <a:t> </a:t>
            </a:r>
            <a:r>
              <a:rPr lang="en-US" dirty="0" err="1"/>
              <a:t>procesoru</a:t>
            </a:r>
            <a:r>
              <a:rPr lang="en-US" dirty="0"/>
              <a:t>.</a:t>
            </a:r>
            <a:endParaRPr lang="sr-Latn-RS" dirty="0"/>
          </a:p>
          <a:p>
            <a:r>
              <a:rPr lang="en-US" dirty="0" err="1"/>
              <a:t>Kad</a:t>
            </a:r>
            <a:r>
              <a:rPr lang="en-US" dirty="0"/>
              <a:t> se </a:t>
            </a:r>
            <a:r>
              <a:rPr lang="en-US" dirty="0" err="1"/>
              <a:t>računar</a:t>
            </a:r>
            <a:r>
              <a:rPr lang="en-US" dirty="0"/>
              <a:t> </a:t>
            </a:r>
            <a:r>
              <a:rPr lang="en-US" dirty="0" err="1"/>
              <a:t>uključi</a:t>
            </a:r>
            <a:r>
              <a:rPr lang="en-US" dirty="0"/>
              <a:t>, </a:t>
            </a:r>
            <a:r>
              <a:rPr lang="en-US" dirty="0" err="1"/>
              <a:t>električna</a:t>
            </a:r>
            <a:r>
              <a:rPr lang="en-US" dirty="0"/>
              <a:t> </a:t>
            </a:r>
            <a:r>
              <a:rPr lang="en-US" dirty="0" err="1"/>
              <a:t>struja</a:t>
            </a:r>
            <a:r>
              <a:rPr lang="en-US" dirty="0"/>
              <a:t> </a:t>
            </a:r>
            <a:r>
              <a:rPr lang="en-US" dirty="0" err="1"/>
              <a:t>prouzrokuje</a:t>
            </a:r>
            <a:r>
              <a:rPr lang="en-US" dirty="0"/>
              <a:t> </a:t>
            </a:r>
            <a:r>
              <a:rPr lang="en-US" dirty="0" err="1"/>
              <a:t>ravnomerno</a:t>
            </a:r>
            <a:r>
              <a:rPr lang="en-US" dirty="0"/>
              <a:t> </a:t>
            </a:r>
            <a:r>
              <a:rPr lang="en-US" dirty="0" err="1"/>
              <a:t>okidanje</a:t>
            </a:r>
            <a:r>
              <a:rPr lang="en-US" dirty="0"/>
              <a:t> </a:t>
            </a:r>
            <a:r>
              <a:rPr lang="en-US" dirty="0" err="1"/>
              <a:t>elektronskih</a:t>
            </a:r>
            <a:r>
              <a:rPr lang="en-US" dirty="0"/>
              <a:t> </a:t>
            </a:r>
            <a:r>
              <a:rPr lang="en-US" dirty="0" err="1"/>
              <a:t>impulsa</a:t>
            </a:r>
            <a:r>
              <a:rPr lang="en-US" dirty="0"/>
              <a:t> </a:t>
            </a:r>
            <a:r>
              <a:rPr lang="en-US" dirty="0" err="1"/>
              <a:t>konstantnog</a:t>
            </a:r>
            <a:r>
              <a:rPr lang="en-US" dirty="0"/>
              <a:t> </a:t>
            </a:r>
            <a:r>
              <a:rPr lang="en-US" dirty="0" err="1"/>
              <a:t>nivoa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časovnika</a:t>
            </a:r>
            <a:r>
              <a:rPr lang="en-US" dirty="0"/>
              <a:t>. </a:t>
            </a:r>
            <a:r>
              <a:rPr lang="en-US" dirty="0" err="1"/>
              <a:t>Pomoću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impulsa</a:t>
            </a:r>
            <a:r>
              <a:rPr lang="en-US" dirty="0"/>
              <a:t> </a:t>
            </a:r>
            <a:r>
              <a:rPr lang="en-US" dirty="0" err="1"/>
              <a:t>računar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vrši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sinhronizaciju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izvršenja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instrukcija</a:t>
            </a:r>
            <a:r>
              <a:rPr lang="en-US" dirty="0"/>
              <a:t>.</a:t>
            </a:r>
            <a:endParaRPr lang="sr-Latn-RS" dirty="0"/>
          </a:p>
          <a:p>
            <a:r>
              <a:rPr lang="en-US" dirty="0" err="1"/>
              <a:t>Brzina</a:t>
            </a:r>
            <a:r>
              <a:rPr lang="en-US" dirty="0"/>
              <a:t> </a:t>
            </a:r>
            <a:r>
              <a:rPr lang="en-US" dirty="0" err="1"/>
              <a:t>časovnika</a:t>
            </a:r>
            <a:r>
              <a:rPr lang="en-US" dirty="0"/>
              <a:t> se </a:t>
            </a:r>
            <a:r>
              <a:rPr lang="en-US" dirty="0" err="1"/>
              <a:t>meri</a:t>
            </a:r>
            <a:r>
              <a:rPr lang="en-US" dirty="0"/>
              <a:t> u </a:t>
            </a:r>
            <a:r>
              <a:rPr lang="en-US" dirty="0" err="1"/>
              <a:t>megahercima</a:t>
            </a:r>
            <a:r>
              <a:rPr lang="en-US" dirty="0"/>
              <a:t> (MHz),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čemu</a:t>
            </a:r>
            <a:r>
              <a:rPr lang="en-US" dirty="0"/>
              <a:t> 1 MHz </a:t>
            </a:r>
            <a:r>
              <a:rPr lang="en-US" dirty="0" err="1"/>
              <a:t>označava</a:t>
            </a:r>
            <a:r>
              <a:rPr lang="en-US" dirty="0"/>
              <a:t> </a:t>
            </a:r>
            <a:r>
              <a:rPr lang="en-US" dirty="0" err="1"/>
              <a:t>milion</a:t>
            </a:r>
            <a:r>
              <a:rPr lang="en-US" dirty="0"/>
              <a:t> </a:t>
            </a:r>
            <a:r>
              <a:rPr lang="en-US" dirty="0" err="1"/>
              <a:t>taktova</a:t>
            </a:r>
            <a:r>
              <a:rPr lang="en-US" dirty="0"/>
              <a:t> u </a:t>
            </a:r>
            <a:r>
              <a:rPr lang="en-US" dirty="0" err="1"/>
              <a:t>sekundi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51043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EB501-5415-4347-8129-0F753BC94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>
                <a:solidFill>
                  <a:srgbClr val="FF0000"/>
                </a:solidFill>
              </a:rPr>
              <a:t>Časovnik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F307E4-1735-42D6-B3CE-F1D1BC9C5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2276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Za </a:t>
            </a:r>
            <a:r>
              <a:rPr lang="en-US" dirty="0" err="1"/>
              <a:t>izvršenje</a:t>
            </a:r>
            <a:r>
              <a:rPr lang="en-US" dirty="0"/>
              <a:t> </a:t>
            </a:r>
            <a:r>
              <a:rPr lang="en-US" dirty="0" err="1"/>
              <a:t>jedne</a:t>
            </a:r>
            <a:r>
              <a:rPr lang="en-US" dirty="0"/>
              <a:t> </a:t>
            </a:r>
            <a:r>
              <a:rPr lang="en-US" dirty="0" err="1"/>
              <a:t>instrukcije</a:t>
            </a:r>
            <a:r>
              <a:rPr lang="en-US" dirty="0"/>
              <a:t> </a:t>
            </a:r>
            <a:r>
              <a:rPr lang="en-US" dirty="0" err="1"/>
              <a:t>potrebno</a:t>
            </a:r>
            <a:r>
              <a:rPr lang="en-US" dirty="0"/>
              <a:t> je 5 </a:t>
            </a:r>
            <a:r>
              <a:rPr lang="en-US" dirty="0" err="1"/>
              <a:t>taktova</a:t>
            </a:r>
            <a:r>
              <a:rPr lang="en-US" dirty="0"/>
              <a:t>:</a:t>
            </a:r>
            <a:endParaRPr lang="sr-Latn-RS" dirty="0"/>
          </a:p>
          <a:p>
            <a:pPr lvl="1"/>
            <a:r>
              <a:rPr lang="en-US" dirty="0" err="1"/>
              <a:t>jedan</a:t>
            </a:r>
            <a:r>
              <a:rPr lang="en-US" dirty="0"/>
              <a:t> takt da se </a:t>
            </a:r>
            <a:r>
              <a:rPr lang="en-US" dirty="0" err="1"/>
              <a:t>instrukcija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operativne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 </a:t>
            </a:r>
            <a:r>
              <a:rPr lang="en-US" dirty="0" err="1"/>
              <a:t>učita</a:t>
            </a:r>
            <a:r>
              <a:rPr lang="en-US" dirty="0"/>
              <a:t> u </a:t>
            </a:r>
            <a:r>
              <a:rPr lang="en-US" dirty="0" err="1"/>
              <a:t>registar</a:t>
            </a:r>
            <a:r>
              <a:rPr lang="en-US" dirty="0"/>
              <a:t> </a:t>
            </a:r>
            <a:r>
              <a:rPr lang="en-US" dirty="0" err="1"/>
              <a:t>instrukcija</a:t>
            </a:r>
            <a:endParaRPr lang="sr-Latn-RS" dirty="0"/>
          </a:p>
          <a:p>
            <a:pPr lvl="1"/>
            <a:r>
              <a:rPr lang="en-US" dirty="0" err="1"/>
              <a:t>jedan</a:t>
            </a:r>
            <a:r>
              <a:rPr lang="en-US" dirty="0"/>
              <a:t> takt da se </a:t>
            </a:r>
            <a:r>
              <a:rPr lang="en-US" dirty="0" err="1"/>
              <a:t>izvrši</a:t>
            </a:r>
            <a:r>
              <a:rPr lang="en-US" dirty="0"/>
              <a:t> </a:t>
            </a:r>
            <a:r>
              <a:rPr lang="en-US" dirty="0" err="1"/>
              <a:t>njeno</a:t>
            </a:r>
            <a:r>
              <a:rPr lang="en-US" dirty="0"/>
              <a:t> </a:t>
            </a:r>
            <a:r>
              <a:rPr lang="en-US" dirty="0" err="1"/>
              <a:t>dekodiranje</a:t>
            </a:r>
            <a:endParaRPr lang="sr-Latn-RS" dirty="0"/>
          </a:p>
          <a:p>
            <a:pPr lvl="1"/>
            <a:r>
              <a:rPr lang="en-US" dirty="0" err="1"/>
              <a:t>jedan</a:t>
            </a:r>
            <a:r>
              <a:rPr lang="en-US" dirty="0"/>
              <a:t> takt da se </a:t>
            </a:r>
            <a:r>
              <a:rPr lang="en-US" dirty="0" err="1"/>
              <a:t>učitaju</a:t>
            </a:r>
            <a:r>
              <a:rPr lang="en-US" dirty="0"/>
              <a:t> </a:t>
            </a:r>
            <a:r>
              <a:rPr lang="en-US" dirty="0" err="1"/>
              <a:t>podaci</a:t>
            </a:r>
            <a:r>
              <a:rPr lang="en-US" dirty="0"/>
              <a:t> (operandi)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memorije</a:t>
            </a:r>
            <a:endParaRPr lang="sr-Latn-RS" dirty="0"/>
          </a:p>
          <a:p>
            <a:pPr lvl="1"/>
            <a:r>
              <a:rPr lang="en-US" dirty="0" err="1"/>
              <a:t>jedan</a:t>
            </a:r>
            <a:r>
              <a:rPr lang="en-US" dirty="0"/>
              <a:t> takt da se </a:t>
            </a:r>
            <a:r>
              <a:rPr lang="en-US" dirty="0" err="1"/>
              <a:t>instrukcija</a:t>
            </a:r>
            <a:r>
              <a:rPr lang="en-US" dirty="0"/>
              <a:t> </a:t>
            </a:r>
            <a:r>
              <a:rPr lang="en-US" dirty="0" err="1"/>
              <a:t>izvrši</a:t>
            </a:r>
            <a:endParaRPr lang="sr-Latn-RS" dirty="0"/>
          </a:p>
          <a:p>
            <a:pPr lvl="1"/>
            <a:r>
              <a:rPr lang="en-US" dirty="0" err="1"/>
              <a:t>jedan</a:t>
            </a:r>
            <a:r>
              <a:rPr lang="en-US" dirty="0"/>
              <a:t> takt da se </a:t>
            </a:r>
            <a:r>
              <a:rPr lang="en-US" dirty="0" err="1"/>
              <a:t>izvrši</a:t>
            </a:r>
            <a:r>
              <a:rPr lang="en-US" dirty="0"/>
              <a:t> </a:t>
            </a:r>
            <a:r>
              <a:rPr lang="en-US" dirty="0" err="1"/>
              <a:t>upisivanje</a:t>
            </a:r>
            <a:r>
              <a:rPr lang="en-US" dirty="0"/>
              <a:t> </a:t>
            </a:r>
            <a:r>
              <a:rPr lang="en-US" dirty="0" err="1"/>
              <a:t>rezultata</a:t>
            </a:r>
            <a:endParaRPr lang="sr-Latn-RS" dirty="0"/>
          </a:p>
          <a:p>
            <a:r>
              <a:rPr lang="en-US" dirty="0"/>
              <a:t>To </a:t>
            </a:r>
            <a:r>
              <a:rPr lang="en-US" dirty="0" err="1"/>
              <a:t>znači</a:t>
            </a:r>
            <a:r>
              <a:rPr lang="en-US" dirty="0"/>
              <a:t> da </a:t>
            </a:r>
            <a:r>
              <a:rPr lang="en-US" dirty="0" err="1"/>
              <a:t>savremeni</a:t>
            </a:r>
            <a:r>
              <a:rPr lang="en-US" dirty="0"/>
              <a:t> </a:t>
            </a:r>
            <a:r>
              <a:rPr lang="en-US" dirty="0" err="1"/>
              <a:t>računari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brzinom</a:t>
            </a:r>
            <a:r>
              <a:rPr lang="en-US" dirty="0"/>
              <a:t> </a:t>
            </a:r>
            <a:r>
              <a:rPr lang="en-US" dirty="0" err="1"/>
              <a:t>časovnika</a:t>
            </a:r>
            <a:r>
              <a:rPr lang="en-US" dirty="0"/>
              <a:t> </a:t>
            </a:r>
            <a:r>
              <a:rPr lang="en-US" dirty="0" err="1"/>
              <a:t>od</a:t>
            </a:r>
            <a:r>
              <a:rPr lang="en-US" dirty="0"/>
              <a:t> 3GHz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realizuju</a:t>
            </a:r>
            <a:r>
              <a:rPr lang="en-US" dirty="0"/>
              <a:t> 600 </a:t>
            </a:r>
            <a:r>
              <a:rPr lang="en-US" dirty="0" err="1"/>
              <a:t>miliona</a:t>
            </a:r>
            <a:r>
              <a:rPr lang="en-US" dirty="0"/>
              <a:t> </a:t>
            </a:r>
            <a:r>
              <a:rPr lang="en-US" dirty="0" err="1"/>
              <a:t>instrukcija</a:t>
            </a:r>
            <a:r>
              <a:rPr lang="en-US" dirty="0"/>
              <a:t> u </a:t>
            </a:r>
            <a:r>
              <a:rPr lang="en-US" dirty="0" err="1"/>
              <a:t>sekundi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935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481C0-4F34-4675-BEAA-16F1772B2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>
                <a:solidFill>
                  <a:srgbClr val="FF0000"/>
                </a:solidFill>
              </a:rPr>
              <a:t>magistrale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D2335-D4F8-4EF1-9252-E6EBA0DC2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Prenos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operativne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CPU, </a:t>
            </a:r>
            <a:r>
              <a:rPr lang="en-US" dirty="0" err="1"/>
              <a:t>ulaznih</a:t>
            </a:r>
            <a:r>
              <a:rPr lang="en-US" dirty="0"/>
              <a:t> </a:t>
            </a:r>
            <a:r>
              <a:rPr lang="en-US" dirty="0" err="1"/>
              <a:t>uređaja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operativne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operativne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ekranskih</a:t>
            </a:r>
            <a:r>
              <a:rPr lang="en-US" dirty="0"/>
              <a:t> </a:t>
            </a:r>
            <a:r>
              <a:rPr lang="en-US" dirty="0" err="1"/>
              <a:t>uređaja</a:t>
            </a:r>
            <a:r>
              <a:rPr lang="en-US" dirty="0"/>
              <a:t> se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posredstvom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.</a:t>
            </a:r>
            <a:endParaRPr lang="sr-Latn-RS" dirty="0"/>
          </a:p>
          <a:p>
            <a:r>
              <a:rPr lang="en-US" b="1" dirty="0" err="1"/>
              <a:t>Magistrala</a:t>
            </a:r>
            <a:r>
              <a:rPr lang="en-US" dirty="0"/>
              <a:t> (</a:t>
            </a:r>
            <a:r>
              <a:rPr lang="en-US" dirty="0" err="1"/>
              <a:t>eng.</a:t>
            </a:r>
            <a:r>
              <a:rPr lang="en-US" dirty="0"/>
              <a:t> bus) je </a:t>
            </a:r>
            <a:r>
              <a:rPr lang="en-US" dirty="0" err="1"/>
              <a:t>staza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veza</a:t>
            </a:r>
            <a:r>
              <a:rPr lang="en-US" dirty="0"/>
              <a:t> </a:t>
            </a:r>
            <a:r>
              <a:rPr lang="en-US" dirty="0" err="1"/>
              <a:t>kojom</a:t>
            </a:r>
            <a:r>
              <a:rPr lang="en-US" dirty="0"/>
              <a:t> se u </a:t>
            </a:r>
            <a:r>
              <a:rPr lang="en-US" dirty="0" err="1"/>
              <a:t>taktu</a:t>
            </a:r>
            <a:r>
              <a:rPr lang="en-US" dirty="0"/>
              <a:t> </a:t>
            </a:r>
            <a:r>
              <a:rPr lang="en-US" dirty="0" err="1"/>
              <a:t>procesorskog</a:t>
            </a:r>
            <a:r>
              <a:rPr lang="en-US" dirty="0"/>
              <a:t> </a:t>
            </a:r>
            <a:r>
              <a:rPr lang="en-US" dirty="0" err="1"/>
              <a:t>časovnika</a:t>
            </a:r>
            <a:r>
              <a:rPr lang="en-US" dirty="0"/>
              <a:t> </a:t>
            </a:r>
            <a:r>
              <a:rPr lang="en-US" dirty="0" err="1"/>
              <a:t>prenose</a:t>
            </a:r>
            <a:r>
              <a:rPr lang="en-US" dirty="0"/>
              <a:t> </a:t>
            </a:r>
            <a:r>
              <a:rPr lang="en-US" dirty="0" err="1"/>
              <a:t>električni</a:t>
            </a:r>
            <a:r>
              <a:rPr lang="en-US" dirty="0"/>
              <a:t> </a:t>
            </a:r>
            <a:r>
              <a:rPr lang="en-US" dirty="0" err="1"/>
              <a:t>impulsi</a:t>
            </a:r>
            <a:r>
              <a:rPr lang="en-US" dirty="0"/>
              <a:t>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bitovi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81003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481C0-4F34-4675-BEAA-16F1772B2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>
                <a:solidFill>
                  <a:srgbClr val="FF0000"/>
                </a:solidFill>
              </a:rPr>
              <a:t>magistrale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D2335-D4F8-4EF1-9252-E6EBA0DC2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Najznačajnija</a:t>
            </a:r>
            <a:r>
              <a:rPr lang="en-US" dirty="0"/>
              <a:t> </a:t>
            </a:r>
            <a:r>
              <a:rPr lang="en-US" dirty="0" err="1"/>
              <a:t>karakteristika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 je </a:t>
            </a:r>
            <a:r>
              <a:rPr lang="en-US" dirty="0" err="1"/>
              <a:t>tzv</a:t>
            </a:r>
            <a:r>
              <a:rPr lang="en-US" dirty="0"/>
              <a:t>. </a:t>
            </a:r>
            <a:r>
              <a:rPr lang="en-US" dirty="0" err="1">
                <a:solidFill>
                  <a:srgbClr val="FF0000"/>
                </a:solidFill>
              </a:rPr>
              <a:t>širina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magistrale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označava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bitova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u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trenutku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preneti</a:t>
            </a:r>
            <a:r>
              <a:rPr lang="en-US" dirty="0"/>
              <a:t>.</a:t>
            </a:r>
            <a:endParaRPr lang="sr-Latn-RS" dirty="0"/>
          </a:p>
          <a:p>
            <a:r>
              <a:rPr lang="en-US" dirty="0" err="1"/>
              <a:t>Tako</a:t>
            </a:r>
            <a:r>
              <a:rPr lang="en-US" dirty="0"/>
              <a:t> 64-bitna </a:t>
            </a:r>
            <a:r>
              <a:rPr lang="en-US" dirty="0" err="1"/>
              <a:t>magistrala</a:t>
            </a:r>
            <a:r>
              <a:rPr lang="en-US" dirty="0"/>
              <a:t> u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trenutku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transferiše</a:t>
            </a:r>
            <a:r>
              <a:rPr lang="en-US" dirty="0"/>
              <a:t> </a:t>
            </a:r>
            <a:r>
              <a:rPr lang="en-US" dirty="0" err="1"/>
              <a:t>podatak</a:t>
            </a:r>
            <a:r>
              <a:rPr lang="en-US" dirty="0"/>
              <a:t> </a:t>
            </a:r>
            <a:r>
              <a:rPr lang="en-US" dirty="0" err="1"/>
              <a:t>veličine</a:t>
            </a:r>
            <a:r>
              <a:rPr lang="en-US" dirty="0"/>
              <a:t> 64 </a:t>
            </a:r>
            <a:r>
              <a:rPr lang="en-US" dirty="0" err="1"/>
              <a:t>bita</a:t>
            </a:r>
            <a:endParaRPr lang="sr-Latn-RS" dirty="0"/>
          </a:p>
          <a:p>
            <a:r>
              <a:rPr lang="en-US" dirty="0" err="1">
                <a:solidFill>
                  <a:srgbClr val="FF0000"/>
                </a:solidFill>
              </a:rPr>
              <a:t>Očigledno</a:t>
            </a:r>
            <a:r>
              <a:rPr lang="en-US" dirty="0">
                <a:solidFill>
                  <a:srgbClr val="FF0000"/>
                </a:solidFill>
              </a:rPr>
              <a:t> je da je </a:t>
            </a:r>
            <a:r>
              <a:rPr lang="en-US" dirty="0" err="1">
                <a:solidFill>
                  <a:srgbClr val="FF0000"/>
                </a:solidFill>
              </a:rPr>
              <a:t>širina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magistrale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direktno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povezana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veličinom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procesorske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reči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veličinom</a:t>
            </a:r>
            <a:r>
              <a:rPr lang="en-US" dirty="0"/>
              <a:t> </a:t>
            </a:r>
            <a:r>
              <a:rPr lang="en-US" dirty="0" err="1"/>
              <a:t>registara</a:t>
            </a:r>
            <a:r>
              <a:rPr lang="en-US" dirty="0"/>
              <a:t> u </a:t>
            </a:r>
            <a:r>
              <a:rPr lang="en-US" dirty="0" err="1"/>
              <a:t>procesorskoj</a:t>
            </a:r>
            <a:r>
              <a:rPr lang="en-US" dirty="0"/>
              <a:t> </a:t>
            </a:r>
            <a:r>
              <a:rPr lang="en-US" dirty="0" err="1"/>
              <a:t>jedinici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7230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481C0-4F34-4675-BEAA-16F1772B2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>
                <a:solidFill>
                  <a:srgbClr val="FF0000"/>
                </a:solidFill>
              </a:rPr>
              <a:t>magistrale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D2335-D4F8-4EF1-9252-E6EBA0DC2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Brzina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 se </a:t>
            </a:r>
            <a:r>
              <a:rPr lang="en-US" dirty="0" err="1"/>
              <a:t>meri</a:t>
            </a:r>
            <a:r>
              <a:rPr lang="en-US" dirty="0"/>
              <a:t> u MHz </a:t>
            </a:r>
            <a:r>
              <a:rPr lang="sr-Latn-RS" dirty="0"/>
              <a:t>i</a:t>
            </a:r>
            <a:r>
              <a:rPr lang="en-US" dirty="0"/>
              <a:t> </a:t>
            </a:r>
            <a:r>
              <a:rPr lang="en-US" dirty="0" err="1"/>
              <a:t>nešto</a:t>
            </a:r>
            <a:r>
              <a:rPr lang="en-US" dirty="0"/>
              <a:t> je </a:t>
            </a:r>
            <a:r>
              <a:rPr lang="en-US" dirty="0" err="1"/>
              <a:t>niža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brzina</a:t>
            </a:r>
            <a:r>
              <a:rPr lang="en-US" dirty="0"/>
              <a:t> </a:t>
            </a:r>
            <a:r>
              <a:rPr lang="en-US" dirty="0" err="1"/>
              <a:t>časovnika</a:t>
            </a:r>
            <a:r>
              <a:rPr lang="en-US" dirty="0"/>
              <a:t>.</a:t>
            </a:r>
            <a:endParaRPr lang="sr-Latn-RS" dirty="0"/>
          </a:p>
          <a:p>
            <a:r>
              <a:rPr lang="en-US" dirty="0" err="1"/>
              <a:t>Unutrašnje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sr-Latn-RS" dirty="0"/>
              <a:t>:</a:t>
            </a:r>
          </a:p>
          <a:p>
            <a:pPr lvl="1"/>
            <a:r>
              <a:rPr lang="en-US" dirty="0" err="1"/>
              <a:t>magistrale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, </a:t>
            </a:r>
            <a:endParaRPr lang="sr-Latn-RS" dirty="0"/>
          </a:p>
          <a:p>
            <a:pPr lvl="1"/>
            <a:r>
              <a:rPr lang="en-US" dirty="0" err="1"/>
              <a:t>adresna</a:t>
            </a:r>
            <a:r>
              <a:rPr lang="en-US" dirty="0"/>
              <a:t> </a:t>
            </a:r>
            <a:r>
              <a:rPr lang="en-US" dirty="0" err="1"/>
              <a:t>magistrala</a:t>
            </a:r>
            <a:r>
              <a:rPr lang="en-US" dirty="0"/>
              <a:t> </a:t>
            </a:r>
            <a:r>
              <a:rPr lang="sr-Latn-RS" dirty="0"/>
              <a:t>i</a:t>
            </a:r>
            <a:r>
              <a:rPr lang="en-US" dirty="0"/>
              <a:t> </a:t>
            </a:r>
            <a:endParaRPr lang="sr-Latn-RS" dirty="0"/>
          </a:p>
          <a:p>
            <a:pPr lvl="1"/>
            <a:r>
              <a:rPr lang="en-US" dirty="0" err="1"/>
              <a:t>kontrolna</a:t>
            </a:r>
            <a:r>
              <a:rPr lang="en-US" dirty="0"/>
              <a:t> </a:t>
            </a:r>
            <a:r>
              <a:rPr lang="en-US" dirty="0" err="1"/>
              <a:t>magistrala</a:t>
            </a:r>
            <a:r>
              <a:rPr lang="en-US" dirty="0"/>
              <a:t>.</a:t>
            </a:r>
          </a:p>
          <a:p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450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20414-A837-4512-ABF9-53F89C406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>
                <a:solidFill>
                  <a:srgbClr val="FF0000"/>
                </a:solidFill>
              </a:rPr>
              <a:t>memorija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7BAAE-C68A-4D0F-ADC7-A45F436AA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/>
          </a:p>
          <a:p>
            <a:endParaRPr lang="sr-Latn-RS" dirty="0"/>
          </a:p>
          <a:p>
            <a:r>
              <a:rPr lang="en-US" dirty="0"/>
              <a:t>”</a:t>
            </a:r>
            <a:r>
              <a:rPr lang="en-US" dirty="0" err="1"/>
              <a:t>Memorija</a:t>
            </a:r>
            <a:r>
              <a:rPr lang="en-US" dirty="0"/>
              <a:t> je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uređaj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u </a:t>
            </a:r>
            <a:r>
              <a:rPr lang="en-US" dirty="0" err="1"/>
              <a:t>stanju</a:t>
            </a:r>
            <a:r>
              <a:rPr lang="en-US" dirty="0"/>
              <a:t> da </a:t>
            </a:r>
            <a:r>
              <a:rPr lang="en-US" dirty="0" err="1"/>
              <a:t>podatke</a:t>
            </a:r>
            <a:r>
              <a:rPr lang="en-US" dirty="0"/>
              <a:t> </a:t>
            </a:r>
            <a:r>
              <a:rPr lang="en-US" dirty="0" err="1"/>
              <a:t>sačuva</a:t>
            </a:r>
            <a:r>
              <a:rPr lang="en-US" dirty="0"/>
              <a:t> u </a:t>
            </a:r>
            <a:r>
              <a:rPr lang="en-US" dirty="0" err="1"/>
              <a:t>formatu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neka</a:t>
            </a:r>
            <a:r>
              <a:rPr lang="en-US" dirty="0"/>
              <a:t> </a:t>
            </a:r>
            <a:r>
              <a:rPr lang="en-US" dirty="0" err="1"/>
              <a:t>mašina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prepozna</a:t>
            </a:r>
            <a:r>
              <a:rPr lang="en-US" dirty="0"/>
              <a:t>” </a:t>
            </a:r>
          </a:p>
          <a:p>
            <a:pPr marL="0" indent="0">
              <a:buNone/>
            </a:pPr>
            <a:r>
              <a:rPr lang="sr-Latn-RS" dirty="0"/>
              <a:t>						</a:t>
            </a:r>
            <a:r>
              <a:rPr lang="en-US" dirty="0"/>
              <a:t>James A. Sean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9158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20414-A837-4512-ABF9-53F89C406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>
                <a:solidFill>
                  <a:srgbClr val="FF0000"/>
                </a:solidFill>
              </a:rPr>
              <a:t>memorija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7BAAE-C68A-4D0F-ADC7-A45F436AA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Pored </a:t>
            </a:r>
            <a:r>
              <a:rPr lang="en-US" dirty="0" err="1"/>
              <a:t>procesora</a:t>
            </a:r>
            <a:r>
              <a:rPr lang="en-US" dirty="0"/>
              <a:t>, </a:t>
            </a:r>
            <a:r>
              <a:rPr lang="en-US" dirty="0" err="1"/>
              <a:t>memorija</a:t>
            </a:r>
            <a:r>
              <a:rPr lang="en-US" dirty="0"/>
              <a:t> je </a:t>
            </a:r>
            <a:r>
              <a:rPr lang="en-US" dirty="0" err="1"/>
              <a:t>najvažnija</a:t>
            </a:r>
            <a:r>
              <a:rPr lang="en-US" dirty="0"/>
              <a:t> </a:t>
            </a:r>
            <a:r>
              <a:rPr lang="en-US" dirty="0" err="1"/>
              <a:t>komponenta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računarskog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 err="1"/>
              <a:t>Koristi</a:t>
            </a:r>
            <a:r>
              <a:rPr lang="en-US" dirty="0"/>
              <a:t> se </a:t>
            </a:r>
            <a:r>
              <a:rPr lang="en-US" dirty="0" err="1"/>
              <a:t>i</a:t>
            </a:r>
            <a:r>
              <a:rPr lang="en-US" dirty="0"/>
              <a:t> za </a:t>
            </a:r>
            <a:r>
              <a:rPr lang="en-US" dirty="0" err="1"/>
              <a:t>skladištenje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za </a:t>
            </a:r>
            <a:r>
              <a:rPr lang="en-US" dirty="0" err="1"/>
              <a:t>skladištenje</a:t>
            </a:r>
            <a:r>
              <a:rPr lang="en-US" dirty="0"/>
              <a:t> </a:t>
            </a:r>
            <a:r>
              <a:rPr lang="en-US" dirty="0" err="1"/>
              <a:t>instrukcija</a:t>
            </a:r>
            <a:r>
              <a:rPr lang="en-US" dirty="0"/>
              <a:t> </a:t>
            </a:r>
            <a:r>
              <a:rPr lang="en-US" dirty="0" err="1"/>
              <a:t>datih</a:t>
            </a:r>
            <a:r>
              <a:rPr lang="en-US" dirty="0"/>
              <a:t> </a:t>
            </a:r>
            <a:r>
              <a:rPr lang="en-US" dirty="0" err="1"/>
              <a:t>nizovima</a:t>
            </a:r>
            <a:r>
              <a:rPr lang="en-US" dirty="0"/>
              <a:t> </a:t>
            </a:r>
            <a:r>
              <a:rPr lang="en-US" dirty="0" err="1"/>
              <a:t>nula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jedinica</a:t>
            </a:r>
            <a:r>
              <a:rPr lang="en-US" dirty="0"/>
              <a:t> u </a:t>
            </a:r>
            <a:r>
              <a:rPr lang="en-US" dirty="0" err="1"/>
              <a:t>formi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zavisi</a:t>
            </a:r>
            <a:r>
              <a:rPr lang="en-US" dirty="0"/>
              <a:t> od </a:t>
            </a:r>
            <a:r>
              <a:rPr lang="en-US" dirty="0" err="1"/>
              <a:t>fizičkog</a:t>
            </a:r>
            <a:r>
              <a:rPr lang="en-US" dirty="0"/>
              <a:t> </a:t>
            </a:r>
            <a:r>
              <a:rPr lang="en-US" dirty="0" err="1"/>
              <a:t>tipa</a:t>
            </a:r>
            <a:r>
              <a:rPr lang="en-US" dirty="0"/>
              <a:t> </a:t>
            </a:r>
            <a:r>
              <a:rPr lang="en-US" dirty="0" err="1"/>
              <a:t>njene</a:t>
            </a:r>
            <a:r>
              <a:rPr lang="en-US" dirty="0"/>
              <a:t> </a:t>
            </a:r>
            <a:r>
              <a:rPr lang="en-US" dirty="0" err="1"/>
              <a:t>izrade</a:t>
            </a:r>
            <a:r>
              <a:rPr lang="en-US" dirty="0"/>
              <a:t>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948298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454F7-4B48-4EEC-BB54-20B6ABE33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Procesor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9503A-AE65-4F80-9EC3-FF643B483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752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Kao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rečeno</a:t>
            </a:r>
            <a:r>
              <a:rPr lang="en-US" dirty="0"/>
              <a:t> </a:t>
            </a:r>
            <a:r>
              <a:rPr lang="en-US" dirty="0" err="1"/>
              <a:t>savremeni</a:t>
            </a:r>
            <a:r>
              <a:rPr lang="en-US" dirty="0"/>
              <a:t> </a:t>
            </a:r>
            <a:r>
              <a:rPr lang="en-US" dirty="0" err="1"/>
              <a:t>računari</a:t>
            </a:r>
            <a:r>
              <a:rPr lang="en-US" dirty="0"/>
              <a:t> se u </a:t>
            </a:r>
            <a:r>
              <a:rPr lang="en-US" dirty="0" err="1"/>
              <a:t>velikom</a:t>
            </a:r>
            <a:r>
              <a:rPr lang="en-US" dirty="0"/>
              <a:t> </a:t>
            </a:r>
            <a:r>
              <a:rPr lang="en-US" dirty="0" err="1"/>
              <a:t>delu</a:t>
            </a:r>
            <a:r>
              <a:rPr lang="en-US" dirty="0"/>
              <a:t> </a:t>
            </a:r>
            <a:r>
              <a:rPr lang="en-US" dirty="0" err="1"/>
              <a:t>baziraju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principima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arhitekturi</a:t>
            </a:r>
            <a:r>
              <a:rPr lang="en-US" dirty="0"/>
              <a:t> </a:t>
            </a:r>
            <a:r>
              <a:rPr lang="en-US" dirty="0" err="1"/>
              <a:t>fon</a:t>
            </a:r>
            <a:r>
              <a:rPr lang="en-US" dirty="0"/>
              <a:t> </a:t>
            </a:r>
            <a:r>
              <a:rPr lang="en-US" dirty="0" err="1"/>
              <a:t>Nojmanove</a:t>
            </a:r>
            <a:r>
              <a:rPr lang="en-US" dirty="0"/>
              <a:t> </a:t>
            </a:r>
            <a:r>
              <a:rPr lang="en-US" dirty="0" err="1"/>
              <a:t>mašine</a:t>
            </a:r>
            <a:r>
              <a:rPr lang="en-US" dirty="0"/>
              <a:t>. Na </a:t>
            </a:r>
            <a:r>
              <a:rPr lang="en-US" dirty="0" err="1"/>
              <a:t>osnovu</a:t>
            </a:r>
            <a:r>
              <a:rPr lang="en-US" dirty="0"/>
              <a:t> toga se </a:t>
            </a:r>
            <a:r>
              <a:rPr lang="en-US" dirty="0" err="1"/>
              <a:t>jasno</a:t>
            </a:r>
            <a:r>
              <a:rPr lang="en-US" dirty="0"/>
              <a:t> </a:t>
            </a:r>
            <a:r>
              <a:rPr lang="en-US" dirty="0" err="1"/>
              <a:t>vidi</a:t>
            </a:r>
            <a:r>
              <a:rPr lang="en-US" dirty="0"/>
              <a:t> da </a:t>
            </a:r>
            <a:r>
              <a:rPr lang="en-US" b="1" dirty="0" err="1">
                <a:solidFill>
                  <a:srgbClr val="FF0000"/>
                </a:solidFill>
              </a:rPr>
              <a:t>računar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predstavlja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skup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komponenti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čiji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sinhronizovani</a:t>
            </a:r>
            <a:r>
              <a:rPr lang="en-US" b="1" dirty="0">
                <a:solidFill>
                  <a:srgbClr val="FF0000"/>
                </a:solidFill>
              </a:rPr>
              <a:t> rad </a:t>
            </a:r>
            <a:r>
              <a:rPr lang="en-US" b="1" dirty="0" err="1">
                <a:solidFill>
                  <a:srgbClr val="FF0000"/>
                </a:solidFill>
              </a:rPr>
              <a:t>omogućava</a:t>
            </a:r>
            <a:r>
              <a:rPr lang="en-US" b="1" dirty="0">
                <a:solidFill>
                  <a:srgbClr val="FF0000"/>
                </a:solidFill>
              </a:rPr>
              <a:t> rad </a:t>
            </a:r>
            <a:r>
              <a:rPr lang="en-US" b="1" dirty="0" err="1">
                <a:solidFill>
                  <a:srgbClr val="FF0000"/>
                </a:solidFill>
              </a:rPr>
              <a:t>celokupnog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računarskog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sistema</a:t>
            </a:r>
            <a:r>
              <a:rPr lang="en-US" dirty="0"/>
              <a:t>.</a:t>
            </a:r>
          </a:p>
          <a:p>
            <a:r>
              <a:rPr lang="en-US" dirty="0" err="1"/>
              <a:t>Procesor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centralna</a:t>
            </a:r>
            <a:r>
              <a:rPr lang="en-US" dirty="0"/>
              <a:t> </a:t>
            </a:r>
            <a:r>
              <a:rPr lang="en-US" dirty="0" err="1"/>
              <a:t>procesorska</a:t>
            </a:r>
            <a:r>
              <a:rPr lang="en-US" dirty="0"/>
              <a:t> </a:t>
            </a:r>
            <a:r>
              <a:rPr lang="en-US" dirty="0" err="1"/>
              <a:t>jedinica</a:t>
            </a:r>
            <a:r>
              <a:rPr lang="en-US" dirty="0"/>
              <a:t> CPU (central processing unit) je </a:t>
            </a:r>
            <a:r>
              <a:rPr lang="en-US" dirty="0" err="1"/>
              <a:t>glavni</a:t>
            </a:r>
            <a:r>
              <a:rPr lang="en-US" dirty="0"/>
              <a:t> </a:t>
            </a:r>
            <a:r>
              <a:rPr lang="en-US" dirty="0" err="1"/>
              <a:t>izvršilac</a:t>
            </a:r>
            <a:r>
              <a:rPr lang="en-US" dirty="0"/>
              <a:t> </a:t>
            </a:r>
            <a:r>
              <a:rPr lang="en-US" dirty="0" err="1"/>
              <a:t>obrade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glavni</a:t>
            </a:r>
            <a:r>
              <a:rPr lang="en-US" dirty="0"/>
              <a:t> </a:t>
            </a:r>
            <a:r>
              <a:rPr lang="en-US" dirty="0" err="1"/>
              <a:t>organizator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 </a:t>
            </a:r>
            <a:r>
              <a:rPr lang="en-US" dirty="0" err="1"/>
              <a:t>obrade</a:t>
            </a:r>
            <a:r>
              <a:rPr lang="en-US" dirty="0"/>
              <a:t>. </a:t>
            </a:r>
            <a:r>
              <a:rPr lang="en-US" dirty="0" err="1"/>
              <a:t>Sastoji</a:t>
            </a:r>
            <a:r>
              <a:rPr lang="en-US" dirty="0"/>
              <a:t> se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dve</a:t>
            </a:r>
            <a:r>
              <a:rPr lang="en-US" dirty="0"/>
              <a:t> </a:t>
            </a:r>
            <a:r>
              <a:rPr lang="en-US" dirty="0" err="1"/>
              <a:t>jedinice</a:t>
            </a:r>
            <a:r>
              <a:rPr lang="en-US" dirty="0"/>
              <a:t>: </a:t>
            </a: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upravljačko-kontrolne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jedinice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aritmetičko-logičke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jedinice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090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93B66-1D39-42BE-A4ED-FE6412EC7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Karakteristike memorije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2A57A3-8286-4793-A270-212D65AA6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stalnost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zapisa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endParaRPr lang="sr-Latn-RS" b="1" dirty="0">
              <a:solidFill>
                <a:srgbClr val="FF0000"/>
              </a:solidFill>
            </a:endParaRP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trajne</a:t>
            </a:r>
            <a:r>
              <a:rPr lang="en-US" dirty="0"/>
              <a:t> (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čuvaju</a:t>
            </a:r>
            <a:r>
              <a:rPr lang="en-US" dirty="0"/>
              <a:t> </a:t>
            </a:r>
            <a:r>
              <a:rPr lang="en-US" dirty="0" err="1"/>
              <a:t>sadržaj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dok</a:t>
            </a:r>
            <a:r>
              <a:rPr lang="en-US" dirty="0"/>
              <a:t> se ne </a:t>
            </a:r>
            <a:r>
              <a:rPr lang="en-US" dirty="0" err="1"/>
              <a:t>inicira</a:t>
            </a:r>
            <a:r>
              <a:rPr lang="en-US" dirty="0"/>
              <a:t> </a:t>
            </a:r>
            <a:r>
              <a:rPr lang="en-US" dirty="0" err="1"/>
              <a:t>promena</a:t>
            </a:r>
            <a:r>
              <a:rPr lang="en-US" dirty="0"/>
              <a:t> </a:t>
            </a:r>
            <a:r>
              <a:rPr lang="en-US" dirty="0" err="1"/>
              <a:t>sadržaja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korisnika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endParaRPr lang="sr-Latn-RS" dirty="0"/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privremene</a:t>
            </a:r>
            <a:r>
              <a:rPr lang="en-US" dirty="0"/>
              <a:t> (</a:t>
            </a:r>
            <a:r>
              <a:rPr lang="en-US" dirty="0" err="1"/>
              <a:t>čiji</a:t>
            </a:r>
            <a:r>
              <a:rPr lang="en-US" dirty="0"/>
              <a:t> se </a:t>
            </a:r>
            <a:r>
              <a:rPr lang="en-US" dirty="0" err="1"/>
              <a:t>sadržaj</a:t>
            </a:r>
            <a:r>
              <a:rPr lang="en-US" dirty="0"/>
              <a:t> </a:t>
            </a:r>
            <a:r>
              <a:rPr lang="en-US" dirty="0" err="1"/>
              <a:t>gubi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nestanka</a:t>
            </a:r>
            <a:r>
              <a:rPr lang="en-US" dirty="0"/>
              <a:t> </a:t>
            </a:r>
            <a:r>
              <a:rPr lang="en-US" dirty="0" err="1"/>
              <a:t>električnog</a:t>
            </a:r>
            <a:r>
              <a:rPr lang="en-US" dirty="0"/>
              <a:t> </a:t>
            </a:r>
            <a:r>
              <a:rPr lang="en-US" dirty="0" err="1"/>
              <a:t>napajanja</a:t>
            </a:r>
            <a:r>
              <a:rPr lang="en-US" dirty="0"/>
              <a:t>)</a:t>
            </a:r>
            <a:endParaRPr lang="sr-Latn-RS" dirty="0"/>
          </a:p>
          <a:p>
            <a:r>
              <a:rPr lang="en-US" b="1" dirty="0" err="1">
                <a:solidFill>
                  <a:srgbClr val="FF0000"/>
                </a:solidFill>
              </a:rPr>
              <a:t>fizički</a:t>
            </a:r>
            <a:r>
              <a:rPr lang="en-US" b="1" dirty="0">
                <a:solidFill>
                  <a:srgbClr val="FF0000"/>
                </a:solidFill>
              </a:rPr>
              <a:t> tip</a:t>
            </a:r>
            <a:r>
              <a:rPr lang="en-US" dirty="0">
                <a:solidFill>
                  <a:srgbClr val="FF0000"/>
                </a:solidFill>
              </a:rPr>
              <a:t> </a:t>
            </a:r>
            <a:endParaRPr lang="sr-Latn-RS" dirty="0">
              <a:solidFill>
                <a:srgbClr val="FF0000"/>
              </a:solidFill>
            </a:endParaRP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poluprovodničke</a:t>
            </a:r>
            <a:r>
              <a:rPr lang="en-US" dirty="0"/>
              <a:t> (</a:t>
            </a:r>
            <a:r>
              <a:rPr lang="en-US" dirty="0" err="1"/>
              <a:t>integrisana</a:t>
            </a:r>
            <a:r>
              <a:rPr lang="en-US" dirty="0"/>
              <a:t> kola </a:t>
            </a:r>
            <a:r>
              <a:rPr lang="en-US" dirty="0" err="1"/>
              <a:t>velikog</a:t>
            </a:r>
            <a:r>
              <a:rPr lang="en-US" dirty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tranzistora</a:t>
            </a:r>
            <a:r>
              <a:rPr lang="en-US" dirty="0"/>
              <a:t> </a:t>
            </a:r>
            <a:r>
              <a:rPr lang="en-US" dirty="0" err="1"/>
              <a:t>utisnutih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silicijumski</a:t>
            </a:r>
            <a:r>
              <a:rPr lang="en-US" dirty="0"/>
              <a:t> </a:t>
            </a:r>
            <a:r>
              <a:rPr lang="en-US" dirty="0" err="1"/>
              <a:t>čip</a:t>
            </a:r>
            <a:r>
              <a:rPr lang="en-US" dirty="0"/>
              <a:t>), </a:t>
            </a:r>
            <a:endParaRPr lang="sr-Latn-RS" dirty="0"/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magnetske</a:t>
            </a:r>
            <a:r>
              <a:rPr lang="en-US" dirty="0"/>
              <a:t> (</a:t>
            </a:r>
            <a:r>
              <a:rPr lang="en-US" dirty="0" err="1"/>
              <a:t>površine</a:t>
            </a:r>
            <a:r>
              <a:rPr lang="en-US" dirty="0"/>
              <a:t> </a:t>
            </a:r>
            <a:r>
              <a:rPr lang="en-US" dirty="0" err="1"/>
              <a:t>premazane</a:t>
            </a:r>
            <a:r>
              <a:rPr lang="en-US" dirty="0"/>
              <a:t> </a:t>
            </a:r>
            <a:r>
              <a:rPr lang="en-US" dirty="0" err="1"/>
              <a:t>feromagnetnim</a:t>
            </a:r>
            <a:r>
              <a:rPr lang="en-US" dirty="0"/>
              <a:t> </a:t>
            </a:r>
            <a:r>
              <a:rPr lang="en-US" dirty="0" err="1"/>
              <a:t>materijalom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endParaRPr lang="sr-Latn-RS" dirty="0"/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optičke</a:t>
            </a:r>
            <a:r>
              <a:rPr lang="en-US" dirty="0"/>
              <a:t> (</a:t>
            </a:r>
            <a:r>
              <a:rPr lang="en-US" dirty="0" err="1"/>
              <a:t>polikarbonatne</a:t>
            </a:r>
            <a:r>
              <a:rPr lang="en-US" dirty="0"/>
              <a:t> </a:t>
            </a:r>
            <a:r>
              <a:rPr lang="en-US" dirty="0" err="1"/>
              <a:t>mase</a:t>
            </a:r>
            <a:r>
              <a:rPr lang="en-US" dirty="0"/>
              <a:t> </a:t>
            </a:r>
            <a:r>
              <a:rPr lang="en-US" dirty="0" err="1"/>
              <a:t>presvučene</a:t>
            </a:r>
            <a:r>
              <a:rPr lang="en-US" dirty="0"/>
              <a:t> </a:t>
            </a:r>
            <a:r>
              <a:rPr lang="en-US" dirty="0" err="1"/>
              <a:t>slojem</a:t>
            </a:r>
            <a:r>
              <a:rPr lang="en-US" dirty="0"/>
              <a:t> </a:t>
            </a:r>
            <a:r>
              <a:rPr lang="en-US" dirty="0" err="1"/>
              <a:t>reflektujućeg</a:t>
            </a:r>
            <a:r>
              <a:rPr lang="en-US" dirty="0"/>
              <a:t> </a:t>
            </a:r>
            <a:r>
              <a:rPr lang="en-US" dirty="0" err="1"/>
              <a:t>aluminijuma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114083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93B66-1D39-42BE-A4ED-FE6412EC7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Karakteristike memorije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2A57A3-8286-4793-A270-212D65AA6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9903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kapacitet</a:t>
            </a:r>
            <a:r>
              <a:rPr lang="en-US" dirty="0"/>
              <a:t> – </a:t>
            </a:r>
            <a:r>
              <a:rPr lang="en-US" dirty="0" err="1"/>
              <a:t>maksimalna</a:t>
            </a:r>
            <a:r>
              <a:rPr lang="en-US" dirty="0"/>
              <a:t> </a:t>
            </a:r>
            <a:r>
              <a:rPr lang="en-US" dirty="0" err="1"/>
              <a:t>količina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merena</a:t>
            </a:r>
            <a:r>
              <a:rPr lang="en-US" dirty="0"/>
              <a:t> u </a:t>
            </a:r>
            <a:r>
              <a:rPr lang="en-US" dirty="0" err="1"/>
              <a:t>bitovima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bajtovima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sadržati</a:t>
            </a:r>
            <a:r>
              <a:rPr lang="en-US" dirty="0"/>
              <a:t> </a:t>
            </a:r>
            <a:r>
              <a:rPr lang="en-US" dirty="0" err="1"/>
              <a:t>memorija</a:t>
            </a:r>
            <a:endParaRPr lang="sr-Latn-RS" dirty="0"/>
          </a:p>
          <a:p>
            <a:r>
              <a:rPr lang="en-US" b="1" dirty="0" err="1">
                <a:solidFill>
                  <a:srgbClr val="FF0000"/>
                </a:solidFill>
              </a:rPr>
              <a:t>jedinica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prenosa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–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bajt</a:t>
            </a:r>
            <a:r>
              <a:rPr lang="en-US" dirty="0"/>
              <a:t> (u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unutrašnje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)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blok</a:t>
            </a:r>
            <a:r>
              <a:rPr lang="en-US" dirty="0"/>
              <a:t> (</a:t>
            </a:r>
            <a:r>
              <a:rPr lang="en-US" dirty="0" err="1"/>
              <a:t>nekoliko</a:t>
            </a:r>
            <a:r>
              <a:rPr lang="en-US" dirty="0"/>
              <a:t> KB </a:t>
            </a:r>
            <a:r>
              <a:rPr lang="en-US" dirty="0" err="1"/>
              <a:t>ili</a:t>
            </a:r>
            <a:r>
              <a:rPr lang="en-US" dirty="0"/>
              <a:t> MB, 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spoljašnje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)</a:t>
            </a:r>
            <a:endParaRPr lang="sr-Latn-RS" dirty="0"/>
          </a:p>
          <a:p>
            <a:r>
              <a:rPr lang="en-US" b="1" dirty="0" err="1">
                <a:solidFill>
                  <a:srgbClr val="FF0000"/>
                </a:solidFill>
              </a:rPr>
              <a:t>adresivost</a:t>
            </a:r>
            <a:r>
              <a:rPr lang="en-US" dirty="0"/>
              <a:t> </a:t>
            </a:r>
            <a:endParaRPr lang="sr-Latn-RS" dirty="0"/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adresive</a:t>
            </a:r>
            <a:r>
              <a:rPr lang="en-US" dirty="0"/>
              <a:t> (</a:t>
            </a:r>
            <a:r>
              <a:rPr lang="en-US" dirty="0" err="1"/>
              <a:t>pomoću</a:t>
            </a:r>
            <a:r>
              <a:rPr lang="en-US" dirty="0"/>
              <a:t> </a:t>
            </a:r>
            <a:r>
              <a:rPr lang="en-US" dirty="0" err="1"/>
              <a:t>adrese</a:t>
            </a:r>
            <a:r>
              <a:rPr lang="en-US" dirty="0"/>
              <a:t> se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bajtu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reči</a:t>
            </a:r>
            <a:r>
              <a:rPr lang="en-US" dirty="0"/>
              <a:t>)</a:t>
            </a:r>
            <a:endParaRPr lang="sr-Latn-RS" dirty="0"/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poluadresive</a:t>
            </a:r>
            <a:r>
              <a:rPr lang="en-US" dirty="0"/>
              <a:t> (</a:t>
            </a:r>
            <a:r>
              <a:rPr lang="en-US" dirty="0" err="1"/>
              <a:t>gde</a:t>
            </a:r>
            <a:r>
              <a:rPr lang="en-US" dirty="0"/>
              <a:t> se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grupi</a:t>
            </a:r>
            <a:r>
              <a:rPr lang="en-US" dirty="0"/>
              <a:t> </a:t>
            </a:r>
            <a:r>
              <a:rPr lang="en-US" dirty="0" err="1"/>
              <a:t>bajtova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endParaRPr lang="sr-Latn-RS" dirty="0"/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neadresive</a:t>
            </a:r>
            <a:r>
              <a:rPr lang="en-US" dirty="0"/>
              <a:t> (</a:t>
            </a:r>
            <a:r>
              <a:rPr lang="en-US" dirty="0" err="1"/>
              <a:t>gde</a:t>
            </a:r>
            <a:r>
              <a:rPr lang="en-US" dirty="0"/>
              <a:t> je </a:t>
            </a:r>
            <a:r>
              <a:rPr lang="en-US" dirty="0" err="1"/>
              <a:t>onemogućen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sadržaju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 </a:t>
            </a:r>
            <a:r>
              <a:rPr lang="en-US" dirty="0" err="1"/>
              <a:t>pomoću</a:t>
            </a:r>
            <a:r>
              <a:rPr lang="en-US" dirty="0"/>
              <a:t> </a:t>
            </a:r>
            <a:r>
              <a:rPr lang="en-US" dirty="0" err="1"/>
              <a:t>adrese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75725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93B66-1D39-42BE-A4ED-FE6412EC7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Karakteristike memorije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2A57A3-8286-4793-A270-212D65AA6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99038"/>
          </a:xfrm>
        </p:spPr>
        <p:txBody>
          <a:bodyPr>
            <a:normAutofit lnSpcReduction="10000"/>
          </a:bodyPr>
          <a:lstStyle/>
          <a:p>
            <a:r>
              <a:rPr lang="en-US" b="1">
                <a:solidFill>
                  <a:srgbClr val="FF0000"/>
                </a:solidFill>
              </a:rPr>
              <a:t>cena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/>
              <a:t>– ovaj atribut se češće posmatra kroz odnos cena/kapacitet koji ilustruje cenu koštanja memorije po jedinici kapaciteta, bitu ili bajtu, nego kao apsolutni iznos</a:t>
            </a:r>
          </a:p>
          <a:p>
            <a:r>
              <a:rPr lang="en-US" b="1">
                <a:solidFill>
                  <a:srgbClr val="FF0000"/>
                </a:solidFill>
              </a:rPr>
              <a:t>vreme pristupa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/>
              <a:t>– je atribut koji predstavlja izuzetno mali vremenski interval (reda veličina od mili do piko sekunde) koji započinje činom iniciranja komunikacije sa memorijom, a završava se pronalaženjem podatka u okviru memorijske lokacije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0329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93B66-1D39-42BE-A4ED-FE6412EC7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Karakteristike memorije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2A57A3-8286-4793-A270-212D65AA6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54162"/>
            <a:ext cx="9144000" cy="5303838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b="1" dirty="0" err="1">
                <a:solidFill>
                  <a:srgbClr val="FF0000"/>
                </a:solidFill>
              </a:rPr>
              <a:t>načini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pristupa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–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moguća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podacima</a:t>
            </a:r>
            <a:r>
              <a:rPr lang="en-US" dirty="0"/>
              <a:t> u </a:t>
            </a:r>
            <a:r>
              <a:rPr lang="en-US" dirty="0" err="1"/>
              <a:t>memoriji</a:t>
            </a:r>
            <a:r>
              <a:rPr lang="en-US" dirty="0"/>
              <a:t>: </a:t>
            </a:r>
          </a:p>
          <a:p>
            <a:pPr lvl="1"/>
            <a:r>
              <a:rPr lang="en-US" sz="3300" i="1" dirty="0" err="1">
                <a:solidFill>
                  <a:srgbClr val="FF0000"/>
                </a:solidFill>
              </a:rPr>
              <a:t>sekvencijalni</a:t>
            </a:r>
            <a:r>
              <a:rPr lang="en-US" sz="3300" dirty="0">
                <a:solidFill>
                  <a:srgbClr val="FF0000"/>
                </a:solidFill>
              </a:rPr>
              <a:t> </a:t>
            </a:r>
            <a:r>
              <a:rPr lang="en-US" sz="3300" dirty="0"/>
              <a:t>- </a:t>
            </a:r>
            <a:r>
              <a:rPr lang="en-US" sz="3300" dirty="0" err="1"/>
              <a:t>podaci</a:t>
            </a:r>
            <a:r>
              <a:rPr lang="en-US" sz="3300" dirty="0"/>
              <a:t> </a:t>
            </a:r>
            <a:r>
              <a:rPr lang="en-US" sz="3300" dirty="0" err="1"/>
              <a:t>organizovani</a:t>
            </a:r>
            <a:r>
              <a:rPr lang="en-US" sz="3300" dirty="0"/>
              <a:t> u </a:t>
            </a:r>
            <a:r>
              <a:rPr lang="en-US" sz="3300" dirty="0" err="1"/>
              <a:t>grupe</a:t>
            </a:r>
            <a:r>
              <a:rPr lang="en-US" sz="3300" dirty="0"/>
              <a:t> (</a:t>
            </a:r>
            <a:r>
              <a:rPr lang="en-US" sz="3300" dirty="0" err="1"/>
              <a:t>slogove</a:t>
            </a:r>
            <a:r>
              <a:rPr lang="en-US" sz="3300" dirty="0"/>
              <a:t>) </a:t>
            </a:r>
            <a:r>
              <a:rPr lang="en-US" sz="3300" dirty="0" err="1"/>
              <a:t>i</a:t>
            </a:r>
            <a:r>
              <a:rPr lang="en-US" sz="3300" dirty="0"/>
              <a:t> </a:t>
            </a:r>
            <a:r>
              <a:rPr lang="en-US" sz="3300" dirty="0" err="1"/>
              <a:t>upisuju</a:t>
            </a:r>
            <a:r>
              <a:rPr lang="en-US" sz="3300" dirty="0"/>
              <a:t> se u </a:t>
            </a:r>
            <a:r>
              <a:rPr lang="en-US" sz="3300" dirty="0" err="1"/>
              <a:t>redosledu</a:t>
            </a:r>
            <a:r>
              <a:rPr lang="en-US" sz="3300" dirty="0"/>
              <a:t> </a:t>
            </a:r>
            <a:r>
              <a:rPr lang="en-US" sz="3300" dirty="0" err="1"/>
              <a:t>unošenja</a:t>
            </a:r>
            <a:r>
              <a:rPr lang="en-US" sz="3300" dirty="0"/>
              <a:t>. Da bi se </a:t>
            </a:r>
            <a:r>
              <a:rPr lang="en-US" sz="3300" dirty="0" err="1"/>
              <a:t>pročitao</a:t>
            </a:r>
            <a:r>
              <a:rPr lang="en-US" sz="3300" dirty="0"/>
              <a:t> </a:t>
            </a:r>
            <a:r>
              <a:rPr lang="en-US" sz="3300" dirty="0" err="1"/>
              <a:t>potreban</a:t>
            </a:r>
            <a:r>
              <a:rPr lang="en-US" sz="3300" dirty="0"/>
              <a:t> </a:t>
            </a:r>
            <a:r>
              <a:rPr lang="en-US" sz="3300" dirty="0" err="1"/>
              <a:t>podatak</a:t>
            </a:r>
            <a:r>
              <a:rPr lang="en-US" sz="3300" dirty="0"/>
              <a:t> </a:t>
            </a:r>
            <a:r>
              <a:rPr lang="en-US" sz="3300" dirty="0" err="1"/>
              <a:t>neophodno</a:t>
            </a:r>
            <a:r>
              <a:rPr lang="en-US" sz="3300" dirty="0"/>
              <a:t> je </a:t>
            </a:r>
            <a:r>
              <a:rPr lang="en-US" sz="3300" dirty="0" err="1"/>
              <a:t>pročitati</a:t>
            </a:r>
            <a:r>
              <a:rPr lang="en-US" sz="3300" dirty="0"/>
              <a:t> </a:t>
            </a:r>
            <a:r>
              <a:rPr lang="en-US" sz="3300" dirty="0" err="1"/>
              <a:t>sve</a:t>
            </a:r>
            <a:r>
              <a:rPr lang="en-US" sz="3300" dirty="0"/>
              <a:t> </a:t>
            </a:r>
            <a:r>
              <a:rPr lang="en-US" sz="3300" dirty="0" err="1"/>
              <a:t>podatke</a:t>
            </a:r>
            <a:r>
              <a:rPr lang="en-US" sz="3300" dirty="0"/>
              <a:t> </a:t>
            </a:r>
            <a:r>
              <a:rPr lang="en-US" sz="3300" dirty="0" err="1"/>
              <a:t>koji</a:t>
            </a:r>
            <a:r>
              <a:rPr lang="en-US" sz="3300" dirty="0"/>
              <a:t> mu </a:t>
            </a:r>
            <a:r>
              <a:rPr lang="en-US" sz="3300" dirty="0" err="1"/>
              <a:t>prethode</a:t>
            </a:r>
            <a:r>
              <a:rPr lang="en-US" sz="3300" dirty="0"/>
              <a:t> </a:t>
            </a:r>
            <a:r>
              <a:rPr lang="en-US" sz="3300" dirty="0" err="1"/>
              <a:t>zbog</a:t>
            </a:r>
            <a:r>
              <a:rPr lang="en-US" sz="3300" dirty="0"/>
              <a:t> </a:t>
            </a:r>
            <a:r>
              <a:rPr lang="en-US" sz="3300" dirty="0" err="1"/>
              <a:t>čega</a:t>
            </a:r>
            <a:r>
              <a:rPr lang="en-US" sz="3300" dirty="0"/>
              <a:t> je </a:t>
            </a:r>
            <a:r>
              <a:rPr lang="en-US" sz="3300" dirty="0" err="1"/>
              <a:t>vreme</a:t>
            </a:r>
            <a:r>
              <a:rPr lang="en-US" sz="3300" dirty="0"/>
              <a:t> </a:t>
            </a:r>
            <a:r>
              <a:rPr lang="en-US" sz="3300" dirty="0" err="1"/>
              <a:t>pretrage</a:t>
            </a:r>
            <a:r>
              <a:rPr lang="en-US" sz="3300" dirty="0"/>
              <a:t> </a:t>
            </a:r>
            <a:r>
              <a:rPr lang="en-US" sz="3300" dirty="0" err="1"/>
              <a:t>vrlo</a:t>
            </a:r>
            <a:r>
              <a:rPr lang="en-US" sz="3300" dirty="0"/>
              <a:t> </a:t>
            </a:r>
            <a:r>
              <a:rPr lang="en-US" sz="3300" dirty="0" err="1"/>
              <a:t>veliko</a:t>
            </a:r>
            <a:r>
              <a:rPr lang="en-US" sz="3300" dirty="0"/>
              <a:t> </a:t>
            </a:r>
            <a:r>
              <a:rPr lang="en-US" sz="3300" dirty="0" err="1"/>
              <a:t>i</a:t>
            </a:r>
            <a:r>
              <a:rPr lang="en-US" sz="3300" dirty="0"/>
              <a:t> </a:t>
            </a:r>
            <a:r>
              <a:rPr lang="en-US" sz="3300" dirty="0" err="1"/>
              <a:t>zavisi</a:t>
            </a:r>
            <a:r>
              <a:rPr lang="en-US" sz="3300" dirty="0"/>
              <a:t> od </a:t>
            </a:r>
            <a:r>
              <a:rPr lang="en-US" sz="3300" dirty="0" err="1"/>
              <a:t>njegove</a:t>
            </a:r>
            <a:r>
              <a:rPr lang="en-US" sz="3300" dirty="0"/>
              <a:t> </a:t>
            </a:r>
            <a:r>
              <a:rPr lang="en-US" sz="3300" dirty="0" err="1"/>
              <a:t>lokacije</a:t>
            </a:r>
            <a:r>
              <a:rPr lang="en-US" sz="3300" dirty="0"/>
              <a:t> </a:t>
            </a:r>
            <a:r>
              <a:rPr lang="en-US" sz="3300" dirty="0" err="1"/>
              <a:t>na</a:t>
            </a:r>
            <a:r>
              <a:rPr lang="en-US" sz="3300" dirty="0"/>
              <a:t> </a:t>
            </a:r>
            <a:r>
              <a:rPr lang="en-US" sz="3300" dirty="0" err="1"/>
              <a:t>medijumu</a:t>
            </a:r>
            <a:r>
              <a:rPr lang="en-US" sz="3300" dirty="0"/>
              <a:t>. Primer </a:t>
            </a:r>
            <a:r>
              <a:rPr lang="en-US" sz="3300" dirty="0" err="1"/>
              <a:t>su</a:t>
            </a:r>
            <a:r>
              <a:rPr lang="en-US" sz="3300" dirty="0"/>
              <a:t> </a:t>
            </a:r>
            <a:r>
              <a:rPr lang="en-US" sz="3300" dirty="0" err="1"/>
              <a:t>magnetne</a:t>
            </a:r>
            <a:r>
              <a:rPr lang="en-US" sz="3300" dirty="0"/>
              <a:t> </a:t>
            </a:r>
            <a:r>
              <a:rPr lang="en-US" sz="3300" dirty="0" err="1"/>
              <a:t>trake</a:t>
            </a:r>
            <a:r>
              <a:rPr lang="en-US" sz="3300" dirty="0"/>
              <a:t> </a:t>
            </a:r>
            <a:r>
              <a:rPr lang="en-US" sz="3300" dirty="0" err="1"/>
              <a:t>koja</a:t>
            </a:r>
            <a:r>
              <a:rPr lang="en-US" sz="3300" dirty="0"/>
              <a:t> je </a:t>
            </a:r>
            <a:r>
              <a:rPr lang="en-US" sz="3300" dirty="0" err="1"/>
              <a:t>identična</a:t>
            </a:r>
            <a:r>
              <a:rPr lang="en-US" sz="3300" dirty="0"/>
              <a:t> audio </a:t>
            </a:r>
            <a:r>
              <a:rPr lang="en-US" sz="3300" dirty="0" err="1"/>
              <a:t>ili</a:t>
            </a:r>
            <a:r>
              <a:rPr lang="en-US" sz="3300" dirty="0"/>
              <a:t> video </a:t>
            </a:r>
            <a:r>
              <a:rPr lang="en-US" sz="3300" dirty="0" err="1"/>
              <a:t>kaseti</a:t>
            </a:r>
            <a:r>
              <a:rPr lang="en-US" sz="3300" dirty="0"/>
              <a:t>, </a:t>
            </a:r>
          </a:p>
          <a:p>
            <a:pPr lvl="1"/>
            <a:r>
              <a:rPr lang="en-US" sz="3300" i="1" dirty="0" err="1">
                <a:solidFill>
                  <a:srgbClr val="FF0000"/>
                </a:solidFill>
              </a:rPr>
              <a:t>direktan</a:t>
            </a:r>
            <a:r>
              <a:rPr lang="en-US" sz="3300" dirty="0">
                <a:solidFill>
                  <a:srgbClr val="FF0000"/>
                </a:solidFill>
              </a:rPr>
              <a:t> </a:t>
            </a:r>
            <a:r>
              <a:rPr lang="en-US" sz="3300" dirty="0"/>
              <a:t>- do </a:t>
            </a:r>
            <a:r>
              <a:rPr lang="en-US" sz="3300" dirty="0" err="1"/>
              <a:t>željenog</a:t>
            </a:r>
            <a:r>
              <a:rPr lang="en-US" sz="3300" dirty="0"/>
              <a:t> </a:t>
            </a:r>
            <a:r>
              <a:rPr lang="en-US" sz="3300" dirty="0" err="1"/>
              <a:t>podatka</a:t>
            </a:r>
            <a:r>
              <a:rPr lang="en-US" sz="3300" dirty="0"/>
              <a:t> ( </a:t>
            </a:r>
            <a:r>
              <a:rPr lang="en-US" sz="3300" dirty="0" err="1"/>
              <a:t>ili</a:t>
            </a:r>
            <a:r>
              <a:rPr lang="en-US" sz="3300" dirty="0"/>
              <a:t> </a:t>
            </a:r>
            <a:r>
              <a:rPr lang="en-US" sz="3300" dirty="0" err="1"/>
              <a:t>sloga</a:t>
            </a:r>
            <a:r>
              <a:rPr lang="en-US" sz="3300" dirty="0"/>
              <a:t>) se </a:t>
            </a:r>
            <a:r>
              <a:rPr lang="en-US" sz="3300" dirty="0" err="1"/>
              <a:t>dolazi</a:t>
            </a:r>
            <a:r>
              <a:rPr lang="en-US" sz="3300" dirty="0"/>
              <a:t> </a:t>
            </a:r>
            <a:r>
              <a:rPr lang="en-US" sz="3300" dirty="0" err="1"/>
              <a:t>direktno</a:t>
            </a:r>
            <a:r>
              <a:rPr lang="en-US" sz="3300" dirty="0"/>
              <a:t> </a:t>
            </a:r>
            <a:r>
              <a:rPr lang="en-US" sz="3300" dirty="0" err="1"/>
              <a:t>preko</a:t>
            </a:r>
            <a:r>
              <a:rPr lang="en-US" sz="3300" dirty="0"/>
              <a:t> </a:t>
            </a:r>
            <a:r>
              <a:rPr lang="en-US" sz="3300" dirty="0" err="1"/>
              <a:t>njegove</a:t>
            </a:r>
            <a:r>
              <a:rPr lang="en-US" sz="3300" dirty="0"/>
              <a:t> </a:t>
            </a:r>
            <a:r>
              <a:rPr lang="en-US" sz="3300" dirty="0" err="1"/>
              <a:t>adrese</a:t>
            </a:r>
            <a:r>
              <a:rPr lang="en-US" sz="3300" dirty="0"/>
              <a:t> u </a:t>
            </a:r>
            <a:r>
              <a:rPr lang="en-US" sz="3300" dirty="0" err="1"/>
              <a:t>memoriji</a:t>
            </a:r>
            <a:r>
              <a:rPr lang="en-US" sz="3300" dirty="0"/>
              <a:t>. </a:t>
            </a:r>
            <a:r>
              <a:rPr lang="en-US" sz="3300" dirty="0" err="1"/>
              <a:t>Adresa</a:t>
            </a:r>
            <a:r>
              <a:rPr lang="en-US" sz="3300" dirty="0"/>
              <a:t> </a:t>
            </a:r>
            <a:r>
              <a:rPr lang="en-US" sz="3300" dirty="0" err="1"/>
              <a:t>na</a:t>
            </a:r>
            <a:r>
              <a:rPr lang="en-US" sz="3300" dirty="0"/>
              <a:t> </a:t>
            </a:r>
            <a:r>
              <a:rPr lang="en-US" sz="3300" dirty="0" err="1"/>
              <a:t>kojoj</a:t>
            </a:r>
            <a:r>
              <a:rPr lang="en-US" sz="3300" dirty="0"/>
              <a:t> je </a:t>
            </a:r>
            <a:r>
              <a:rPr lang="en-US" sz="3300" dirty="0" err="1"/>
              <a:t>zapisan</a:t>
            </a:r>
            <a:r>
              <a:rPr lang="en-US" sz="3300" dirty="0"/>
              <a:t> </a:t>
            </a:r>
            <a:r>
              <a:rPr lang="en-US" sz="3300" dirty="0" err="1"/>
              <a:t>podatak</a:t>
            </a:r>
            <a:r>
              <a:rPr lang="en-US" sz="3300" dirty="0"/>
              <a:t> je u </a:t>
            </a:r>
            <a:r>
              <a:rPr lang="en-US" sz="3300" dirty="0" err="1"/>
              <a:t>direktnoj</a:t>
            </a:r>
            <a:r>
              <a:rPr lang="en-US" sz="3300" dirty="0"/>
              <a:t> </a:t>
            </a:r>
            <a:r>
              <a:rPr lang="en-US" sz="3300" dirty="0" err="1"/>
              <a:t>vezi</a:t>
            </a:r>
            <a:r>
              <a:rPr lang="en-US" sz="3300" dirty="0"/>
              <a:t> </a:t>
            </a:r>
            <a:r>
              <a:rPr lang="en-US" sz="3300" dirty="0" err="1"/>
              <a:t>sa</a:t>
            </a:r>
            <a:r>
              <a:rPr lang="en-US" sz="3300" dirty="0"/>
              <a:t> </a:t>
            </a:r>
            <a:r>
              <a:rPr lang="en-US" sz="3300" dirty="0" err="1"/>
              <a:t>njegovom</a:t>
            </a:r>
            <a:r>
              <a:rPr lang="en-US" sz="3300" dirty="0"/>
              <a:t> </a:t>
            </a:r>
            <a:r>
              <a:rPr lang="en-US" sz="3300" dirty="0" err="1"/>
              <a:t>fizičkom</a:t>
            </a:r>
            <a:r>
              <a:rPr lang="en-US" sz="3300" dirty="0"/>
              <a:t> </a:t>
            </a:r>
            <a:r>
              <a:rPr lang="en-US" sz="3300" dirty="0" err="1"/>
              <a:t>lokacijom</a:t>
            </a:r>
            <a:r>
              <a:rPr lang="en-US" sz="3300" dirty="0"/>
              <a:t>. Da bi se </a:t>
            </a:r>
            <a:r>
              <a:rPr lang="en-US" sz="3300" dirty="0" err="1"/>
              <a:t>izvršilo</a:t>
            </a:r>
            <a:r>
              <a:rPr lang="en-US" sz="3300" dirty="0"/>
              <a:t> </a:t>
            </a:r>
            <a:r>
              <a:rPr lang="en-US" sz="3300" dirty="0" err="1"/>
              <a:t>čitanje</a:t>
            </a:r>
            <a:r>
              <a:rPr lang="en-US" sz="3300" dirty="0"/>
              <a:t> </a:t>
            </a:r>
            <a:r>
              <a:rPr lang="en-US" sz="3300" dirty="0" err="1"/>
              <a:t>željenog</a:t>
            </a:r>
            <a:r>
              <a:rPr lang="en-US" sz="3300" dirty="0"/>
              <a:t> </a:t>
            </a:r>
            <a:r>
              <a:rPr lang="en-US" sz="3300" dirty="0" err="1"/>
              <a:t>podatka</a:t>
            </a:r>
            <a:r>
              <a:rPr lang="en-US" sz="3300" dirty="0"/>
              <a:t> </a:t>
            </a:r>
            <a:r>
              <a:rPr lang="en-US" sz="3300" dirty="0" err="1"/>
              <a:t>potrebno</a:t>
            </a:r>
            <a:r>
              <a:rPr lang="en-US" sz="3300" dirty="0"/>
              <a:t> je </a:t>
            </a:r>
            <a:r>
              <a:rPr lang="en-US" sz="3300" dirty="0" err="1"/>
              <a:t>pozicionirati</a:t>
            </a:r>
            <a:r>
              <a:rPr lang="en-US" sz="3300" dirty="0"/>
              <a:t> </a:t>
            </a:r>
            <a:r>
              <a:rPr lang="en-US" sz="3300" dirty="0" err="1"/>
              <a:t>uređaj</a:t>
            </a:r>
            <a:r>
              <a:rPr lang="en-US" sz="3300" dirty="0"/>
              <a:t> za </a:t>
            </a:r>
            <a:r>
              <a:rPr lang="en-US" sz="3300" dirty="0" err="1"/>
              <a:t>čitanje</a:t>
            </a:r>
            <a:r>
              <a:rPr lang="en-US" sz="3300" dirty="0"/>
              <a:t> </a:t>
            </a:r>
            <a:r>
              <a:rPr lang="en-US" sz="3300" dirty="0" err="1"/>
              <a:t>na</a:t>
            </a:r>
            <a:r>
              <a:rPr lang="en-US" sz="3300" dirty="0"/>
              <a:t> </a:t>
            </a:r>
            <a:r>
              <a:rPr lang="en-US" sz="3300" dirty="0" err="1"/>
              <a:t>njegovu</a:t>
            </a:r>
            <a:r>
              <a:rPr lang="en-US" sz="3300" dirty="0"/>
              <a:t> </a:t>
            </a:r>
            <a:r>
              <a:rPr lang="en-US" sz="3300" dirty="0" err="1"/>
              <a:t>adresu</a:t>
            </a:r>
            <a:r>
              <a:rPr lang="en-US" sz="3300" dirty="0"/>
              <a:t>. </a:t>
            </a:r>
            <a:r>
              <a:rPr lang="en-US" sz="3300" dirty="0" err="1"/>
              <a:t>Zbog</a:t>
            </a:r>
            <a:r>
              <a:rPr lang="en-US" sz="3300" dirty="0"/>
              <a:t> toga </a:t>
            </a:r>
            <a:r>
              <a:rPr lang="en-US" sz="3300" dirty="0" err="1"/>
              <a:t>vreme</a:t>
            </a:r>
            <a:r>
              <a:rPr lang="en-US" sz="3300" dirty="0"/>
              <a:t> </a:t>
            </a:r>
            <a:r>
              <a:rPr lang="en-US" sz="3300" dirty="0" err="1"/>
              <a:t>pristupa</a:t>
            </a:r>
            <a:r>
              <a:rPr lang="en-US" sz="3300" dirty="0"/>
              <a:t> </a:t>
            </a:r>
            <a:r>
              <a:rPr lang="en-US" sz="3300" dirty="0" err="1"/>
              <a:t>podacima</a:t>
            </a:r>
            <a:r>
              <a:rPr lang="en-US" sz="3300" dirty="0"/>
              <a:t> </a:t>
            </a:r>
            <a:r>
              <a:rPr lang="en-US" sz="3300" dirty="0" err="1"/>
              <a:t>zavisi</a:t>
            </a:r>
            <a:r>
              <a:rPr lang="en-US" sz="3300" dirty="0"/>
              <a:t> od </a:t>
            </a:r>
            <a:r>
              <a:rPr lang="en-US" sz="3300" dirty="0" err="1"/>
              <a:t>njihove</a:t>
            </a:r>
            <a:r>
              <a:rPr lang="en-US" sz="3300" dirty="0"/>
              <a:t> </a:t>
            </a:r>
            <a:r>
              <a:rPr lang="en-US" sz="3300" dirty="0" err="1"/>
              <a:t>lokacije</a:t>
            </a:r>
            <a:r>
              <a:rPr lang="en-US" sz="3300" dirty="0"/>
              <a:t> </a:t>
            </a:r>
            <a:r>
              <a:rPr lang="en-US" sz="3300" dirty="0" err="1"/>
              <a:t>na</a:t>
            </a:r>
            <a:r>
              <a:rPr lang="en-US" sz="3300" dirty="0"/>
              <a:t> </a:t>
            </a:r>
            <a:r>
              <a:rPr lang="en-US" sz="3300" dirty="0" err="1"/>
              <a:t>memorijskom</a:t>
            </a:r>
            <a:r>
              <a:rPr lang="en-US" sz="3300" dirty="0"/>
              <a:t> </a:t>
            </a:r>
            <a:r>
              <a:rPr lang="en-US" sz="3300" dirty="0" err="1"/>
              <a:t>medijumu</a:t>
            </a:r>
            <a:r>
              <a:rPr lang="en-US" sz="3300" dirty="0"/>
              <a:t>. Primer </a:t>
            </a:r>
            <a:r>
              <a:rPr lang="en-US" sz="3300" dirty="0" err="1"/>
              <a:t>su</a:t>
            </a:r>
            <a:r>
              <a:rPr lang="en-US" sz="3300" dirty="0"/>
              <a:t> hard </a:t>
            </a:r>
            <a:r>
              <a:rPr lang="en-US" sz="3300" dirty="0" err="1"/>
              <a:t>diskovi</a:t>
            </a:r>
            <a:r>
              <a:rPr lang="en-US" sz="3300" dirty="0"/>
              <a:t>, </a:t>
            </a:r>
            <a:r>
              <a:rPr lang="en-US" sz="3300" dirty="0" err="1"/>
              <a:t>i</a:t>
            </a:r>
            <a:r>
              <a:rPr lang="en-US" sz="3300" dirty="0"/>
              <a:t> </a:t>
            </a:r>
          </a:p>
          <a:p>
            <a:pPr lvl="1"/>
            <a:r>
              <a:rPr lang="en-US" sz="3300" i="1" dirty="0" err="1">
                <a:solidFill>
                  <a:srgbClr val="FF0000"/>
                </a:solidFill>
              </a:rPr>
              <a:t>asocijativni</a:t>
            </a:r>
            <a:r>
              <a:rPr lang="en-US" sz="3300" dirty="0">
                <a:solidFill>
                  <a:srgbClr val="FF0000"/>
                </a:solidFill>
              </a:rPr>
              <a:t> </a:t>
            </a:r>
            <a:r>
              <a:rPr lang="en-US" sz="3300" dirty="0"/>
              <a:t>– </a:t>
            </a:r>
            <a:r>
              <a:rPr lang="en-US" sz="3300" dirty="0" err="1"/>
              <a:t>podacima</a:t>
            </a:r>
            <a:r>
              <a:rPr lang="en-US" sz="3300" dirty="0"/>
              <a:t> se </a:t>
            </a:r>
            <a:r>
              <a:rPr lang="en-US" sz="3300" dirty="0" err="1"/>
              <a:t>pristupa</a:t>
            </a:r>
            <a:r>
              <a:rPr lang="en-US" sz="3300" dirty="0"/>
              <a:t> ne </a:t>
            </a:r>
            <a:r>
              <a:rPr lang="en-US" sz="3300" dirty="0" err="1"/>
              <a:t>na</a:t>
            </a:r>
            <a:r>
              <a:rPr lang="en-US" sz="3300" dirty="0"/>
              <a:t> </a:t>
            </a:r>
            <a:r>
              <a:rPr lang="en-US" sz="3300" dirty="0" err="1"/>
              <a:t>osnovu</a:t>
            </a:r>
            <a:r>
              <a:rPr lang="en-US" sz="3300" dirty="0"/>
              <a:t> </a:t>
            </a:r>
            <a:r>
              <a:rPr lang="en-US" sz="3300" dirty="0" err="1"/>
              <a:t>adrese</a:t>
            </a:r>
            <a:r>
              <a:rPr lang="en-US" sz="3300" dirty="0"/>
              <a:t> </a:t>
            </a:r>
            <a:r>
              <a:rPr lang="en-US" sz="3300" dirty="0" err="1"/>
              <a:t>nego</a:t>
            </a:r>
            <a:r>
              <a:rPr lang="en-US" sz="3300" dirty="0"/>
              <a:t> </a:t>
            </a:r>
            <a:r>
              <a:rPr lang="en-US" sz="3300" dirty="0" err="1"/>
              <a:t>na</a:t>
            </a:r>
            <a:r>
              <a:rPr lang="en-US" sz="3300" dirty="0"/>
              <a:t> </a:t>
            </a:r>
            <a:r>
              <a:rPr lang="en-US" sz="3300" dirty="0" err="1"/>
              <a:t>osnovu</a:t>
            </a:r>
            <a:r>
              <a:rPr lang="en-US" sz="3300" dirty="0"/>
              <a:t> </a:t>
            </a:r>
            <a:r>
              <a:rPr lang="en-US" sz="3300" dirty="0" err="1"/>
              <a:t>njihovog</a:t>
            </a:r>
            <a:r>
              <a:rPr lang="en-US" sz="3300" dirty="0"/>
              <a:t> </a:t>
            </a:r>
            <a:r>
              <a:rPr lang="en-US" sz="3300" dirty="0" err="1"/>
              <a:t>sadržaja</a:t>
            </a:r>
            <a:r>
              <a:rPr lang="en-US" sz="3300" dirty="0"/>
              <a:t>. Primer je </a:t>
            </a:r>
            <a:r>
              <a:rPr lang="en-US" sz="3300" dirty="0" err="1"/>
              <a:t>keš</a:t>
            </a:r>
            <a:r>
              <a:rPr lang="en-US" sz="3300" dirty="0"/>
              <a:t> </a:t>
            </a:r>
            <a:r>
              <a:rPr lang="en-US" sz="3300" dirty="0" err="1"/>
              <a:t>memorija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2217840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93B66-1D39-42BE-A4ED-FE6412EC7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Karakteristike memorije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2A57A3-8286-4793-A270-212D65AA6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99038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vreme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memorijskog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ciklusa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– je </a:t>
            </a:r>
            <a:r>
              <a:rPr lang="en-US" dirty="0" err="1"/>
              <a:t>atribut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zbir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dodatnog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</a:t>
            </a:r>
            <a:r>
              <a:rPr lang="en-US" dirty="0" err="1"/>
              <a:t>potrebnog</a:t>
            </a:r>
            <a:r>
              <a:rPr lang="en-US" dirty="0"/>
              <a:t> za </a:t>
            </a:r>
            <a:r>
              <a:rPr lang="en-US" dirty="0" err="1"/>
              <a:t>ponovni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memoriji</a:t>
            </a:r>
            <a:r>
              <a:rPr lang="en-US" dirty="0"/>
              <a:t>, </a:t>
            </a:r>
            <a:endParaRPr lang="en-US" dirty="0">
              <a:sym typeface="Symbol"/>
            </a:endParaRPr>
          </a:p>
          <a:p>
            <a:r>
              <a:rPr lang="en-US" b="1" dirty="0" err="1">
                <a:solidFill>
                  <a:srgbClr val="FF0000"/>
                </a:solidFill>
              </a:rPr>
              <a:t>brzina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prenosa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– je </a:t>
            </a:r>
            <a:r>
              <a:rPr lang="en-US" dirty="0" err="1"/>
              <a:t>atribut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definiše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količina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pročitati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upisati</a:t>
            </a:r>
            <a:r>
              <a:rPr lang="en-US" dirty="0"/>
              <a:t> u </a:t>
            </a:r>
            <a:r>
              <a:rPr lang="en-US" dirty="0" err="1"/>
              <a:t>memoriju</a:t>
            </a:r>
            <a:r>
              <a:rPr lang="en-US" dirty="0"/>
              <a:t> u </a:t>
            </a:r>
            <a:r>
              <a:rPr lang="en-US" dirty="0" err="1"/>
              <a:t>jedinici</a:t>
            </a:r>
            <a:r>
              <a:rPr lang="en-US" dirty="0"/>
              <a:t> </a:t>
            </a:r>
            <a:r>
              <a:rPr lang="en-US" dirty="0" err="1"/>
              <a:t>vremena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339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93B66-1D39-42BE-A4ED-FE6412EC7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Karakteristike memorije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2A57A3-8286-4793-A270-212D65AA6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99038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0000"/>
                </a:solidFill>
              </a:rPr>
              <a:t>mogućnost promene sadržaja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/>
              <a:t>– Read Only ili ”samo za čitanje” (memorije čiji se sadržaj ne može naknadno menjati) i Read-Write ili ”upisno-čitajuće” (sa mogućnošću naknadne promene sadržaja)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924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93B66-1D39-42BE-A4ED-FE6412EC7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Karakteristike memorije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AC865B0-3B2D-4BCB-8480-6019DB65748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81200"/>
            <a:ext cx="8382000" cy="3962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33782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BF336-9372-439B-9542-7AF5E65B2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5B3F2-5CBE-4A26-AC2D-DB5F82268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lokacije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 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položaj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en-US" dirty="0"/>
              <a:t>, </a:t>
            </a:r>
            <a:r>
              <a:rPr lang="en-US" dirty="0" err="1"/>
              <a:t>memorije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u </a:t>
            </a:r>
            <a:r>
              <a:rPr lang="en-US" dirty="0" err="1"/>
              <a:t>kategoriji</a:t>
            </a:r>
            <a:r>
              <a:rPr lang="en-US" dirty="0"/>
              <a:t> :</a:t>
            </a:r>
          </a:p>
          <a:p>
            <a:pPr lvl="1"/>
            <a:r>
              <a:rPr lang="en-US" b="1" dirty="0" err="1">
                <a:solidFill>
                  <a:srgbClr val="FF0000"/>
                </a:solidFill>
              </a:rPr>
              <a:t>Unutrašnjih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en-US" dirty="0"/>
              <a:t> </a:t>
            </a:r>
            <a:r>
              <a:rPr lang="en-US" dirty="0" err="1"/>
              <a:t>smeštenih</a:t>
            </a:r>
            <a:r>
              <a:rPr lang="en-US" dirty="0"/>
              <a:t> </a:t>
            </a:r>
            <a:r>
              <a:rPr lang="en-US" dirty="0" err="1"/>
              <a:t>unutar</a:t>
            </a:r>
            <a:r>
              <a:rPr lang="en-US" dirty="0"/>
              <a:t> </a:t>
            </a:r>
            <a:r>
              <a:rPr lang="en-US" dirty="0" err="1"/>
              <a:t>samog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u </a:t>
            </a:r>
            <a:r>
              <a:rPr lang="en-US" dirty="0" err="1"/>
              <a:t>njegovoj</a:t>
            </a:r>
            <a:r>
              <a:rPr lang="en-US" dirty="0"/>
              <a:t> </a:t>
            </a:r>
            <a:r>
              <a:rPr lang="en-US" dirty="0" err="1"/>
              <a:t>neposrednoj</a:t>
            </a:r>
            <a:r>
              <a:rPr lang="en-US" dirty="0"/>
              <a:t> </a:t>
            </a:r>
            <a:r>
              <a:rPr lang="en-US" dirty="0" err="1"/>
              <a:t>blizini</a:t>
            </a:r>
            <a:endParaRPr lang="en-US" dirty="0"/>
          </a:p>
          <a:p>
            <a:pPr lvl="1"/>
            <a:r>
              <a:rPr lang="en-US" b="1" dirty="0" err="1">
                <a:solidFill>
                  <a:srgbClr val="FF0000"/>
                </a:solidFill>
              </a:rPr>
              <a:t>Spoljašnjih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locirane</a:t>
            </a:r>
            <a:r>
              <a:rPr lang="en-US" dirty="0"/>
              <a:t> </a:t>
            </a:r>
            <a:r>
              <a:rPr lang="en-US" dirty="0" err="1"/>
              <a:t>dalje</a:t>
            </a:r>
            <a:r>
              <a:rPr lang="en-US" dirty="0"/>
              <a:t> od </a:t>
            </a:r>
            <a:r>
              <a:rPr lang="en-US" dirty="0" err="1"/>
              <a:t>procesora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pripadaju</a:t>
            </a:r>
            <a:r>
              <a:rPr lang="en-US" dirty="0"/>
              <a:t> </a:t>
            </a:r>
            <a:r>
              <a:rPr lang="en-US" dirty="0" err="1"/>
              <a:t>kategoriji</a:t>
            </a:r>
            <a:r>
              <a:rPr lang="en-US" dirty="0"/>
              <a:t> </a:t>
            </a:r>
            <a:r>
              <a:rPr lang="en-US" dirty="0" err="1"/>
              <a:t>perifernih</a:t>
            </a:r>
            <a:r>
              <a:rPr lang="en-US" dirty="0"/>
              <a:t> </a:t>
            </a:r>
            <a:r>
              <a:rPr lang="en-US" dirty="0" err="1"/>
              <a:t>uređaja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3975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C63E7-0EC1-47D3-8327-A6515BE92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Unutr</a:t>
            </a:r>
            <a:r>
              <a:rPr lang="sr-Latn-RS" dirty="0"/>
              <a:t>ašnja memorija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8D258-96FF-415B-92DA-4883DCE9E0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Unutrašnja</a:t>
            </a:r>
            <a:r>
              <a:rPr lang="en-US" dirty="0"/>
              <a:t> </a:t>
            </a:r>
            <a:r>
              <a:rPr lang="en-US" dirty="0" err="1"/>
              <a:t>memorija</a:t>
            </a:r>
            <a:r>
              <a:rPr lang="en-US" dirty="0"/>
              <a:t> je </a:t>
            </a:r>
            <a:r>
              <a:rPr lang="en-US" dirty="0" err="1"/>
              <a:t>lokacijski</a:t>
            </a:r>
            <a:r>
              <a:rPr lang="en-US" dirty="0"/>
              <a:t> </a:t>
            </a:r>
            <a:r>
              <a:rPr lang="en-US" dirty="0" err="1"/>
              <a:t>najbliža</a:t>
            </a:r>
            <a:r>
              <a:rPr lang="en-US" dirty="0"/>
              <a:t> </a:t>
            </a:r>
            <a:r>
              <a:rPr lang="en-US" dirty="0" err="1"/>
              <a:t>samom</a:t>
            </a:r>
            <a:r>
              <a:rPr lang="en-US" dirty="0"/>
              <a:t> </a:t>
            </a:r>
            <a:r>
              <a:rPr lang="en-US" dirty="0" err="1"/>
              <a:t>procesoru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za </a:t>
            </a:r>
            <a:r>
              <a:rPr lang="en-US" dirty="0" err="1"/>
              <a:t>posledicu</a:t>
            </a:r>
            <a:r>
              <a:rPr lang="en-US" dirty="0"/>
              <a:t> da se </a:t>
            </a:r>
            <a:r>
              <a:rPr lang="en-US" dirty="0" err="1"/>
              <a:t>sva</a:t>
            </a:r>
            <a:r>
              <a:rPr lang="en-US" dirty="0"/>
              <a:t> </a:t>
            </a:r>
            <a:r>
              <a:rPr lang="en-US" dirty="0" err="1"/>
              <a:t>komunikacija</a:t>
            </a:r>
            <a:r>
              <a:rPr lang="en-US" dirty="0"/>
              <a:t> </a:t>
            </a:r>
            <a:r>
              <a:rPr lang="en-US" dirty="0" err="1"/>
              <a:t>ostalih</a:t>
            </a:r>
            <a:r>
              <a:rPr lang="en-US" dirty="0"/>
              <a:t> </a:t>
            </a:r>
            <a:r>
              <a:rPr lang="en-US" dirty="0" err="1"/>
              <a:t>hardverskih</a:t>
            </a:r>
            <a:r>
              <a:rPr lang="en-US" dirty="0"/>
              <a:t> </a:t>
            </a:r>
            <a:r>
              <a:rPr lang="en-US" dirty="0" err="1"/>
              <a:t>komponenti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procesorom</a:t>
            </a:r>
            <a:r>
              <a:rPr lang="en-US" dirty="0"/>
              <a:t> </a:t>
            </a:r>
            <a:r>
              <a:rPr lang="en-US" dirty="0" err="1"/>
              <a:t>obavlja</a:t>
            </a:r>
            <a:r>
              <a:rPr lang="en-US" dirty="0"/>
              <a:t> </a:t>
            </a:r>
            <a:r>
              <a:rPr lang="en-US" dirty="0" err="1"/>
              <a:t>upravo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nje</a:t>
            </a:r>
            <a:r>
              <a:rPr lang="en-US" dirty="0"/>
              <a:t>. </a:t>
            </a:r>
          </a:p>
          <a:p>
            <a:pPr lvl="1"/>
            <a:r>
              <a:rPr lang="sr-Latn-RS" dirty="0">
                <a:solidFill>
                  <a:srgbClr val="FF0000"/>
                </a:solidFill>
              </a:rPr>
              <a:t>Registri</a:t>
            </a:r>
          </a:p>
          <a:p>
            <a:pPr lvl="1"/>
            <a:r>
              <a:rPr lang="sr-Latn-RS" dirty="0">
                <a:solidFill>
                  <a:srgbClr val="FF0000"/>
                </a:solidFill>
              </a:rPr>
              <a:t>Keš memorija </a:t>
            </a:r>
          </a:p>
          <a:p>
            <a:pPr lvl="1"/>
            <a:r>
              <a:rPr lang="sr-Latn-RS" dirty="0">
                <a:solidFill>
                  <a:srgbClr val="FF0000"/>
                </a:solidFill>
              </a:rPr>
              <a:t>RAM</a:t>
            </a:r>
          </a:p>
          <a:p>
            <a:pPr lvl="1"/>
            <a:r>
              <a:rPr lang="sr-Latn-RS" dirty="0">
                <a:solidFill>
                  <a:srgbClr val="FF0000"/>
                </a:solidFill>
              </a:rPr>
              <a:t>ROM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1024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C63E7-0EC1-47D3-8327-A6515BE92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Unutr</a:t>
            </a:r>
            <a:r>
              <a:rPr lang="sr-Latn-RS" dirty="0"/>
              <a:t>ašnja memorija</a:t>
            </a:r>
            <a:br>
              <a:rPr lang="sr-Latn-RS" dirty="0"/>
            </a:br>
            <a:r>
              <a:rPr lang="sr-Latn-RS" dirty="0">
                <a:solidFill>
                  <a:srgbClr val="FF0000"/>
                </a:solidFill>
              </a:rPr>
              <a:t>REGISTRI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8D258-96FF-415B-92DA-4883DCE9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51438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Registri</a:t>
            </a:r>
            <a:r>
              <a:rPr lang="en-US" dirty="0"/>
              <a:t>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/>
              <a:t>memoriju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brzine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malog</a:t>
            </a:r>
            <a:r>
              <a:rPr lang="en-US" dirty="0"/>
              <a:t> </a:t>
            </a:r>
            <a:r>
              <a:rPr lang="en-US" dirty="0" err="1"/>
              <a:t>kapaciteta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služi</a:t>
            </a:r>
            <a:r>
              <a:rPr lang="en-US" dirty="0"/>
              <a:t> za </a:t>
            </a:r>
            <a:r>
              <a:rPr lang="en-US" dirty="0" err="1"/>
              <a:t>skladištenje</a:t>
            </a:r>
            <a:r>
              <a:rPr lang="en-US" dirty="0"/>
              <a:t> </a:t>
            </a:r>
            <a:r>
              <a:rPr lang="en-US" dirty="0" err="1"/>
              <a:t>upravljačkih</a:t>
            </a:r>
            <a:r>
              <a:rPr lang="en-US" dirty="0"/>
              <a:t> </a:t>
            </a:r>
            <a:r>
              <a:rPr lang="en-US" dirty="0" err="1"/>
              <a:t>instrukcija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privremenih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/>
              <a:t>obrade</a:t>
            </a:r>
            <a:r>
              <a:rPr lang="en-US" dirty="0"/>
              <a:t> </a:t>
            </a:r>
            <a:r>
              <a:rPr lang="en-US" dirty="0" err="1"/>
              <a:t>unutar</a:t>
            </a:r>
            <a:r>
              <a:rPr lang="en-US" dirty="0"/>
              <a:t> </a:t>
            </a:r>
            <a:r>
              <a:rPr lang="en-US" dirty="0" err="1"/>
              <a:t>samog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en-US" dirty="0"/>
              <a:t>.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registar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određenu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</a:t>
            </a:r>
            <a:r>
              <a:rPr lang="en-US" dirty="0" err="1"/>
              <a:t>unutar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uobičajeno</a:t>
            </a:r>
            <a:r>
              <a:rPr lang="en-US" dirty="0"/>
              <a:t> je 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registri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veličine</a:t>
            </a:r>
            <a:r>
              <a:rPr lang="en-US" dirty="0"/>
              <a:t> (primer 64-bitne </a:t>
            </a:r>
            <a:r>
              <a:rPr lang="en-US" dirty="0" err="1"/>
              <a:t>arhitekture</a:t>
            </a:r>
            <a:r>
              <a:rPr lang="en-US" dirty="0"/>
              <a:t> </a:t>
            </a:r>
            <a:r>
              <a:rPr lang="en-US" dirty="0" err="1"/>
              <a:t>gde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registri</a:t>
            </a:r>
            <a:r>
              <a:rPr lang="en-US" dirty="0"/>
              <a:t> </a:t>
            </a:r>
            <a:r>
              <a:rPr lang="en-US" dirty="0" err="1"/>
              <a:t>kapaciteta</a:t>
            </a:r>
            <a:r>
              <a:rPr lang="en-US" dirty="0"/>
              <a:t> 64-bita).</a:t>
            </a:r>
            <a:endParaRPr lang="sr-Latn-RS" dirty="0"/>
          </a:p>
          <a:p>
            <a:r>
              <a:rPr lang="en-US" dirty="0" err="1"/>
              <a:t>Registri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opšti</a:t>
            </a:r>
            <a:r>
              <a:rPr lang="en-US" dirty="0"/>
              <a:t> (</a:t>
            </a:r>
            <a:r>
              <a:rPr lang="en-US" dirty="0" err="1"/>
              <a:t>akumulatori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specijalizovani</a:t>
            </a:r>
            <a:r>
              <a:rPr lang="en-US" dirty="0"/>
              <a:t> (</a:t>
            </a:r>
            <a:r>
              <a:rPr lang="en-US" dirty="0" err="1"/>
              <a:t>instrukcioni</a:t>
            </a:r>
            <a:r>
              <a:rPr lang="en-US" dirty="0"/>
              <a:t>, </a:t>
            </a:r>
            <a:r>
              <a:rPr lang="en-US" dirty="0" err="1"/>
              <a:t>memorijskih</a:t>
            </a:r>
            <a:r>
              <a:rPr lang="en-US" dirty="0"/>
              <a:t> </a:t>
            </a:r>
            <a:r>
              <a:rPr lang="en-US" dirty="0" err="1"/>
              <a:t>adresa</a:t>
            </a:r>
            <a:r>
              <a:rPr lang="en-US" dirty="0"/>
              <a:t>, </a:t>
            </a:r>
            <a:r>
              <a:rPr lang="en-US" dirty="0" err="1"/>
              <a:t>prihvatni</a:t>
            </a:r>
            <a:r>
              <a:rPr lang="en-US" dirty="0"/>
              <a:t>, </a:t>
            </a:r>
            <a:r>
              <a:rPr lang="en-US" dirty="0" err="1"/>
              <a:t>kontrolni</a:t>
            </a:r>
            <a:r>
              <a:rPr lang="en-US" dirty="0"/>
              <a:t>, </a:t>
            </a:r>
            <a:r>
              <a:rPr lang="en-US" dirty="0" err="1"/>
              <a:t>brojač</a:t>
            </a:r>
            <a:r>
              <a:rPr lang="en-US" dirty="0"/>
              <a:t> </a:t>
            </a:r>
            <a:r>
              <a:rPr lang="en-US" dirty="0" err="1"/>
              <a:t>instrukcija</a:t>
            </a:r>
            <a:r>
              <a:rPr lang="en-US" dirty="0"/>
              <a:t>). </a:t>
            </a:r>
            <a:r>
              <a:rPr lang="en-US" dirty="0" err="1"/>
              <a:t>Najvažniji</a:t>
            </a:r>
            <a:r>
              <a:rPr lang="en-US" dirty="0"/>
              <a:t> </a:t>
            </a:r>
            <a:r>
              <a:rPr lang="en-US" dirty="0" err="1"/>
              <a:t>registar</a:t>
            </a:r>
            <a:r>
              <a:rPr lang="en-US" dirty="0"/>
              <a:t> je </a:t>
            </a:r>
            <a:r>
              <a:rPr lang="en-US" dirty="0" err="1"/>
              <a:t>brojač</a:t>
            </a:r>
            <a:r>
              <a:rPr lang="en-US" dirty="0"/>
              <a:t> </a:t>
            </a:r>
            <a:r>
              <a:rPr lang="en-US" dirty="0" err="1"/>
              <a:t>instrukcija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programski</a:t>
            </a:r>
            <a:r>
              <a:rPr lang="en-US" dirty="0"/>
              <a:t> </a:t>
            </a:r>
            <a:r>
              <a:rPr lang="en-US" dirty="0" err="1"/>
              <a:t>brojač</a:t>
            </a:r>
            <a:r>
              <a:rPr lang="en-US" dirty="0"/>
              <a:t> (PC – Program Counter) </a:t>
            </a:r>
            <a:r>
              <a:rPr lang="en-US" dirty="0" err="1"/>
              <a:t>čiji</a:t>
            </a:r>
            <a:r>
              <a:rPr lang="en-US" dirty="0"/>
              <a:t> je </a:t>
            </a:r>
            <a:r>
              <a:rPr lang="en-US" dirty="0" err="1"/>
              <a:t>zadatak</a:t>
            </a:r>
            <a:r>
              <a:rPr lang="en-US" dirty="0"/>
              <a:t> </a:t>
            </a:r>
            <a:r>
              <a:rPr lang="en-US" dirty="0" err="1"/>
              <a:t>ukazivanje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instrukciju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u </a:t>
            </a:r>
            <a:r>
              <a:rPr lang="en-US" dirty="0" err="1"/>
              <a:t>datom</a:t>
            </a:r>
            <a:r>
              <a:rPr lang="en-US" dirty="0"/>
              <a:t> </a:t>
            </a:r>
            <a:r>
              <a:rPr lang="en-US" dirty="0" err="1"/>
              <a:t>trenutku</a:t>
            </a:r>
            <a:r>
              <a:rPr lang="en-US" dirty="0"/>
              <a:t> </a:t>
            </a:r>
            <a:r>
              <a:rPr lang="en-US" dirty="0" err="1"/>
              <a:t>preuzima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obradu</a:t>
            </a:r>
            <a:r>
              <a:rPr lang="en-US" dirty="0"/>
              <a:t>. </a:t>
            </a:r>
            <a:r>
              <a:rPr lang="en-US" dirty="0" err="1"/>
              <a:t>Osim</a:t>
            </a:r>
            <a:r>
              <a:rPr lang="en-US" dirty="0"/>
              <a:t> </a:t>
            </a:r>
            <a:r>
              <a:rPr lang="en-US" dirty="0" err="1"/>
              <a:t>njega</a:t>
            </a:r>
            <a:r>
              <a:rPr lang="en-US" dirty="0"/>
              <a:t>, </a:t>
            </a:r>
            <a:r>
              <a:rPr lang="en-US" dirty="0" err="1"/>
              <a:t>veoma</a:t>
            </a:r>
            <a:r>
              <a:rPr lang="en-US" dirty="0"/>
              <a:t> je </a:t>
            </a:r>
            <a:r>
              <a:rPr lang="en-US" dirty="0" err="1"/>
              <a:t>važan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registar</a:t>
            </a:r>
            <a:r>
              <a:rPr lang="en-US" dirty="0"/>
              <a:t> </a:t>
            </a:r>
            <a:r>
              <a:rPr lang="en-US" dirty="0" err="1"/>
              <a:t>instrukcija</a:t>
            </a:r>
            <a:r>
              <a:rPr lang="en-US" dirty="0"/>
              <a:t> (IR – Instruction Register)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čuva</a:t>
            </a:r>
            <a:r>
              <a:rPr lang="en-US" dirty="0"/>
              <a:t> </a:t>
            </a:r>
            <a:r>
              <a:rPr lang="en-US" dirty="0" err="1"/>
              <a:t>instrukciju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trenutno</a:t>
            </a:r>
            <a:r>
              <a:rPr lang="en-US" dirty="0"/>
              <a:t> </a:t>
            </a:r>
            <a:r>
              <a:rPr lang="en-US" dirty="0" err="1"/>
              <a:t>obrađuje</a:t>
            </a:r>
            <a:r>
              <a:rPr lang="en-US" dirty="0"/>
              <a:t>.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546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4F3B8-4349-4624-85E0-6F5360A76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  <a:effectLst/>
              </a:rPr>
              <a:t>Upravljačko-kontrolna jedinica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A1653-7B72-4AD3-B406-806BF5FFA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Koncept</a:t>
            </a:r>
            <a:r>
              <a:rPr lang="en-US" dirty="0"/>
              <a:t> </a:t>
            </a:r>
            <a:r>
              <a:rPr lang="en-US" dirty="0" err="1"/>
              <a:t>upravljačko-kontrolne</a:t>
            </a:r>
            <a:r>
              <a:rPr lang="en-US" dirty="0"/>
              <a:t> </a:t>
            </a:r>
            <a:r>
              <a:rPr lang="en-US" dirty="0" err="1"/>
              <a:t>jedinice</a:t>
            </a:r>
            <a:r>
              <a:rPr lang="en-US" dirty="0"/>
              <a:t> je </a:t>
            </a:r>
            <a:r>
              <a:rPr lang="en-US" u="sng" dirty="0" err="1"/>
              <a:t>usvojen</a:t>
            </a:r>
            <a:r>
              <a:rPr lang="en-US" u="sng" dirty="0"/>
              <a:t> </a:t>
            </a:r>
            <a:r>
              <a:rPr lang="en-US" u="sng" dirty="0" err="1"/>
              <a:t>iz</a:t>
            </a:r>
            <a:r>
              <a:rPr lang="en-US" u="sng" dirty="0"/>
              <a:t> </a:t>
            </a:r>
            <a:r>
              <a:rPr lang="en-US" u="sng" dirty="0" err="1"/>
              <a:t>nacrta</a:t>
            </a:r>
            <a:r>
              <a:rPr lang="en-US" u="sng" dirty="0"/>
              <a:t> </a:t>
            </a:r>
            <a:r>
              <a:rPr lang="en-US" u="sng" dirty="0" err="1"/>
              <a:t>fon</a:t>
            </a:r>
            <a:r>
              <a:rPr lang="en-US" u="sng" dirty="0"/>
              <a:t> </a:t>
            </a:r>
            <a:r>
              <a:rPr lang="en-US" u="sng" dirty="0" err="1"/>
              <a:t>Nojmanove</a:t>
            </a:r>
            <a:r>
              <a:rPr lang="en-US" u="sng" dirty="0"/>
              <a:t> </a:t>
            </a:r>
            <a:r>
              <a:rPr lang="en-US" u="sng" dirty="0" err="1"/>
              <a:t>mašine</a:t>
            </a:r>
            <a:r>
              <a:rPr lang="en-US" dirty="0"/>
              <a:t>.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reći</a:t>
            </a:r>
            <a:r>
              <a:rPr lang="en-US" dirty="0"/>
              <a:t> da je </a:t>
            </a:r>
            <a:r>
              <a:rPr lang="en-US" dirty="0" err="1"/>
              <a:t>osnovna</a:t>
            </a:r>
            <a:r>
              <a:rPr lang="en-US" dirty="0"/>
              <a:t> </a:t>
            </a:r>
            <a:r>
              <a:rPr lang="en-US" dirty="0" err="1"/>
              <a:t>uloga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dela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en-US" dirty="0"/>
              <a:t> </a:t>
            </a:r>
            <a:r>
              <a:rPr lang="en-US" dirty="0" err="1"/>
              <a:t>ostala</a:t>
            </a:r>
            <a:r>
              <a:rPr lang="en-US" dirty="0"/>
              <a:t> </a:t>
            </a:r>
            <a:r>
              <a:rPr lang="en-US" dirty="0" err="1"/>
              <a:t>nepromenjena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en-US" dirty="0"/>
              <a:t> da </a:t>
            </a:r>
            <a:r>
              <a:rPr lang="en-US" dirty="0" err="1"/>
              <a:t>možemo</a:t>
            </a:r>
            <a:r>
              <a:rPr lang="en-US" dirty="0"/>
              <a:t> da </a:t>
            </a:r>
            <a:r>
              <a:rPr lang="en-US" dirty="0" err="1"/>
              <a:t>kažemo</a:t>
            </a:r>
            <a:r>
              <a:rPr lang="en-US" dirty="0"/>
              <a:t> da </a:t>
            </a:r>
            <a:r>
              <a:rPr lang="en-US" dirty="0" err="1">
                <a:solidFill>
                  <a:srgbClr val="FF0000"/>
                </a:solidFill>
              </a:rPr>
              <a:t>upravljačko-kontrolna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jedinica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predstavlja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glavnog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supervizora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svih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procesa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koji</a:t>
            </a:r>
            <a:r>
              <a:rPr lang="en-US" dirty="0">
                <a:solidFill>
                  <a:srgbClr val="FF0000"/>
                </a:solidFill>
              </a:rPr>
              <a:t> se </a:t>
            </a:r>
            <a:r>
              <a:rPr lang="en-US" dirty="0" err="1">
                <a:solidFill>
                  <a:srgbClr val="FF0000"/>
                </a:solidFill>
              </a:rPr>
              <a:t>odvijaju</a:t>
            </a:r>
            <a:r>
              <a:rPr lang="en-US" dirty="0">
                <a:solidFill>
                  <a:srgbClr val="FF0000"/>
                </a:solidFill>
              </a:rPr>
              <a:t> u </a:t>
            </a:r>
            <a:r>
              <a:rPr lang="en-US" dirty="0" err="1">
                <a:solidFill>
                  <a:srgbClr val="FF0000"/>
                </a:solidFill>
              </a:rPr>
              <a:t>delu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obrade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podataka</a:t>
            </a:r>
            <a:r>
              <a:rPr lang="en-US" dirty="0"/>
              <a:t>. </a:t>
            </a:r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uloge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dela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sistematizovati</a:t>
            </a:r>
            <a:r>
              <a:rPr lang="en-US" dirty="0"/>
              <a:t> u </a:t>
            </a:r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en-US" dirty="0"/>
              <a:t>: </a:t>
            </a:r>
          </a:p>
          <a:p>
            <a:pPr lvl="1"/>
            <a:r>
              <a:rPr lang="en-US" dirty="0" err="1"/>
              <a:t>Unos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programskih</a:t>
            </a:r>
            <a:r>
              <a:rPr lang="en-US" dirty="0"/>
              <a:t> </a:t>
            </a:r>
            <a:r>
              <a:rPr lang="en-US" dirty="0" err="1"/>
              <a:t>instrukcija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operativne</a:t>
            </a:r>
            <a:r>
              <a:rPr lang="en-US" dirty="0"/>
              <a:t> </a:t>
            </a:r>
            <a:r>
              <a:rPr lang="en-US" dirty="0" err="1"/>
              <a:t>memorije</a:t>
            </a:r>
            <a:endParaRPr lang="en-US" dirty="0"/>
          </a:p>
          <a:p>
            <a:pPr lvl="1"/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prenosom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aritmetičko</a:t>
            </a:r>
            <a:r>
              <a:rPr lang="en-US" dirty="0"/>
              <a:t> </a:t>
            </a:r>
            <a:r>
              <a:rPr lang="en-US" dirty="0" err="1"/>
              <a:t>logičke</a:t>
            </a:r>
            <a:r>
              <a:rPr lang="en-US" dirty="0"/>
              <a:t> </a:t>
            </a:r>
            <a:r>
              <a:rPr lang="en-US" dirty="0" err="1"/>
              <a:t>jedinice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operativne</a:t>
            </a:r>
            <a:r>
              <a:rPr lang="en-US" dirty="0"/>
              <a:t> </a:t>
            </a:r>
            <a:r>
              <a:rPr lang="en-US" dirty="0" err="1"/>
              <a:t>memorije</a:t>
            </a:r>
            <a:endParaRPr lang="en-US" dirty="0"/>
          </a:p>
          <a:p>
            <a:pPr lvl="1"/>
            <a:r>
              <a:rPr lang="en-US" dirty="0" err="1"/>
              <a:t>Praćenje</a:t>
            </a:r>
            <a:r>
              <a:rPr lang="en-US" dirty="0"/>
              <a:t> </a:t>
            </a:r>
            <a:r>
              <a:rPr lang="en-US" dirty="0" err="1"/>
              <a:t>izvršenja</a:t>
            </a:r>
            <a:r>
              <a:rPr lang="en-US" dirty="0"/>
              <a:t> </a:t>
            </a:r>
            <a:r>
              <a:rPr lang="en-US" dirty="0" err="1"/>
              <a:t>aritmetičkih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logičkih</a:t>
            </a:r>
            <a:r>
              <a:rPr lang="en-US" dirty="0"/>
              <a:t> </a:t>
            </a:r>
            <a:r>
              <a:rPr lang="en-US" dirty="0" err="1"/>
              <a:t>operacija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donošenje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praćenje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ulazno-izlaznih</a:t>
            </a:r>
            <a:r>
              <a:rPr lang="en-US" dirty="0"/>
              <a:t> </a:t>
            </a:r>
            <a:r>
              <a:rPr lang="en-US" dirty="0" err="1"/>
              <a:t>jedinica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8432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C63E7-0EC1-47D3-8327-A6515BE92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Unutr</a:t>
            </a:r>
            <a:r>
              <a:rPr lang="sr-Latn-RS" dirty="0"/>
              <a:t>ašnja memorija</a:t>
            </a:r>
            <a:br>
              <a:rPr lang="sr-Latn-RS" dirty="0"/>
            </a:br>
            <a:r>
              <a:rPr lang="sr-Latn-RS" dirty="0">
                <a:solidFill>
                  <a:srgbClr val="FF0000"/>
                </a:solidFill>
              </a:rPr>
              <a:t>keš memorija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8D258-96FF-415B-92DA-4883DCE9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51438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/>
              <a:t>Keš</a:t>
            </a:r>
            <a:r>
              <a:rPr lang="en-US" dirty="0"/>
              <a:t> </a:t>
            </a:r>
            <a:r>
              <a:rPr lang="en-US" dirty="0" err="1"/>
              <a:t>memorija</a:t>
            </a:r>
            <a:r>
              <a:rPr lang="en-US" dirty="0"/>
              <a:t> je </a:t>
            </a:r>
            <a:r>
              <a:rPr lang="en-US" dirty="0" err="1"/>
              <a:t>interna</a:t>
            </a:r>
            <a:r>
              <a:rPr lang="en-US" dirty="0"/>
              <a:t> </a:t>
            </a:r>
            <a:r>
              <a:rPr lang="en-US" dirty="0" err="1"/>
              <a:t>memorija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nekih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perifernih</a:t>
            </a:r>
            <a:r>
              <a:rPr lang="en-US" dirty="0"/>
              <a:t> </a:t>
            </a:r>
            <a:r>
              <a:rPr lang="en-US" dirty="0" err="1"/>
              <a:t>uređaja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hard </a:t>
            </a:r>
            <a:r>
              <a:rPr lang="en-US" dirty="0" err="1"/>
              <a:t>diskova</a:t>
            </a:r>
            <a:r>
              <a:rPr lang="en-US" dirty="0"/>
              <a:t>)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premošćava</a:t>
            </a:r>
            <a:r>
              <a:rPr lang="en-US" dirty="0"/>
              <a:t> </a:t>
            </a:r>
            <a:r>
              <a:rPr lang="en-US" dirty="0" err="1"/>
              <a:t>veliku</a:t>
            </a:r>
            <a:r>
              <a:rPr lang="en-US" dirty="0"/>
              <a:t> </a:t>
            </a:r>
            <a:r>
              <a:rPr lang="en-US" dirty="0" err="1"/>
              <a:t>razliku</a:t>
            </a:r>
            <a:r>
              <a:rPr lang="en-US" dirty="0"/>
              <a:t> u </a:t>
            </a:r>
            <a:r>
              <a:rPr lang="en-US" dirty="0" err="1"/>
              <a:t>brzini</a:t>
            </a:r>
            <a:r>
              <a:rPr lang="en-US" dirty="0"/>
              <a:t> </a:t>
            </a:r>
            <a:r>
              <a:rPr lang="en-US" dirty="0" err="1"/>
              <a:t>prenosa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spregnutnih</a:t>
            </a:r>
            <a:r>
              <a:rPr lang="en-US" dirty="0"/>
              <a:t> </a:t>
            </a:r>
            <a:r>
              <a:rPr lang="en-US" dirty="0" err="1"/>
              <a:t>komponenti</a:t>
            </a:r>
            <a:r>
              <a:rPr lang="en-US" dirty="0"/>
              <a:t>. 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en-US" dirty="0"/>
              <a:t> </a:t>
            </a:r>
            <a:r>
              <a:rPr lang="en-US" dirty="0" err="1"/>
              <a:t>keš</a:t>
            </a:r>
            <a:r>
              <a:rPr lang="en-US" dirty="0"/>
              <a:t> </a:t>
            </a:r>
            <a:r>
              <a:rPr lang="en-US" dirty="0" err="1"/>
              <a:t>memorija</a:t>
            </a:r>
            <a:r>
              <a:rPr lang="en-US" dirty="0"/>
              <a:t> je </a:t>
            </a:r>
            <a:r>
              <a:rPr lang="en-US" dirty="0" err="1"/>
              <a:t>nastala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potrebe</a:t>
            </a:r>
            <a:r>
              <a:rPr lang="en-US" dirty="0"/>
              <a:t> da se </a:t>
            </a:r>
            <a:r>
              <a:rPr lang="en-US" dirty="0" err="1"/>
              <a:t>ubrza</a:t>
            </a:r>
            <a:r>
              <a:rPr lang="en-US" dirty="0"/>
              <a:t> </a:t>
            </a:r>
            <a:r>
              <a:rPr lang="en-US" dirty="0" err="1"/>
              <a:t>prenos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glavne</a:t>
            </a:r>
            <a:r>
              <a:rPr lang="en-US" dirty="0"/>
              <a:t> (RAM) </a:t>
            </a:r>
            <a:r>
              <a:rPr lang="en-US" dirty="0" err="1"/>
              <a:t>memorije</a:t>
            </a:r>
            <a:r>
              <a:rPr lang="en-US" dirty="0"/>
              <a:t>. </a:t>
            </a:r>
            <a:r>
              <a:rPr lang="en-US" dirty="0" err="1"/>
              <a:t>Naziv</a:t>
            </a:r>
            <a:r>
              <a:rPr lang="en-US" dirty="0"/>
              <a:t> </a:t>
            </a:r>
            <a:r>
              <a:rPr lang="en-US" dirty="0" err="1"/>
              <a:t>keš</a:t>
            </a:r>
            <a:r>
              <a:rPr lang="en-US" dirty="0"/>
              <a:t> (</a:t>
            </a:r>
            <a:r>
              <a:rPr lang="en-US" dirty="0" err="1"/>
              <a:t>engl.</a:t>
            </a:r>
            <a:r>
              <a:rPr lang="en-US" dirty="0"/>
              <a:t> cache, od </a:t>
            </a:r>
            <a:r>
              <a:rPr lang="en-US" dirty="0" err="1"/>
              <a:t>francuskog</a:t>
            </a:r>
            <a:r>
              <a:rPr lang="en-US" dirty="0"/>
              <a:t> </a:t>
            </a:r>
            <a:r>
              <a:rPr lang="en-US" dirty="0" err="1"/>
              <a:t>cacher</a:t>
            </a:r>
            <a:r>
              <a:rPr lang="en-US" dirty="0"/>
              <a:t>)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</a:t>
            </a:r>
            <a:r>
              <a:rPr lang="en-US" dirty="0" err="1"/>
              <a:t>tajno</a:t>
            </a:r>
            <a:r>
              <a:rPr lang="en-US" dirty="0"/>
              <a:t> </a:t>
            </a:r>
            <a:r>
              <a:rPr lang="en-US" dirty="0" err="1"/>
              <a:t>skladište</a:t>
            </a:r>
            <a:r>
              <a:rPr lang="en-US" dirty="0"/>
              <a:t>, </a:t>
            </a:r>
            <a:r>
              <a:rPr lang="en-US" dirty="0" err="1"/>
              <a:t>označava</a:t>
            </a:r>
            <a:r>
              <a:rPr lang="en-US" dirty="0"/>
              <a:t> da je ova </a:t>
            </a:r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 </a:t>
            </a:r>
            <a:r>
              <a:rPr lang="en-US" dirty="0" err="1"/>
              <a:t>sakrivena</a:t>
            </a:r>
            <a:r>
              <a:rPr lang="en-US" dirty="0"/>
              <a:t> od </a:t>
            </a:r>
            <a:r>
              <a:rPr lang="en-US" dirty="0" err="1"/>
              <a:t>programera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da </a:t>
            </a:r>
            <a:r>
              <a:rPr lang="en-US" dirty="0" err="1"/>
              <a:t>programer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joj</a:t>
            </a:r>
            <a:r>
              <a:rPr lang="en-US" dirty="0"/>
              <a:t> </a:t>
            </a:r>
            <a:r>
              <a:rPr lang="en-US" dirty="0" err="1"/>
              <a:t>pristupi</a:t>
            </a:r>
            <a:r>
              <a:rPr lang="en-US" dirty="0"/>
              <a:t>.</a:t>
            </a:r>
            <a:endParaRPr lang="sr-Latn-RS" dirty="0"/>
          </a:p>
          <a:p>
            <a:r>
              <a:rPr lang="en-US" dirty="0" err="1"/>
              <a:t>Keš</a:t>
            </a:r>
            <a:r>
              <a:rPr lang="en-US" dirty="0"/>
              <a:t> </a:t>
            </a:r>
            <a:r>
              <a:rPr lang="en-US" dirty="0" err="1"/>
              <a:t>memorija</a:t>
            </a:r>
            <a:r>
              <a:rPr lang="en-US" dirty="0"/>
              <a:t> </a:t>
            </a:r>
            <a:r>
              <a:rPr lang="en-US" dirty="0" err="1"/>
              <a:t>skladišti</a:t>
            </a:r>
            <a:r>
              <a:rPr lang="en-US" dirty="0"/>
              <a:t> 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korišćene</a:t>
            </a:r>
            <a:r>
              <a:rPr lang="en-US" dirty="0"/>
              <a:t> </a:t>
            </a:r>
            <a:r>
              <a:rPr lang="en-US" dirty="0" err="1"/>
              <a:t>memorijske</a:t>
            </a:r>
            <a:r>
              <a:rPr lang="en-US" dirty="0"/>
              <a:t> </a:t>
            </a:r>
            <a:r>
              <a:rPr lang="en-US" dirty="0" err="1"/>
              <a:t>reči</a:t>
            </a:r>
            <a:r>
              <a:rPr lang="en-US" dirty="0"/>
              <a:t>. U </a:t>
            </a:r>
            <a:r>
              <a:rPr lang="en-US" dirty="0" err="1"/>
              <a:t>potrazi</a:t>
            </a:r>
            <a:r>
              <a:rPr lang="en-US" dirty="0"/>
              <a:t> za </a:t>
            </a:r>
            <a:r>
              <a:rPr lang="en-US" dirty="0" err="1"/>
              <a:t>rečima</a:t>
            </a:r>
            <a:r>
              <a:rPr lang="en-US" dirty="0"/>
              <a:t> </a:t>
            </a:r>
            <a:r>
              <a:rPr lang="en-US" dirty="0" err="1"/>
              <a:t>procesor</a:t>
            </a:r>
            <a:r>
              <a:rPr lang="en-US" dirty="0"/>
              <a:t> </a:t>
            </a:r>
            <a:r>
              <a:rPr lang="en-US" dirty="0" err="1"/>
              <a:t>joj</a:t>
            </a:r>
            <a:r>
              <a:rPr lang="en-US" dirty="0"/>
              <a:t> se </a:t>
            </a:r>
            <a:r>
              <a:rPr lang="en-US" dirty="0" err="1"/>
              <a:t>obraća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slučaju</a:t>
            </a:r>
            <a:r>
              <a:rPr lang="en-US" dirty="0"/>
              <a:t> da ne </a:t>
            </a:r>
            <a:r>
              <a:rPr lang="en-US" dirty="0" err="1"/>
              <a:t>pronađe</a:t>
            </a:r>
            <a:r>
              <a:rPr lang="en-US" dirty="0"/>
              <a:t> </a:t>
            </a:r>
            <a:r>
              <a:rPr lang="en-US" dirty="0" err="1"/>
              <a:t>potrebnu</a:t>
            </a:r>
            <a:r>
              <a:rPr lang="en-US" dirty="0"/>
              <a:t> </a:t>
            </a:r>
            <a:r>
              <a:rPr lang="en-US" dirty="0" err="1"/>
              <a:t>reč</a:t>
            </a:r>
            <a:r>
              <a:rPr lang="en-US" dirty="0"/>
              <a:t>, </a:t>
            </a:r>
            <a:r>
              <a:rPr lang="en-US" dirty="0" err="1"/>
              <a:t>nastavlja</a:t>
            </a:r>
            <a:r>
              <a:rPr lang="en-US" dirty="0"/>
              <a:t> </a:t>
            </a:r>
            <a:r>
              <a:rPr lang="en-US" dirty="0" err="1"/>
              <a:t>pretragu</a:t>
            </a:r>
            <a:r>
              <a:rPr lang="en-US" dirty="0"/>
              <a:t> u </a:t>
            </a:r>
            <a:r>
              <a:rPr lang="en-US" dirty="0" err="1"/>
              <a:t>glavnoj</a:t>
            </a:r>
            <a:r>
              <a:rPr lang="en-US" dirty="0"/>
              <a:t> (RAM) </a:t>
            </a:r>
            <a:r>
              <a:rPr lang="en-US" dirty="0" err="1"/>
              <a:t>memoriji</a:t>
            </a:r>
            <a:r>
              <a:rPr lang="en-US" dirty="0"/>
              <a:t>. U </a:t>
            </a:r>
            <a:r>
              <a:rPr lang="en-US" dirty="0" err="1"/>
              <a:t>takvoj</a:t>
            </a:r>
            <a:r>
              <a:rPr lang="en-US" dirty="0"/>
              <a:t> </a:t>
            </a:r>
            <a:r>
              <a:rPr lang="en-US" dirty="0" err="1"/>
              <a:t>situaciji</a:t>
            </a:r>
            <a:r>
              <a:rPr lang="en-US" dirty="0"/>
              <a:t> se </a:t>
            </a:r>
            <a:r>
              <a:rPr lang="en-US" dirty="0" err="1"/>
              <a:t>vreme</a:t>
            </a:r>
            <a:r>
              <a:rPr lang="en-US" dirty="0"/>
              <a:t> </a:t>
            </a:r>
            <a:r>
              <a:rPr lang="en-US" dirty="0" err="1"/>
              <a:t>pretrage</a:t>
            </a:r>
            <a:r>
              <a:rPr lang="en-US" dirty="0"/>
              <a:t> </a:t>
            </a:r>
            <a:r>
              <a:rPr lang="en-US" dirty="0" err="1"/>
              <a:t>produžava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dolazi</a:t>
            </a:r>
            <a:r>
              <a:rPr lang="en-US" dirty="0"/>
              <a:t> do </a:t>
            </a:r>
            <a:r>
              <a:rPr lang="en-US" dirty="0" err="1"/>
              <a:t>usporavanja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. </a:t>
            </a:r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pronađe</a:t>
            </a:r>
            <a:r>
              <a:rPr lang="en-US" dirty="0"/>
              <a:t> </a:t>
            </a:r>
            <a:r>
              <a:rPr lang="en-US" dirty="0" err="1"/>
              <a:t>reč</a:t>
            </a:r>
            <a:r>
              <a:rPr lang="en-US" dirty="0"/>
              <a:t> u </a:t>
            </a:r>
            <a:r>
              <a:rPr lang="en-US" dirty="0" err="1"/>
              <a:t>glavnoj</a:t>
            </a:r>
            <a:r>
              <a:rPr lang="en-US" dirty="0"/>
              <a:t> </a:t>
            </a:r>
            <a:r>
              <a:rPr lang="en-US" dirty="0" err="1"/>
              <a:t>memoriji</a:t>
            </a:r>
            <a:r>
              <a:rPr lang="en-US" dirty="0"/>
              <a:t> </a:t>
            </a:r>
            <a:r>
              <a:rPr lang="en-US" dirty="0" err="1"/>
              <a:t>dolazi</a:t>
            </a:r>
            <a:r>
              <a:rPr lang="en-US" dirty="0"/>
              <a:t> do </a:t>
            </a:r>
            <a:r>
              <a:rPr lang="en-US" dirty="0" err="1"/>
              <a:t>prebacivanja</a:t>
            </a:r>
            <a:r>
              <a:rPr lang="en-US" dirty="0"/>
              <a:t> u </a:t>
            </a:r>
            <a:r>
              <a:rPr lang="en-US" dirty="0" err="1"/>
              <a:t>keš</a:t>
            </a:r>
            <a:r>
              <a:rPr lang="en-US" dirty="0"/>
              <a:t> </a:t>
            </a:r>
            <a:r>
              <a:rPr lang="en-US" dirty="0" err="1"/>
              <a:t>memoriju</a:t>
            </a:r>
            <a:r>
              <a:rPr lang="en-US" dirty="0"/>
              <a:t> ne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reči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susednih</a:t>
            </a:r>
            <a:r>
              <a:rPr lang="en-US" dirty="0"/>
              <a:t> </a:t>
            </a:r>
            <a:r>
              <a:rPr lang="en-US" dirty="0" err="1"/>
              <a:t>reči</a:t>
            </a:r>
            <a:r>
              <a:rPr lang="en-US" dirty="0"/>
              <a:t>, u </a:t>
            </a:r>
            <a:r>
              <a:rPr lang="en-US" dirty="0" err="1"/>
              <a:t>zavisnosti</a:t>
            </a:r>
            <a:r>
              <a:rPr lang="en-US" dirty="0"/>
              <a:t> od </a:t>
            </a:r>
            <a:r>
              <a:rPr lang="en-US" dirty="0" err="1"/>
              <a:t>kapaciteta</a:t>
            </a:r>
            <a:r>
              <a:rPr lang="en-US" dirty="0"/>
              <a:t> </a:t>
            </a:r>
            <a:r>
              <a:rPr lang="en-US" dirty="0" err="1"/>
              <a:t>keša</a:t>
            </a:r>
            <a:r>
              <a:rPr lang="en-US" dirty="0"/>
              <a:t>. </a:t>
            </a:r>
            <a:r>
              <a:rPr lang="en-US" dirty="0" err="1"/>
              <a:t>Ovakav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se </a:t>
            </a:r>
            <a:r>
              <a:rPr lang="en-US" dirty="0" err="1"/>
              <a:t>sprovodi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verovatnoće</a:t>
            </a:r>
            <a:r>
              <a:rPr lang="en-US" dirty="0"/>
              <a:t> da </a:t>
            </a:r>
            <a:r>
              <a:rPr lang="en-US" dirty="0" err="1"/>
              <a:t>će</a:t>
            </a:r>
            <a:r>
              <a:rPr lang="en-US" dirty="0"/>
              <a:t> se u </a:t>
            </a:r>
            <a:r>
              <a:rPr lang="en-US" dirty="0" err="1"/>
              <a:t>kratkom</a:t>
            </a:r>
            <a:r>
              <a:rPr lang="en-US" dirty="0"/>
              <a:t> </a:t>
            </a:r>
            <a:r>
              <a:rPr lang="en-US" dirty="0" err="1"/>
              <a:t>vremenskom</a:t>
            </a:r>
            <a:r>
              <a:rPr lang="en-US" dirty="0"/>
              <a:t> </a:t>
            </a:r>
            <a:r>
              <a:rPr lang="en-US" dirty="0" err="1"/>
              <a:t>intervalu</a:t>
            </a:r>
            <a:r>
              <a:rPr lang="en-US" dirty="0"/>
              <a:t> u </a:t>
            </a:r>
            <a:r>
              <a:rPr lang="en-US" dirty="0" err="1"/>
              <a:t>budućnosti</a:t>
            </a:r>
            <a:r>
              <a:rPr lang="en-US" dirty="0"/>
              <a:t> </a:t>
            </a:r>
            <a:r>
              <a:rPr lang="en-US" dirty="0" err="1"/>
              <a:t>pristupati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susednim</a:t>
            </a:r>
            <a:r>
              <a:rPr lang="en-US" dirty="0"/>
              <a:t> </a:t>
            </a:r>
            <a:r>
              <a:rPr lang="en-US" dirty="0" err="1"/>
              <a:t>rečima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tada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brže</a:t>
            </a:r>
            <a:r>
              <a:rPr lang="en-US" dirty="0"/>
              <a:t> </a:t>
            </a:r>
            <a:r>
              <a:rPr lang="en-US" dirty="0" err="1"/>
              <a:t>dostupne</a:t>
            </a:r>
            <a:r>
              <a:rPr lang="en-US" dirty="0"/>
              <a:t> </a:t>
            </a:r>
            <a:r>
              <a:rPr lang="en-US" dirty="0" err="1"/>
              <a:t>procesoru</a:t>
            </a:r>
            <a:r>
              <a:rPr lang="en-US" dirty="0"/>
              <a:t>.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7822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C63E7-0EC1-47D3-8327-A6515BE92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Unutr</a:t>
            </a:r>
            <a:r>
              <a:rPr lang="sr-Latn-RS" dirty="0"/>
              <a:t>ašnja memorija</a:t>
            </a:r>
            <a:br>
              <a:rPr lang="sr-Latn-RS" dirty="0"/>
            </a:br>
            <a:r>
              <a:rPr lang="sr-Latn-RS" dirty="0">
                <a:solidFill>
                  <a:srgbClr val="FF0000"/>
                </a:solidFill>
              </a:rPr>
              <a:t>RAM memorija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8D258-96FF-415B-92DA-4883DCE9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51438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Treći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najvažniji</a:t>
            </a:r>
            <a:r>
              <a:rPr lang="en-US" dirty="0"/>
              <a:t> </a:t>
            </a:r>
            <a:r>
              <a:rPr lang="en-US" dirty="0" err="1"/>
              <a:t>nivo</a:t>
            </a:r>
            <a:r>
              <a:rPr lang="en-US" dirty="0"/>
              <a:t> </a:t>
            </a:r>
            <a:r>
              <a:rPr lang="en-US" dirty="0" err="1"/>
              <a:t>unutrašnje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 je </a:t>
            </a:r>
            <a:r>
              <a:rPr lang="en-US" dirty="0" err="1"/>
              <a:t>glavna</a:t>
            </a:r>
            <a:r>
              <a:rPr lang="en-US" dirty="0"/>
              <a:t>, </a:t>
            </a:r>
            <a:r>
              <a:rPr lang="en-US" dirty="0" err="1"/>
              <a:t>operativna</a:t>
            </a:r>
            <a:r>
              <a:rPr lang="en-US" dirty="0"/>
              <a:t>, </a:t>
            </a:r>
            <a:r>
              <a:rPr lang="en-US" dirty="0" err="1"/>
              <a:t>radna</a:t>
            </a:r>
            <a:r>
              <a:rPr lang="en-US" dirty="0"/>
              <a:t> </a:t>
            </a:r>
            <a:r>
              <a:rPr lang="en-US" dirty="0" err="1"/>
              <a:t>memorija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memorija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slučajnim</a:t>
            </a:r>
            <a:r>
              <a:rPr lang="en-US" dirty="0"/>
              <a:t> </a:t>
            </a:r>
            <a:r>
              <a:rPr lang="en-US" dirty="0" err="1"/>
              <a:t>pristupom</a:t>
            </a:r>
            <a:r>
              <a:rPr lang="en-US" dirty="0"/>
              <a:t> (RAM - Random Access Memory). </a:t>
            </a:r>
            <a:r>
              <a:rPr lang="en-US" dirty="0" err="1"/>
              <a:t>Preko</a:t>
            </a:r>
            <a:r>
              <a:rPr lang="en-US" dirty="0"/>
              <a:t> RAM </a:t>
            </a:r>
            <a:r>
              <a:rPr lang="en-US" dirty="0" err="1"/>
              <a:t>memorije</a:t>
            </a:r>
            <a:r>
              <a:rPr lang="en-US" dirty="0"/>
              <a:t> </a:t>
            </a:r>
            <a:r>
              <a:rPr lang="en-US" dirty="0" err="1"/>
              <a:t>procesor</a:t>
            </a:r>
            <a:r>
              <a:rPr lang="en-US" dirty="0"/>
              <a:t> </a:t>
            </a:r>
            <a:r>
              <a:rPr lang="en-US" dirty="0" err="1"/>
              <a:t>komunicira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ostalim</a:t>
            </a:r>
            <a:r>
              <a:rPr lang="en-US" dirty="0"/>
              <a:t> </a:t>
            </a:r>
            <a:r>
              <a:rPr lang="en-US" dirty="0" err="1"/>
              <a:t>uređajima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 (</a:t>
            </a:r>
            <a:r>
              <a:rPr lang="en-US" dirty="0" err="1"/>
              <a:t>spoljašnjom</a:t>
            </a:r>
            <a:r>
              <a:rPr lang="en-US" dirty="0"/>
              <a:t> </a:t>
            </a:r>
            <a:r>
              <a:rPr lang="en-US" dirty="0" err="1"/>
              <a:t>memorijom</a:t>
            </a:r>
            <a:r>
              <a:rPr lang="en-US" dirty="0"/>
              <a:t>, U/I </a:t>
            </a:r>
            <a:r>
              <a:rPr lang="en-US" dirty="0" err="1"/>
              <a:t>uređajima</a:t>
            </a:r>
            <a:r>
              <a:rPr lang="en-US" dirty="0"/>
              <a:t> </a:t>
            </a:r>
            <a:r>
              <a:rPr lang="en-US" dirty="0" err="1"/>
              <a:t>itd</a:t>
            </a:r>
            <a:r>
              <a:rPr lang="en-US" dirty="0"/>
              <a:t>.). </a:t>
            </a:r>
            <a:r>
              <a:rPr lang="en-US" dirty="0" err="1"/>
              <a:t>Termin</a:t>
            </a:r>
            <a:r>
              <a:rPr lang="en-US" dirty="0"/>
              <a:t> </a:t>
            </a:r>
            <a:r>
              <a:rPr lang="en-US" dirty="0" err="1"/>
              <a:t>radna</a:t>
            </a:r>
            <a:r>
              <a:rPr lang="en-US" dirty="0"/>
              <a:t> </a:t>
            </a:r>
            <a:r>
              <a:rPr lang="en-US" dirty="0" err="1"/>
              <a:t>memorija</a:t>
            </a:r>
            <a:r>
              <a:rPr lang="en-US" dirty="0"/>
              <a:t> </a:t>
            </a:r>
            <a:r>
              <a:rPr lang="en-US" dirty="0" err="1"/>
              <a:t>potiče</a:t>
            </a:r>
            <a:r>
              <a:rPr lang="en-US" dirty="0"/>
              <a:t> od </a:t>
            </a:r>
            <a:r>
              <a:rPr lang="en-US" dirty="0" err="1"/>
              <a:t>činjenice</a:t>
            </a:r>
            <a:r>
              <a:rPr lang="en-US" dirty="0"/>
              <a:t> da se </a:t>
            </a:r>
            <a:r>
              <a:rPr lang="en-US" dirty="0" err="1"/>
              <a:t>programi</a:t>
            </a:r>
            <a:r>
              <a:rPr lang="en-US" dirty="0"/>
              <a:t> u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izvršnog</a:t>
            </a:r>
            <a:r>
              <a:rPr lang="en-US" dirty="0"/>
              <a:t> </a:t>
            </a:r>
            <a:r>
              <a:rPr lang="en-US" dirty="0" err="1"/>
              <a:t>koda</a:t>
            </a:r>
            <a:r>
              <a:rPr lang="en-US" dirty="0"/>
              <a:t> (</a:t>
            </a:r>
            <a:r>
              <a:rPr lang="en-US" dirty="0" err="1"/>
              <a:t>niza</a:t>
            </a:r>
            <a:r>
              <a:rPr lang="en-US" dirty="0"/>
              <a:t> </a:t>
            </a:r>
            <a:r>
              <a:rPr lang="en-US" dirty="0" err="1"/>
              <a:t>instrukcija</a:t>
            </a:r>
            <a:r>
              <a:rPr lang="en-US" dirty="0"/>
              <a:t> </a:t>
            </a:r>
            <a:r>
              <a:rPr lang="en-US" dirty="0" err="1"/>
              <a:t>prevedenih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mašinski</a:t>
            </a:r>
            <a:r>
              <a:rPr lang="en-US" dirty="0"/>
              <a:t> </a:t>
            </a:r>
            <a:r>
              <a:rPr lang="en-US" dirty="0" err="1"/>
              <a:t>jezik</a:t>
            </a:r>
            <a:r>
              <a:rPr lang="en-US" dirty="0"/>
              <a:t>) </a:t>
            </a:r>
            <a:r>
              <a:rPr lang="en-US" dirty="0" err="1"/>
              <a:t>smeštaju</a:t>
            </a:r>
            <a:r>
              <a:rPr lang="en-US" dirty="0"/>
              <a:t> u RAM </a:t>
            </a:r>
            <a:r>
              <a:rPr lang="en-US" dirty="0" err="1"/>
              <a:t>odakle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poziva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izvršava</a:t>
            </a:r>
            <a:r>
              <a:rPr lang="en-US" dirty="0"/>
              <a:t> </a:t>
            </a:r>
            <a:r>
              <a:rPr lang="en-US" dirty="0" err="1"/>
              <a:t>procesorska</a:t>
            </a:r>
            <a:r>
              <a:rPr lang="en-US" dirty="0"/>
              <a:t> </a:t>
            </a:r>
            <a:r>
              <a:rPr lang="en-US" dirty="0" err="1"/>
              <a:t>jedinica</a:t>
            </a:r>
            <a:r>
              <a:rPr lang="en-US" dirty="0"/>
              <a:t>. </a:t>
            </a:r>
            <a:r>
              <a:rPr lang="en-US" dirty="0" err="1"/>
              <a:t>Zbog</a:t>
            </a:r>
            <a:r>
              <a:rPr lang="en-US" dirty="0"/>
              <a:t> toga </a:t>
            </a:r>
            <a:r>
              <a:rPr lang="en-US" dirty="0" err="1"/>
              <a:t>brzina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 (</a:t>
            </a:r>
            <a:r>
              <a:rPr lang="en-US" dirty="0" err="1"/>
              <a:t>brzina</a:t>
            </a:r>
            <a:r>
              <a:rPr lang="en-US" dirty="0"/>
              <a:t> </a:t>
            </a:r>
            <a:r>
              <a:rPr lang="en-US" dirty="0" err="1"/>
              <a:t>izvršavanja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) ne </a:t>
            </a:r>
            <a:r>
              <a:rPr lang="en-US" dirty="0" err="1"/>
              <a:t>zavisi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od </a:t>
            </a:r>
            <a:r>
              <a:rPr lang="en-US" dirty="0" err="1"/>
              <a:t>brzine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en-US" dirty="0"/>
              <a:t>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od </a:t>
            </a:r>
            <a:r>
              <a:rPr lang="en-US" dirty="0" err="1"/>
              <a:t>brzine</a:t>
            </a:r>
            <a:r>
              <a:rPr lang="en-US" dirty="0"/>
              <a:t> </a:t>
            </a:r>
            <a:r>
              <a:rPr lang="en-US" dirty="0" err="1"/>
              <a:t>preuzimanja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glavne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. Na </a:t>
            </a:r>
            <a:r>
              <a:rPr lang="en-US" dirty="0" err="1"/>
              <a:t>brzinu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 </a:t>
            </a:r>
            <a:r>
              <a:rPr lang="en-US" dirty="0" err="1"/>
              <a:t>utiče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veličina</a:t>
            </a:r>
            <a:r>
              <a:rPr lang="en-US" dirty="0"/>
              <a:t> </a:t>
            </a:r>
            <a:r>
              <a:rPr lang="en-US" dirty="0" err="1"/>
              <a:t>radne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.</a:t>
            </a:r>
            <a:endParaRPr lang="sr-Latn-RS" dirty="0"/>
          </a:p>
          <a:p>
            <a:r>
              <a:rPr lang="en-US" dirty="0" err="1"/>
              <a:t>Glavna</a:t>
            </a:r>
            <a:r>
              <a:rPr lang="en-US" dirty="0"/>
              <a:t> </a:t>
            </a:r>
            <a:r>
              <a:rPr lang="en-US" dirty="0" err="1"/>
              <a:t>memorija</a:t>
            </a:r>
            <a:r>
              <a:rPr lang="en-US" dirty="0"/>
              <a:t> je </a:t>
            </a:r>
            <a:r>
              <a:rPr lang="en-US" dirty="0" err="1"/>
              <a:t>priključena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processor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magistrala</a:t>
            </a:r>
            <a:r>
              <a:rPr lang="en-US" dirty="0"/>
              <a:t> za </a:t>
            </a:r>
            <a:r>
              <a:rPr lang="en-US" dirty="0" err="1"/>
              <a:t>adrese</a:t>
            </a:r>
            <a:r>
              <a:rPr lang="en-US" dirty="0"/>
              <a:t> I </a:t>
            </a:r>
            <a:r>
              <a:rPr lang="en-US" dirty="0" err="1"/>
              <a:t>podatke</a:t>
            </a:r>
            <a:r>
              <a:rPr lang="en-US" dirty="0"/>
              <a:t>.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8942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C63E7-0EC1-47D3-8327-A6515BE92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Unutr</a:t>
            </a:r>
            <a:r>
              <a:rPr lang="sr-Latn-RS" dirty="0"/>
              <a:t>ašnja memorija</a:t>
            </a:r>
            <a:br>
              <a:rPr lang="sr-Latn-RS" dirty="0"/>
            </a:br>
            <a:r>
              <a:rPr lang="sr-Latn-RS" dirty="0">
                <a:solidFill>
                  <a:srgbClr val="FF0000"/>
                </a:solidFill>
              </a:rPr>
              <a:t>RAM memorija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8D258-96FF-415B-92DA-4883DCE9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51438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dve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RAM </a:t>
            </a:r>
            <a:r>
              <a:rPr lang="en-US" dirty="0" err="1"/>
              <a:t>memorije</a:t>
            </a:r>
            <a:r>
              <a:rPr lang="en-US" dirty="0"/>
              <a:t>: </a:t>
            </a:r>
            <a:r>
              <a:rPr lang="en-US" b="1" dirty="0" err="1">
                <a:solidFill>
                  <a:srgbClr val="FF0000"/>
                </a:solidFill>
              </a:rPr>
              <a:t>statička</a:t>
            </a:r>
            <a:r>
              <a:rPr lang="en-US" dirty="0">
                <a:solidFill>
                  <a:srgbClr val="FF0000"/>
                </a:solidFill>
              </a:rPr>
              <a:t> (</a:t>
            </a:r>
            <a:r>
              <a:rPr lang="en-US" b="1" dirty="0">
                <a:solidFill>
                  <a:srgbClr val="FF0000"/>
                </a:solidFill>
              </a:rPr>
              <a:t>SRAM</a:t>
            </a:r>
            <a:r>
              <a:rPr lang="en-US" dirty="0">
                <a:solidFill>
                  <a:srgbClr val="FF0000"/>
                </a:solidFill>
              </a:rPr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dinamička</a:t>
            </a:r>
            <a:r>
              <a:rPr lang="en-US" dirty="0">
                <a:solidFill>
                  <a:srgbClr val="FF0000"/>
                </a:solidFill>
              </a:rPr>
              <a:t> (</a:t>
            </a:r>
            <a:r>
              <a:rPr lang="en-US" b="1" dirty="0">
                <a:solidFill>
                  <a:srgbClr val="FF0000"/>
                </a:solidFill>
              </a:rPr>
              <a:t>DRAM</a:t>
            </a:r>
            <a:r>
              <a:rPr lang="en-US" dirty="0">
                <a:solidFill>
                  <a:srgbClr val="FF0000"/>
                </a:solidFill>
              </a:rPr>
              <a:t>)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 err="1"/>
              <a:t>Statička</a:t>
            </a:r>
            <a:r>
              <a:rPr lang="en-US" dirty="0"/>
              <a:t> RAM </a:t>
            </a:r>
            <a:r>
              <a:rPr lang="en-US" dirty="0" err="1"/>
              <a:t>memorija</a:t>
            </a:r>
            <a:r>
              <a:rPr lang="en-US" dirty="0"/>
              <a:t> </a:t>
            </a:r>
            <a:r>
              <a:rPr lang="en-US" dirty="0" err="1"/>
              <a:t>spada</a:t>
            </a:r>
            <a:r>
              <a:rPr lang="en-US" dirty="0"/>
              <a:t> u rang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brzih</a:t>
            </a:r>
            <a:r>
              <a:rPr lang="en-US" dirty="0"/>
              <a:t> </a:t>
            </a:r>
            <a:r>
              <a:rPr lang="en-US" dirty="0" err="1"/>
              <a:t>memorija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vremenom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 </a:t>
            </a:r>
            <a:r>
              <a:rPr lang="en-US" dirty="0" err="1"/>
              <a:t>veličine</a:t>
            </a:r>
            <a:r>
              <a:rPr lang="en-US" dirty="0"/>
              <a:t> </a:t>
            </a:r>
            <a:r>
              <a:rPr lang="en-US" dirty="0" err="1"/>
              <a:t>nanosekunde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se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osnova</a:t>
            </a:r>
            <a:r>
              <a:rPr lang="en-US" dirty="0"/>
              <a:t> za </a:t>
            </a:r>
            <a:r>
              <a:rPr lang="en-US" dirty="0" err="1"/>
              <a:t>izradu</a:t>
            </a:r>
            <a:r>
              <a:rPr lang="en-US" dirty="0"/>
              <a:t> </a:t>
            </a:r>
            <a:r>
              <a:rPr lang="en-US" dirty="0" err="1"/>
              <a:t>registara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keš</a:t>
            </a:r>
            <a:r>
              <a:rPr lang="en-US" dirty="0"/>
              <a:t> </a:t>
            </a:r>
            <a:r>
              <a:rPr lang="en-US" dirty="0" err="1"/>
              <a:t>memorija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 err="1"/>
              <a:t>Dinamička</a:t>
            </a:r>
            <a:r>
              <a:rPr lang="en-US" dirty="0"/>
              <a:t> RAM </a:t>
            </a:r>
            <a:r>
              <a:rPr lang="en-US" dirty="0" err="1"/>
              <a:t>memorija</a:t>
            </a:r>
            <a:r>
              <a:rPr lang="en-US" dirty="0"/>
              <a:t> je </a:t>
            </a:r>
            <a:r>
              <a:rPr lang="en-US" dirty="0" err="1"/>
              <a:t>većeg</a:t>
            </a:r>
            <a:r>
              <a:rPr lang="en-US" dirty="0"/>
              <a:t> </a:t>
            </a:r>
            <a:r>
              <a:rPr lang="en-US" dirty="0" err="1"/>
              <a:t>kapaciteta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brzine</a:t>
            </a:r>
            <a:r>
              <a:rPr lang="en-US" dirty="0"/>
              <a:t> </a:t>
            </a:r>
            <a:r>
              <a:rPr lang="en-US" dirty="0" err="1"/>
              <a:t>prenosa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od </a:t>
            </a:r>
            <a:r>
              <a:rPr lang="en-US" dirty="0" err="1"/>
              <a:t>statičke</a:t>
            </a:r>
            <a:r>
              <a:rPr lang="en-US" dirty="0"/>
              <a:t> RAM </a:t>
            </a:r>
            <a:r>
              <a:rPr lang="en-US" dirty="0" err="1"/>
              <a:t>memorije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se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osnova</a:t>
            </a:r>
            <a:r>
              <a:rPr lang="en-US" dirty="0"/>
              <a:t> za </a:t>
            </a:r>
            <a:r>
              <a:rPr lang="en-US" dirty="0" err="1"/>
              <a:t>izradu</a:t>
            </a:r>
            <a:r>
              <a:rPr lang="en-US" dirty="0"/>
              <a:t> </a:t>
            </a:r>
            <a:r>
              <a:rPr lang="en-US" dirty="0" err="1"/>
              <a:t>glavne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6638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C63E7-0EC1-47D3-8327-A6515BE92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Unutr</a:t>
            </a:r>
            <a:r>
              <a:rPr lang="sr-Latn-RS" dirty="0"/>
              <a:t>ašnja memorija</a:t>
            </a:r>
            <a:br>
              <a:rPr lang="sr-Latn-RS" dirty="0"/>
            </a:br>
            <a:r>
              <a:rPr lang="sr-Latn-RS" dirty="0">
                <a:solidFill>
                  <a:srgbClr val="FF0000"/>
                </a:solidFill>
              </a:rPr>
              <a:t>rom memorija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8D258-96FF-415B-92DA-4883DCE9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5143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ROM (Read Only Memory) je </a:t>
            </a:r>
            <a:r>
              <a:rPr lang="en-US" dirty="0" err="1"/>
              <a:t>memorija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jedino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čitanje</a:t>
            </a:r>
            <a:r>
              <a:rPr lang="en-US" dirty="0"/>
              <a:t> </a:t>
            </a:r>
            <a:r>
              <a:rPr lang="en-US" dirty="0" err="1"/>
              <a:t>prethodno</a:t>
            </a:r>
            <a:r>
              <a:rPr lang="en-US" dirty="0"/>
              <a:t> </a:t>
            </a:r>
            <a:r>
              <a:rPr lang="en-US" dirty="0" err="1"/>
              <a:t>fabrički</a:t>
            </a:r>
            <a:r>
              <a:rPr lang="en-US" dirty="0"/>
              <a:t> </a:t>
            </a:r>
            <a:r>
              <a:rPr lang="en-US" dirty="0" err="1"/>
              <a:t>upisanih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.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programira</a:t>
            </a:r>
            <a:r>
              <a:rPr lang="en-US" dirty="0"/>
              <a:t> </a:t>
            </a:r>
            <a:r>
              <a:rPr lang="en-US" dirty="0" err="1"/>
              <a:t>njen</a:t>
            </a:r>
            <a:r>
              <a:rPr lang="en-US" dirty="0"/>
              <a:t> </a:t>
            </a:r>
            <a:r>
              <a:rPr lang="en-US" dirty="0" err="1"/>
              <a:t>sadržaj</a:t>
            </a:r>
            <a:r>
              <a:rPr lang="en-US" dirty="0"/>
              <a:t> se ne </a:t>
            </a:r>
            <a:r>
              <a:rPr lang="en-US" dirty="0" err="1"/>
              <a:t>menja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ne </a:t>
            </a:r>
            <a:r>
              <a:rPr lang="en-US" dirty="0" err="1"/>
              <a:t>gubi</a:t>
            </a:r>
            <a:r>
              <a:rPr lang="en-US" dirty="0"/>
              <a:t> </a:t>
            </a:r>
            <a:r>
              <a:rPr lang="en-US" dirty="0" err="1"/>
              <a:t>čak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isključi</a:t>
            </a:r>
            <a:r>
              <a:rPr lang="en-US" dirty="0"/>
              <a:t> </a:t>
            </a:r>
            <a:r>
              <a:rPr lang="en-US" dirty="0" err="1"/>
              <a:t>napajanje</a:t>
            </a:r>
            <a:r>
              <a:rPr lang="en-US" dirty="0"/>
              <a:t>. </a:t>
            </a:r>
            <a:r>
              <a:rPr lang="en-US" dirty="0" err="1"/>
              <a:t>Koristi</a:t>
            </a:r>
            <a:r>
              <a:rPr lang="en-US" dirty="0"/>
              <a:t> se za </a:t>
            </a:r>
            <a:r>
              <a:rPr lang="en-US" dirty="0" err="1"/>
              <a:t>čuvanje</a:t>
            </a:r>
            <a:r>
              <a:rPr lang="en-US" dirty="0"/>
              <a:t> BIOS-a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 za </a:t>
            </a:r>
            <a:r>
              <a:rPr lang="en-US" dirty="0" err="1"/>
              <a:t>funkcionisanje</a:t>
            </a:r>
            <a:r>
              <a:rPr lang="en-US" dirty="0"/>
              <a:t> </a:t>
            </a:r>
            <a:r>
              <a:rPr lang="en-US" dirty="0" err="1"/>
              <a:t>uređaja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veš</a:t>
            </a:r>
            <a:r>
              <a:rPr lang="en-US" dirty="0"/>
              <a:t> </a:t>
            </a:r>
            <a:r>
              <a:rPr lang="en-US" dirty="0" err="1"/>
              <a:t>mašina</a:t>
            </a:r>
            <a:r>
              <a:rPr lang="en-US" dirty="0"/>
              <a:t>). </a:t>
            </a:r>
            <a:endParaRPr lang="sr-Latn-RS" dirty="0"/>
          </a:p>
          <a:p>
            <a:r>
              <a:rPr lang="en-US" dirty="0"/>
              <a:t>BIOS (Basic Input Output System) je </a:t>
            </a:r>
            <a:r>
              <a:rPr lang="en-US" dirty="0" err="1"/>
              <a:t>skup</a:t>
            </a:r>
            <a:r>
              <a:rPr lang="en-US" dirty="0"/>
              <a:t> </a:t>
            </a:r>
            <a:r>
              <a:rPr lang="en-US" dirty="0" err="1"/>
              <a:t>računarskih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en-US" dirty="0" err="1"/>
              <a:t>ugrađenih</a:t>
            </a:r>
            <a:r>
              <a:rPr lang="en-US" dirty="0"/>
              <a:t> u </a:t>
            </a:r>
            <a:r>
              <a:rPr lang="en-US" dirty="0" err="1"/>
              <a:t>čip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matičnoj</a:t>
            </a:r>
            <a:r>
              <a:rPr lang="en-US" dirty="0"/>
              <a:t> </a:t>
            </a:r>
            <a:r>
              <a:rPr lang="en-US" dirty="0" err="1"/>
              <a:t>ploči</a:t>
            </a:r>
            <a:r>
              <a:rPr lang="en-US" dirty="0"/>
              <a:t>.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uključivanja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 BIOS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prepoznavanje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proveru</a:t>
            </a:r>
            <a:r>
              <a:rPr lang="en-US" dirty="0"/>
              <a:t> </a:t>
            </a:r>
            <a:r>
              <a:rPr lang="en-US" dirty="0" err="1"/>
              <a:t>funkcionalnosti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hardverskih</a:t>
            </a:r>
            <a:r>
              <a:rPr lang="en-US" dirty="0"/>
              <a:t> </a:t>
            </a:r>
            <a:r>
              <a:rPr lang="en-US" dirty="0" err="1"/>
              <a:t>komponenti</a:t>
            </a:r>
            <a:r>
              <a:rPr lang="en-US" dirty="0"/>
              <a:t> u </a:t>
            </a:r>
            <a:r>
              <a:rPr lang="en-US" dirty="0" err="1"/>
              <a:t>konfiguraciji</a:t>
            </a:r>
            <a:r>
              <a:rPr lang="en-US" dirty="0"/>
              <a:t>, a </a:t>
            </a:r>
            <a:r>
              <a:rPr lang="en-US" dirty="0" err="1"/>
              <a:t>odmah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toga </a:t>
            </a:r>
            <a:r>
              <a:rPr lang="en-US" dirty="0" err="1"/>
              <a:t>pronalazi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učitava</a:t>
            </a:r>
            <a:r>
              <a:rPr lang="en-US" dirty="0"/>
              <a:t> </a:t>
            </a:r>
            <a:r>
              <a:rPr lang="en-US" dirty="0" err="1"/>
              <a:t>operativni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u RAM </a:t>
            </a:r>
            <a:r>
              <a:rPr lang="en-US" dirty="0" err="1"/>
              <a:t>memoriju</a:t>
            </a:r>
            <a:r>
              <a:rPr lang="en-US" dirty="0"/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2005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C63E7-0EC1-47D3-8327-A6515BE92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Unutr</a:t>
            </a:r>
            <a:r>
              <a:rPr lang="sr-Latn-RS" dirty="0"/>
              <a:t>ašnja memorija</a:t>
            </a:r>
            <a:br>
              <a:rPr lang="sr-Latn-RS" dirty="0"/>
            </a:br>
            <a:r>
              <a:rPr lang="sr-Latn-RS" dirty="0">
                <a:solidFill>
                  <a:srgbClr val="FF0000"/>
                </a:solidFill>
              </a:rPr>
              <a:t>rom memorija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8D258-96FF-415B-92DA-4883DCE9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51438"/>
          </a:xfrm>
        </p:spPr>
        <p:txBody>
          <a:bodyPr>
            <a:normAutofit/>
          </a:bodyPr>
          <a:lstStyle/>
          <a:p>
            <a:r>
              <a:rPr lang="en-US" dirty="0"/>
              <a:t>Po </a:t>
            </a:r>
            <a:r>
              <a:rPr lang="en-US" dirty="0" err="1"/>
              <a:t>veličini</a:t>
            </a:r>
            <a:r>
              <a:rPr lang="en-US" dirty="0"/>
              <a:t> ROM je </a:t>
            </a:r>
            <a:r>
              <a:rPr lang="en-US" dirty="0" err="1"/>
              <a:t>dosta</a:t>
            </a:r>
            <a:r>
              <a:rPr lang="en-US" dirty="0"/>
              <a:t> </a:t>
            </a:r>
            <a:r>
              <a:rPr lang="en-US" dirty="0" err="1"/>
              <a:t>manji</a:t>
            </a:r>
            <a:r>
              <a:rPr lang="en-US" dirty="0"/>
              <a:t> </a:t>
            </a:r>
            <a:r>
              <a:rPr lang="en-US" dirty="0" err="1"/>
              <a:t>od</a:t>
            </a:r>
            <a:r>
              <a:rPr lang="en-US" dirty="0"/>
              <a:t> RAM-a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raspoloživ</a:t>
            </a:r>
            <a:r>
              <a:rPr lang="en-US" dirty="0"/>
              <a:t> </a:t>
            </a:r>
            <a:r>
              <a:rPr lang="en-US" dirty="0" err="1"/>
              <a:t>korisniku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sistemu</a:t>
            </a:r>
            <a:r>
              <a:rPr lang="en-US" dirty="0"/>
              <a:t>. </a:t>
            </a:r>
            <a:r>
              <a:rPr lang="en-US" dirty="0" err="1"/>
              <a:t>Prikaz</a:t>
            </a:r>
            <a:r>
              <a:rPr lang="en-US" dirty="0"/>
              <a:t> </a:t>
            </a:r>
            <a:r>
              <a:rPr lang="en-US" dirty="0" err="1"/>
              <a:t>veličine</a:t>
            </a:r>
            <a:r>
              <a:rPr lang="en-US" dirty="0"/>
              <a:t> ROM </a:t>
            </a:r>
            <a:r>
              <a:rPr lang="en-US" dirty="0" err="1"/>
              <a:t>memorije</a:t>
            </a:r>
            <a:r>
              <a:rPr lang="en-US" dirty="0"/>
              <a:t> se </a:t>
            </a:r>
            <a:r>
              <a:rPr lang="en-US" dirty="0" err="1"/>
              <a:t>obično</a:t>
            </a:r>
            <a:r>
              <a:rPr lang="en-US" dirty="0"/>
              <a:t> ne </a:t>
            </a:r>
            <a:r>
              <a:rPr lang="en-US" dirty="0" err="1"/>
              <a:t>navodi</a:t>
            </a:r>
            <a:r>
              <a:rPr lang="en-US" dirty="0"/>
              <a:t> u </a:t>
            </a:r>
            <a:r>
              <a:rPr lang="en-US" dirty="0" err="1"/>
              <a:t>specifikaciji</a:t>
            </a:r>
            <a:r>
              <a:rPr lang="en-US" dirty="0"/>
              <a:t>.</a:t>
            </a:r>
            <a:endParaRPr lang="sr-Latn-RS" dirty="0"/>
          </a:p>
          <a:p>
            <a:r>
              <a:rPr lang="en-US" dirty="0" err="1"/>
              <a:t>Inicijalno</a:t>
            </a:r>
            <a:r>
              <a:rPr lang="en-US" dirty="0"/>
              <a:t> </a:t>
            </a:r>
            <a:r>
              <a:rPr lang="en-US" dirty="0" err="1"/>
              <a:t>zamišljena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memorija</a:t>
            </a:r>
            <a:r>
              <a:rPr lang="en-US" dirty="0"/>
              <a:t> za </a:t>
            </a:r>
            <a:r>
              <a:rPr lang="en-US" dirty="0" err="1"/>
              <a:t>čitanje</a:t>
            </a:r>
            <a:r>
              <a:rPr lang="en-US" dirty="0"/>
              <a:t>, </a:t>
            </a:r>
            <a:r>
              <a:rPr lang="en-US" dirty="0" err="1"/>
              <a:t>vremenom</a:t>
            </a:r>
            <a:r>
              <a:rPr lang="en-US" dirty="0"/>
              <a:t> je </a:t>
            </a:r>
            <a:r>
              <a:rPr lang="en-US" dirty="0" err="1"/>
              <a:t>evoluirala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pretvorila</a:t>
            </a:r>
            <a:r>
              <a:rPr lang="en-US" dirty="0"/>
              <a:t> se</a:t>
            </a:r>
            <a:r>
              <a:rPr lang="sr-Latn-RS" dirty="0"/>
              <a:t> u</a:t>
            </a:r>
            <a:r>
              <a:rPr lang="en-US" dirty="0"/>
              <a:t> </a:t>
            </a:r>
            <a:r>
              <a:rPr lang="en-US" dirty="0" err="1"/>
              <a:t>memoriju</a:t>
            </a:r>
            <a:r>
              <a:rPr lang="en-US" dirty="0"/>
              <a:t> u </a:t>
            </a:r>
            <a:r>
              <a:rPr lang="en-US" dirty="0" err="1"/>
              <a:t>koju</a:t>
            </a:r>
            <a:r>
              <a:rPr lang="en-US" dirty="0"/>
              <a:t> je </a:t>
            </a:r>
            <a:r>
              <a:rPr lang="en-US" dirty="0" err="1"/>
              <a:t>moguće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upisivati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. 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0901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C63E7-0EC1-47D3-8327-A6515BE92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Unutr</a:t>
            </a:r>
            <a:r>
              <a:rPr lang="sr-Latn-RS" dirty="0"/>
              <a:t>ašnja memorija</a:t>
            </a:r>
            <a:br>
              <a:rPr lang="sr-Latn-RS" dirty="0"/>
            </a:br>
            <a:r>
              <a:rPr lang="sr-Latn-RS" dirty="0">
                <a:solidFill>
                  <a:srgbClr val="FF0000"/>
                </a:solidFill>
              </a:rPr>
              <a:t>rom memorija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8D258-96FF-415B-92DA-4883DCE9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51438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PROM</a:t>
            </a:r>
            <a:r>
              <a:rPr lang="en-US" dirty="0"/>
              <a:t> (Programmable Read Only Memory) je </a:t>
            </a:r>
            <a:r>
              <a:rPr lang="en-US" dirty="0" err="1"/>
              <a:t>nastala</a:t>
            </a:r>
            <a:r>
              <a:rPr lang="en-US" dirty="0"/>
              <a:t> 1956.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memorija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programirati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ne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tehnološkog</a:t>
            </a:r>
            <a:r>
              <a:rPr lang="en-US" dirty="0"/>
              <a:t> </a:t>
            </a:r>
            <a:r>
              <a:rPr lang="en-US" dirty="0" err="1"/>
              <a:t>postupka</a:t>
            </a:r>
            <a:r>
              <a:rPr lang="en-US" dirty="0"/>
              <a:t> </a:t>
            </a:r>
            <a:r>
              <a:rPr lang="en-US" dirty="0" err="1"/>
              <a:t>izrade</a:t>
            </a:r>
            <a:r>
              <a:rPr lang="en-US" dirty="0"/>
              <a:t> u </a:t>
            </a:r>
            <a:r>
              <a:rPr lang="en-US" dirty="0" err="1"/>
              <a:t>fabrici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adresi</a:t>
            </a:r>
            <a:r>
              <a:rPr lang="en-US" dirty="0"/>
              <a:t> </a:t>
            </a:r>
            <a:r>
              <a:rPr lang="en-US" dirty="0" err="1"/>
              <a:t>kupca</a:t>
            </a:r>
            <a:r>
              <a:rPr lang="en-US" dirty="0"/>
              <a:t> </a:t>
            </a:r>
            <a:r>
              <a:rPr lang="en-US" dirty="0" err="1"/>
              <a:t>pomoću</a:t>
            </a:r>
            <a:r>
              <a:rPr lang="en-US" dirty="0"/>
              <a:t> </a:t>
            </a:r>
            <a:r>
              <a:rPr lang="en-US" dirty="0" err="1"/>
              <a:t>specijalnog</a:t>
            </a:r>
            <a:r>
              <a:rPr lang="en-US" dirty="0"/>
              <a:t> </a:t>
            </a:r>
            <a:r>
              <a:rPr lang="en-US" dirty="0" err="1"/>
              <a:t>uređaja</a:t>
            </a:r>
            <a:r>
              <a:rPr lang="en-US" dirty="0"/>
              <a:t>, ”</a:t>
            </a:r>
            <a:r>
              <a:rPr lang="en-US" dirty="0" err="1"/>
              <a:t>punioca</a:t>
            </a:r>
            <a:r>
              <a:rPr lang="en-US" dirty="0"/>
              <a:t>”,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visoki</a:t>
            </a:r>
            <a:r>
              <a:rPr lang="en-US" dirty="0"/>
              <a:t> </a:t>
            </a:r>
            <a:r>
              <a:rPr lang="en-US" dirty="0" err="1"/>
              <a:t>napon</a:t>
            </a:r>
            <a:r>
              <a:rPr lang="en-US" dirty="0"/>
              <a:t>. </a:t>
            </a:r>
            <a:r>
              <a:rPr lang="en-US" dirty="0" err="1"/>
              <a:t>Zadatak</a:t>
            </a:r>
            <a:r>
              <a:rPr lang="en-US" dirty="0"/>
              <a:t> </a:t>
            </a:r>
            <a:r>
              <a:rPr lang="en-US" dirty="0" err="1"/>
              <a:t>punioca</a:t>
            </a:r>
            <a:r>
              <a:rPr lang="en-US" dirty="0"/>
              <a:t> je da </a:t>
            </a:r>
            <a:r>
              <a:rPr lang="en-US" dirty="0" err="1"/>
              <a:t>trajno</a:t>
            </a:r>
            <a:r>
              <a:rPr lang="en-US" dirty="0"/>
              <a:t> </a:t>
            </a:r>
            <a:r>
              <a:rPr lang="en-US" dirty="0" err="1"/>
              <a:t>uništi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kreira</a:t>
            </a:r>
            <a:r>
              <a:rPr lang="en-US" dirty="0"/>
              <a:t> </a:t>
            </a:r>
            <a:r>
              <a:rPr lang="en-US" dirty="0" err="1"/>
              <a:t>veze</a:t>
            </a:r>
            <a:r>
              <a:rPr lang="en-US" dirty="0"/>
              <a:t> </a:t>
            </a:r>
            <a:r>
              <a:rPr lang="en-US" dirty="0" err="1"/>
              <a:t>unutar</a:t>
            </a:r>
            <a:r>
              <a:rPr lang="en-US" dirty="0"/>
              <a:t> </a:t>
            </a:r>
            <a:r>
              <a:rPr lang="en-US" dirty="0" err="1"/>
              <a:t>čipa</a:t>
            </a:r>
            <a:r>
              <a:rPr lang="en-US" dirty="0"/>
              <a:t> </a:t>
            </a:r>
            <a:r>
              <a:rPr lang="en-US" dirty="0" err="1"/>
              <a:t>čime</a:t>
            </a:r>
            <a:r>
              <a:rPr lang="en-US" dirty="0"/>
              <a:t> se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kodiranje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upis</a:t>
            </a:r>
            <a:r>
              <a:rPr lang="en-US" dirty="0"/>
              <a:t> </a:t>
            </a:r>
            <a:r>
              <a:rPr lang="en-US" dirty="0" err="1"/>
              <a:t>sadržaja</a:t>
            </a:r>
            <a:r>
              <a:rPr lang="en-US" dirty="0"/>
              <a:t>.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upisani</a:t>
            </a:r>
            <a:r>
              <a:rPr lang="en-US" dirty="0"/>
              <a:t> </a:t>
            </a:r>
            <a:r>
              <a:rPr lang="en-US" dirty="0" err="1"/>
              <a:t>sadržaj</a:t>
            </a:r>
            <a:r>
              <a:rPr lang="en-US" dirty="0"/>
              <a:t> se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toga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menjati</a:t>
            </a:r>
            <a:r>
              <a:rPr lang="en-US" dirty="0"/>
              <a:t> </a:t>
            </a:r>
            <a:r>
              <a:rPr lang="en-US" dirty="0" err="1"/>
              <a:t>niti</a:t>
            </a:r>
            <a:r>
              <a:rPr lang="en-US" dirty="0"/>
              <a:t> </a:t>
            </a:r>
            <a:r>
              <a:rPr lang="en-US" dirty="0" err="1"/>
              <a:t>brisati</a:t>
            </a:r>
            <a:r>
              <a:rPr lang="en-US" dirty="0"/>
              <a:t>.</a:t>
            </a:r>
            <a:endParaRPr lang="sr-Latn-RS" dirty="0"/>
          </a:p>
          <a:p>
            <a:r>
              <a:rPr lang="en-US" dirty="0">
                <a:solidFill>
                  <a:srgbClr val="FF0000"/>
                </a:solidFill>
              </a:rPr>
              <a:t>EPROM</a:t>
            </a:r>
            <a:r>
              <a:rPr lang="en-US" dirty="0"/>
              <a:t> (Erasable Programmable Read Only Memory) se </a:t>
            </a:r>
            <a:r>
              <a:rPr lang="en-US" dirty="0" err="1"/>
              <a:t>pojavila</a:t>
            </a:r>
            <a:r>
              <a:rPr lang="en-US" dirty="0"/>
              <a:t> </a:t>
            </a:r>
            <a:r>
              <a:rPr lang="en-US" dirty="0" err="1"/>
              <a:t>prvi</a:t>
            </a:r>
            <a:r>
              <a:rPr lang="en-US" dirty="0"/>
              <a:t> put 1971.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trajna</a:t>
            </a:r>
            <a:r>
              <a:rPr lang="en-US" dirty="0"/>
              <a:t> </a:t>
            </a:r>
            <a:r>
              <a:rPr lang="en-US" dirty="0" err="1"/>
              <a:t>memorija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puta </a:t>
            </a:r>
            <a:r>
              <a:rPr lang="en-US" dirty="0" err="1"/>
              <a:t>puniti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brisati</a:t>
            </a:r>
            <a:r>
              <a:rPr lang="en-US" dirty="0"/>
              <a:t>. </a:t>
            </a:r>
            <a:r>
              <a:rPr lang="en-US" dirty="0" err="1"/>
              <a:t>Punjenje</a:t>
            </a:r>
            <a:r>
              <a:rPr lang="en-US" dirty="0"/>
              <a:t> se </a:t>
            </a:r>
            <a:r>
              <a:rPr lang="en-US" dirty="0" err="1"/>
              <a:t>vrši</a:t>
            </a:r>
            <a:r>
              <a:rPr lang="en-US" dirty="0"/>
              <a:t> u za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svrhu</a:t>
            </a:r>
            <a:r>
              <a:rPr lang="en-US" dirty="0"/>
              <a:t> </a:t>
            </a:r>
            <a:r>
              <a:rPr lang="en-US" dirty="0" err="1"/>
              <a:t>specijalno</a:t>
            </a:r>
            <a:r>
              <a:rPr lang="en-US" dirty="0"/>
              <a:t> </a:t>
            </a:r>
            <a:r>
              <a:rPr lang="en-US" dirty="0" err="1"/>
              <a:t>napravljenim</a:t>
            </a:r>
            <a:r>
              <a:rPr lang="en-US" dirty="0"/>
              <a:t> </a:t>
            </a:r>
            <a:r>
              <a:rPr lang="en-US" dirty="0" err="1"/>
              <a:t>uređajima</a:t>
            </a:r>
            <a:r>
              <a:rPr lang="en-US" dirty="0"/>
              <a:t>, a </a:t>
            </a:r>
            <a:r>
              <a:rPr lang="en-US" dirty="0" err="1"/>
              <a:t>brisanje</a:t>
            </a:r>
            <a:r>
              <a:rPr lang="en-US" dirty="0"/>
              <a:t> </a:t>
            </a:r>
            <a:r>
              <a:rPr lang="en-US" dirty="0" err="1"/>
              <a:t>pomoću</a:t>
            </a:r>
            <a:r>
              <a:rPr lang="en-US" dirty="0"/>
              <a:t> </a:t>
            </a:r>
            <a:r>
              <a:rPr lang="en-US" dirty="0" err="1"/>
              <a:t>izlaganja</a:t>
            </a:r>
            <a:r>
              <a:rPr lang="en-US" dirty="0"/>
              <a:t> </a:t>
            </a:r>
            <a:r>
              <a:rPr lang="en-US" dirty="0" err="1"/>
              <a:t>ultraljubičastom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rendgenskom</a:t>
            </a:r>
            <a:r>
              <a:rPr lang="en-US" dirty="0"/>
              <a:t> </a:t>
            </a:r>
            <a:r>
              <a:rPr lang="en-US" dirty="0" err="1"/>
              <a:t>zračenju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7230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7AABE-CE09-4835-A81A-49B6C7544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Spoljašnja memorija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A3727-28D0-43CD-9F60-6D316AF5B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/>
              <a:t>Spoljašnju</a:t>
            </a:r>
            <a:r>
              <a:rPr lang="en-US" dirty="0"/>
              <a:t> </a:t>
            </a:r>
            <a:r>
              <a:rPr lang="en-US" dirty="0" err="1"/>
              <a:t>memoriju</a:t>
            </a:r>
            <a:r>
              <a:rPr lang="en-US" dirty="0"/>
              <a:t> </a:t>
            </a:r>
            <a:r>
              <a:rPr lang="en-US" dirty="0" err="1"/>
              <a:t>čine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memorijski</a:t>
            </a:r>
            <a:r>
              <a:rPr lang="en-US" dirty="0"/>
              <a:t> </a:t>
            </a:r>
            <a:r>
              <a:rPr lang="en-US" dirty="0" err="1"/>
              <a:t>uređaji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nalaze</a:t>
            </a:r>
            <a:r>
              <a:rPr lang="en-US" dirty="0"/>
              <a:t> van </a:t>
            </a:r>
            <a:r>
              <a:rPr lang="en-US" dirty="0" err="1"/>
              <a:t>centralne</a:t>
            </a:r>
            <a:r>
              <a:rPr lang="en-US" dirty="0"/>
              <a:t> </a:t>
            </a:r>
            <a:r>
              <a:rPr lang="en-US" dirty="0" err="1"/>
              <a:t>procesorske</a:t>
            </a:r>
            <a:r>
              <a:rPr lang="en-US" dirty="0"/>
              <a:t> </a:t>
            </a:r>
            <a:r>
              <a:rPr lang="en-US" dirty="0" err="1"/>
              <a:t>jedinice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matične</a:t>
            </a:r>
            <a:r>
              <a:rPr lang="en-US" dirty="0"/>
              <a:t> </a:t>
            </a:r>
            <a:r>
              <a:rPr lang="en-US" dirty="0" err="1"/>
              <a:t>ploče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periferiji</a:t>
            </a:r>
            <a:r>
              <a:rPr lang="en-US" dirty="0"/>
              <a:t> </a:t>
            </a:r>
            <a:r>
              <a:rPr lang="en-US" dirty="0" err="1"/>
              <a:t>računarskog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 err="1"/>
              <a:t>Glavne</a:t>
            </a:r>
            <a:r>
              <a:rPr lang="en-US" dirty="0"/>
              <a:t> </a:t>
            </a:r>
            <a:r>
              <a:rPr lang="en-US" dirty="0" err="1"/>
              <a:t>karakteristike</a:t>
            </a:r>
            <a:r>
              <a:rPr lang="en-US" dirty="0"/>
              <a:t> </a:t>
            </a:r>
            <a:r>
              <a:rPr lang="en-US" dirty="0" err="1"/>
              <a:t>spoljašnje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trajnost</a:t>
            </a:r>
            <a:r>
              <a:rPr lang="en-US" dirty="0"/>
              <a:t> </a:t>
            </a:r>
            <a:r>
              <a:rPr lang="en-US" dirty="0" err="1"/>
              <a:t>čuvanja</a:t>
            </a:r>
            <a:r>
              <a:rPr lang="en-US" dirty="0"/>
              <a:t> </a:t>
            </a:r>
            <a:r>
              <a:rPr lang="en-US" dirty="0" err="1"/>
              <a:t>zapisa</a:t>
            </a:r>
            <a:r>
              <a:rPr lang="en-US" dirty="0"/>
              <a:t>, </a:t>
            </a:r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magnetskog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optičkog</a:t>
            </a:r>
            <a:r>
              <a:rPr lang="en-US" dirty="0"/>
              <a:t> </a:t>
            </a:r>
            <a:r>
              <a:rPr lang="en-US" dirty="0" err="1"/>
              <a:t>tipa</a:t>
            </a:r>
            <a:r>
              <a:rPr lang="en-US" dirty="0"/>
              <a:t>, </a:t>
            </a:r>
            <a:r>
              <a:rPr lang="en-US" dirty="0" err="1"/>
              <a:t>velikog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kapaciteta</a:t>
            </a:r>
            <a:r>
              <a:rPr lang="en-US" dirty="0"/>
              <a:t>, </a:t>
            </a:r>
            <a:r>
              <a:rPr lang="en-US" dirty="0" err="1"/>
              <a:t>jedinica</a:t>
            </a:r>
            <a:r>
              <a:rPr lang="en-US" dirty="0"/>
              <a:t> </a:t>
            </a:r>
            <a:r>
              <a:rPr lang="en-US" dirty="0" err="1"/>
              <a:t>prenosa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je </a:t>
            </a:r>
            <a:r>
              <a:rPr lang="en-US" dirty="0" err="1"/>
              <a:t>blok</a:t>
            </a:r>
            <a:r>
              <a:rPr lang="en-US" dirty="0"/>
              <a:t>, </a:t>
            </a:r>
            <a:r>
              <a:rPr lang="en-US" dirty="0" err="1"/>
              <a:t>adresive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, </a:t>
            </a:r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/>
              <a:t>cena</a:t>
            </a:r>
            <a:r>
              <a:rPr lang="en-US" dirty="0"/>
              <a:t>/</a:t>
            </a:r>
            <a:r>
              <a:rPr lang="en-US" dirty="0" err="1"/>
              <a:t>kapacitet</a:t>
            </a:r>
            <a:r>
              <a:rPr lang="en-US" dirty="0"/>
              <a:t> je </a:t>
            </a:r>
            <a:r>
              <a:rPr lang="en-US" dirty="0" err="1"/>
              <a:t>niži</a:t>
            </a:r>
            <a:r>
              <a:rPr lang="en-US" dirty="0"/>
              <a:t>, a </a:t>
            </a:r>
            <a:r>
              <a:rPr lang="en-US" dirty="0" err="1"/>
              <a:t>vreme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veće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unutrašnjih</a:t>
            </a:r>
            <a:r>
              <a:rPr lang="en-US" dirty="0"/>
              <a:t> </a:t>
            </a:r>
            <a:r>
              <a:rPr lang="en-US" dirty="0" err="1"/>
              <a:t>memorija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941351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7AABE-CE09-4835-A81A-49B6C7544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Spoljašnja memorija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A3727-28D0-43CD-9F60-6D316AF5B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dirty="0" err="1"/>
              <a:t>spoljašnjih</a:t>
            </a:r>
            <a:r>
              <a:rPr lang="en-US" dirty="0"/>
              <a:t> </a:t>
            </a:r>
            <a:r>
              <a:rPr lang="en-US" dirty="0" err="1"/>
              <a:t>memorija</a:t>
            </a:r>
            <a:r>
              <a:rPr lang="en-US" dirty="0"/>
              <a:t>, od </a:t>
            </a:r>
            <a:r>
              <a:rPr lang="en-US" dirty="0" err="1"/>
              <a:t>kojih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ovde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obrađene</a:t>
            </a:r>
            <a:r>
              <a:rPr lang="en-US" dirty="0"/>
              <a:t> </a:t>
            </a:r>
            <a:r>
              <a:rPr lang="en-US" dirty="0" err="1"/>
              <a:t>sledeće</a:t>
            </a:r>
            <a:r>
              <a:rPr lang="en-US" dirty="0"/>
              <a:t>: </a:t>
            </a:r>
            <a:endParaRPr lang="sr-Latn-RS" dirty="0"/>
          </a:p>
          <a:p>
            <a:pPr lvl="1"/>
            <a:r>
              <a:rPr lang="sr-Latn-RS" dirty="0"/>
              <a:t>Hard disk</a:t>
            </a:r>
          </a:p>
          <a:p>
            <a:pPr lvl="1"/>
            <a:r>
              <a:rPr lang="sr-Latn-RS" dirty="0"/>
              <a:t>Kompakt disk (CD)</a:t>
            </a:r>
          </a:p>
          <a:p>
            <a:pPr lvl="1"/>
            <a:r>
              <a:rPr lang="sr-Latn-RS" dirty="0"/>
              <a:t>Memorijske kartice</a:t>
            </a:r>
          </a:p>
          <a:p>
            <a:pPr lvl="1"/>
            <a:r>
              <a:rPr lang="sr-Latn-RS" dirty="0"/>
              <a:t>Fleš memorija</a:t>
            </a:r>
          </a:p>
          <a:p>
            <a:pPr lvl="1"/>
            <a:r>
              <a:rPr lang="sr-Latn-RS" dirty="0"/>
              <a:t>Blue Ray disk</a:t>
            </a:r>
          </a:p>
          <a:p>
            <a:pPr lvl="1"/>
            <a:r>
              <a:rPr lang="sr-Latn-RS" dirty="0"/>
              <a:t>DVD</a:t>
            </a:r>
          </a:p>
          <a:p>
            <a:pPr lvl="1"/>
            <a:r>
              <a:rPr lang="sr-Latn-RS" dirty="0"/>
              <a:t>Disketa</a:t>
            </a:r>
          </a:p>
          <a:p>
            <a:pPr lvl="1"/>
            <a:r>
              <a:rPr lang="sr-Latn-RS" dirty="0"/>
              <a:t>Magnetna traka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196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7AABE-CE09-4835-A81A-49B6C7544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Spoljašnja memorija</a:t>
            </a:r>
            <a:br>
              <a:rPr lang="sr-Latn-RS" dirty="0"/>
            </a:br>
            <a:r>
              <a:rPr lang="sr-Latn-RS" dirty="0">
                <a:solidFill>
                  <a:srgbClr val="FF0000"/>
                </a:solidFill>
              </a:rPr>
              <a:t>disketa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A3727-28D0-43CD-9F60-6D316AF5B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51438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Disketa</a:t>
            </a:r>
            <a:r>
              <a:rPr lang="en-US" dirty="0"/>
              <a:t> je </a:t>
            </a:r>
            <a:r>
              <a:rPr lang="en-US" dirty="0" err="1"/>
              <a:t>tanka</a:t>
            </a:r>
            <a:r>
              <a:rPr lang="en-US" dirty="0"/>
              <a:t>, </a:t>
            </a:r>
            <a:r>
              <a:rPr lang="en-US" dirty="0" err="1"/>
              <a:t>poliesterska</a:t>
            </a:r>
            <a:r>
              <a:rPr lang="en-US" dirty="0"/>
              <a:t> </a:t>
            </a:r>
            <a:r>
              <a:rPr lang="en-US" dirty="0" err="1"/>
              <a:t>kružna</a:t>
            </a:r>
            <a:r>
              <a:rPr lang="en-US" dirty="0"/>
              <a:t> </a:t>
            </a:r>
            <a:r>
              <a:rPr lang="en-US" dirty="0" err="1"/>
              <a:t>ploča</a:t>
            </a:r>
            <a:r>
              <a:rPr lang="en-US" dirty="0"/>
              <a:t> </a:t>
            </a:r>
            <a:r>
              <a:rPr lang="en-US" dirty="0" err="1"/>
              <a:t>premazana</a:t>
            </a:r>
            <a:r>
              <a:rPr lang="en-US" dirty="0"/>
              <a:t> </a:t>
            </a:r>
            <a:r>
              <a:rPr lang="en-US" dirty="0" err="1"/>
              <a:t>feromagnetnim</a:t>
            </a:r>
            <a:r>
              <a:rPr lang="en-US" dirty="0"/>
              <a:t> </a:t>
            </a:r>
            <a:r>
              <a:rPr lang="en-US" dirty="0" err="1"/>
              <a:t>materijalom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obe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upakovana</a:t>
            </a:r>
            <a:r>
              <a:rPr lang="en-US" dirty="0"/>
              <a:t> u </a:t>
            </a:r>
            <a:r>
              <a:rPr lang="en-US" dirty="0" err="1"/>
              <a:t>zaštitno</a:t>
            </a:r>
            <a:r>
              <a:rPr lang="en-US" dirty="0"/>
              <a:t> </a:t>
            </a:r>
            <a:r>
              <a:rPr lang="en-US" dirty="0" err="1"/>
              <a:t>četvrtasto</a:t>
            </a:r>
            <a:r>
              <a:rPr lang="en-US" dirty="0"/>
              <a:t> </a:t>
            </a:r>
            <a:r>
              <a:rPr lang="en-US" dirty="0" err="1"/>
              <a:t>kućište</a:t>
            </a:r>
            <a:r>
              <a:rPr lang="en-US" dirty="0"/>
              <a:t> od </a:t>
            </a:r>
            <a:r>
              <a:rPr lang="en-US" dirty="0" err="1"/>
              <a:t>tvrde</a:t>
            </a:r>
            <a:r>
              <a:rPr lang="en-US" dirty="0"/>
              <a:t> </a:t>
            </a:r>
            <a:r>
              <a:rPr lang="en-US" dirty="0" err="1"/>
              <a:t>plastike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kome</a:t>
            </a:r>
            <a:r>
              <a:rPr lang="en-US" dirty="0"/>
              <a:t> je </a:t>
            </a:r>
            <a:r>
              <a:rPr lang="en-US" dirty="0" err="1"/>
              <a:t>metalni</a:t>
            </a:r>
            <a:r>
              <a:rPr lang="en-US" dirty="0"/>
              <a:t> </a:t>
            </a:r>
            <a:r>
              <a:rPr lang="en-US" dirty="0" err="1"/>
              <a:t>klizač</a:t>
            </a:r>
            <a:r>
              <a:rPr lang="en-US" dirty="0"/>
              <a:t>. </a:t>
            </a:r>
            <a:r>
              <a:rPr lang="en-US" dirty="0" err="1"/>
              <a:t>Naziva</a:t>
            </a:r>
            <a:r>
              <a:rPr lang="en-US" dirty="0"/>
              <a:t> se </a:t>
            </a:r>
            <a:r>
              <a:rPr lang="en-US" dirty="0" err="1"/>
              <a:t>i</a:t>
            </a:r>
            <a:r>
              <a:rPr lang="en-US" dirty="0"/>
              <a:t> ”floppy” (</a:t>
            </a:r>
            <a:r>
              <a:rPr lang="en-US" dirty="0" err="1"/>
              <a:t>savitljiv</a:t>
            </a:r>
            <a:r>
              <a:rPr lang="en-US" dirty="0"/>
              <a:t>) disk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disketa</a:t>
            </a:r>
            <a:r>
              <a:rPr lang="en-US" dirty="0"/>
              <a:t>. Prva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pojavila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je </a:t>
            </a:r>
            <a:r>
              <a:rPr lang="en-US" dirty="0" err="1"/>
              <a:t>proizvedena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IBM-a 1971.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je </a:t>
            </a:r>
            <a:r>
              <a:rPr lang="en-US" dirty="0" err="1"/>
              <a:t>kapaciteta</a:t>
            </a:r>
            <a:r>
              <a:rPr lang="en-US" dirty="0"/>
              <a:t> 80 KB</a:t>
            </a:r>
            <a:r>
              <a:rPr lang="sr-Latn-RS" dirty="0"/>
              <a:t>. </a:t>
            </a:r>
            <a:r>
              <a:rPr lang="en-US" dirty="0"/>
              <a:t>Pre </a:t>
            </a:r>
            <a:r>
              <a:rPr lang="en-US" dirty="0" err="1"/>
              <a:t>upotrebe</a:t>
            </a:r>
            <a:r>
              <a:rPr lang="en-US" dirty="0"/>
              <a:t>, </a:t>
            </a:r>
            <a:r>
              <a:rPr lang="en-US" dirty="0" err="1"/>
              <a:t>disketu</a:t>
            </a:r>
            <a:r>
              <a:rPr lang="en-US" dirty="0"/>
              <a:t> je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formatirati</a:t>
            </a:r>
            <a:r>
              <a:rPr lang="en-US" dirty="0"/>
              <a:t>.</a:t>
            </a:r>
            <a:endParaRPr lang="sr-Latn-RS" dirty="0"/>
          </a:p>
          <a:p>
            <a:r>
              <a:rPr lang="en-US" dirty="0" err="1"/>
              <a:t>Upis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čitanje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se </a:t>
            </a:r>
            <a:r>
              <a:rPr lang="en-US" dirty="0" err="1"/>
              <a:t>odvija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glave</a:t>
            </a:r>
            <a:r>
              <a:rPr lang="en-US" dirty="0"/>
              <a:t> za </a:t>
            </a:r>
            <a:r>
              <a:rPr lang="en-US" dirty="0" err="1"/>
              <a:t>čitanje</a:t>
            </a:r>
            <a:r>
              <a:rPr lang="en-US" dirty="0"/>
              <a:t>/</a:t>
            </a:r>
            <a:r>
              <a:rPr lang="en-US" dirty="0" err="1"/>
              <a:t>upisivanje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klizi</a:t>
            </a:r>
            <a:r>
              <a:rPr lang="en-US" dirty="0"/>
              <a:t> po </a:t>
            </a:r>
            <a:r>
              <a:rPr lang="en-US" dirty="0" err="1"/>
              <a:t>površini</a:t>
            </a:r>
            <a:r>
              <a:rPr lang="en-US" dirty="0"/>
              <a:t> </a:t>
            </a:r>
            <a:r>
              <a:rPr lang="en-US" dirty="0" err="1"/>
              <a:t>diskete</a:t>
            </a:r>
            <a:r>
              <a:rPr lang="en-US" dirty="0"/>
              <a:t>. To je </a:t>
            </a:r>
            <a:r>
              <a:rPr lang="en-US" dirty="0" err="1"/>
              <a:t>razlog</a:t>
            </a:r>
            <a:r>
              <a:rPr lang="en-US" dirty="0"/>
              <a:t> </a:t>
            </a:r>
            <a:r>
              <a:rPr lang="en-US" dirty="0" err="1"/>
              <a:t>ubrzanog</a:t>
            </a:r>
            <a:r>
              <a:rPr lang="en-US" dirty="0"/>
              <a:t> </a:t>
            </a:r>
            <a:r>
              <a:rPr lang="en-US" dirty="0" err="1"/>
              <a:t>habanja</a:t>
            </a:r>
            <a:r>
              <a:rPr lang="en-US" dirty="0"/>
              <a:t> </a:t>
            </a:r>
            <a:r>
              <a:rPr lang="en-US" dirty="0" err="1"/>
              <a:t>disketa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inače</a:t>
            </a:r>
            <a:r>
              <a:rPr lang="en-US" dirty="0"/>
              <a:t>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nepouzdane</a:t>
            </a:r>
            <a:r>
              <a:rPr lang="en-US" dirty="0"/>
              <a:t>, pa se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sadržaj</a:t>
            </a:r>
            <a:r>
              <a:rPr lang="en-US" dirty="0"/>
              <a:t> </a:t>
            </a:r>
            <a:r>
              <a:rPr lang="en-US" dirty="0" err="1"/>
              <a:t>skoro</a:t>
            </a:r>
            <a:r>
              <a:rPr lang="en-US" dirty="0"/>
              <a:t> </a:t>
            </a:r>
            <a:r>
              <a:rPr lang="en-US" dirty="0" err="1"/>
              <a:t>uvek</a:t>
            </a:r>
            <a:r>
              <a:rPr lang="en-US" dirty="0"/>
              <a:t> </a:t>
            </a:r>
            <a:r>
              <a:rPr lang="en-US" dirty="0" err="1"/>
              <a:t>snima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dve</a:t>
            </a:r>
            <a:r>
              <a:rPr lang="en-US" dirty="0"/>
              <a:t> </a:t>
            </a:r>
            <a:r>
              <a:rPr lang="en-US" dirty="0" err="1"/>
              <a:t>diskete</a:t>
            </a:r>
            <a:r>
              <a:rPr lang="en-US" dirty="0"/>
              <a:t>. </a:t>
            </a:r>
            <a:r>
              <a:rPr lang="en-US" dirty="0" err="1"/>
              <a:t>Dodatni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zaštite</a:t>
            </a:r>
            <a:r>
              <a:rPr lang="en-US" dirty="0"/>
              <a:t> od </a:t>
            </a:r>
            <a:r>
              <a:rPr lang="en-US" dirty="0" err="1"/>
              <a:t>habanja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izbegavanja</a:t>
            </a:r>
            <a:r>
              <a:rPr lang="en-US" dirty="0"/>
              <a:t> </a:t>
            </a:r>
            <a:r>
              <a:rPr lang="en-US" dirty="0" err="1"/>
              <a:t>direktnog</a:t>
            </a:r>
            <a:r>
              <a:rPr lang="en-US" dirty="0"/>
              <a:t> </a:t>
            </a:r>
            <a:r>
              <a:rPr lang="en-US" dirty="0" err="1"/>
              <a:t>otvaranja</a:t>
            </a:r>
            <a:r>
              <a:rPr lang="en-US" dirty="0"/>
              <a:t> </a:t>
            </a:r>
            <a:r>
              <a:rPr lang="en-US" dirty="0" err="1"/>
              <a:t>fajlova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diskete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disketu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koristiti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prenosni</a:t>
            </a:r>
            <a:r>
              <a:rPr lang="en-US" dirty="0"/>
              <a:t> </a:t>
            </a:r>
            <a:r>
              <a:rPr lang="en-US" dirty="0" err="1"/>
              <a:t>medijum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70548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7AABE-CE09-4835-A81A-49B6C7544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Spoljašnja memorija</a:t>
            </a:r>
            <a:br>
              <a:rPr lang="sr-Latn-RS" dirty="0"/>
            </a:br>
            <a:r>
              <a:rPr lang="sr-Latn-RS" dirty="0">
                <a:solidFill>
                  <a:srgbClr val="FF0000"/>
                </a:solidFill>
              </a:rPr>
              <a:t>hard disk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A3727-28D0-43CD-9F60-6D316AF5B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514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Hard disk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medijum</a:t>
            </a:r>
            <a:r>
              <a:rPr lang="en-US" dirty="0"/>
              <a:t> za </a:t>
            </a:r>
            <a:r>
              <a:rPr lang="en-US" dirty="0" err="1"/>
              <a:t>skladištenje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svakog</a:t>
            </a:r>
            <a:r>
              <a:rPr lang="en-US" dirty="0"/>
              <a:t> </a:t>
            </a:r>
            <a:r>
              <a:rPr lang="en-US" dirty="0" err="1"/>
              <a:t>personalnog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. </a:t>
            </a:r>
            <a:r>
              <a:rPr lang="en-US" dirty="0" err="1"/>
              <a:t>Sastoji</a:t>
            </a:r>
            <a:r>
              <a:rPr lang="en-US" dirty="0"/>
              <a:t> se od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tankih</a:t>
            </a:r>
            <a:r>
              <a:rPr lang="en-US" dirty="0"/>
              <a:t> </a:t>
            </a:r>
            <a:r>
              <a:rPr lang="en-US" dirty="0" err="1"/>
              <a:t>aluminijumskih</a:t>
            </a:r>
            <a:r>
              <a:rPr lang="en-US" dirty="0"/>
              <a:t> </a:t>
            </a:r>
            <a:r>
              <a:rPr lang="en-US" dirty="0" err="1"/>
              <a:t>ploča</a:t>
            </a:r>
            <a:r>
              <a:rPr lang="en-US" dirty="0"/>
              <a:t> </a:t>
            </a:r>
            <a:r>
              <a:rPr lang="en-US" dirty="0" err="1"/>
              <a:t>premazanih</a:t>
            </a:r>
            <a:r>
              <a:rPr lang="en-US" dirty="0"/>
              <a:t> </a:t>
            </a:r>
            <a:r>
              <a:rPr lang="en-US" dirty="0" err="1"/>
              <a:t>feromagnetnim</a:t>
            </a:r>
            <a:r>
              <a:rPr lang="en-US" dirty="0"/>
              <a:t> </a:t>
            </a:r>
            <a:r>
              <a:rPr lang="en-US" dirty="0" err="1"/>
              <a:t>materijalom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zaštitnim</a:t>
            </a:r>
            <a:r>
              <a:rPr lang="en-US" dirty="0"/>
              <a:t> </a:t>
            </a:r>
            <a:r>
              <a:rPr lang="en-US" dirty="0" err="1"/>
              <a:t>slojem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obe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ploče</a:t>
            </a:r>
            <a:r>
              <a:rPr lang="en-US" dirty="0"/>
              <a:t>. </a:t>
            </a:r>
            <a:r>
              <a:rPr lang="en-US" dirty="0" err="1"/>
              <a:t>Feromagnetni</a:t>
            </a:r>
            <a:r>
              <a:rPr lang="en-US" dirty="0"/>
              <a:t> </a:t>
            </a:r>
            <a:r>
              <a:rPr lang="en-US" dirty="0" err="1"/>
              <a:t>materijal</a:t>
            </a:r>
            <a:r>
              <a:rPr lang="en-US" dirty="0"/>
              <a:t> je </a:t>
            </a:r>
            <a:r>
              <a:rPr lang="en-US" dirty="0" err="1"/>
              <a:t>glavni</a:t>
            </a:r>
            <a:r>
              <a:rPr lang="en-US" dirty="0"/>
              <a:t> </a:t>
            </a:r>
            <a:r>
              <a:rPr lang="en-US" dirty="0" err="1"/>
              <a:t>nosilac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služi</a:t>
            </a:r>
            <a:r>
              <a:rPr lang="en-US" dirty="0"/>
              <a:t> za </a:t>
            </a:r>
            <a:r>
              <a:rPr lang="en-US" dirty="0" err="1"/>
              <a:t>memorisanje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. </a:t>
            </a:r>
            <a:r>
              <a:rPr lang="en-US" dirty="0" err="1"/>
              <a:t>Diskovi</a:t>
            </a:r>
            <a:r>
              <a:rPr lang="en-US" dirty="0"/>
              <a:t> (</a:t>
            </a:r>
            <a:r>
              <a:rPr lang="en-US" dirty="0" err="1"/>
              <a:t>ploče</a:t>
            </a:r>
            <a:r>
              <a:rPr lang="en-US" dirty="0"/>
              <a:t>)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naslagani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istu</a:t>
            </a:r>
            <a:r>
              <a:rPr lang="en-US" dirty="0"/>
              <a:t> </a:t>
            </a:r>
            <a:r>
              <a:rPr lang="en-US" dirty="0" err="1"/>
              <a:t>osovinu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pogoni</a:t>
            </a:r>
            <a:r>
              <a:rPr lang="en-US" dirty="0"/>
              <a:t> motor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naziva</a:t>
            </a:r>
            <a:r>
              <a:rPr lang="en-US" dirty="0"/>
              <a:t> </a:t>
            </a:r>
            <a:r>
              <a:rPr lang="en-US" dirty="0" err="1"/>
              <a:t>aktuator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 err="1"/>
              <a:t>Upis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čitanje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se </a:t>
            </a:r>
            <a:r>
              <a:rPr lang="en-US" dirty="0" err="1"/>
              <a:t>ostvaruje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glave</a:t>
            </a:r>
            <a:r>
              <a:rPr lang="en-US" dirty="0"/>
              <a:t> za </a:t>
            </a:r>
            <a:r>
              <a:rPr lang="en-US" dirty="0" err="1"/>
              <a:t>čitanje</a:t>
            </a:r>
            <a:r>
              <a:rPr lang="en-US" dirty="0"/>
              <a:t>/</a:t>
            </a:r>
            <a:r>
              <a:rPr lang="en-US" dirty="0" err="1"/>
              <a:t>upis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u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indukcionog</a:t>
            </a:r>
            <a:r>
              <a:rPr lang="en-US" dirty="0"/>
              <a:t> </a:t>
            </a:r>
            <a:r>
              <a:rPr lang="en-US" dirty="0" err="1"/>
              <a:t>kalema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klizi</a:t>
            </a:r>
            <a:r>
              <a:rPr lang="en-US" dirty="0"/>
              <a:t> u </a:t>
            </a:r>
            <a:r>
              <a:rPr lang="en-US" dirty="0" err="1"/>
              <a:t>radijalnom</a:t>
            </a:r>
            <a:r>
              <a:rPr lang="en-US" dirty="0"/>
              <a:t> </a:t>
            </a:r>
            <a:r>
              <a:rPr lang="en-US" dirty="0" err="1"/>
              <a:t>pravcu</a:t>
            </a:r>
            <a:r>
              <a:rPr lang="en-US" dirty="0"/>
              <a:t> </a:t>
            </a:r>
            <a:r>
              <a:rPr lang="en-US" dirty="0" err="1"/>
              <a:t>iznad</a:t>
            </a:r>
            <a:r>
              <a:rPr lang="en-US" dirty="0"/>
              <a:t> </a:t>
            </a:r>
            <a:r>
              <a:rPr lang="en-US" dirty="0" err="1"/>
              <a:t>površine</a:t>
            </a:r>
            <a:r>
              <a:rPr lang="en-US" dirty="0"/>
              <a:t> </a:t>
            </a:r>
            <a:r>
              <a:rPr lang="en-US" dirty="0" err="1"/>
              <a:t>ploče</a:t>
            </a:r>
            <a:r>
              <a:rPr lang="en-US" dirty="0"/>
              <a:t>. S </a:t>
            </a:r>
            <a:r>
              <a:rPr lang="en-US" dirty="0" err="1"/>
              <a:t>obzirom</a:t>
            </a:r>
            <a:r>
              <a:rPr lang="en-US" dirty="0"/>
              <a:t> da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ploča</a:t>
            </a:r>
            <a:r>
              <a:rPr lang="en-US" dirty="0"/>
              <a:t>,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glava</a:t>
            </a:r>
            <a:r>
              <a:rPr lang="en-US" dirty="0"/>
              <a:t> za </a:t>
            </a:r>
            <a:r>
              <a:rPr lang="en-US" dirty="0" err="1"/>
              <a:t>čitanje</a:t>
            </a:r>
            <a:r>
              <a:rPr lang="en-US" dirty="0"/>
              <a:t>/</a:t>
            </a:r>
            <a:r>
              <a:rPr lang="en-US" dirty="0" err="1"/>
              <a:t>upis</a:t>
            </a:r>
            <a:r>
              <a:rPr lang="en-US" dirty="0"/>
              <a:t> (po </a:t>
            </a:r>
            <a:r>
              <a:rPr lang="en-US" dirty="0" err="1"/>
              <a:t>dve</a:t>
            </a:r>
            <a:r>
              <a:rPr lang="en-US" dirty="0"/>
              <a:t> za </a:t>
            </a:r>
            <a:r>
              <a:rPr lang="en-US" dirty="0" err="1"/>
              <a:t>svaku</a:t>
            </a:r>
            <a:r>
              <a:rPr lang="en-US" dirty="0"/>
              <a:t> </a:t>
            </a:r>
            <a:r>
              <a:rPr lang="en-US" dirty="0" err="1"/>
              <a:t>ploču</a:t>
            </a:r>
            <a:r>
              <a:rPr lang="en-US" dirty="0"/>
              <a:t>, </a:t>
            </a:r>
            <a:r>
              <a:rPr lang="en-US" dirty="0" err="1"/>
              <a:t>osim</a:t>
            </a:r>
            <a:r>
              <a:rPr lang="en-US" dirty="0"/>
              <a:t> </a:t>
            </a:r>
            <a:r>
              <a:rPr lang="en-US" dirty="0" err="1"/>
              <a:t>prve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poslednje</a:t>
            </a:r>
            <a:r>
              <a:rPr lang="en-US" dirty="0"/>
              <a:t> </a:t>
            </a:r>
            <a:r>
              <a:rPr lang="en-US" dirty="0" err="1"/>
              <a:t>ploče</a:t>
            </a:r>
            <a:r>
              <a:rPr lang="en-US" dirty="0"/>
              <a:t> </a:t>
            </a:r>
            <a:r>
              <a:rPr lang="en-US" dirty="0" err="1"/>
              <a:t>gde</a:t>
            </a:r>
            <a:r>
              <a:rPr lang="en-US" dirty="0"/>
              <a:t> </a:t>
            </a:r>
            <a:r>
              <a:rPr lang="en-US" dirty="0" err="1"/>
              <a:t>postoji</a:t>
            </a:r>
            <a:r>
              <a:rPr lang="en-US" dirty="0"/>
              <a:t> po </a:t>
            </a:r>
            <a:r>
              <a:rPr lang="en-US" dirty="0" err="1"/>
              <a:t>jedna</a:t>
            </a:r>
            <a:r>
              <a:rPr lang="en-US" dirty="0"/>
              <a:t> </a:t>
            </a:r>
            <a:r>
              <a:rPr lang="en-US" dirty="0" err="1"/>
              <a:t>glava</a:t>
            </a:r>
            <a:r>
              <a:rPr lang="en-US" dirty="0"/>
              <a:t>)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istovremeno</a:t>
            </a:r>
            <a:r>
              <a:rPr lang="en-US" dirty="0"/>
              <a:t> </a:t>
            </a:r>
            <a:r>
              <a:rPr lang="en-US" dirty="0" err="1"/>
              <a:t>pomeraju</a:t>
            </a:r>
            <a:r>
              <a:rPr lang="en-US" dirty="0"/>
              <a:t> bez </a:t>
            </a:r>
            <a:r>
              <a:rPr lang="en-US" dirty="0" err="1"/>
              <a:t>obzira</a:t>
            </a:r>
            <a:r>
              <a:rPr lang="en-US" dirty="0"/>
              <a:t> </a:t>
            </a:r>
            <a:r>
              <a:rPr lang="en-US" dirty="0" err="1"/>
              <a:t>kojoj</a:t>
            </a:r>
            <a:r>
              <a:rPr lang="en-US" dirty="0"/>
              <a:t> se od </a:t>
            </a:r>
            <a:r>
              <a:rPr lang="en-US" dirty="0" err="1"/>
              <a:t>ploča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sr-Latn-R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640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01D29-5749-4840-95BB-A9B877F57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Izvr</a:t>
            </a:r>
            <a:r>
              <a:rPr lang="sr-Latn-RS" dirty="0"/>
              <a:t>šavanje programskih instrukcija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EC92B-5F15-4B3D-BC0C-44FD96C3D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Izvršavanje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 u </a:t>
            </a:r>
            <a:r>
              <a:rPr lang="en-US" dirty="0" err="1"/>
              <a:t>računaru</a:t>
            </a:r>
            <a:r>
              <a:rPr lang="en-US" dirty="0"/>
              <a:t> se </a:t>
            </a:r>
            <a:r>
              <a:rPr lang="en-US" dirty="0" err="1"/>
              <a:t>svodi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prevođenje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/>
              <a:t>instrukcija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njihovo</a:t>
            </a:r>
            <a:r>
              <a:rPr lang="en-US" dirty="0"/>
              <a:t> </a:t>
            </a:r>
            <a:r>
              <a:rPr lang="en-US" dirty="0" err="1"/>
              <a:t>izvršavanje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procesoru</a:t>
            </a:r>
            <a:r>
              <a:rPr lang="en-US" dirty="0"/>
              <a:t>. </a:t>
            </a:r>
            <a:r>
              <a:rPr lang="en-US" dirty="0" err="1"/>
              <a:t>Zbog</a:t>
            </a:r>
            <a:r>
              <a:rPr lang="en-US" dirty="0"/>
              <a:t> toga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računar</a:t>
            </a:r>
            <a:r>
              <a:rPr lang="en-US" dirty="0"/>
              <a:t> </a:t>
            </a:r>
            <a:r>
              <a:rPr lang="en-US" dirty="0" err="1"/>
              <a:t>poseduje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standardne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instrukcije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čiji</a:t>
            </a:r>
            <a:r>
              <a:rPr lang="en-US" dirty="0"/>
              <a:t> je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izvršenja</a:t>
            </a:r>
            <a:r>
              <a:rPr lang="en-US" dirty="0"/>
              <a:t> </a:t>
            </a:r>
            <a:r>
              <a:rPr lang="en-US" dirty="0" err="1"/>
              <a:t>procesoru</a:t>
            </a:r>
            <a:r>
              <a:rPr lang="en-US" dirty="0"/>
              <a:t> </a:t>
            </a:r>
            <a:r>
              <a:rPr lang="en-US" dirty="0" err="1"/>
              <a:t>poznat</a:t>
            </a:r>
            <a:r>
              <a:rPr lang="en-US" dirty="0"/>
              <a:t>.</a:t>
            </a:r>
            <a:endParaRPr lang="sr-Latn-RS" dirty="0"/>
          </a:p>
          <a:p>
            <a:r>
              <a:rPr lang="en-US" dirty="0" err="1"/>
              <a:t>Generalno</a:t>
            </a:r>
            <a:r>
              <a:rPr lang="en-US" dirty="0"/>
              <a:t>, </a:t>
            </a:r>
            <a:r>
              <a:rPr lang="en-US" dirty="0" err="1"/>
              <a:t>instrukcije</a:t>
            </a:r>
            <a:r>
              <a:rPr lang="en-US" dirty="0"/>
              <a:t> se dele </a:t>
            </a:r>
            <a:r>
              <a:rPr lang="en-US" dirty="0" err="1"/>
              <a:t>na</a:t>
            </a:r>
            <a:r>
              <a:rPr lang="en-US" dirty="0"/>
              <a:t>: </a:t>
            </a:r>
          </a:p>
          <a:p>
            <a:pPr lvl="1"/>
            <a:r>
              <a:rPr lang="sr-Latn-RS" dirty="0"/>
              <a:t>Aritmetičke</a:t>
            </a:r>
          </a:p>
          <a:p>
            <a:pPr lvl="1"/>
            <a:r>
              <a:rPr lang="sr-Latn-RS" dirty="0"/>
              <a:t>Logičke</a:t>
            </a:r>
          </a:p>
          <a:p>
            <a:pPr lvl="1"/>
            <a:r>
              <a:rPr lang="sr-Latn-RS" dirty="0"/>
              <a:t>Instrukcije za konverziju</a:t>
            </a:r>
          </a:p>
          <a:p>
            <a:pPr lvl="1"/>
            <a:r>
              <a:rPr lang="sr-Latn-RS" dirty="0"/>
              <a:t>Instrukcije za prenos podataka</a:t>
            </a:r>
          </a:p>
          <a:p>
            <a:pPr lvl="1"/>
            <a:r>
              <a:rPr lang="sr-Latn-RS" dirty="0"/>
              <a:t>Ulazno/izlazne instrukcije</a:t>
            </a:r>
          </a:p>
          <a:p>
            <a:pPr lvl="1"/>
            <a:r>
              <a:rPr lang="sr-Latn-RS" dirty="0"/>
              <a:t>Kontrolne instrukcije</a:t>
            </a:r>
          </a:p>
          <a:p>
            <a:pPr lvl="1"/>
            <a:r>
              <a:rPr lang="sr-Latn-RS" dirty="0"/>
              <a:t>Instrukcije za prenos kontrole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7511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7AABE-CE09-4835-A81A-49B6C7544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Spoljašnja memorija</a:t>
            </a:r>
            <a:br>
              <a:rPr lang="sr-Latn-RS" dirty="0"/>
            </a:br>
            <a:r>
              <a:rPr lang="sr-Latn-RS" dirty="0">
                <a:solidFill>
                  <a:srgbClr val="FF0000"/>
                </a:solidFill>
              </a:rPr>
              <a:t>hard disk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D2A8F20-0DE2-449D-84F9-36BB8C847E4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7162800" cy="4953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94585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7AABE-CE09-4835-A81A-49B6C7544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Spoljašnja memorija</a:t>
            </a:r>
            <a:br>
              <a:rPr lang="sr-Latn-RS" dirty="0"/>
            </a:br>
            <a:r>
              <a:rPr lang="sr-Latn-RS" dirty="0">
                <a:solidFill>
                  <a:srgbClr val="FF0000"/>
                </a:solidFill>
              </a:rPr>
              <a:t>hard disk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F4D69C-BFEE-46C8-A757-D3F8CF216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46638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/>
              <a:t>Čitanje</a:t>
            </a:r>
            <a:r>
              <a:rPr lang="en-US" dirty="0"/>
              <a:t>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pisanje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hard </a:t>
            </a:r>
            <a:r>
              <a:rPr lang="en-US" dirty="0" err="1"/>
              <a:t>disku</a:t>
            </a:r>
            <a:r>
              <a:rPr lang="en-US" dirty="0"/>
              <a:t> se </a:t>
            </a:r>
            <a:r>
              <a:rPr lang="en-US" dirty="0" err="1"/>
              <a:t>realizuje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se </a:t>
            </a:r>
            <a:r>
              <a:rPr lang="en-US" dirty="0" err="1"/>
              <a:t>glava</a:t>
            </a:r>
            <a:r>
              <a:rPr lang="en-US" dirty="0"/>
              <a:t> za </a:t>
            </a:r>
            <a:r>
              <a:rPr lang="en-US" dirty="0" err="1"/>
              <a:t>čitanje</a:t>
            </a:r>
            <a:r>
              <a:rPr lang="en-US" dirty="0"/>
              <a:t>/</a:t>
            </a:r>
            <a:r>
              <a:rPr lang="en-US" dirty="0" err="1"/>
              <a:t>pisanje</a:t>
            </a:r>
            <a:r>
              <a:rPr lang="en-US" dirty="0"/>
              <a:t> </a:t>
            </a:r>
            <a:r>
              <a:rPr lang="en-US" dirty="0" err="1"/>
              <a:t>pozicionira</a:t>
            </a:r>
            <a:r>
              <a:rPr lang="en-US" dirty="0"/>
              <a:t> </a:t>
            </a:r>
            <a:r>
              <a:rPr lang="en-US" dirty="0" err="1"/>
              <a:t>iznad</a:t>
            </a:r>
            <a:r>
              <a:rPr lang="en-US" dirty="0"/>
              <a:t> </a:t>
            </a:r>
            <a:r>
              <a:rPr lang="en-US" dirty="0" err="1"/>
              <a:t>ploče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izvrši</a:t>
            </a:r>
            <a:r>
              <a:rPr lang="en-US" dirty="0"/>
              <a:t> </a:t>
            </a:r>
            <a:r>
              <a:rPr lang="en-US" dirty="0" err="1"/>
              <a:t>čitanje</a:t>
            </a:r>
            <a:r>
              <a:rPr lang="en-US" dirty="0"/>
              <a:t>/</a:t>
            </a:r>
            <a:r>
              <a:rPr lang="en-US" dirty="0" err="1"/>
              <a:t>pisanje</a:t>
            </a:r>
            <a:r>
              <a:rPr lang="en-US" dirty="0"/>
              <a:t> a motor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okretanje</a:t>
            </a:r>
            <a:r>
              <a:rPr lang="en-US" dirty="0"/>
              <a:t> </a:t>
            </a:r>
            <a:r>
              <a:rPr lang="en-US" dirty="0" err="1"/>
              <a:t>osovine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naslagani</a:t>
            </a:r>
            <a:r>
              <a:rPr lang="en-US" dirty="0"/>
              <a:t> </a:t>
            </a:r>
            <a:r>
              <a:rPr lang="en-US" dirty="0" err="1"/>
              <a:t>diskovi</a:t>
            </a:r>
            <a:r>
              <a:rPr lang="en-US" dirty="0"/>
              <a:t> (</a:t>
            </a:r>
            <a:r>
              <a:rPr lang="en-US" dirty="0" err="1"/>
              <a:t>ploče</a:t>
            </a:r>
            <a:r>
              <a:rPr lang="en-US" dirty="0"/>
              <a:t>). </a:t>
            </a:r>
            <a:r>
              <a:rPr lang="en-US" dirty="0" err="1"/>
              <a:t>Kako</a:t>
            </a:r>
            <a:r>
              <a:rPr lang="en-US" dirty="0"/>
              <a:t> je </a:t>
            </a:r>
            <a:r>
              <a:rPr lang="en-US" dirty="0" err="1"/>
              <a:t>glava</a:t>
            </a:r>
            <a:r>
              <a:rPr lang="en-US" dirty="0"/>
              <a:t> za </a:t>
            </a:r>
            <a:r>
              <a:rPr lang="en-US" dirty="0" err="1"/>
              <a:t>čitanje</a:t>
            </a:r>
            <a:r>
              <a:rPr lang="en-US" dirty="0"/>
              <a:t>/</a:t>
            </a:r>
            <a:r>
              <a:rPr lang="en-US" dirty="0" err="1"/>
              <a:t>pisanje</a:t>
            </a:r>
            <a:r>
              <a:rPr lang="en-US" dirty="0"/>
              <a:t> </a:t>
            </a:r>
            <a:r>
              <a:rPr lang="en-US" dirty="0" err="1"/>
              <a:t>relativno</a:t>
            </a:r>
            <a:r>
              <a:rPr lang="en-US" dirty="0"/>
              <a:t> </a:t>
            </a:r>
            <a:r>
              <a:rPr lang="en-US" dirty="0" err="1"/>
              <a:t>mali</a:t>
            </a:r>
            <a:r>
              <a:rPr lang="en-US" dirty="0"/>
              <a:t> </a:t>
            </a:r>
            <a:r>
              <a:rPr lang="en-US" dirty="0" err="1"/>
              <a:t>uređaj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pokrije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malu</a:t>
            </a:r>
            <a:r>
              <a:rPr lang="en-US" dirty="0"/>
              <a:t> </a:t>
            </a:r>
            <a:r>
              <a:rPr lang="en-US" dirty="0" err="1"/>
              <a:t>površinu</a:t>
            </a:r>
            <a:r>
              <a:rPr lang="en-US" dirty="0"/>
              <a:t> </a:t>
            </a:r>
            <a:r>
              <a:rPr lang="en-US" dirty="0" err="1"/>
              <a:t>ploče</a:t>
            </a:r>
            <a:r>
              <a:rPr lang="en-US" dirty="0"/>
              <a:t> </a:t>
            </a:r>
            <a:r>
              <a:rPr lang="en-US" dirty="0" err="1"/>
              <a:t>iznad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nalazi</a:t>
            </a:r>
            <a:r>
              <a:rPr lang="en-US" dirty="0"/>
              <a:t>. </a:t>
            </a:r>
            <a:r>
              <a:rPr lang="en-US" dirty="0" err="1"/>
              <a:t>Zbog</a:t>
            </a:r>
            <a:r>
              <a:rPr lang="en-US" dirty="0"/>
              <a:t> toga se </a:t>
            </a:r>
            <a:r>
              <a:rPr lang="en-US" dirty="0" err="1"/>
              <a:t>podaci</a:t>
            </a:r>
            <a:r>
              <a:rPr lang="en-US" dirty="0"/>
              <a:t> </a:t>
            </a:r>
            <a:r>
              <a:rPr lang="en-US" dirty="0" err="1"/>
              <a:t>zapisuju</a:t>
            </a:r>
            <a:r>
              <a:rPr lang="en-US" dirty="0"/>
              <a:t> po </a:t>
            </a:r>
            <a:r>
              <a:rPr lang="en-US" dirty="0" err="1"/>
              <a:t>tačno</a:t>
            </a:r>
            <a:r>
              <a:rPr lang="en-US" dirty="0"/>
              <a:t> </a:t>
            </a:r>
            <a:r>
              <a:rPr lang="en-US" dirty="0" err="1"/>
              <a:t>određenim</a:t>
            </a:r>
            <a:r>
              <a:rPr lang="en-US" dirty="0"/>
              <a:t> </a:t>
            </a:r>
            <a:r>
              <a:rPr lang="en-US" dirty="0" err="1"/>
              <a:t>koncentričnim</a:t>
            </a:r>
            <a:r>
              <a:rPr lang="en-US" dirty="0"/>
              <a:t> </a:t>
            </a:r>
            <a:r>
              <a:rPr lang="en-US" dirty="0" err="1"/>
              <a:t>krugovima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nazivaju</a:t>
            </a:r>
            <a:r>
              <a:rPr lang="en-US" dirty="0"/>
              <a:t> </a:t>
            </a:r>
            <a:r>
              <a:rPr lang="en-US" dirty="0" err="1"/>
              <a:t>staze</a:t>
            </a:r>
            <a:r>
              <a:rPr lang="en-US" dirty="0"/>
              <a:t>. </a:t>
            </a:r>
            <a:r>
              <a:rPr lang="en-US" dirty="0" err="1"/>
              <a:t>Širina</a:t>
            </a:r>
            <a:r>
              <a:rPr lang="en-US" dirty="0"/>
              <a:t> </a:t>
            </a:r>
            <a:r>
              <a:rPr lang="en-US" dirty="0" err="1"/>
              <a:t>svake</a:t>
            </a:r>
            <a:r>
              <a:rPr lang="en-US" dirty="0"/>
              <a:t> </a:t>
            </a:r>
            <a:r>
              <a:rPr lang="en-US" dirty="0" err="1"/>
              <a:t>staze</a:t>
            </a:r>
            <a:r>
              <a:rPr lang="en-US" dirty="0"/>
              <a:t> je </a:t>
            </a:r>
            <a:r>
              <a:rPr lang="en-US" dirty="0" err="1"/>
              <a:t>reda</a:t>
            </a:r>
            <a:r>
              <a:rPr lang="en-US" dirty="0"/>
              <a:t> </a:t>
            </a:r>
            <a:r>
              <a:rPr lang="en-US" dirty="0" err="1"/>
              <a:t>veličine</a:t>
            </a:r>
            <a:r>
              <a:rPr lang="en-US" dirty="0"/>
              <a:t> </a:t>
            </a:r>
            <a:r>
              <a:rPr lang="en-US" dirty="0" err="1"/>
              <a:t>mikrometra</a:t>
            </a:r>
            <a:r>
              <a:rPr lang="en-US" dirty="0"/>
              <a:t>, pa s </a:t>
            </a:r>
            <a:r>
              <a:rPr lang="en-US" dirty="0" err="1"/>
              <a:t>obzirom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dimenzije</a:t>
            </a:r>
            <a:r>
              <a:rPr lang="en-US" dirty="0"/>
              <a:t> </a:t>
            </a:r>
            <a:r>
              <a:rPr lang="en-US" dirty="0" err="1"/>
              <a:t>ploče</a:t>
            </a:r>
            <a:r>
              <a:rPr lang="en-US" dirty="0"/>
              <a:t> hard </a:t>
            </a:r>
            <a:r>
              <a:rPr lang="en-US" dirty="0" err="1"/>
              <a:t>diska</a:t>
            </a:r>
            <a:r>
              <a:rPr lang="en-US" dirty="0"/>
              <a:t>,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staza</a:t>
            </a:r>
            <a:r>
              <a:rPr lang="en-US" dirty="0"/>
              <a:t> je </a:t>
            </a:r>
            <a:r>
              <a:rPr lang="en-US" dirty="0" err="1"/>
              <a:t>izuzetno</a:t>
            </a:r>
            <a:r>
              <a:rPr lang="en-US" dirty="0"/>
              <a:t> </a:t>
            </a:r>
            <a:r>
              <a:rPr lang="en-US" dirty="0" err="1"/>
              <a:t>veliki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 err="1"/>
              <a:t>Svaka</a:t>
            </a:r>
            <a:r>
              <a:rPr lang="en-US" dirty="0"/>
              <a:t> </a:t>
            </a:r>
            <a:r>
              <a:rPr lang="en-US" dirty="0" err="1"/>
              <a:t>staza</a:t>
            </a:r>
            <a:r>
              <a:rPr lang="en-US" dirty="0"/>
              <a:t> je </a:t>
            </a:r>
            <a:r>
              <a:rPr lang="en-US" dirty="0" err="1"/>
              <a:t>podeljena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segmente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nazivaju</a:t>
            </a:r>
            <a:r>
              <a:rPr lang="en-US" dirty="0"/>
              <a:t> </a:t>
            </a:r>
            <a:r>
              <a:rPr lang="en-US" dirty="0" err="1"/>
              <a:t>sektori</a:t>
            </a:r>
            <a:r>
              <a:rPr lang="en-US" dirty="0"/>
              <a:t>.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sektor</a:t>
            </a:r>
            <a:r>
              <a:rPr lang="en-US" dirty="0"/>
              <a:t>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određenu</a:t>
            </a:r>
            <a:r>
              <a:rPr lang="en-US" dirty="0"/>
              <a:t> </a:t>
            </a:r>
            <a:r>
              <a:rPr lang="en-US" dirty="0" err="1"/>
              <a:t>količinu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sr-Latn-R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najmanju</a:t>
            </a:r>
            <a:r>
              <a:rPr lang="en-US" dirty="0"/>
              <a:t> </a:t>
            </a:r>
            <a:r>
              <a:rPr lang="en-US" dirty="0" err="1"/>
              <a:t>fizičku</a:t>
            </a:r>
            <a:r>
              <a:rPr lang="en-US" dirty="0"/>
              <a:t> </a:t>
            </a:r>
            <a:r>
              <a:rPr lang="en-US" dirty="0" err="1"/>
              <a:t>celinu</a:t>
            </a:r>
            <a:r>
              <a:rPr lang="en-US" dirty="0"/>
              <a:t> </a:t>
            </a:r>
            <a:r>
              <a:rPr lang="en-US" dirty="0" err="1"/>
              <a:t>kojoj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pristupiti</a:t>
            </a:r>
            <a:r>
              <a:rPr lang="en-US" dirty="0"/>
              <a:t>. </a:t>
            </a:r>
            <a:r>
              <a:rPr lang="en-US" dirty="0" err="1"/>
              <a:t>Očigledno</a:t>
            </a:r>
            <a:r>
              <a:rPr lang="en-US" dirty="0"/>
              <a:t> je da </a:t>
            </a:r>
            <a:r>
              <a:rPr lang="en-US" dirty="0" err="1"/>
              <a:t>veličina</a:t>
            </a:r>
            <a:r>
              <a:rPr lang="en-US" dirty="0"/>
              <a:t> (</a:t>
            </a:r>
            <a:r>
              <a:rPr lang="en-US" dirty="0" err="1"/>
              <a:t>dužina</a:t>
            </a:r>
            <a:r>
              <a:rPr lang="en-US" dirty="0"/>
              <a:t>) </a:t>
            </a:r>
            <a:r>
              <a:rPr lang="en-US" dirty="0" err="1"/>
              <a:t>staze</a:t>
            </a:r>
            <a:r>
              <a:rPr lang="en-US" dirty="0"/>
              <a:t> </a:t>
            </a:r>
            <a:r>
              <a:rPr lang="en-US" dirty="0" err="1"/>
              <a:t>zavisi</a:t>
            </a:r>
            <a:r>
              <a:rPr lang="en-US" dirty="0"/>
              <a:t> od </a:t>
            </a:r>
            <a:r>
              <a:rPr lang="en-US" dirty="0" err="1"/>
              <a:t>poluprečnika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kojem</a:t>
            </a:r>
            <a:r>
              <a:rPr lang="en-US" dirty="0"/>
              <a:t> se </a:t>
            </a:r>
            <a:r>
              <a:rPr lang="en-US" dirty="0" err="1"/>
              <a:t>nalazi</a:t>
            </a:r>
            <a:r>
              <a:rPr lang="en-US" dirty="0"/>
              <a:t>. Na </a:t>
            </a:r>
            <a:r>
              <a:rPr lang="en-US" dirty="0" err="1"/>
              <a:t>početku</a:t>
            </a:r>
            <a:r>
              <a:rPr lang="en-US" dirty="0"/>
              <a:t> </a:t>
            </a:r>
            <a:r>
              <a:rPr lang="en-US" dirty="0" err="1"/>
              <a:t>svakog</a:t>
            </a:r>
            <a:r>
              <a:rPr lang="en-US" dirty="0"/>
              <a:t> </a:t>
            </a:r>
            <a:r>
              <a:rPr lang="en-US" dirty="0" err="1"/>
              <a:t>sektora</a:t>
            </a:r>
            <a:r>
              <a:rPr lang="en-US" dirty="0"/>
              <a:t> se </a:t>
            </a:r>
            <a:r>
              <a:rPr lang="en-US" dirty="0" err="1"/>
              <a:t>nalazi</a:t>
            </a:r>
            <a:r>
              <a:rPr lang="en-US" dirty="0"/>
              <a:t> </a:t>
            </a:r>
            <a:r>
              <a:rPr lang="en-US" dirty="0" err="1"/>
              <a:t>zaglavlje</a:t>
            </a:r>
            <a:r>
              <a:rPr lang="en-US" dirty="0"/>
              <a:t> (header) u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upisuje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sektora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pozicioniranje</a:t>
            </a:r>
            <a:r>
              <a:rPr lang="en-US" dirty="0"/>
              <a:t> </a:t>
            </a:r>
            <a:r>
              <a:rPr lang="en-US" dirty="0" err="1"/>
              <a:t>glave</a:t>
            </a:r>
            <a:r>
              <a:rPr lang="en-US" dirty="0"/>
              <a:t> pre </a:t>
            </a:r>
            <a:r>
              <a:rPr lang="en-US" dirty="0" err="1"/>
              <a:t>čitanja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, 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kraju</a:t>
            </a:r>
            <a:r>
              <a:rPr lang="en-US" dirty="0"/>
              <a:t> </a:t>
            </a:r>
            <a:r>
              <a:rPr lang="en-US" dirty="0" err="1"/>
              <a:t>bloka</a:t>
            </a:r>
            <a:r>
              <a:rPr lang="en-US" dirty="0"/>
              <a:t> je </a:t>
            </a:r>
            <a:r>
              <a:rPr lang="en-US" dirty="0" err="1"/>
              <a:t>kod</a:t>
            </a:r>
            <a:r>
              <a:rPr lang="en-US" dirty="0"/>
              <a:t> za </a:t>
            </a:r>
            <a:r>
              <a:rPr lang="en-US" dirty="0" err="1"/>
              <a:t>ispravljanje</a:t>
            </a:r>
            <a:r>
              <a:rPr lang="en-US" dirty="0"/>
              <a:t> </a:t>
            </a:r>
            <a:r>
              <a:rPr lang="en-US" dirty="0" err="1"/>
              <a:t>grešaka</a:t>
            </a:r>
            <a:r>
              <a:rPr lang="en-US" dirty="0"/>
              <a:t> (error-correcting code).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1377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7AABE-CE09-4835-A81A-49B6C7544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Spoljašnja memorija</a:t>
            </a:r>
            <a:br>
              <a:rPr lang="sr-Latn-RS" dirty="0"/>
            </a:br>
            <a:r>
              <a:rPr lang="sr-Latn-RS" dirty="0">
                <a:solidFill>
                  <a:srgbClr val="FF0000"/>
                </a:solidFill>
              </a:rPr>
              <a:t>hard disk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F4D69C-BFEE-46C8-A757-D3F8CF216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466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Hard </a:t>
            </a:r>
            <a:r>
              <a:rPr lang="en-US" dirty="0" err="1"/>
              <a:t>diskovi</a:t>
            </a:r>
            <a:r>
              <a:rPr lang="en-US" dirty="0"/>
              <a:t> </a:t>
            </a:r>
            <a:r>
              <a:rPr lang="en-US" dirty="0" err="1"/>
              <a:t>spadaju</a:t>
            </a:r>
            <a:r>
              <a:rPr lang="en-US" dirty="0"/>
              <a:t> u </a:t>
            </a:r>
            <a:r>
              <a:rPr lang="en-US" dirty="0" err="1"/>
              <a:t>memoriju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direktnim</a:t>
            </a:r>
            <a:r>
              <a:rPr lang="en-US" dirty="0"/>
              <a:t> </a:t>
            </a:r>
            <a:r>
              <a:rPr lang="en-US" dirty="0" err="1"/>
              <a:t>pristupom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da se </a:t>
            </a:r>
            <a:r>
              <a:rPr lang="en-US" dirty="0" err="1"/>
              <a:t>podacima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adrese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 err="1"/>
              <a:t>Adresiranje</a:t>
            </a:r>
            <a:r>
              <a:rPr lang="en-US" dirty="0"/>
              <a:t> </a:t>
            </a:r>
            <a:r>
              <a:rPr lang="en-US" dirty="0" err="1"/>
              <a:t>savremenih</a:t>
            </a:r>
            <a:r>
              <a:rPr lang="en-US" dirty="0"/>
              <a:t> </a:t>
            </a:r>
            <a:r>
              <a:rPr lang="en-US" dirty="0" err="1"/>
              <a:t>diskova</a:t>
            </a:r>
            <a:r>
              <a:rPr lang="en-US" dirty="0"/>
              <a:t> se </a:t>
            </a:r>
            <a:r>
              <a:rPr lang="en-US" dirty="0" err="1"/>
              <a:t>sastoji</a:t>
            </a:r>
            <a:r>
              <a:rPr lang="en-US" dirty="0"/>
              <a:t> u </a:t>
            </a:r>
            <a:r>
              <a:rPr lang="en-US" dirty="0" err="1"/>
              <a:t>sledećem</a:t>
            </a:r>
            <a:r>
              <a:rPr lang="en-US" dirty="0"/>
              <a:t>. </a:t>
            </a:r>
            <a:r>
              <a:rPr lang="en-US" dirty="0" err="1"/>
              <a:t>Staze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istom</a:t>
            </a:r>
            <a:r>
              <a:rPr lang="en-US" dirty="0"/>
              <a:t> </a:t>
            </a:r>
            <a:r>
              <a:rPr lang="en-US" dirty="0" err="1"/>
              <a:t>poluprečniku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naslaganih</a:t>
            </a:r>
            <a:r>
              <a:rPr lang="en-US" dirty="0"/>
              <a:t> </a:t>
            </a:r>
            <a:r>
              <a:rPr lang="en-US" dirty="0" err="1"/>
              <a:t>diskova</a:t>
            </a:r>
            <a:r>
              <a:rPr lang="en-US" dirty="0"/>
              <a:t> </a:t>
            </a:r>
            <a:r>
              <a:rPr lang="en-US" dirty="0" err="1"/>
              <a:t>čine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„</a:t>
            </a:r>
            <a:r>
              <a:rPr lang="en-US" dirty="0" err="1"/>
              <a:t>fiktivni</a:t>
            </a:r>
            <a:r>
              <a:rPr lang="en-US" dirty="0"/>
              <a:t>“ </a:t>
            </a:r>
            <a:r>
              <a:rPr lang="en-US" dirty="0" err="1"/>
              <a:t>cilindar</a:t>
            </a:r>
            <a:r>
              <a:rPr lang="en-US" dirty="0"/>
              <a:t>. </a:t>
            </a:r>
            <a:r>
              <a:rPr lang="en-US" dirty="0" err="1"/>
              <a:t>Pojam</a:t>
            </a:r>
            <a:r>
              <a:rPr lang="en-US" dirty="0"/>
              <a:t> </a:t>
            </a:r>
            <a:r>
              <a:rPr lang="en-US" dirty="0" err="1"/>
              <a:t>cilindra</a:t>
            </a:r>
            <a:r>
              <a:rPr lang="en-US" dirty="0"/>
              <a:t> je </a:t>
            </a:r>
            <a:r>
              <a:rPr lang="en-US" dirty="0" err="1"/>
              <a:t>uveden</a:t>
            </a:r>
            <a:r>
              <a:rPr lang="en-US" dirty="0"/>
              <a:t> </a:t>
            </a:r>
            <a:r>
              <a:rPr lang="en-US" dirty="0" err="1"/>
              <a:t>zato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čitanja</a:t>
            </a:r>
            <a:r>
              <a:rPr lang="en-US" dirty="0"/>
              <a:t>/</a:t>
            </a:r>
            <a:r>
              <a:rPr lang="en-US" dirty="0" err="1"/>
              <a:t>pisanja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glave</a:t>
            </a:r>
            <a:r>
              <a:rPr lang="en-US" dirty="0"/>
              <a:t> </a:t>
            </a:r>
            <a:r>
              <a:rPr lang="en-US" dirty="0" err="1"/>
              <a:t>pozicionirane</a:t>
            </a:r>
            <a:r>
              <a:rPr lang="en-US" dirty="0"/>
              <a:t> </a:t>
            </a:r>
            <a:r>
              <a:rPr lang="en-US" dirty="0" err="1"/>
              <a:t>iznad</a:t>
            </a:r>
            <a:r>
              <a:rPr lang="en-US" dirty="0"/>
              <a:t> </a:t>
            </a:r>
            <a:r>
              <a:rPr lang="en-US" dirty="0" err="1"/>
              <a:t>staza</a:t>
            </a:r>
            <a:r>
              <a:rPr lang="en-US" dirty="0"/>
              <a:t> </a:t>
            </a:r>
            <a:r>
              <a:rPr lang="en-US" dirty="0" err="1"/>
              <a:t>istog</a:t>
            </a:r>
            <a:r>
              <a:rPr lang="en-US" dirty="0"/>
              <a:t> </a:t>
            </a:r>
            <a:r>
              <a:rPr lang="en-US" dirty="0" err="1"/>
              <a:t>poluprečnika</a:t>
            </a:r>
            <a:r>
              <a:rPr lang="en-US" dirty="0"/>
              <a:t> </a:t>
            </a:r>
            <a:r>
              <a:rPr lang="en-US" dirty="0" err="1"/>
              <a:t>pa</a:t>
            </a:r>
            <a:r>
              <a:rPr lang="en-US" dirty="0"/>
              <a:t> je </a:t>
            </a:r>
            <a:r>
              <a:rPr lang="en-US" dirty="0" err="1"/>
              <a:t>zbog</a:t>
            </a:r>
            <a:r>
              <a:rPr lang="en-US" dirty="0"/>
              <a:t> toga </a:t>
            </a:r>
            <a:r>
              <a:rPr lang="en-US" dirty="0" err="1"/>
              <a:t>efikasnije</a:t>
            </a:r>
            <a:r>
              <a:rPr lang="en-US" dirty="0"/>
              <a:t> </a:t>
            </a:r>
            <a:r>
              <a:rPr lang="en-US" dirty="0" err="1"/>
              <a:t>upisivanje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u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staze</a:t>
            </a:r>
            <a:r>
              <a:rPr lang="en-US" dirty="0"/>
              <a:t> </a:t>
            </a:r>
            <a:r>
              <a:rPr lang="en-US" dirty="0" err="1"/>
              <a:t>istog</a:t>
            </a:r>
            <a:r>
              <a:rPr lang="en-US" dirty="0"/>
              <a:t> </a:t>
            </a:r>
            <a:r>
              <a:rPr lang="en-US" dirty="0" err="1"/>
              <a:t>cilindra</a:t>
            </a:r>
            <a:r>
              <a:rPr lang="en-US" dirty="0"/>
              <a:t> a </a:t>
            </a:r>
            <a:r>
              <a:rPr lang="en-US" dirty="0" err="1"/>
              <a:t>zatim</a:t>
            </a:r>
            <a:r>
              <a:rPr lang="en-US" dirty="0"/>
              <a:t> u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staze</a:t>
            </a:r>
            <a:r>
              <a:rPr lang="en-US" dirty="0"/>
              <a:t> </a:t>
            </a:r>
            <a:r>
              <a:rPr lang="en-US" dirty="0" err="1"/>
              <a:t>sledećeg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redom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734327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453DA-B79C-47D5-8FF0-861DF9CF5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Spoljašnja memorija</a:t>
            </a:r>
            <a:br>
              <a:rPr lang="sr-Latn-RS" dirty="0"/>
            </a:br>
            <a:r>
              <a:rPr lang="sr-Latn-RS" dirty="0">
                <a:solidFill>
                  <a:srgbClr val="FF0000"/>
                </a:solidFill>
              </a:rPr>
              <a:t>kompakt disk (CD)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3CB5B-5DE7-49D0-9150-CF2826FAEF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Kompakt</a:t>
            </a:r>
            <a:r>
              <a:rPr lang="en-US" dirty="0"/>
              <a:t> </a:t>
            </a:r>
            <a:r>
              <a:rPr lang="en-US" dirty="0" err="1"/>
              <a:t>diskovi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prvobitno</a:t>
            </a:r>
            <a:r>
              <a:rPr lang="en-US" dirty="0"/>
              <a:t> </a:t>
            </a:r>
            <a:r>
              <a:rPr lang="en-US" dirty="0" err="1"/>
              <a:t>bili</a:t>
            </a:r>
            <a:r>
              <a:rPr lang="en-US" dirty="0"/>
              <a:t> </a:t>
            </a:r>
            <a:r>
              <a:rPr lang="en-US" dirty="0" err="1"/>
              <a:t>namenjeni</a:t>
            </a:r>
            <a:r>
              <a:rPr lang="en-US" dirty="0"/>
              <a:t> </a:t>
            </a:r>
            <a:r>
              <a:rPr lang="en-US" dirty="0" err="1"/>
              <a:t>snimanju</a:t>
            </a:r>
            <a:r>
              <a:rPr lang="en-US" dirty="0"/>
              <a:t> </a:t>
            </a:r>
            <a:r>
              <a:rPr lang="en-US" dirty="0" err="1"/>
              <a:t>muzičkih</a:t>
            </a:r>
            <a:r>
              <a:rPr lang="en-US" dirty="0"/>
              <a:t> </a:t>
            </a:r>
            <a:r>
              <a:rPr lang="en-US" dirty="0" err="1"/>
              <a:t>sadržaja</a:t>
            </a:r>
            <a:r>
              <a:rPr lang="en-US" dirty="0"/>
              <a:t>. </a:t>
            </a:r>
            <a:r>
              <a:rPr lang="en-US" dirty="0" err="1"/>
              <a:t>Pojavili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se 1980.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medij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u </a:t>
            </a:r>
            <a:r>
              <a:rPr lang="en-US" dirty="0" err="1"/>
              <a:t>budućnosti</a:t>
            </a:r>
            <a:r>
              <a:rPr lang="en-US" dirty="0"/>
              <a:t> </a:t>
            </a:r>
            <a:r>
              <a:rPr lang="en-US" dirty="0" err="1"/>
              <a:t>trebao</a:t>
            </a:r>
            <a:r>
              <a:rPr lang="en-US" dirty="0"/>
              <a:t> da </a:t>
            </a:r>
            <a:r>
              <a:rPr lang="en-US" dirty="0" err="1"/>
              <a:t>zameni</a:t>
            </a:r>
            <a:r>
              <a:rPr lang="en-US" dirty="0"/>
              <a:t> </a:t>
            </a:r>
            <a:r>
              <a:rPr lang="en-US" dirty="0" err="1"/>
              <a:t>gramofonske</a:t>
            </a:r>
            <a:r>
              <a:rPr lang="en-US" dirty="0"/>
              <a:t> </a:t>
            </a:r>
            <a:r>
              <a:rPr lang="en-US" dirty="0" err="1"/>
              <a:t>ploče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 err="1"/>
              <a:t>Spadaju</a:t>
            </a:r>
            <a:r>
              <a:rPr lang="en-US" dirty="0"/>
              <a:t> u tip </a:t>
            </a:r>
            <a:r>
              <a:rPr lang="en-US" dirty="0" err="1"/>
              <a:t>optičkih</a:t>
            </a:r>
            <a:r>
              <a:rPr lang="en-US" dirty="0"/>
              <a:t> </a:t>
            </a:r>
            <a:r>
              <a:rPr lang="en-US" dirty="0" err="1"/>
              <a:t>medija</a:t>
            </a:r>
            <a:r>
              <a:rPr lang="en-US" dirty="0"/>
              <a:t> </a:t>
            </a:r>
            <a:r>
              <a:rPr lang="en-US" dirty="0" err="1"/>
              <a:t>zato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funkcionisanje</a:t>
            </a:r>
            <a:r>
              <a:rPr lang="en-US" dirty="0"/>
              <a:t> </a:t>
            </a:r>
            <a:r>
              <a:rPr lang="en-US" dirty="0" err="1"/>
              <a:t>zasnovano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emitovanju</a:t>
            </a:r>
            <a:r>
              <a:rPr lang="en-US" dirty="0"/>
              <a:t> </a:t>
            </a:r>
            <a:r>
              <a:rPr lang="en-US" dirty="0" err="1"/>
              <a:t>laserskih</a:t>
            </a:r>
            <a:r>
              <a:rPr lang="en-US" dirty="0"/>
              <a:t> </a:t>
            </a:r>
            <a:r>
              <a:rPr lang="en-US" dirty="0" err="1"/>
              <a:t>zraka</a:t>
            </a:r>
            <a:r>
              <a:rPr lang="en-US" dirty="0"/>
              <a:t> ka </a:t>
            </a:r>
            <a:r>
              <a:rPr lang="en-US" dirty="0" err="1"/>
              <a:t>površini</a:t>
            </a:r>
            <a:r>
              <a:rPr lang="en-US" dirty="0"/>
              <a:t> </a:t>
            </a:r>
            <a:r>
              <a:rPr lang="en-US" dirty="0" err="1"/>
              <a:t>diska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njihovoj</a:t>
            </a:r>
            <a:r>
              <a:rPr lang="en-US" dirty="0"/>
              <a:t> </a:t>
            </a:r>
            <a:r>
              <a:rPr lang="en-US" dirty="0" err="1"/>
              <a:t>refleksiji</a:t>
            </a:r>
            <a:r>
              <a:rPr lang="en-US" dirty="0"/>
              <a:t> od </a:t>
            </a:r>
            <a:r>
              <a:rPr lang="en-US" dirty="0" err="1"/>
              <a:t>iste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/>
              <a:t>U </a:t>
            </a:r>
            <a:r>
              <a:rPr lang="en-US" dirty="0" err="1"/>
              <a:t>zavisnosti</a:t>
            </a:r>
            <a:r>
              <a:rPr lang="en-US" dirty="0"/>
              <a:t> od </a:t>
            </a:r>
            <a:r>
              <a:rPr lang="en-US" dirty="0" err="1"/>
              <a:t>konstrukcije</a:t>
            </a:r>
            <a:r>
              <a:rPr lang="en-US" dirty="0"/>
              <a:t> </a:t>
            </a:r>
            <a:r>
              <a:rPr lang="en-US" dirty="0" err="1"/>
              <a:t>ovi</a:t>
            </a:r>
            <a:r>
              <a:rPr lang="en-US" dirty="0"/>
              <a:t> </a:t>
            </a:r>
            <a:r>
              <a:rPr lang="en-US" dirty="0" err="1"/>
              <a:t>diskovi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čitajući</a:t>
            </a:r>
            <a:r>
              <a:rPr lang="en-US" dirty="0"/>
              <a:t> CD-ROM,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pisajući</a:t>
            </a:r>
            <a:r>
              <a:rPr lang="en-US" dirty="0"/>
              <a:t> CD-R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puta </a:t>
            </a:r>
            <a:r>
              <a:rPr lang="en-US" dirty="0" err="1"/>
              <a:t>pisajući</a:t>
            </a:r>
            <a:r>
              <a:rPr lang="en-US" dirty="0"/>
              <a:t> CD-RW</a:t>
            </a:r>
            <a:r>
              <a:rPr lang="sr-Latn-R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2299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453DA-B79C-47D5-8FF0-861DF9CF5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Spoljašnja memorija</a:t>
            </a:r>
            <a:br>
              <a:rPr lang="sr-Latn-RS" dirty="0"/>
            </a:br>
            <a:r>
              <a:rPr lang="sr-Latn-RS" dirty="0">
                <a:solidFill>
                  <a:srgbClr val="FF0000"/>
                </a:solidFill>
              </a:rPr>
              <a:t>kompakt disk (CD)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C182EAE-EE19-430D-9154-FD1FE52E3AC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752600"/>
            <a:ext cx="7162800" cy="434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69149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453DA-B79C-47D5-8FF0-861DF9CF5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Spoljašnja memorija</a:t>
            </a:r>
            <a:br>
              <a:rPr lang="sr-Latn-RS" dirty="0"/>
            </a:br>
            <a:r>
              <a:rPr lang="sr-Latn-RS" dirty="0">
                <a:solidFill>
                  <a:srgbClr val="FF0000"/>
                </a:solidFill>
              </a:rPr>
              <a:t>kompakt disk (CD-rom)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DC9099-16A5-4636-BCA8-FDCD0E648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CD-ROM (Compact Disc Read Only Memory)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diskovi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se </a:t>
            </a:r>
            <a:r>
              <a:rPr lang="en-US" dirty="0" err="1"/>
              <a:t>podaci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upisati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jednom</a:t>
            </a:r>
            <a:r>
              <a:rPr lang="en-US" dirty="0"/>
              <a:t> (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fabrički</a:t>
            </a:r>
            <a:r>
              <a:rPr lang="en-US" dirty="0"/>
              <a:t>) </a:t>
            </a:r>
            <a:r>
              <a:rPr lang="en-US" dirty="0" err="1"/>
              <a:t>tako</a:t>
            </a:r>
            <a:r>
              <a:rPr lang="en-US" dirty="0"/>
              <a:t> da </a:t>
            </a:r>
            <a:r>
              <a:rPr lang="en-US" dirty="0" err="1"/>
              <a:t>korisnik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da </a:t>
            </a:r>
            <a:r>
              <a:rPr lang="en-US" dirty="0" err="1"/>
              <a:t>čita</a:t>
            </a:r>
            <a:r>
              <a:rPr lang="en-US" dirty="0"/>
              <a:t> </a:t>
            </a:r>
            <a:r>
              <a:rPr lang="en-US" dirty="0" err="1"/>
              <a:t>njihov</a:t>
            </a:r>
            <a:r>
              <a:rPr lang="en-US" dirty="0"/>
              <a:t> </a:t>
            </a:r>
            <a:r>
              <a:rPr lang="en-US" dirty="0" err="1"/>
              <a:t>sadržaj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/>
              <a:t>CR-ROM </a:t>
            </a:r>
            <a:r>
              <a:rPr lang="en-US" dirty="0" err="1"/>
              <a:t>diskovi</a:t>
            </a:r>
            <a:r>
              <a:rPr lang="en-US" dirty="0"/>
              <a:t> se </a:t>
            </a:r>
            <a:r>
              <a:rPr lang="en-US" dirty="0" err="1"/>
              <a:t>sastoje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tri </a:t>
            </a:r>
            <a:r>
              <a:rPr lang="en-US" dirty="0" err="1"/>
              <a:t>sloja</a:t>
            </a:r>
            <a:r>
              <a:rPr lang="en-US" dirty="0"/>
              <a:t>: </a:t>
            </a:r>
            <a:r>
              <a:rPr lang="en-US" dirty="0" err="1"/>
              <a:t>polikarbonatnog</a:t>
            </a:r>
            <a:r>
              <a:rPr lang="en-US" dirty="0"/>
              <a:t> </a:t>
            </a:r>
            <a:r>
              <a:rPr lang="en-US" dirty="0" err="1"/>
              <a:t>stakla</a:t>
            </a:r>
            <a:r>
              <a:rPr lang="en-US" dirty="0"/>
              <a:t>, </a:t>
            </a:r>
            <a:r>
              <a:rPr lang="en-US" dirty="0" err="1"/>
              <a:t>tankog</a:t>
            </a:r>
            <a:r>
              <a:rPr lang="en-US" dirty="0"/>
              <a:t> </a:t>
            </a:r>
            <a:r>
              <a:rPr lang="en-US" dirty="0" err="1"/>
              <a:t>sloja</a:t>
            </a:r>
            <a:r>
              <a:rPr lang="en-US" dirty="0"/>
              <a:t> </a:t>
            </a:r>
            <a:r>
              <a:rPr lang="en-US" dirty="0" err="1"/>
              <a:t>aluminijuma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zaštitnog</a:t>
            </a:r>
            <a:r>
              <a:rPr lang="en-US" dirty="0"/>
              <a:t> </a:t>
            </a:r>
            <a:r>
              <a:rPr lang="en-US" dirty="0" err="1"/>
              <a:t>laka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štiti</a:t>
            </a:r>
            <a:r>
              <a:rPr lang="en-US" dirty="0"/>
              <a:t> disk od </a:t>
            </a:r>
            <a:r>
              <a:rPr lang="en-US" dirty="0" err="1"/>
              <a:t>oštećenja</a:t>
            </a:r>
            <a:r>
              <a:rPr lang="en-US" dirty="0"/>
              <a:t>. </a:t>
            </a:r>
            <a:r>
              <a:rPr lang="en-US" dirty="0" err="1"/>
              <a:t>Zapisivanje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se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disk </a:t>
            </a:r>
            <a:r>
              <a:rPr lang="en-US" dirty="0" err="1"/>
              <a:t>rotira</a:t>
            </a:r>
            <a:r>
              <a:rPr lang="en-US" dirty="0"/>
              <a:t> a </a:t>
            </a:r>
            <a:r>
              <a:rPr lang="en-US" dirty="0" err="1"/>
              <a:t>specijalni</a:t>
            </a:r>
            <a:r>
              <a:rPr lang="en-US" dirty="0"/>
              <a:t> </a:t>
            </a:r>
            <a:r>
              <a:rPr lang="en-US" dirty="0" err="1"/>
              <a:t>uređaj</a:t>
            </a:r>
            <a:r>
              <a:rPr lang="en-US" dirty="0"/>
              <a:t> (</a:t>
            </a:r>
            <a:r>
              <a:rPr lang="en-US" dirty="0" err="1"/>
              <a:t>pisač</a:t>
            </a:r>
            <a:r>
              <a:rPr lang="en-US" dirty="0"/>
              <a:t>) </a:t>
            </a:r>
            <a:r>
              <a:rPr lang="en-US" dirty="0" err="1"/>
              <a:t>duž</a:t>
            </a:r>
            <a:r>
              <a:rPr lang="en-US" dirty="0"/>
              <a:t> </a:t>
            </a:r>
            <a:r>
              <a:rPr lang="en-US" dirty="0" err="1"/>
              <a:t>spiralne</a:t>
            </a:r>
            <a:r>
              <a:rPr lang="en-US" dirty="0"/>
              <a:t> </a:t>
            </a:r>
            <a:r>
              <a:rPr lang="en-US" dirty="0" err="1"/>
              <a:t>staze</a:t>
            </a:r>
            <a:r>
              <a:rPr lang="en-US" dirty="0"/>
              <a:t> </a:t>
            </a:r>
            <a:r>
              <a:rPr lang="en-US" dirty="0" err="1"/>
              <a:t>pravi</a:t>
            </a:r>
            <a:r>
              <a:rPr lang="en-US" dirty="0"/>
              <a:t> </a:t>
            </a:r>
            <a:r>
              <a:rPr lang="en-US" dirty="0" err="1"/>
              <a:t>mikroskopska</a:t>
            </a:r>
            <a:r>
              <a:rPr lang="en-US" dirty="0"/>
              <a:t> </a:t>
            </a:r>
            <a:r>
              <a:rPr lang="en-US" dirty="0" err="1"/>
              <a:t>udubljenja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polikarbonatnom</a:t>
            </a:r>
            <a:r>
              <a:rPr lang="en-US" dirty="0"/>
              <a:t> </a:t>
            </a:r>
            <a:r>
              <a:rPr lang="en-US" dirty="0" err="1"/>
              <a:t>staklu</a:t>
            </a:r>
            <a:r>
              <a:rPr lang="en-US" dirty="0"/>
              <a:t>. </a:t>
            </a:r>
            <a:r>
              <a:rPr lang="en-US" dirty="0" err="1"/>
              <a:t>Nakon</a:t>
            </a:r>
            <a:r>
              <a:rPr lang="en-US" dirty="0"/>
              <a:t> toga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polikarbonatno</a:t>
            </a:r>
            <a:r>
              <a:rPr lang="en-US" dirty="0"/>
              <a:t> </a:t>
            </a:r>
            <a:r>
              <a:rPr lang="en-US" dirty="0" err="1"/>
              <a:t>staklo</a:t>
            </a:r>
            <a:r>
              <a:rPr lang="en-US" dirty="0"/>
              <a:t> </a:t>
            </a:r>
            <a:r>
              <a:rPr lang="en-US" dirty="0" err="1"/>
              <a:t>nanosi</a:t>
            </a:r>
            <a:r>
              <a:rPr lang="en-US" dirty="0"/>
              <a:t> </a:t>
            </a:r>
            <a:r>
              <a:rPr lang="en-US" dirty="0" err="1"/>
              <a:t>tanak</a:t>
            </a:r>
            <a:r>
              <a:rPr lang="en-US" dirty="0"/>
              <a:t> </a:t>
            </a:r>
            <a:r>
              <a:rPr lang="en-US" dirty="0" err="1"/>
              <a:t>sloj</a:t>
            </a:r>
            <a:r>
              <a:rPr lang="en-US" dirty="0"/>
              <a:t> </a:t>
            </a:r>
            <a:r>
              <a:rPr lang="en-US" dirty="0" err="1"/>
              <a:t>reflektujućeg</a:t>
            </a:r>
            <a:r>
              <a:rPr lang="en-US" dirty="0"/>
              <a:t> </a:t>
            </a:r>
            <a:r>
              <a:rPr lang="en-US" dirty="0" err="1"/>
              <a:t>aluminijuma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popunjava</a:t>
            </a:r>
            <a:r>
              <a:rPr lang="en-US" dirty="0"/>
              <a:t> </a:t>
            </a:r>
            <a:r>
              <a:rPr lang="en-US" dirty="0" err="1"/>
              <a:t>napravljena</a:t>
            </a:r>
            <a:r>
              <a:rPr lang="en-US" dirty="0"/>
              <a:t> </a:t>
            </a:r>
            <a:r>
              <a:rPr lang="en-US" dirty="0" err="1"/>
              <a:t>udubljenja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njega</a:t>
            </a:r>
            <a:r>
              <a:rPr lang="en-US" dirty="0"/>
              <a:t> </a:t>
            </a:r>
            <a:r>
              <a:rPr lang="en-US" dirty="0" err="1"/>
              <a:t>sloj</a:t>
            </a:r>
            <a:r>
              <a:rPr lang="en-US" dirty="0"/>
              <a:t> </a:t>
            </a:r>
            <a:r>
              <a:rPr lang="en-US" dirty="0" err="1"/>
              <a:t>zaštitnog</a:t>
            </a:r>
            <a:r>
              <a:rPr lang="en-US" dirty="0"/>
              <a:t> </a:t>
            </a:r>
            <a:r>
              <a:rPr lang="en-US" dirty="0" err="1"/>
              <a:t>laka</a:t>
            </a:r>
            <a:r>
              <a:rPr lang="en-US" dirty="0"/>
              <a:t>. </a:t>
            </a: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čitanja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diska</a:t>
            </a:r>
            <a:r>
              <a:rPr lang="en-US" dirty="0"/>
              <a:t> </a:t>
            </a:r>
            <a:r>
              <a:rPr lang="en-US" dirty="0" err="1"/>
              <a:t>čitač</a:t>
            </a:r>
            <a:r>
              <a:rPr lang="en-US" dirty="0"/>
              <a:t> </a:t>
            </a:r>
            <a:r>
              <a:rPr lang="en-US" dirty="0" err="1"/>
              <a:t>emituje</a:t>
            </a:r>
            <a:r>
              <a:rPr lang="en-US" dirty="0"/>
              <a:t> </a:t>
            </a:r>
            <a:r>
              <a:rPr lang="en-US" dirty="0" err="1"/>
              <a:t>laserske</a:t>
            </a:r>
            <a:r>
              <a:rPr lang="en-US" dirty="0"/>
              <a:t> </a:t>
            </a:r>
            <a:r>
              <a:rPr lang="en-US" dirty="0" err="1"/>
              <a:t>zrake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reflektuju</a:t>
            </a:r>
            <a:r>
              <a:rPr lang="en-US" dirty="0"/>
              <a:t> od </a:t>
            </a:r>
            <a:r>
              <a:rPr lang="en-US" dirty="0" err="1"/>
              <a:t>površine</a:t>
            </a:r>
            <a:r>
              <a:rPr lang="en-US" dirty="0"/>
              <a:t> </a:t>
            </a:r>
            <a:r>
              <a:rPr lang="en-US" dirty="0" err="1"/>
              <a:t>diska</a:t>
            </a:r>
            <a:r>
              <a:rPr lang="en-US" dirty="0"/>
              <a:t>.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laserski</a:t>
            </a:r>
            <a:r>
              <a:rPr lang="en-US" dirty="0"/>
              <a:t> </a:t>
            </a:r>
            <a:r>
              <a:rPr lang="en-US" dirty="0" err="1"/>
              <a:t>zrak</a:t>
            </a:r>
            <a:r>
              <a:rPr lang="en-US" dirty="0"/>
              <a:t> </a:t>
            </a:r>
            <a:r>
              <a:rPr lang="en-US" dirty="0" err="1"/>
              <a:t>emituje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mesto </a:t>
            </a:r>
            <a:r>
              <a:rPr lang="en-US" dirty="0" err="1"/>
              <a:t>gde</a:t>
            </a:r>
            <a:r>
              <a:rPr lang="en-US" dirty="0"/>
              <a:t> je </a:t>
            </a:r>
            <a:r>
              <a:rPr lang="en-US" dirty="0" err="1"/>
              <a:t>udubljenje</a:t>
            </a:r>
            <a:r>
              <a:rPr lang="en-US" dirty="0"/>
              <a:t> (</a:t>
            </a:r>
            <a:r>
              <a:rPr lang="en-US" dirty="0" err="1"/>
              <a:t>gde</a:t>
            </a:r>
            <a:r>
              <a:rPr lang="en-US" dirty="0"/>
              <a:t> je </a:t>
            </a:r>
            <a:r>
              <a:rPr lang="en-US" dirty="0" err="1"/>
              <a:t>deblji</a:t>
            </a:r>
            <a:r>
              <a:rPr lang="en-US" dirty="0"/>
              <a:t> </a:t>
            </a:r>
            <a:r>
              <a:rPr lang="en-US" dirty="0" err="1"/>
              <a:t>sloj</a:t>
            </a:r>
            <a:r>
              <a:rPr lang="en-US" dirty="0"/>
              <a:t> </a:t>
            </a:r>
            <a:r>
              <a:rPr lang="en-US" dirty="0" err="1"/>
              <a:t>aluminijuma</a:t>
            </a:r>
            <a:r>
              <a:rPr lang="en-US" dirty="0"/>
              <a:t>) </a:t>
            </a:r>
            <a:r>
              <a:rPr lang="en-US" dirty="0" err="1"/>
              <a:t>refleksija</a:t>
            </a:r>
            <a:r>
              <a:rPr lang="en-US" dirty="0"/>
              <a:t> je </a:t>
            </a:r>
            <a:r>
              <a:rPr lang="en-US" dirty="0" err="1"/>
              <a:t>izraženija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obrnuto</a:t>
            </a:r>
            <a:r>
              <a:rPr lang="en-US" dirty="0"/>
              <a:t>. </a:t>
            </a:r>
            <a:r>
              <a:rPr lang="en-US" dirty="0" err="1"/>
              <a:t>Odbijeni</a:t>
            </a:r>
            <a:r>
              <a:rPr lang="en-US" dirty="0"/>
              <a:t> </a:t>
            </a:r>
            <a:r>
              <a:rPr lang="en-US" dirty="0" err="1"/>
              <a:t>snop</a:t>
            </a:r>
            <a:r>
              <a:rPr lang="en-US" dirty="0"/>
              <a:t> </a:t>
            </a:r>
            <a:r>
              <a:rPr lang="en-US" dirty="0" err="1"/>
              <a:t>laserskog</a:t>
            </a:r>
            <a:r>
              <a:rPr lang="en-US" dirty="0"/>
              <a:t> </a:t>
            </a:r>
            <a:r>
              <a:rPr lang="en-US" dirty="0" err="1"/>
              <a:t>zraka</a:t>
            </a:r>
            <a:r>
              <a:rPr lang="en-US" dirty="0"/>
              <a:t> </a:t>
            </a:r>
            <a:r>
              <a:rPr lang="en-US" dirty="0" err="1"/>
              <a:t>upija</a:t>
            </a:r>
            <a:r>
              <a:rPr lang="en-US" dirty="0"/>
              <a:t> </a:t>
            </a:r>
            <a:r>
              <a:rPr lang="en-US" dirty="0" err="1"/>
              <a:t>fotodetektor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generiše</a:t>
            </a:r>
            <a:r>
              <a:rPr lang="en-US" dirty="0"/>
              <a:t> </a:t>
            </a:r>
            <a:r>
              <a:rPr lang="en-US" dirty="0" err="1"/>
              <a:t>električni</a:t>
            </a:r>
            <a:r>
              <a:rPr lang="en-US" dirty="0"/>
              <a:t> </a:t>
            </a:r>
            <a:r>
              <a:rPr lang="en-US" dirty="0" err="1"/>
              <a:t>impuls</a:t>
            </a:r>
            <a:r>
              <a:rPr lang="en-US" dirty="0"/>
              <a:t>. </a:t>
            </a:r>
            <a:r>
              <a:rPr lang="en-US" dirty="0" err="1"/>
              <a:t>Očito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zrak</a:t>
            </a:r>
            <a:r>
              <a:rPr lang="en-US" dirty="0"/>
              <a:t> </a:t>
            </a:r>
            <a:r>
              <a:rPr lang="en-US" dirty="0" err="1"/>
              <a:t>usmeri</a:t>
            </a:r>
            <a:r>
              <a:rPr lang="en-US" dirty="0"/>
              <a:t> ka </a:t>
            </a:r>
            <a:r>
              <a:rPr lang="en-US" dirty="0" err="1"/>
              <a:t>mestu</a:t>
            </a:r>
            <a:r>
              <a:rPr lang="en-US" dirty="0"/>
              <a:t> </a:t>
            </a:r>
            <a:r>
              <a:rPr lang="en-US" dirty="0" err="1"/>
              <a:t>udubljenja</a:t>
            </a:r>
            <a:r>
              <a:rPr lang="en-US" dirty="0"/>
              <a:t> </a:t>
            </a:r>
            <a:r>
              <a:rPr lang="en-US" dirty="0" err="1"/>
              <a:t>fotodetektor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generisati</a:t>
            </a:r>
            <a:r>
              <a:rPr lang="en-US" dirty="0"/>
              <a:t> </a:t>
            </a:r>
            <a:r>
              <a:rPr lang="en-US" dirty="0" err="1"/>
              <a:t>električni</a:t>
            </a:r>
            <a:r>
              <a:rPr lang="en-US" dirty="0"/>
              <a:t> </a:t>
            </a:r>
            <a:r>
              <a:rPr lang="en-US" dirty="0" err="1"/>
              <a:t>impuls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obrnuto</a:t>
            </a:r>
            <a:r>
              <a:rPr lang="en-US" dirty="0"/>
              <a:t>. To </a:t>
            </a:r>
            <a:r>
              <a:rPr lang="en-US" dirty="0" err="1"/>
              <a:t>znači</a:t>
            </a:r>
            <a:r>
              <a:rPr lang="en-US" dirty="0"/>
              <a:t> da je </a:t>
            </a:r>
            <a:r>
              <a:rPr lang="en-US" dirty="0" err="1"/>
              <a:t>udubljenje</a:t>
            </a:r>
            <a:r>
              <a:rPr lang="en-US" dirty="0"/>
              <a:t> </a:t>
            </a:r>
            <a:r>
              <a:rPr lang="en-US" dirty="0" err="1"/>
              <a:t>nosilac</a:t>
            </a:r>
            <a:r>
              <a:rPr lang="en-US" dirty="0"/>
              <a:t> </a:t>
            </a:r>
            <a:r>
              <a:rPr lang="en-US" dirty="0" err="1"/>
              <a:t>digitalnog</a:t>
            </a:r>
            <a:r>
              <a:rPr lang="en-US" dirty="0"/>
              <a:t> </a:t>
            </a:r>
            <a:r>
              <a:rPr lang="en-US" dirty="0" err="1"/>
              <a:t>podatka</a:t>
            </a:r>
            <a:r>
              <a:rPr lang="en-US" dirty="0"/>
              <a:t> 1 a </a:t>
            </a:r>
            <a:r>
              <a:rPr lang="en-US" dirty="0" err="1"/>
              <a:t>ispupčenje</a:t>
            </a:r>
            <a:r>
              <a:rPr lang="en-US" dirty="0"/>
              <a:t> </a:t>
            </a:r>
            <a:r>
              <a:rPr lang="en-US" dirty="0" err="1"/>
              <a:t>digitalnog</a:t>
            </a:r>
            <a:r>
              <a:rPr lang="en-US" dirty="0"/>
              <a:t> </a:t>
            </a:r>
            <a:r>
              <a:rPr lang="en-US" dirty="0" err="1"/>
              <a:t>podatka</a:t>
            </a:r>
            <a:r>
              <a:rPr lang="en-US" dirty="0"/>
              <a:t> 0.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9404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453DA-B79C-47D5-8FF0-861DF9CF5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Spoljašnja memorija</a:t>
            </a:r>
            <a:br>
              <a:rPr lang="sr-Latn-RS" dirty="0"/>
            </a:br>
            <a:r>
              <a:rPr lang="sr-Latn-RS" dirty="0">
                <a:solidFill>
                  <a:srgbClr val="FF0000"/>
                </a:solidFill>
              </a:rPr>
              <a:t>kompakt disk (CD-r)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DC9099-16A5-4636-BCA8-FDCD0E648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CD-R (Compact Disc - Recordable)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diskovi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upisuju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korisnici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/>
              <a:t>CD-R </a:t>
            </a:r>
            <a:r>
              <a:rPr lang="en-US" dirty="0" err="1"/>
              <a:t>diskovi</a:t>
            </a:r>
            <a:r>
              <a:rPr lang="en-US" dirty="0"/>
              <a:t> </a:t>
            </a:r>
            <a:r>
              <a:rPr lang="en-US" dirty="0" err="1"/>
              <a:t>takođe</a:t>
            </a:r>
            <a:r>
              <a:rPr lang="en-US" dirty="0"/>
              <a:t> </a:t>
            </a:r>
            <a:r>
              <a:rPr lang="en-US" dirty="0" err="1"/>
              <a:t>sadrže</a:t>
            </a:r>
            <a:r>
              <a:rPr lang="en-US" dirty="0"/>
              <a:t> </a:t>
            </a:r>
            <a:r>
              <a:rPr lang="en-US" dirty="0" err="1"/>
              <a:t>sloj</a:t>
            </a:r>
            <a:r>
              <a:rPr lang="en-US" dirty="0"/>
              <a:t> od </a:t>
            </a:r>
            <a:r>
              <a:rPr lang="en-US" dirty="0" err="1"/>
              <a:t>polikarbonatnog</a:t>
            </a:r>
            <a:r>
              <a:rPr lang="en-US" dirty="0"/>
              <a:t> </a:t>
            </a:r>
            <a:r>
              <a:rPr lang="en-US" dirty="0" err="1"/>
              <a:t>stakla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nanosi</a:t>
            </a:r>
            <a:r>
              <a:rPr lang="en-US" dirty="0"/>
              <a:t> </a:t>
            </a:r>
            <a:r>
              <a:rPr lang="en-US" dirty="0" err="1"/>
              <a:t>fotosenzitivni</a:t>
            </a:r>
            <a:r>
              <a:rPr lang="en-US" dirty="0"/>
              <a:t> </a:t>
            </a:r>
            <a:r>
              <a:rPr lang="en-US" dirty="0" err="1"/>
              <a:t>sloj</a:t>
            </a:r>
            <a:r>
              <a:rPr lang="en-US" dirty="0"/>
              <a:t>. Na </a:t>
            </a:r>
            <a:r>
              <a:rPr lang="en-US" dirty="0" err="1"/>
              <a:t>fotosenzitivni</a:t>
            </a:r>
            <a:r>
              <a:rPr lang="en-US" dirty="0"/>
              <a:t> </a:t>
            </a:r>
            <a:r>
              <a:rPr lang="en-US" dirty="0" err="1"/>
              <a:t>sloj</a:t>
            </a:r>
            <a:r>
              <a:rPr lang="en-US" dirty="0"/>
              <a:t> se </a:t>
            </a:r>
            <a:r>
              <a:rPr lang="en-US" dirty="0" err="1"/>
              <a:t>nanosi</a:t>
            </a:r>
            <a:r>
              <a:rPr lang="en-US" dirty="0"/>
              <a:t> </a:t>
            </a:r>
            <a:r>
              <a:rPr lang="en-US" dirty="0" err="1"/>
              <a:t>reflektivni</a:t>
            </a:r>
            <a:r>
              <a:rPr lang="en-US" dirty="0"/>
              <a:t> </a:t>
            </a:r>
            <a:r>
              <a:rPr lang="en-US" dirty="0" err="1"/>
              <a:t>sloj</a:t>
            </a:r>
            <a:r>
              <a:rPr lang="en-US" dirty="0"/>
              <a:t> od </a:t>
            </a:r>
            <a:r>
              <a:rPr lang="en-US" dirty="0" err="1"/>
              <a:t>srebra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zlata</a:t>
            </a:r>
            <a:r>
              <a:rPr lang="en-US" dirty="0"/>
              <a:t>. Na </a:t>
            </a:r>
            <a:r>
              <a:rPr lang="en-US" dirty="0" err="1"/>
              <a:t>kraju</a:t>
            </a:r>
            <a:r>
              <a:rPr lang="en-US" dirty="0"/>
              <a:t> se </a:t>
            </a:r>
            <a:r>
              <a:rPr lang="en-US" dirty="0" err="1"/>
              <a:t>nanosi</a:t>
            </a:r>
            <a:r>
              <a:rPr lang="en-US" dirty="0"/>
              <a:t> </a:t>
            </a:r>
            <a:r>
              <a:rPr lang="en-US" dirty="0" err="1"/>
              <a:t>zaštitni</a:t>
            </a:r>
            <a:r>
              <a:rPr lang="en-US" dirty="0"/>
              <a:t> </a:t>
            </a:r>
            <a:r>
              <a:rPr lang="en-US" dirty="0" err="1"/>
              <a:t>plastični</a:t>
            </a:r>
            <a:r>
              <a:rPr lang="en-US" dirty="0"/>
              <a:t> </a:t>
            </a:r>
            <a:r>
              <a:rPr lang="en-US" dirty="0" err="1"/>
              <a:t>sloj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 err="1"/>
              <a:t>Ovi</a:t>
            </a:r>
            <a:r>
              <a:rPr lang="en-US" dirty="0"/>
              <a:t> </a:t>
            </a:r>
            <a:r>
              <a:rPr lang="en-US" dirty="0" err="1"/>
              <a:t>diskovi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fabrički</a:t>
            </a:r>
            <a:r>
              <a:rPr lang="en-US" dirty="0"/>
              <a:t> </a:t>
            </a:r>
            <a:r>
              <a:rPr lang="en-US" dirty="0" err="1"/>
              <a:t>prazni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pripremljenim</a:t>
            </a:r>
            <a:r>
              <a:rPr lang="en-US" dirty="0"/>
              <a:t> </a:t>
            </a:r>
            <a:r>
              <a:rPr lang="en-US" dirty="0" err="1"/>
              <a:t>stazama</a:t>
            </a:r>
            <a:r>
              <a:rPr lang="en-US" dirty="0"/>
              <a:t> za </a:t>
            </a:r>
            <a:r>
              <a:rPr lang="en-US" dirty="0" err="1"/>
              <a:t>pisanje</a:t>
            </a:r>
            <a:r>
              <a:rPr lang="en-US" dirty="0"/>
              <a:t>.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pisanja</a:t>
            </a:r>
            <a:r>
              <a:rPr lang="en-US" dirty="0"/>
              <a:t> se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se </a:t>
            </a:r>
            <a:r>
              <a:rPr lang="en-US" dirty="0" err="1"/>
              <a:t>glava</a:t>
            </a:r>
            <a:r>
              <a:rPr lang="en-US" dirty="0"/>
              <a:t> za </a:t>
            </a:r>
            <a:r>
              <a:rPr lang="en-US" dirty="0" err="1"/>
              <a:t>pisanje</a:t>
            </a:r>
            <a:r>
              <a:rPr lang="en-US" dirty="0"/>
              <a:t> </a:t>
            </a:r>
            <a:r>
              <a:rPr lang="en-US" dirty="0" err="1"/>
              <a:t>kreće</a:t>
            </a:r>
            <a:r>
              <a:rPr lang="en-US" dirty="0"/>
              <a:t> </a:t>
            </a:r>
            <a:r>
              <a:rPr lang="en-US" dirty="0" err="1"/>
              <a:t>duž</a:t>
            </a:r>
            <a:r>
              <a:rPr lang="en-US" dirty="0"/>
              <a:t> </a:t>
            </a:r>
            <a:r>
              <a:rPr lang="en-US" dirty="0" err="1"/>
              <a:t>spiralne</a:t>
            </a:r>
            <a:r>
              <a:rPr lang="en-US" dirty="0"/>
              <a:t> </a:t>
            </a:r>
            <a:r>
              <a:rPr lang="en-US" dirty="0" err="1"/>
              <a:t>staze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emituje</a:t>
            </a:r>
            <a:r>
              <a:rPr lang="en-US" dirty="0"/>
              <a:t> </a:t>
            </a:r>
            <a:r>
              <a:rPr lang="en-US" dirty="0" err="1"/>
              <a:t>laserske</a:t>
            </a:r>
            <a:r>
              <a:rPr lang="en-US" dirty="0"/>
              <a:t> </a:t>
            </a:r>
            <a:r>
              <a:rPr lang="en-US" dirty="0" err="1"/>
              <a:t>zrake</a:t>
            </a:r>
            <a:r>
              <a:rPr lang="en-US" dirty="0"/>
              <a:t>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jačine</a:t>
            </a:r>
            <a:r>
              <a:rPr lang="en-US" dirty="0"/>
              <a:t>. Na </a:t>
            </a:r>
            <a:r>
              <a:rPr lang="en-US" dirty="0" err="1"/>
              <a:t>mestu</a:t>
            </a:r>
            <a:r>
              <a:rPr lang="en-US" dirty="0"/>
              <a:t> </a:t>
            </a:r>
            <a:r>
              <a:rPr lang="en-US" dirty="0" err="1"/>
              <a:t>gde</a:t>
            </a:r>
            <a:r>
              <a:rPr lang="en-US" dirty="0"/>
              <a:t> je </a:t>
            </a:r>
            <a:r>
              <a:rPr lang="en-US" dirty="0" err="1"/>
              <a:t>fotosenzitivni</a:t>
            </a:r>
            <a:r>
              <a:rPr lang="en-US" dirty="0"/>
              <a:t> </a:t>
            </a:r>
            <a:r>
              <a:rPr lang="en-US" dirty="0" err="1"/>
              <a:t>sloj</a:t>
            </a:r>
            <a:r>
              <a:rPr lang="en-US" dirty="0"/>
              <a:t> </a:t>
            </a:r>
            <a:r>
              <a:rPr lang="en-US" dirty="0" err="1"/>
              <a:t>pogođen</a:t>
            </a:r>
            <a:r>
              <a:rPr lang="en-US" dirty="0"/>
              <a:t> </a:t>
            </a:r>
            <a:r>
              <a:rPr lang="en-US" dirty="0" err="1"/>
              <a:t>laserskim</a:t>
            </a:r>
            <a:r>
              <a:rPr lang="en-US" dirty="0"/>
              <a:t> </a:t>
            </a:r>
            <a:r>
              <a:rPr lang="en-US" dirty="0" err="1"/>
              <a:t>zrakom</a:t>
            </a:r>
            <a:r>
              <a:rPr lang="en-US" dirty="0"/>
              <a:t> </a:t>
            </a:r>
            <a:r>
              <a:rPr lang="en-US" dirty="0" err="1"/>
              <a:t>potrebne</a:t>
            </a:r>
            <a:r>
              <a:rPr lang="en-US" dirty="0"/>
              <a:t> </a:t>
            </a:r>
            <a:r>
              <a:rPr lang="en-US" dirty="0" err="1"/>
              <a:t>jačine</a:t>
            </a:r>
            <a:r>
              <a:rPr lang="en-US" dirty="0"/>
              <a:t> </a:t>
            </a:r>
            <a:r>
              <a:rPr lang="en-US" dirty="0" err="1"/>
              <a:t>dolazi</a:t>
            </a:r>
            <a:r>
              <a:rPr lang="en-US" dirty="0"/>
              <a:t> do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hemijske</a:t>
            </a:r>
            <a:r>
              <a:rPr lang="en-US" dirty="0"/>
              <a:t> </a:t>
            </a:r>
            <a:r>
              <a:rPr lang="en-US" dirty="0" err="1"/>
              <a:t>promene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za </a:t>
            </a:r>
            <a:r>
              <a:rPr lang="en-US" dirty="0" err="1"/>
              <a:t>posledicu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znatno</a:t>
            </a:r>
            <a:r>
              <a:rPr lang="en-US" dirty="0"/>
              <a:t> </a:t>
            </a:r>
            <a:r>
              <a:rPr lang="en-US" dirty="0" err="1"/>
              <a:t>slabiju</a:t>
            </a:r>
            <a:r>
              <a:rPr lang="en-US" dirty="0"/>
              <a:t> </a:t>
            </a:r>
            <a:r>
              <a:rPr lang="en-US" dirty="0" err="1"/>
              <a:t>refleksiju</a:t>
            </a:r>
            <a:r>
              <a:rPr lang="en-US" dirty="0"/>
              <a:t>.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čitač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čitanja</a:t>
            </a:r>
            <a:r>
              <a:rPr lang="en-US" dirty="0"/>
              <a:t> </a:t>
            </a:r>
            <a:r>
              <a:rPr lang="en-US" dirty="0" err="1"/>
              <a:t>pogodi</a:t>
            </a:r>
            <a:r>
              <a:rPr lang="en-US" dirty="0"/>
              <a:t> </a:t>
            </a:r>
            <a:r>
              <a:rPr lang="en-US" dirty="0" err="1"/>
              <a:t>laserskim</a:t>
            </a:r>
            <a:r>
              <a:rPr lang="en-US" dirty="0"/>
              <a:t> </a:t>
            </a:r>
            <a:r>
              <a:rPr lang="en-US" dirty="0" err="1"/>
              <a:t>zrakom</a:t>
            </a:r>
            <a:r>
              <a:rPr lang="en-US" dirty="0"/>
              <a:t> </a:t>
            </a:r>
            <a:r>
              <a:rPr lang="en-US" dirty="0" err="1"/>
              <a:t>pomenuto</a:t>
            </a:r>
            <a:r>
              <a:rPr lang="en-US" dirty="0"/>
              <a:t> mesto </a:t>
            </a:r>
            <a:r>
              <a:rPr lang="en-US" dirty="0" err="1"/>
              <a:t>neće</a:t>
            </a:r>
            <a:r>
              <a:rPr lang="en-US" dirty="0"/>
              <a:t> </a:t>
            </a:r>
            <a:r>
              <a:rPr lang="en-US" dirty="0" err="1"/>
              <a:t>doći</a:t>
            </a:r>
            <a:r>
              <a:rPr lang="en-US" dirty="0"/>
              <a:t> do </a:t>
            </a:r>
            <a:r>
              <a:rPr lang="en-US" dirty="0" err="1"/>
              <a:t>refleksije</a:t>
            </a:r>
            <a:r>
              <a:rPr lang="en-US" dirty="0"/>
              <a:t> pa </a:t>
            </a:r>
            <a:r>
              <a:rPr lang="en-US" dirty="0" err="1"/>
              <a:t>samim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do </a:t>
            </a:r>
            <a:r>
              <a:rPr lang="en-US" dirty="0" err="1"/>
              <a:t>generisanja</a:t>
            </a:r>
            <a:r>
              <a:rPr lang="en-US" dirty="0"/>
              <a:t> </a:t>
            </a:r>
            <a:r>
              <a:rPr lang="en-US" dirty="0" err="1"/>
              <a:t>električnog</a:t>
            </a:r>
            <a:r>
              <a:rPr lang="en-US" dirty="0"/>
              <a:t> </a:t>
            </a:r>
            <a:r>
              <a:rPr lang="en-US" dirty="0" err="1"/>
              <a:t>impulsa</a:t>
            </a:r>
            <a:r>
              <a:rPr lang="en-US" dirty="0"/>
              <a:t> u </a:t>
            </a:r>
            <a:r>
              <a:rPr lang="en-US" dirty="0" err="1"/>
              <a:t>fotodetektoru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čega</a:t>
            </a:r>
            <a:r>
              <a:rPr lang="en-US" dirty="0"/>
              <a:t> </a:t>
            </a:r>
            <a:r>
              <a:rPr lang="en-US" dirty="0" err="1"/>
              <a:t>možemo</a:t>
            </a:r>
            <a:r>
              <a:rPr lang="en-US" dirty="0"/>
              <a:t> da </a:t>
            </a:r>
            <a:r>
              <a:rPr lang="en-US" dirty="0" err="1"/>
              <a:t>kažemo</a:t>
            </a:r>
            <a:r>
              <a:rPr lang="en-US" dirty="0"/>
              <a:t> da je to mesto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digitalnim</a:t>
            </a:r>
            <a:r>
              <a:rPr lang="en-US" dirty="0"/>
              <a:t> </a:t>
            </a:r>
            <a:r>
              <a:rPr lang="en-US" dirty="0" err="1"/>
              <a:t>zapisom</a:t>
            </a:r>
            <a:r>
              <a:rPr lang="en-US" dirty="0"/>
              <a:t> 0. Mesta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spiralnoj</a:t>
            </a:r>
            <a:r>
              <a:rPr lang="en-US" dirty="0"/>
              <a:t> </a:t>
            </a:r>
            <a:r>
              <a:rPr lang="en-US" dirty="0" err="1"/>
              <a:t>stazi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promenjen</a:t>
            </a:r>
            <a:r>
              <a:rPr lang="en-US" dirty="0"/>
              <a:t> </a:t>
            </a:r>
            <a:r>
              <a:rPr lang="en-US" dirty="0" err="1"/>
              <a:t>hemijski</a:t>
            </a:r>
            <a:r>
              <a:rPr lang="en-US" dirty="0"/>
              <a:t> </a:t>
            </a:r>
            <a:r>
              <a:rPr lang="en-US" dirty="0" err="1"/>
              <a:t>sastav</a:t>
            </a:r>
            <a:r>
              <a:rPr lang="en-US" dirty="0"/>
              <a:t> (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„</a:t>
            </a:r>
            <a:r>
              <a:rPr lang="en-US" dirty="0" err="1"/>
              <a:t>spržena</a:t>
            </a:r>
            <a:r>
              <a:rPr lang="en-US" dirty="0"/>
              <a:t>“)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nosioci</a:t>
            </a:r>
            <a:r>
              <a:rPr lang="en-US" dirty="0"/>
              <a:t> </a:t>
            </a:r>
            <a:r>
              <a:rPr lang="en-US" dirty="0" err="1"/>
              <a:t>digitalnog</a:t>
            </a:r>
            <a:r>
              <a:rPr lang="en-US" dirty="0"/>
              <a:t> </a:t>
            </a:r>
            <a:r>
              <a:rPr lang="en-US" dirty="0" err="1"/>
              <a:t>zapisa</a:t>
            </a:r>
            <a:r>
              <a:rPr lang="en-US" dirty="0"/>
              <a:t> 1. </a:t>
            </a:r>
          </a:p>
          <a:p>
            <a:r>
              <a:rPr lang="en-US" dirty="0" err="1"/>
              <a:t>Kako</a:t>
            </a:r>
            <a:r>
              <a:rPr lang="en-US" dirty="0"/>
              <a:t> se </a:t>
            </a: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pisanja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CD-R </a:t>
            </a:r>
            <a:r>
              <a:rPr lang="en-US" dirty="0" err="1"/>
              <a:t>trajno</a:t>
            </a:r>
            <a:r>
              <a:rPr lang="en-US" dirty="0"/>
              <a:t> </a:t>
            </a:r>
            <a:r>
              <a:rPr lang="en-US" dirty="0" err="1"/>
              <a:t>menja</a:t>
            </a:r>
            <a:r>
              <a:rPr lang="en-US" dirty="0"/>
              <a:t> </a:t>
            </a:r>
            <a:r>
              <a:rPr lang="en-US" dirty="0" err="1"/>
              <a:t>hemijski</a:t>
            </a:r>
            <a:r>
              <a:rPr lang="en-US" dirty="0"/>
              <a:t> </a:t>
            </a:r>
            <a:r>
              <a:rPr lang="en-US" dirty="0" err="1"/>
              <a:t>sastav</a:t>
            </a:r>
            <a:r>
              <a:rPr lang="en-US" dirty="0"/>
              <a:t> </a:t>
            </a:r>
            <a:r>
              <a:rPr lang="en-US" dirty="0" err="1"/>
              <a:t>fotosenzitivnog</a:t>
            </a:r>
            <a:r>
              <a:rPr lang="en-US" dirty="0"/>
              <a:t> </a:t>
            </a:r>
            <a:r>
              <a:rPr lang="en-US" dirty="0" err="1"/>
              <a:t>sloja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diskove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tipa</a:t>
            </a:r>
            <a:r>
              <a:rPr lang="en-US" dirty="0"/>
              <a:t> je </a:t>
            </a:r>
            <a:r>
              <a:rPr lang="en-US" dirty="0" err="1"/>
              <a:t>moguće</a:t>
            </a:r>
            <a:r>
              <a:rPr lang="en-US" dirty="0"/>
              <a:t> </a:t>
            </a:r>
            <a:r>
              <a:rPr lang="en-US" dirty="0" err="1"/>
              <a:t>zapisivati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jednom</a:t>
            </a:r>
            <a:r>
              <a:rPr lang="en-US" dirty="0"/>
              <a:t>.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čitanja</a:t>
            </a:r>
            <a:r>
              <a:rPr lang="en-US" dirty="0"/>
              <a:t> </a:t>
            </a:r>
            <a:r>
              <a:rPr lang="en-US" dirty="0" err="1"/>
              <a:t>ovako</a:t>
            </a:r>
            <a:r>
              <a:rPr lang="en-US" dirty="0"/>
              <a:t> </a:t>
            </a:r>
            <a:r>
              <a:rPr lang="en-US" dirty="0" err="1"/>
              <a:t>zapisanih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je </a:t>
            </a:r>
            <a:r>
              <a:rPr lang="en-US" dirty="0" err="1"/>
              <a:t>neograničen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2478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453DA-B79C-47D5-8FF0-861DF9CF5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Spoljašnja memorija</a:t>
            </a:r>
            <a:br>
              <a:rPr lang="sr-Latn-RS" dirty="0"/>
            </a:br>
            <a:r>
              <a:rPr lang="sr-Latn-RS" dirty="0">
                <a:solidFill>
                  <a:srgbClr val="FF0000"/>
                </a:solidFill>
              </a:rPr>
              <a:t>kompakt disk (CD-rW)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DC9099-16A5-4636-BCA8-FDCD0E648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CD-RW (Compact Disc - </a:t>
            </a:r>
            <a:r>
              <a:rPr lang="en-US" dirty="0" err="1"/>
              <a:t>ReWritable</a:t>
            </a:r>
            <a:r>
              <a:rPr lang="en-US" dirty="0"/>
              <a:t>)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diskovi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je </a:t>
            </a:r>
            <a:r>
              <a:rPr lang="en-US" dirty="0" err="1"/>
              <a:t>moguće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pisanje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brisanje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. </a:t>
            </a:r>
            <a:r>
              <a:rPr lang="en-US" dirty="0" err="1"/>
              <a:t>Ovi</a:t>
            </a:r>
            <a:r>
              <a:rPr lang="en-US" dirty="0"/>
              <a:t> </a:t>
            </a:r>
            <a:r>
              <a:rPr lang="en-US" dirty="0" err="1"/>
              <a:t>diskovi</a:t>
            </a:r>
            <a:r>
              <a:rPr lang="en-US" dirty="0"/>
              <a:t> u </a:t>
            </a:r>
            <a:r>
              <a:rPr lang="en-US" dirty="0" err="1"/>
              <a:t>osnovi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sloj</a:t>
            </a:r>
            <a:r>
              <a:rPr lang="en-US" dirty="0"/>
              <a:t> </a:t>
            </a:r>
            <a:r>
              <a:rPr lang="en-US" dirty="0" err="1"/>
              <a:t>polikarbonatnog</a:t>
            </a:r>
            <a:r>
              <a:rPr lang="en-US" dirty="0"/>
              <a:t> </a:t>
            </a:r>
            <a:r>
              <a:rPr lang="en-US" dirty="0" err="1"/>
              <a:t>stakla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urezanom</a:t>
            </a:r>
            <a:r>
              <a:rPr lang="en-US" dirty="0"/>
              <a:t> </a:t>
            </a:r>
            <a:r>
              <a:rPr lang="en-US" dirty="0" err="1"/>
              <a:t>spiralnom</a:t>
            </a:r>
            <a:r>
              <a:rPr lang="en-US" dirty="0"/>
              <a:t> </a:t>
            </a:r>
            <a:r>
              <a:rPr lang="en-US" dirty="0" err="1"/>
              <a:t>stazom</a:t>
            </a:r>
            <a:r>
              <a:rPr lang="en-US" dirty="0"/>
              <a:t>. Na </a:t>
            </a:r>
            <a:r>
              <a:rPr lang="en-US" dirty="0" err="1"/>
              <a:t>polikarbonatno</a:t>
            </a:r>
            <a:r>
              <a:rPr lang="en-US" dirty="0"/>
              <a:t> </a:t>
            </a:r>
            <a:r>
              <a:rPr lang="en-US" dirty="0" err="1"/>
              <a:t>staklo</a:t>
            </a:r>
            <a:r>
              <a:rPr lang="en-US" dirty="0"/>
              <a:t> se </a:t>
            </a:r>
            <a:r>
              <a:rPr lang="en-US" dirty="0" err="1"/>
              <a:t>nanosi</a:t>
            </a:r>
            <a:r>
              <a:rPr lang="en-US" dirty="0"/>
              <a:t> </a:t>
            </a:r>
            <a:r>
              <a:rPr lang="en-US" dirty="0" err="1"/>
              <a:t>još</a:t>
            </a:r>
            <a:r>
              <a:rPr lang="en-US" dirty="0"/>
              <a:t> 5 </a:t>
            </a:r>
            <a:r>
              <a:rPr lang="en-US" dirty="0" err="1"/>
              <a:t>slojeva</a:t>
            </a:r>
            <a:r>
              <a:rPr lang="en-US" dirty="0"/>
              <a:t> od </a:t>
            </a:r>
            <a:r>
              <a:rPr lang="en-US" dirty="0" err="1"/>
              <a:t>kojih</a:t>
            </a:r>
            <a:r>
              <a:rPr lang="en-US" dirty="0"/>
              <a:t> je </a:t>
            </a:r>
            <a:r>
              <a:rPr lang="en-US" dirty="0" err="1"/>
              <a:t>najbitniji</a:t>
            </a:r>
            <a:r>
              <a:rPr lang="en-US" dirty="0"/>
              <a:t> </a:t>
            </a:r>
            <a:r>
              <a:rPr lang="en-US" dirty="0" err="1"/>
              <a:t>sloj</a:t>
            </a:r>
            <a:r>
              <a:rPr lang="en-US" dirty="0"/>
              <a:t> za </a:t>
            </a:r>
            <a:r>
              <a:rPr lang="en-US" dirty="0" err="1"/>
              <a:t>snimanje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</a:t>
            </a:r>
            <a:r>
              <a:rPr lang="en-US" dirty="0" err="1"/>
              <a:t>fazne</a:t>
            </a:r>
            <a:r>
              <a:rPr lang="en-US" dirty="0"/>
              <a:t> </a:t>
            </a:r>
            <a:r>
              <a:rPr lang="en-US" dirty="0" err="1"/>
              <a:t>promene</a:t>
            </a:r>
            <a:r>
              <a:rPr lang="en-US" dirty="0"/>
              <a:t>. </a:t>
            </a:r>
            <a:r>
              <a:rPr lang="en-US" dirty="0" err="1"/>
              <a:t>Naime</a:t>
            </a:r>
            <a:r>
              <a:rPr lang="en-US" dirty="0"/>
              <a:t>,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sloj</a:t>
            </a:r>
            <a:r>
              <a:rPr lang="en-US" dirty="0"/>
              <a:t> </a:t>
            </a:r>
            <a:r>
              <a:rPr lang="en-US" dirty="0" err="1"/>
              <a:t>zagreje</a:t>
            </a:r>
            <a:r>
              <a:rPr lang="en-US" dirty="0"/>
              <a:t> do </a:t>
            </a:r>
            <a:r>
              <a:rPr lang="en-US" dirty="0" err="1"/>
              <a:t>određene</a:t>
            </a:r>
            <a:r>
              <a:rPr lang="en-US" dirty="0"/>
              <a:t> temperature pa </a:t>
            </a:r>
            <a:r>
              <a:rPr lang="en-US" dirty="0" err="1"/>
              <a:t>ohladi</a:t>
            </a:r>
            <a:r>
              <a:rPr lang="en-US" dirty="0"/>
              <a:t> </a:t>
            </a:r>
            <a:r>
              <a:rPr lang="en-US" dirty="0" err="1"/>
              <a:t>prelazi</a:t>
            </a:r>
            <a:r>
              <a:rPr lang="en-US" dirty="0"/>
              <a:t> u </a:t>
            </a:r>
            <a:r>
              <a:rPr lang="en-US" dirty="0" err="1"/>
              <a:t>kristalnu</a:t>
            </a:r>
            <a:r>
              <a:rPr lang="en-US" dirty="0"/>
              <a:t> </a:t>
            </a:r>
            <a:r>
              <a:rPr lang="en-US" dirty="0" err="1"/>
              <a:t>fazu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odlikuje</a:t>
            </a:r>
            <a:r>
              <a:rPr lang="en-US" dirty="0"/>
              <a:t> </a:t>
            </a:r>
            <a:r>
              <a:rPr lang="en-US" dirty="0" err="1"/>
              <a:t>velikom</a:t>
            </a:r>
            <a:r>
              <a:rPr lang="en-US" dirty="0"/>
              <a:t> </a:t>
            </a:r>
            <a:r>
              <a:rPr lang="en-US" dirty="0" err="1"/>
              <a:t>refleksijom</a:t>
            </a:r>
            <a:r>
              <a:rPr lang="en-US" dirty="0"/>
              <a:t>.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zagreje</a:t>
            </a:r>
            <a:r>
              <a:rPr lang="en-US" dirty="0"/>
              <a:t> do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tempreture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ohladi</a:t>
            </a:r>
            <a:r>
              <a:rPr lang="en-US" dirty="0"/>
              <a:t> </a:t>
            </a:r>
            <a:r>
              <a:rPr lang="en-US" dirty="0" err="1"/>
              <a:t>prelazi</a:t>
            </a:r>
            <a:r>
              <a:rPr lang="en-US" dirty="0"/>
              <a:t> u </a:t>
            </a:r>
            <a:r>
              <a:rPr lang="en-US" dirty="0" err="1"/>
              <a:t>amorfnu</a:t>
            </a:r>
            <a:r>
              <a:rPr lang="en-US" dirty="0"/>
              <a:t> </a:t>
            </a:r>
            <a:r>
              <a:rPr lang="en-US" dirty="0" err="1"/>
              <a:t>fazu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vrlo</a:t>
            </a:r>
            <a:r>
              <a:rPr lang="en-US" dirty="0"/>
              <a:t> </a:t>
            </a:r>
            <a:r>
              <a:rPr lang="en-US" dirty="0" err="1"/>
              <a:t>nizak</a:t>
            </a:r>
            <a:r>
              <a:rPr lang="en-US" dirty="0"/>
              <a:t> </a:t>
            </a:r>
            <a:r>
              <a:rPr lang="en-US" dirty="0" err="1"/>
              <a:t>stepen</a:t>
            </a:r>
            <a:r>
              <a:rPr lang="en-US" dirty="0"/>
              <a:t> </a:t>
            </a:r>
            <a:r>
              <a:rPr lang="en-US" dirty="0" err="1"/>
              <a:t>refleksije</a:t>
            </a:r>
            <a:r>
              <a:rPr lang="en-US" dirty="0"/>
              <a:t>. S </a:t>
            </a:r>
            <a:r>
              <a:rPr lang="en-US" dirty="0" err="1"/>
              <a:t>obzirom</a:t>
            </a:r>
            <a:r>
              <a:rPr lang="en-US" dirty="0"/>
              <a:t> da je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čitanja</a:t>
            </a:r>
            <a:r>
              <a:rPr lang="en-US" dirty="0"/>
              <a:t>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slučaju</a:t>
            </a:r>
            <a:r>
              <a:rPr lang="en-US" dirty="0"/>
              <a:t> CD-ROM </a:t>
            </a:r>
            <a:r>
              <a:rPr lang="en-US" dirty="0" err="1"/>
              <a:t>i</a:t>
            </a:r>
            <a:r>
              <a:rPr lang="en-US" dirty="0"/>
              <a:t> CD-R </a:t>
            </a:r>
            <a:r>
              <a:rPr lang="en-US" dirty="0" err="1"/>
              <a:t>diskova</a:t>
            </a:r>
            <a:r>
              <a:rPr lang="en-US" dirty="0"/>
              <a:t> </a:t>
            </a:r>
            <a:r>
              <a:rPr lang="en-US" dirty="0" err="1"/>
              <a:t>očigledno</a:t>
            </a:r>
            <a:r>
              <a:rPr lang="en-US" dirty="0"/>
              <a:t> je da </a:t>
            </a:r>
            <a:r>
              <a:rPr lang="en-US" dirty="0" err="1"/>
              <a:t>kristalna</a:t>
            </a:r>
            <a:r>
              <a:rPr lang="en-US" dirty="0"/>
              <a:t> </a:t>
            </a:r>
            <a:r>
              <a:rPr lang="en-US" dirty="0" err="1"/>
              <a:t>faza</a:t>
            </a:r>
            <a:r>
              <a:rPr lang="en-US" dirty="0"/>
              <a:t> </a:t>
            </a:r>
            <a:r>
              <a:rPr lang="en-US" dirty="0" err="1"/>
              <a:t>odgovara</a:t>
            </a:r>
            <a:r>
              <a:rPr lang="en-US" dirty="0"/>
              <a:t> </a:t>
            </a:r>
            <a:r>
              <a:rPr lang="en-US" dirty="0" err="1"/>
              <a:t>digitalnom</a:t>
            </a:r>
            <a:r>
              <a:rPr lang="en-US" dirty="0"/>
              <a:t> </a:t>
            </a:r>
            <a:r>
              <a:rPr lang="en-US" dirty="0" err="1"/>
              <a:t>zapisu</a:t>
            </a:r>
            <a:r>
              <a:rPr lang="en-US" dirty="0"/>
              <a:t> 1, a </a:t>
            </a:r>
            <a:r>
              <a:rPr lang="en-US" dirty="0" err="1"/>
              <a:t>amorfna</a:t>
            </a:r>
            <a:r>
              <a:rPr lang="en-US" dirty="0"/>
              <a:t> </a:t>
            </a:r>
            <a:r>
              <a:rPr lang="en-US" dirty="0" err="1"/>
              <a:t>faza</a:t>
            </a:r>
            <a:r>
              <a:rPr lang="en-US" dirty="0"/>
              <a:t> </a:t>
            </a:r>
            <a:r>
              <a:rPr lang="en-US" dirty="0" err="1"/>
              <a:t>digitalnom</a:t>
            </a:r>
            <a:r>
              <a:rPr lang="en-US" dirty="0"/>
              <a:t> </a:t>
            </a:r>
            <a:r>
              <a:rPr lang="en-US" dirty="0" err="1"/>
              <a:t>zapisu</a:t>
            </a:r>
            <a:r>
              <a:rPr lang="en-US" dirty="0"/>
              <a:t> 0. </a:t>
            </a:r>
          </a:p>
        </p:txBody>
      </p:sp>
    </p:spTree>
    <p:extLst>
      <p:ext uri="{BB962C8B-B14F-4D97-AF65-F5344CB8AC3E}">
        <p14:creationId xmlns:p14="http://schemas.microsoft.com/office/powerpoint/2010/main" val="15449934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6C211-DAA8-4DB2-BEA6-929B38D70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Spoljašnja memorija</a:t>
            </a:r>
            <a:br>
              <a:rPr lang="sr-Latn-RS" dirty="0"/>
            </a:br>
            <a:r>
              <a:rPr lang="sr-Latn-RS" dirty="0">
                <a:solidFill>
                  <a:srgbClr val="FF0000"/>
                </a:solidFill>
              </a:rPr>
              <a:t>fleš memorija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55781-BE46-4125-BE27-F8CEC9EC4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7523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Fleš</a:t>
            </a:r>
            <a:r>
              <a:rPr lang="en-US" dirty="0"/>
              <a:t> </a:t>
            </a:r>
            <a:r>
              <a:rPr lang="en-US" dirty="0" err="1"/>
              <a:t>memorija</a:t>
            </a:r>
            <a:r>
              <a:rPr lang="en-US" dirty="0"/>
              <a:t> </a:t>
            </a:r>
            <a:r>
              <a:rPr lang="sr-Latn-RS" dirty="0"/>
              <a:t>- </a:t>
            </a:r>
            <a:r>
              <a:rPr lang="en-US" dirty="0" err="1"/>
              <a:t>kompaktna</a:t>
            </a:r>
            <a:r>
              <a:rPr lang="en-US" dirty="0"/>
              <a:t>, </a:t>
            </a:r>
            <a:r>
              <a:rPr lang="en-US" dirty="0" err="1"/>
              <a:t>brza</a:t>
            </a:r>
            <a:r>
              <a:rPr lang="en-US" dirty="0"/>
              <a:t>, </a:t>
            </a:r>
            <a:r>
              <a:rPr lang="en-US" dirty="0" err="1"/>
              <a:t>velikog</a:t>
            </a:r>
            <a:r>
              <a:rPr lang="en-US" dirty="0"/>
              <a:t> </a:t>
            </a:r>
            <a:r>
              <a:rPr lang="en-US" dirty="0" err="1"/>
              <a:t>kapaciteta</a:t>
            </a:r>
            <a:r>
              <a:rPr lang="en-US" dirty="0"/>
              <a:t>, </a:t>
            </a:r>
            <a:r>
              <a:rPr lang="en-US" dirty="0" err="1"/>
              <a:t>pogodna</a:t>
            </a:r>
            <a:r>
              <a:rPr lang="en-US" dirty="0"/>
              <a:t> za back up, </a:t>
            </a:r>
            <a:r>
              <a:rPr lang="en-US" dirty="0" err="1"/>
              <a:t>malih</a:t>
            </a:r>
            <a:r>
              <a:rPr lang="en-US" dirty="0"/>
              <a:t> </a:t>
            </a:r>
            <a:r>
              <a:rPr lang="en-US" dirty="0" err="1"/>
              <a:t>dimenzija</a:t>
            </a:r>
            <a:r>
              <a:rPr lang="en-US" dirty="0"/>
              <a:t> </a:t>
            </a:r>
            <a:endParaRPr lang="sr-Latn-RS" dirty="0"/>
          </a:p>
          <a:p>
            <a:r>
              <a:rPr lang="en-US" dirty="0" err="1"/>
              <a:t>Brzina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podacima</a:t>
            </a:r>
            <a:r>
              <a:rPr lang="en-US" dirty="0"/>
              <a:t> je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velika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uporediva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brzinom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dinamički</a:t>
            </a:r>
            <a:r>
              <a:rPr lang="en-US" dirty="0"/>
              <a:t> RAM. </a:t>
            </a:r>
            <a:r>
              <a:rPr lang="en-US" dirty="0" err="1"/>
              <a:t>Fleš</a:t>
            </a:r>
            <a:r>
              <a:rPr lang="en-US" dirty="0"/>
              <a:t> </a:t>
            </a:r>
            <a:r>
              <a:rPr lang="en-US" dirty="0" err="1"/>
              <a:t>memorija</a:t>
            </a:r>
            <a:r>
              <a:rPr lang="en-US" dirty="0"/>
              <a:t> je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otporna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mehaničke</a:t>
            </a:r>
            <a:r>
              <a:rPr lang="en-US" dirty="0"/>
              <a:t> </a:t>
            </a:r>
            <a:r>
              <a:rPr lang="en-US" dirty="0" err="1"/>
              <a:t>udare</a:t>
            </a:r>
            <a:r>
              <a:rPr lang="en-US" dirty="0"/>
              <a:t>, </a:t>
            </a:r>
            <a:r>
              <a:rPr lang="en-US" dirty="0" err="1"/>
              <a:t>otporna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visoke</a:t>
            </a:r>
            <a:r>
              <a:rPr lang="en-US" dirty="0"/>
              <a:t> </a:t>
            </a:r>
            <a:r>
              <a:rPr lang="en-US" dirty="0" err="1"/>
              <a:t>pritiske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temperature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čini</a:t>
            </a:r>
            <a:r>
              <a:rPr lang="en-US" dirty="0"/>
              <a:t>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pogodnom</a:t>
            </a:r>
            <a:r>
              <a:rPr lang="en-US" dirty="0"/>
              <a:t> za </a:t>
            </a:r>
            <a:r>
              <a:rPr lang="en-US" dirty="0" err="1"/>
              <a:t>primenu</a:t>
            </a:r>
            <a:r>
              <a:rPr lang="en-US" dirty="0"/>
              <a:t> u </a:t>
            </a:r>
            <a:r>
              <a:rPr lang="en-US" dirty="0" err="1"/>
              <a:t>mernim</a:t>
            </a:r>
            <a:r>
              <a:rPr lang="en-US" dirty="0"/>
              <a:t> </a:t>
            </a:r>
            <a:r>
              <a:rPr lang="en-US" dirty="0" err="1"/>
              <a:t>uređajima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eksploatišu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otvorenom</a:t>
            </a:r>
            <a:r>
              <a:rPr lang="en-US" dirty="0"/>
              <a:t>. </a:t>
            </a:r>
            <a:r>
              <a:rPr lang="en-US" dirty="0" err="1"/>
              <a:t>Takođe</a:t>
            </a:r>
            <a:r>
              <a:rPr lang="en-US" dirty="0"/>
              <a:t>, </a:t>
            </a:r>
            <a:r>
              <a:rPr lang="en-US" dirty="0" err="1"/>
              <a:t>fleš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</a:t>
            </a:r>
            <a:r>
              <a:rPr lang="en-US" dirty="0" err="1"/>
              <a:t>višestrukog</a:t>
            </a:r>
            <a:r>
              <a:rPr lang="en-US" dirty="0"/>
              <a:t> </a:t>
            </a:r>
            <a:r>
              <a:rPr lang="en-US" dirty="0" err="1"/>
              <a:t>pisanja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brisanja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čini</a:t>
            </a:r>
            <a:r>
              <a:rPr lang="en-US" dirty="0"/>
              <a:t> </a:t>
            </a:r>
            <a:r>
              <a:rPr lang="en-US" dirty="0" err="1"/>
              <a:t>pogodnim</a:t>
            </a:r>
            <a:r>
              <a:rPr lang="en-US" dirty="0"/>
              <a:t> za </a:t>
            </a:r>
            <a:r>
              <a:rPr lang="en-US" dirty="0" err="1"/>
              <a:t>izradu</a:t>
            </a:r>
            <a:r>
              <a:rPr lang="en-US" dirty="0"/>
              <a:t> hard </a:t>
            </a:r>
            <a:r>
              <a:rPr lang="en-US" dirty="0" err="1"/>
              <a:t>diskova</a:t>
            </a:r>
            <a:r>
              <a:rPr lang="en-US" dirty="0"/>
              <a:t> u tablet </a:t>
            </a:r>
            <a:r>
              <a:rPr lang="en-US" dirty="0" err="1"/>
              <a:t>uređajima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36105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3D930-86E2-4513-B2AD-C410E20AA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Hijerarhija memorija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DEDCA1F-93FF-4A94-9AA3-E3633DAF2A6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08" y="1558771"/>
            <a:ext cx="8669784" cy="4876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1091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01D29-5749-4840-95BB-A9B877F57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Izvr</a:t>
            </a:r>
            <a:r>
              <a:rPr lang="sr-Latn-RS" dirty="0"/>
              <a:t>šavanje programskih instrukcija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EC92B-5F15-4B3D-BC0C-44FD96C3D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instrukcija</a:t>
            </a:r>
            <a:r>
              <a:rPr lang="en-US" dirty="0"/>
              <a:t> je </a:t>
            </a:r>
            <a:r>
              <a:rPr lang="en-US" dirty="0" err="1"/>
              <a:t>standardizovana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procesor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upravljačka</a:t>
            </a:r>
            <a:r>
              <a:rPr lang="en-US" dirty="0"/>
              <a:t> </a:t>
            </a:r>
            <a:r>
              <a:rPr lang="en-US" dirty="0" err="1"/>
              <a:t>jedinica</a:t>
            </a:r>
            <a:r>
              <a:rPr lang="en-US" dirty="0"/>
              <a:t>, </a:t>
            </a:r>
            <a:r>
              <a:rPr lang="en-US" dirty="0" err="1"/>
              <a:t>bila</a:t>
            </a:r>
            <a:r>
              <a:rPr lang="en-US" dirty="0"/>
              <a:t> u </a:t>
            </a:r>
            <a:r>
              <a:rPr lang="en-US" dirty="0" err="1"/>
              <a:t>stanju</a:t>
            </a:r>
            <a:r>
              <a:rPr lang="en-US" dirty="0"/>
              <a:t> da </a:t>
            </a:r>
            <a:r>
              <a:rPr lang="en-US" dirty="0" err="1"/>
              <a:t>prepozna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izvrši</a:t>
            </a:r>
            <a:r>
              <a:rPr lang="en-US" dirty="0"/>
              <a:t> </a:t>
            </a:r>
            <a:r>
              <a:rPr lang="en-US" dirty="0" err="1"/>
              <a:t>datu</a:t>
            </a:r>
            <a:r>
              <a:rPr lang="en-US" dirty="0"/>
              <a:t> </a:t>
            </a:r>
            <a:r>
              <a:rPr lang="en-US" dirty="0" err="1"/>
              <a:t>instrukciju</a:t>
            </a:r>
            <a:r>
              <a:rPr lang="en-US" dirty="0"/>
              <a:t>. Na </a:t>
            </a:r>
            <a:r>
              <a:rPr lang="en-US" dirty="0" err="1"/>
              <a:t>početku</a:t>
            </a:r>
            <a:r>
              <a:rPr lang="en-US" dirty="0"/>
              <a:t> </a:t>
            </a:r>
            <a:r>
              <a:rPr lang="en-US" dirty="0" err="1"/>
              <a:t>instrukcije</a:t>
            </a:r>
            <a:r>
              <a:rPr lang="en-US" dirty="0"/>
              <a:t> po </a:t>
            </a:r>
            <a:r>
              <a:rPr lang="en-US" dirty="0" err="1"/>
              <a:t>pravilu</a:t>
            </a:r>
            <a:r>
              <a:rPr lang="en-US" dirty="0"/>
              <a:t> se </a:t>
            </a:r>
            <a:r>
              <a:rPr lang="en-US" dirty="0" err="1"/>
              <a:t>nalazi</a:t>
            </a:r>
            <a:r>
              <a:rPr lang="en-US" dirty="0"/>
              <a:t> </a:t>
            </a:r>
            <a:r>
              <a:rPr lang="en-US" dirty="0" err="1"/>
              <a:t>operacioni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, a za </a:t>
            </a:r>
            <a:r>
              <a:rPr lang="en-US" dirty="0" err="1"/>
              <a:t>njim</a:t>
            </a:r>
            <a:r>
              <a:rPr lang="en-US" dirty="0"/>
              <a:t> </a:t>
            </a:r>
            <a:r>
              <a:rPr lang="en-US" dirty="0" err="1"/>
              <a:t>slede</a:t>
            </a:r>
            <a:r>
              <a:rPr lang="en-US" dirty="0"/>
              <a:t> operandi </a:t>
            </a:r>
            <a:r>
              <a:rPr lang="en-US" dirty="0" err="1"/>
              <a:t>instrukcije</a:t>
            </a:r>
            <a:r>
              <a:rPr lang="en-US" dirty="0"/>
              <a:t>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podaci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učestvuju</a:t>
            </a:r>
            <a:r>
              <a:rPr lang="en-US" dirty="0"/>
              <a:t> u </a:t>
            </a:r>
            <a:r>
              <a:rPr lang="en-US" dirty="0" err="1"/>
              <a:t>operaciji</a:t>
            </a:r>
            <a:r>
              <a:rPr lang="en-US" dirty="0"/>
              <a:t> </a:t>
            </a:r>
            <a:r>
              <a:rPr lang="en-US" dirty="0" err="1"/>
              <a:t>definisanoj</a:t>
            </a:r>
            <a:r>
              <a:rPr lang="en-US" dirty="0"/>
              <a:t> </a:t>
            </a:r>
            <a:r>
              <a:rPr lang="en-US" dirty="0" err="1"/>
              <a:t>datom</a:t>
            </a:r>
            <a:r>
              <a:rPr lang="en-US" dirty="0"/>
              <a:t> </a:t>
            </a:r>
            <a:r>
              <a:rPr lang="en-US" dirty="0" err="1"/>
              <a:t>instrukcijom</a:t>
            </a:r>
            <a:r>
              <a:rPr lang="en-US" dirty="0"/>
              <a:t>.</a:t>
            </a:r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en-US" dirty="0" err="1"/>
              <a:t>Vrlo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operandi </a:t>
            </a:r>
            <a:r>
              <a:rPr lang="en-US" dirty="0" err="1"/>
              <a:t>instrukcije</a:t>
            </a:r>
            <a:r>
              <a:rPr lang="en-US" dirty="0"/>
              <a:t> </a:t>
            </a:r>
            <a:r>
              <a:rPr lang="en-US" dirty="0" err="1"/>
              <a:t>definisani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lokacija</a:t>
            </a:r>
            <a:r>
              <a:rPr lang="en-US" dirty="0"/>
              <a:t> u </a:t>
            </a:r>
            <a:r>
              <a:rPr lang="en-US" dirty="0" err="1"/>
              <a:t>operativnoj</a:t>
            </a:r>
            <a:r>
              <a:rPr lang="en-US" dirty="0"/>
              <a:t> </a:t>
            </a:r>
            <a:r>
              <a:rPr lang="en-US" dirty="0" err="1"/>
              <a:t>memoriji</a:t>
            </a:r>
            <a:r>
              <a:rPr lang="en-US" dirty="0"/>
              <a:t>. Da bi </a:t>
            </a:r>
            <a:r>
              <a:rPr lang="en-US" dirty="0" err="1"/>
              <a:t>bili</a:t>
            </a:r>
            <a:r>
              <a:rPr lang="en-US" dirty="0"/>
              <a:t> u </a:t>
            </a:r>
            <a:r>
              <a:rPr lang="en-US" dirty="0" err="1"/>
              <a:t>mogućnosti</a:t>
            </a:r>
            <a:r>
              <a:rPr lang="en-US" dirty="0"/>
              <a:t> da </a:t>
            </a:r>
            <a:r>
              <a:rPr lang="en-US" dirty="0" err="1"/>
              <a:t>opišemo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realizacije</a:t>
            </a:r>
            <a:r>
              <a:rPr lang="en-US" dirty="0"/>
              <a:t> </a:t>
            </a:r>
            <a:r>
              <a:rPr lang="en-US" dirty="0" err="1"/>
              <a:t>ovako</a:t>
            </a:r>
            <a:r>
              <a:rPr lang="en-US" dirty="0"/>
              <a:t> </a:t>
            </a:r>
            <a:r>
              <a:rPr lang="en-US" dirty="0" err="1"/>
              <a:t>definisane</a:t>
            </a:r>
            <a:r>
              <a:rPr lang="en-US" dirty="0"/>
              <a:t> </a:t>
            </a:r>
            <a:r>
              <a:rPr lang="en-US" dirty="0" err="1"/>
              <a:t>instrukcije</a:t>
            </a:r>
            <a:r>
              <a:rPr lang="en-US" dirty="0"/>
              <a:t> </a:t>
            </a:r>
            <a:r>
              <a:rPr lang="en-US" dirty="0" err="1"/>
              <a:t>neophodno</a:t>
            </a:r>
            <a:r>
              <a:rPr lang="en-US" dirty="0"/>
              <a:t> je da </a:t>
            </a:r>
            <a:r>
              <a:rPr lang="en-US" dirty="0" err="1"/>
              <a:t>definišemo</a:t>
            </a:r>
            <a:r>
              <a:rPr lang="en-US" dirty="0"/>
              <a:t> </a:t>
            </a:r>
            <a:r>
              <a:rPr lang="en-US" dirty="0" err="1"/>
              <a:t>pojam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memorijske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adrese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opišemo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memorisanja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u </a:t>
            </a:r>
            <a:r>
              <a:rPr lang="en-US" dirty="0" err="1"/>
              <a:t>memoriji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F7513F-CF70-4235-A913-52F77970EF3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450454"/>
            <a:ext cx="7620000" cy="1143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1595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ECCE6-7683-41B9-BDAA-0C7DD27D3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Memorijske adrese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F12A9-DD57-4D38-AAAE-B0B143908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99038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Memorija</a:t>
            </a:r>
            <a:r>
              <a:rPr lang="en-US" dirty="0"/>
              <a:t> </a:t>
            </a:r>
            <a:r>
              <a:rPr lang="en-US" dirty="0" err="1"/>
              <a:t>savremenih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za </a:t>
            </a:r>
            <a:r>
              <a:rPr lang="en-US" dirty="0" err="1"/>
              <a:t>cilj</a:t>
            </a:r>
            <a:r>
              <a:rPr lang="en-US" dirty="0"/>
              <a:t> da </a:t>
            </a:r>
            <a:r>
              <a:rPr lang="en-US" dirty="0" err="1"/>
              <a:t>čuva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zapisani</a:t>
            </a:r>
            <a:r>
              <a:rPr lang="en-US" dirty="0"/>
              <a:t> u </a:t>
            </a:r>
            <a:r>
              <a:rPr lang="en-US" dirty="0" err="1"/>
              <a:t>binarnoj</a:t>
            </a:r>
            <a:r>
              <a:rPr lang="en-US" dirty="0"/>
              <a:t> </a:t>
            </a:r>
            <a:r>
              <a:rPr lang="en-US" dirty="0" err="1"/>
              <a:t>formi</a:t>
            </a:r>
            <a:r>
              <a:rPr lang="en-US" dirty="0"/>
              <a:t>. </a:t>
            </a:r>
            <a:r>
              <a:rPr lang="en-US" dirty="0" err="1"/>
              <a:t>Pri</a:t>
            </a:r>
            <a:r>
              <a:rPr lang="en-US" dirty="0"/>
              <a:t> tome je </a:t>
            </a:r>
            <a:r>
              <a:rPr lang="en-US" dirty="0" err="1"/>
              <a:t>standardima</a:t>
            </a:r>
            <a:r>
              <a:rPr lang="en-US" dirty="0"/>
              <a:t> </a:t>
            </a:r>
            <a:r>
              <a:rPr lang="en-US" dirty="0" err="1"/>
              <a:t>utvrđeno</a:t>
            </a:r>
            <a:r>
              <a:rPr lang="en-US" dirty="0"/>
              <a:t> </a:t>
            </a:r>
            <a:r>
              <a:rPr lang="en-US" dirty="0" err="1"/>
              <a:t>koliko</a:t>
            </a:r>
            <a:r>
              <a:rPr lang="en-US" dirty="0"/>
              <a:t> </a:t>
            </a:r>
            <a:r>
              <a:rPr lang="en-US" dirty="0" err="1"/>
              <a:t>bitova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raspolaganju</a:t>
            </a:r>
            <a:r>
              <a:rPr lang="en-US" dirty="0"/>
              <a:t> za </a:t>
            </a:r>
            <a:r>
              <a:rPr lang="en-US" dirty="0" err="1"/>
              <a:t>upisivanje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čuvanje</a:t>
            </a:r>
            <a:r>
              <a:rPr lang="en-US" dirty="0"/>
              <a:t> </a:t>
            </a:r>
            <a:r>
              <a:rPr lang="en-US" dirty="0" err="1"/>
              <a:t>svakog</a:t>
            </a:r>
            <a:r>
              <a:rPr lang="en-US" dirty="0"/>
              <a:t> </a:t>
            </a:r>
            <a:r>
              <a:rPr lang="en-US" dirty="0" err="1"/>
              <a:t>tipa</a:t>
            </a:r>
            <a:r>
              <a:rPr lang="en-US" dirty="0"/>
              <a:t> </a:t>
            </a:r>
            <a:r>
              <a:rPr lang="en-US" dirty="0" err="1"/>
              <a:t>podatka</a:t>
            </a:r>
            <a:r>
              <a:rPr lang="en-US"/>
              <a:t>. </a:t>
            </a:r>
          </a:p>
          <a:p>
            <a:r>
              <a:rPr lang="en-US">
                <a:solidFill>
                  <a:srgbClr val="FF0000"/>
                </a:solidFill>
              </a:rPr>
              <a:t>Postavlja </a:t>
            </a:r>
            <a:r>
              <a:rPr lang="en-US" dirty="0">
                <a:solidFill>
                  <a:srgbClr val="FF0000"/>
                </a:solidFill>
              </a:rPr>
              <a:t>se </a:t>
            </a:r>
            <a:r>
              <a:rPr lang="en-US" dirty="0" err="1">
                <a:solidFill>
                  <a:srgbClr val="FF0000"/>
                </a:solidFill>
              </a:rPr>
              <a:t>pitanje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koji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će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način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procesor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pronaći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preuzeti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podatke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čiju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obradu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treba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>
                <a:solidFill>
                  <a:srgbClr val="FF0000"/>
                </a:solidFill>
              </a:rPr>
              <a:t>da realizuje</a:t>
            </a:r>
            <a:r>
              <a:rPr lang="en-US" dirty="0">
                <a:solidFill>
                  <a:srgbClr val="FF0000"/>
                </a:solidFill>
              </a:rPr>
              <a:t>?</a:t>
            </a:r>
          </a:p>
          <a:p>
            <a:r>
              <a:rPr lang="en-US" dirty="0" err="1"/>
              <a:t>Sasvim</a:t>
            </a:r>
            <a:r>
              <a:rPr lang="en-US" dirty="0"/>
              <a:t> </a:t>
            </a:r>
            <a:r>
              <a:rPr lang="en-US" dirty="0" err="1"/>
              <a:t>prirodno</a:t>
            </a:r>
            <a:r>
              <a:rPr lang="en-US" dirty="0"/>
              <a:t> se </a:t>
            </a:r>
            <a:r>
              <a:rPr lang="en-US" dirty="0" err="1"/>
              <a:t>nameće</a:t>
            </a:r>
            <a:r>
              <a:rPr lang="en-US" dirty="0"/>
              <a:t> </a:t>
            </a:r>
            <a:r>
              <a:rPr lang="en-US" dirty="0" err="1"/>
              <a:t>potreba</a:t>
            </a:r>
            <a:r>
              <a:rPr lang="en-US" dirty="0"/>
              <a:t> da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gde</a:t>
            </a:r>
            <a:r>
              <a:rPr lang="en-US" dirty="0"/>
              <a:t> je u </a:t>
            </a:r>
            <a:r>
              <a:rPr lang="en-US" dirty="0" err="1"/>
              <a:t>memoriji</a:t>
            </a:r>
            <a:r>
              <a:rPr lang="en-US" dirty="0"/>
              <a:t> </a:t>
            </a:r>
            <a:r>
              <a:rPr lang="en-US" dirty="0" err="1"/>
              <a:t>zapisan</a:t>
            </a:r>
            <a:r>
              <a:rPr lang="en-US" dirty="0"/>
              <a:t>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podatak</a:t>
            </a:r>
            <a:r>
              <a:rPr lang="en-US" dirty="0"/>
              <a:t>. Da bi to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moguće</a:t>
            </a:r>
            <a:r>
              <a:rPr lang="en-US" dirty="0"/>
              <a:t> </a:t>
            </a:r>
            <a:r>
              <a:rPr lang="en-US" dirty="0" err="1"/>
              <a:t>neophodno</a:t>
            </a:r>
            <a:r>
              <a:rPr lang="en-US" dirty="0"/>
              <a:t> je </a:t>
            </a:r>
            <a:r>
              <a:rPr lang="en-US" dirty="0" err="1"/>
              <a:t>memoriju</a:t>
            </a:r>
            <a:r>
              <a:rPr lang="en-US" dirty="0"/>
              <a:t> </a:t>
            </a:r>
            <a:r>
              <a:rPr lang="en-US" dirty="0" err="1"/>
              <a:t>organizovati</a:t>
            </a:r>
            <a:r>
              <a:rPr lang="en-US" dirty="0"/>
              <a:t> u </a:t>
            </a:r>
            <a:r>
              <a:rPr lang="en-US" dirty="0" err="1"/>
              <a:t>celine</a:t>
            </a:r>
            <a:r>
              <a:rPr lang="en-US" dirty="0"/>
              <a:t> (</a:t>
            </a:r>
            <a:r>
              <a:rPr lang="en-US" b="1" dirty="0" err="1">
                <a:solidFill>
                  <a:srgbClr val="FF0000"/>
                </a:solidFill>
              </a:rPr>
              <a:t>ćelije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svakoj</a:t>
            </a:r>
            <a:r>
              <a:rPr lang="en-US" dirty="0"/>
              <a:t> od </a:t>
            </a:r>
            <a:r>
              <a:rPr lang="en-US" dirty="0" err="1"/>
              <a:t>tih</a:t>
            </a:r>
            <a:r>
              <a:rPr lang="en-US" dirty="0"/>
              <a:t> </a:t>
            </a:r>
            <a:r>
              <a:rPr lang="en-US" dirty="0" err="1"/>
              <a:t>celina</a:t>
            </a:r>
            <a:r>
              <a:rPr lang="en-US" dirty="0"/>
              <a:t> </a:t>
            </a:r>
            <a:r>
              <a:rPr lang="en-US" dirty="0" err="1"/>
              <a:t>pripisati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popularno</a:t>
            </a:r>
            <a:r>
              <a:rPr lang="en-US" dirty="0"/>
              <a:t> </a:t>
            </a:r>
            <a:r>
              <a:rPr lang="en-US" err="1"/>
              <a:t>zove</a:t>
            </a:r>
            <a:r>
              <a:rPr lang="en-US"/>
              <a:t> </a:t>
            </a:r>
            <a:r>
              <a:rPr lang="en-US" b="1">
                <a:solidFill>
                  <a:srgbClr val="FF0000"/>
                </a:solidFill>
              </a:rPr>
              <a:t>adresa</a:t>
            </a:r>
            <a:r>
              <a:rPr lang="en-US"/>
              <a:t>. </a:t>
            </a:r>
            <a:r>
              <a:rPr lang="en-US" dirty="0"/>
              <a:t>Na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procesor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adrese</a:t>
            </a:r>
            <a:r>
              <a:rPr lang="en-US" dirty="0"/>
              <a:t> </a:t>
            </a:r>
            <a:r>
              <a:rPr lang="en-US" dirty="0" err="1"/>
              <a:t>ćelije</a:t>
            </a:r>
            <a:r>
              <a:rPr lang="en-US" dirty="0"/>
              <a:t> u </a:t>
            </a:r>
            <a:r>
              <a:rPr lang="en-US" dirty="0" err="1"/>
              <a:t>kojoj</a:t>
            </a:r>
            <a:r>
              <a:rPr lang="en-US" dirty="0"/>
              <a:t> je </a:t>
            </a:r>
            <a:r>
              <a:rPr lang="en-US" dirty="0" err="1"/>
              <a:t>podatak</a:t>
            </a:r>
            <a:r>
              <a:rPr lang="en-US" dirty="0"/>
              <a:t> </a:t>
            </a:r>
            <a:r>
              <a:rPr lang="en-US" dirty="0" err="1"/>
              <a:t>zapisan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pristupi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preuzme</a:t>
            </a:r>
            <a:r>
              <a:rPr lang="en-US" dirty="0"/>
              <a:t> </a:t>
            </a:r>
            <a:r>
              <a:rPr lang="en-US" dirty="0" err="1"/>
              <a:t>potreban</a:t>
            </a:r>
            <a:r>
              <a:rPr lang="en-US" dirty="0"/>
              <a:t> </a:t>
            </a:r>
            <a:r>
              <a:rPr lang="en-US" dirty="0" err="1"/>
              <a:t>podatak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59038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ECCE6-7683-41B9-BDAA-0C7DD27D3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Memorijske adrese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7F12A9-DD57-4D38-AAAE-B0B143908A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04800" y="1554162"/>
                <a:ext cx="8686800" cy="4999038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Ako </a:t>
                </a:r>
                <a:r>
                  <a:rPr lang="en-US" dirty="0" err="1"/>
                  <a:t>memorija</a:t>
                </a:r>
                <a:r>
                  <a:rPr lang="en-US" dirty="0"/>
                  <a:t> </a:t>
                </a:r>
                <a:r>
                  <a:rPr lang="en-US" dirty="0" err="1"/>
                  <a:t>ima</a:t>
                </a:r>
                <a:r>
                  <a:rPr lang="en-US" dirty="0"/>
                  <a:t> </a:t>
                </a:r>
                <a:r>
                  <a:rPr lang="en-US" i="1" dirty="0"/>
                  <a:t>n</a:t>
                </a:r>
                <a:r>
                  <a:rPr lang="en-US" dirty="0"/>
                  <a:t> </a:t>
                </a:r>
                <a:r>
                  <a:rPr lang="en-US" dirty="0" err="1"/>
                  <a:t>ćelija</a:t>
                </a:r>
                <a:r>
                  <a:rPr lang="en-US" dirty="0"/>
                  <a:t> </a:t>
                </a:r>
                <a:r>
                  <a:rPr lang="en-US" dirty="0" err="1"/>
                  <a:t>onda</a:t>
                </a:r>
                <a:r>
                  <a:rPr lang="en-US" dirty="0"/>
                  <a:t> </a:t>
                </a:r>
                <a:r>
                  <a:rPr lang="en-US" dirty="0" err="1"/>
                  <a:t>će</a:t>
                </a:r>
                <a:r>
                  <a:rPr lang="en-US" dirty="0"/>
                  <a:t> </a:t>
                </a:r>
                <a:r>
                  <a:rPr lang="en-US" dirty="0" err="1"/>
                  <a:t>adresa</a:t>
                </a:r>
                <a:r>
                  <a:rPr lang="en-US" dirty="0"/>
                  <a:t> </a:t>
                </a:r>
                <a:r>
                  <a:rPr lang="en-US" dirty="0" err="1"/>
                  <a:t>svake</a:t>
                </a:r>
                <a:r>
                  <a:rPr lang="en-US" dirty="0"/>
                  <a:t> </a:t>
                </a:r>
                <a:r>
                  <a:rPr lang="en-US" dirty="0" err="1"/>
                  <a:t>ćelije</a:t>
                </a:r>
                <a:r>
                  <a:rPr lang="en-US" dirty="0"/>
                  <a:t> </a:t>
                </a:r>
                <a:r>
                  <a:rPr lang="en-US" dirty="0" err="1"/>
                  <a:t>biti</a:t>
                </a:r>
                <a:r>
                  <a:rPr lang="en-US" dirty="0"/>
                  <a:t> </a:t>
                </a:r>
                <a:r>
                  <a:rPr lang="en-US" dirty="0" err="1"/>
                  <a:t>neki</a:t>
                </a:r>
                <a:r>
                  <a:rPr lang="en-US" dirty="0"/>
                  <a:t> </a:t>
                </a:r>
                <a:r>
                  <a:rPr lang="en-US" dirty="0" err="1"/>
                  <a:t>broj</a:t>
                </a:r>
                <a:r>
                  <a:rPr lang="en-US" dirty="0"/>
                  <a:t> u </a:t>
                </a:r>
                <a:r>
                  <a:rPr lang="en-US" dirty="0" err="1"/>
                  <a:t>rasponu</a:t>
                </a:r>
                <a:r>
                  <a:rPr lang="en-US" dirty="0"/>
                  <a:t> od </a:t>
                </a:r>
                <a:r>
                  <a:rPr lang="en-US" i="1" dirty="0"/>
                  <a:t>0</a:t>
                </a:r>
                <a:r>
                  <a:rPr lang="en-US" dirty="0"/>
                  <a:t> do </a:t>
                </a:r>
                <a:r>
                  <a:rPr lang="en-US" i="1" dirty="0"/>
                  <a:t>n</a:t>
                </a:r>
                <a:r>
                  <a:rPr lang="sr-Latn-RS" i="1" dirty="0"/>
                  <a:t>-</a:t>
                </a:r>
                <a:r>
                  <a:rPr lang="en-US" i="1" dirty="0"/>
                  <a:t>1</a:t>
                </a:r>
                <a:r>
                  <a:rPr lang="en-US" dirty="0"/>
                  <a:t>. </a:t>
                </a:r>
                <a:endParaRPr lang="sr-Latn-RS" dirty="0"/>
              </a:p>
              <a:p>
                <a:r>
                  <a:rPr lang="en-US" dirty="0" err="1"/>
                  <a:t>Računari</a:t>
                </a:r>
                <a:r>
                  <a:rPr lang="en-US" dirty="0"/>
                  <a:t> </a:t>
                </a:r>
                <a:r>
                  <a:rPr lang="en-US" dirty="0" err="1"/>
                  <a:t>koji</a:t>
                </a:r>
                <a:r>
                  <a:rPr lang="en-US" dirty="0"/>
                  <a:t> </a:t>
                </a:r>
                <a:r>
                  <a:rPr lang="en-US" dirty="0" err="1"/>
                  <a:t>koriste</a:t>
                </a:r>
                <a:r>
                  <a:rPr lang="en-US" dirty="0"/>
                  <a:t> </a:t>
                </a:r>
                <a:r>
                  <a:rPr lang="en-US" dirty="0" err="1"/>
                  <a:t>binarni</a:t>
                </a:r>
                <a:r>
                  <a:rPr lang="en-US" dirty="0"/>
                  <a:t> </a:t>
                </a:r>
                <a:r>
                  <a:rPr lang="en-US" dirty="0" err="1"/>
                  <a:t>brojni</a:t>
                </a:r>
                <a:r>
                  <a:rPr lang="en-US" dirty="0"/>
                  <a:t> </a:t>
                </a:r>
                <a:r>
                  <a:rPr lang="en-US" dirty="0" err="1"/>
                  <a:t>sistem</a:t>
                </a:r>
                <a:r>
                  <a:rPr lang="en-US" dirty="0"/>
                  <a:t> za </a:t>
                </a:r>
                <a:r>
                  <a:rPr lang="en-US" dirty="0" err="1"/>
                  <a:t>adresiranje</a:t>
                </a:r>
                <a:r>
                  <a:rPr lang="en-US" dirty="0"/>
                  <a:t> (</a:t>
                </a:r>
                <a:r>
                  <a:rPr lang="en-US" dirty="0" err="1"/>
                  <a:t>definisanje</a:t>
                </a:r>
                <a:r>
                  <a:rPr lang="en-US" dirty="0"/>
                  <a:t> </a:t>
                </a:r>
                <a:r>
                  <a:rPr lang="en-US" dirty="0" err="1"/>
                  <a:t>memorijskih</a:t>
                </a:r>
                <a:r>
                  <a:rPr lang="en-US" dirty="0"/>
                  <a:t> </a:t>
                </a:r>
                <a:r>
                  <a:rPr lang="en-US" dirty="0" err="1"/>
                  <a:t>adresa</a:t>
                </a:r>
                <a:r>
                  <a:rPr lang="en-US" dirty="0"/>
                  <a:t>) </a:t>
                </a:r>
                <a:r>
                  <a:rPr lang="en-US" dirty="0" err="1"/>
                  <a:t>izražavaju</a:t>
                </a:r>
                <a:r>
                  <a:rPr lang="en-US" dirty="0"/>
                  <a:t> </a:t>
                </a:r>
                <a:r>
                  <a:rPr lang="en-US" dirty="0" err="1"/>
                  <a:t>adrese</a:t>
                </a:r>
                <a:r>
                  <a:rPr lang="en-US" dirty="0"/>
                  <a:t> u </a:t>
                </a:r>
                <a:r>
                  <a:rPr lang="en-US" dirty="0" err="1"/>
                  <a:t>binarnom</a:t>
                </a:r>
                <a:r>
                  <a:rPr lang="en-US" dirty="0"/>
                  <a:t> </a:t>
                </a:r>
                <a:r>
                  <a:rPr lang="en-US" dirty="0" err="1"/>
                  <a:t>obliku</a:t>
                </a:r>
                <a:r>
                  <a:rPr lang="en-US" dirty="0"/>
                  <a:t>. To </a:t>
                </a:r>
                <a:r>
                  <a:rPr lang="en-US" dirty="0" err="1"/>
                  <a:t>znači</a:t>
                </a:r>
                <a:r>
                  <a:rPr lang="en-US" dirty="0"/>
                  <a:t> da </a:t>
                </a:r>
                <a:r>
                  <a:rPr lang="en-US" dirty="0" err="1"/>
                  <a:t>ako</a:t>
                </a:r>
                <a:r>
                  <a:rPr lang="en-US" dirty="0"/>
                  <a:t> </a:t>
                </a:r>
                <a:r>
                  <a:rPr lang="en-US" dirty="0" err="1"/>
                  <a:t>adresa</a:t>
                </a:r>
                <a:r>
                  <a:rPr lang="en-US" dirty="0"/>
                  <a:t> </a:t>
                </a:r>
                <a:r>
                  <a:rPr lang="en-US" dirty="0" err="1"/>
                  <a:t>sadrži</a:t>
                </a:r>
                <a:r>
                  <a:rPr lang="en-US" dirty="0"/>
                  <a:t> n </a:t>
                </a:r>
                <a:r>
                  <a:rPr lang="en-US" dirty="0" err="1"/>
                  <a:t>bitova</a:t>
                </a:r>
                <a:r>
                  <a:rPr lang="en-US" dirty="0"/>
                  <a:t> da je </a:t>
                </a:r>
                <a:r>
                  <a:rPr lang="en-US" dirty="0" err="1"/>
                  <a:t>najveći</a:t>
                </a:r>
                <a:r>
                  <a:rPr lang="en-US" dirty="0"/>
                  <a:t> </a:t>
                </a:r>
                <a:r>
                  <a:rPr lang="en-US" dirty="0" err="1"/>
                  <a:t>mogući</a:t>
                </a:r>
                <a:r>
                  <a:rPr lang="en-US" dirty="0"/>
                  <a:t> </a:t>
                </a:r>
                <a:r>
                  <a:rPr lang="en-US" dirty="0" err="1"/>
                  <a:t>broj</a:t>
                </a:r>
                <a:r>
                  <a:rPr lang="en-US" dirty="0"/>
                  <a:t> </a:t>
                </a:r>
                <a:r>
                  <a:rPr lang="en-US" dirty="0" err="1"/>
                  <a:t>ćelija</a:t>
                </a:r>
                <a:r>
                  <a:rPr lang="en-US" dirty="0"/>
                  <a:t> </a:t>
                </a:r>
                <a:r>
                  <a:rPr lang="en-US" dirty="0" err="1"/>
                  <a:t>koje</a:t>
                </a:r>
                <a:r>
                  <a:rPr lang="en-US" dirty="0"/>
                  <a:t> se </a:t>
                </a:r>
                <a:r>
                  <a:rPr lang="en-US" dirty="0" err="1"/>
                  <a:t>mogu</a:t>
                </a:r>
                <a:r>
                  <a:rPr lang="en-US" dirty="0"/>
                  <a:t> </a:t>
                </a:r>
                <a:r>
                  <a:rPr lang="en-US" dirty="0" err="1"/>
                  <a:t>adresirati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dirty="0"/>
                  <a:t>.</a:t>
                </a:r>
                <a:r>
                  <a:rPr lang="sr-Latn-RS" dirty="0"/>
                  <a:t> </a:t>
                </a:r>
                <a:r>
                  <a:rPr lang="en-US" dirty="0"/>
                  <a:t>Na primer, </a:t>
                </a:r>
                <a:r>
                  <a:rPr lang="en-US" dirty="0" err="1"/>
                  <a:t>ukoliko</a:t>
                </a:r>
                <a:r>
                  <a:rPr lang="en-US" dirty="0"/>
                  <a:t> je </a:t>
                </a:r>
                <a:r>
                  <a:rPr lang="en-US" dirty="0" err="1"/>
                  <a:t>broj</a:t>
                </a:r>
                <a:r>
                  <a:rPr lang="en-US" dirty="0"/>
                  <a:t> </a:t>
                </a:r>
                <a:r>
                  <a:rPr lang="en-US" dirty="0" err="1"/>
                  <a:t>bitova</a:t>
                </a:r>
                <a:r>
                  <a:rPr lang="en-US" dirty="0"/>
                  <a:t> za </a:t>
                </a:r>
                <a:r>
                  <a:rPr lang="en-US" dirty="0" err="1"/>
                  <a:t>definisanje</a:t>
                </a:r>
                <a:r>
                  <a:rPr lang="en-US" dirty="0"/>
                  <a:t> </a:t>
                </a:r>
                <a:r>
                  <a:rPr lang="en-US" dirty="0" err="1"/>
                  <a:t>adrese</a:t>
                </a:r>
                <a:r>
                  <a:rPr lang="en-US" dirty="0"/>
                  <a:t> 3, </a:t>
                </a:r>
                <a:r>
                  <a:rPr lang="en-US" dirty="0" err="1"/>
                  <a:t>maksimalan</a:t>
                </a:r>
                <a:r>
                  <a:rPr lang="en-US" dirty="0"/>
                  <a:t> </a:t>
                </a:r>
                <a:r>
                  <a:rPr lang="en-US" dirty="0" err="1"/>
                  <a:t>broj</a:t>
                </a:r>
                <a:r>
                  <a:rPr lang="en-US" dirty="0"/>
                  <a:t> </a:t>
                </a:r>
                <a:r>
                  <a:rPr lang="en-US" dirty="0" err="1"/>
                  <a:t>adresa</a:t>
                </a:r>
                <a:r>
                  <a:rPr lang="en-US" dirty="0"/>
                  <a:t> </a:t>
                </a:r>
                <a:r>
                  <a:rPr lang="en-US" dirty="0" err="1"/>
                  <a:t>koje</a:t>
                </a:r>
                <a:r>
                  <a:rPr lang="en-US" dirty="0"/>
                  <a:t> se </a:t>
                </a:r>
                <a:r>
                  <a:rPr lang="en-US" dirty="0" err="1"/>
                  <a:t>mogu</a:t>
                </a:r>
                <a:r>
                  <a:rPr lang="en-US" dirty="0"/>
                  <a:t> </a:t>
                </a:r>
                <a:r>
                  <a:rPr lang="en-US" dirty="0" err="1"/>
                  <a:t>adresirati</a:t>
                </a:r>
                <a:r>
                  <a:rPr lang="en-US" dirty="0"/>
                  <a:t> je 2</a:t>
                </a:r>
                <a:r>
                  <a:rPr lang="en-US" baseline="30000" dirty="0"/>
                  <a:t>3</a:t>
                </a:r>
                <a:r>
                  <a:rPr lang="en-US" dirty="0"/>
                  <a:t> =8</a:t>
                </a:r>
                <a:endParaRPr lang="sr-Latn-RS" dirty="0"/>
              </a:p>
              <a:p>
                <a:r>
                  <a:rPr lang="en-US" dirty="0" err="1">
                    <a:solidFill>
                      <a:srgbClr val="FF0000"/>
                    </a:solidFill>
                  </a:rPr>
                  <a:t>Potpuno</a:t>
                </a:r>
                <a:r>
                  <a:rPr lang="en-US" dirty="0">
                    <a:solidFill>
                      <a:srgbClr val="FF0000"/>
                    </a:solidFill>
                  </a:rPr>
                  <a:t> je </a:t>
                </a:r>
                <a:r>
                  <a:rPr lang="en-US" dirty="0" err="1">
                    <a:solidFill>
                      <a:srgbClr val="FF0000"/>
                    </a:solidFill>
                  </a:rPr>
                  <a:t>očigledno</a:t>
                </a:r>
                <a:r>
                  <a:rPr lang="en-US" dirty="0">
                    <a:solidFill>
                      <a:srgbClr val="FF0000"/>
                    </a:solidFill>
                  </a:rPr>
                  <a:t> da </a:t>
                </a:r>
                <a:r>
                  <a:rPr lang="en-US" dirty="0" err="1">
                    <a:solidFill>
                      <a:srgbClr val="FF0000"/>
                    </a:solidFill>
                  </a:rPr>
                  <a:t>broj</a:t>
                </a:r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 err="1">
                    <a:solidFill>
                      <a:srgbClr val="FF0000"/>
                    </a:solidFill>
                  </a:rPr>
                  <a:t>ćelija</a:t>
                </a:r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 err="1">
                    <a:solidFill>
                      <a:srgbClr val="FF0000"/>
                    </a:solidFill>
                  </a:rPr>
                  <a:t>koje</a:t>
                </a:r>
                <a:r>
                  <a:rPr lang="en-US" dirty="0">
                    <a:solidFill>
                      <a:srgbClr val="FF0000"/>
                    </a:solidFill>
                  </a:rPr>
                  <a:t> se </a:t>
                </a:r>
                <a:r>
                  <a:rPr lang="en-US" dirty="0" err="1">
                    <a:solidFill>
                      <a:srgbClr val="FF0000"/>
                    </a:solidFill>
                  </a:rPr>
                  <a:t>mogu</a:t>
                </a:r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 err="1">
                    <a:solidFill>
                      <a:srgbClr val="FF0000"/>
                    </a:solidFill>
                  </a:rPr>
                  <a:t>adresirati</a:t>
                </a:r>
                <a:r>
                  <a:rPr lang="en-US" dirty="0">
                    <a:solidFill>
                      <a:srgbClr val="FF0000"/>
                    </a:solidFill>
                  </a:rPr>
                  <a:t> ne </a:t>
                </a:r>
                <a:r>
                  <a:rPr lang="en-US" dirty="0" err="1">
                    <a:solidFill>
                      <a:srgbClr val="FF0000"/>
                    </a:solidFill>
                  </a:rPr>
                  <a:t>zavisi</a:t>
                </a:r>
                <a:r>
                  <a:rPr lang="en-US" dirty="0">
                    <a:solidFill>
                      <a:srgbClr val="FF0000"/>
                    </a:solidFill>
                  </a:rPr>
                  <a:t> od </a:t>
                </a:r>
                <a:r>
                  <a:rPr lang="en-US" dirty="0" err="1">
                    <a:solidFill>
                      <a:srgbClr val="FF0000"/>
                    </a:solidFill>
                  </a:rPr>
                  <a:t>broja</a:t>
                </a:r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 err="1">
                    <a:solidFill>
                      <a:srgbClr val="FF0000"/>
                    </a:solidFill>
                  </a:rPr>
                  <a:t>bitova</a:t>
                </a:r>
                <a:r>
                  <a:rPr lang="en-US" dirty="0">
                    <a:solidFill>
                      <a:srgbClr val="FF0000"/>
                    </a:solidFill>
                  </a:rPr>
                  <a:t> po </a:t>
                </a:r>
                <a:r>
                  <a:rPr lang="en-US" dirty="0" err="1">
                    <a:solidFill>
                      <a:srgbClr val="FF0000"/>
                    </a:solidFill>
                  </a:rPr>
                  <a:t>ćeliji</a:t>
                </a:r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B7F12A9-DD57-4D38-AAAE-B0B143908A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1554162"/>
                <a:ext cx="8686800" cy="4999038"/>
              </a:xfrm>
              <a:blipFill rotWithShape="1">
                <a:blip r:embed="rId2"/>
                <a:stretch>
                  <a:fillRect l="-561" t="-3293" r="-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9559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ECCE6-7683-41B9-BDAA-0C7DD27D3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Memorijske adrese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F12A9-DD57-4D38-AAAE-B0B143908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/>
              <a:t>Pojam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ćelije</a:t>
            </a:r>
            <a:r>
              <a:rPr lang="en-US" dirty="0"/>
              <a:t> je </a:t>
            </a:r>
            <a:r>
              <a:rPr lang="en-US" dirty="0" err="1"/>
              <a:t>bitan</a:t>
            </a:r>
            <a:r>
              <a:rPr lang="en-US" dirty="0"/>
              <a:t> </a:t>
            </a:r>
            <a:r>
              <a:rPr lang="en-US" dirty="0" err="1"/>
              <a:t>zato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označava</a:t>
            </a:r>
            <a:r>
              <a:rPr lang="en-US" dirty="0"/>
              <a:t> </a:t>
            </a:r>
            <a:r>
              <a:rPr lang="en-US" dirty="0" err="1"/>
              <a:t>najmanju</a:t>
            </a:r>
            <a:r>
              <a:rPr lang="en-US" dirty="0"/>
              <a:t> </a:t>
            </a:r>
            <a:r>
              <a:rPr lang="en-US" dirty="0" err="1"/>
              <a:t>memorijsku</a:t>
            </a:r>
            <a:r>
              <a:rPr lang="en-US" dirty="0"/>
              <a:t> </a:t>
            </a:r>
            <a:r>
              <a:rPr lang="en-US" dirty="0" err="1"/>
              <a:t>jedinicu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adresirati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 err="1"/>
              <a:t>Opšte</a:t>
            </a:r>
            <a:r>
              <a:rPr lang="en-US" dirty="0"/>
              <a:t> </a:t>
            </a:r>
            <a:r>
              <a:rPr lang="en-US" dirty="0" err="1"/>
              <a:t>prihvaćenim</a:t>
            </a:r>
            <a:r>
              <a:rPr lang="en-US" dirty="0"/>
              <a:t> </a:t>
            </a:r>
            <a:r>
              <a:rPr lang="en-US" dirty="0" err="1"/>
              <a:t>međunarodnim</a:t>
            </a:r>
            <a:r>
              <a:rPr lang="en-US" dirty="0"/>
              <a:t> </a:t>
            </a:r>
            <a:r>
              <a:rPr lang="en-US" dirty="0" err="1"/>
              <a:t>standardom</a:t>
            </a:r>
            <a:r>
              <a:rPr lang="en-US" dirty="0"/>
              <a:t> je </a:t>
            </a:r>
            <a:r>
              <a:rPr lang="en-US" dirty="0" err="1"/>
              <a:t>utvrđeno</a:t>
            </a:r>
            <a:r>
              <a:rPr lang="en-US" dirty="0"/>
              <a:t> da </a:t>
            </a:r>
            <a:r>
              <a:rPr lang="en-US" dirty="0" err="1"/>
              <a:t>veličina</a:t>
            </a:r>
            <a:r>
              <a:rPr lang="en-US" dirty="0"/>
              <a:t> </a:t>
            </a:r>
            <a:r>
              <a:rPr lang="en-US" dirty="0" err="1"/>
              <a:t>ćelije</a:t>
            </a:r>
            <a:r>
              <a:rPr lang="en-US" dirty="0"/>
              <a:t> </a:t>
            </a:r>
            <a:r>
              <a:rPr lang="en-US" dirty="0" err="1"/>
              <a:t>iznosi</a:t>
            </a:r>
            <a:r>
              <a:rPr lang="en-US" dirty="0"/>
              <a:t> 8 </a:t>
            </a:r>
            <a:r>
              <a:rPr lang="en-US" dirty="0" err="1"/>
              <a:t>bitova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se </a:t>
            </a:r>
            <a:r>
              <a:rPr lang="en-US" dirty="0" err="1"/>
              <a:t>naziva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bajt</a:t>
            </a:r>
            <a:r>
              <a:rPr lang="en-US" dirty="0"/>
              <a:t> (</a:t>
            </a:r>
            <a:r>
              <a:rPr lang="en-US" dirty="0" err="1"/>
              <a:t>eng.</a:t>
            </a:r>
            <a:r>
              <a:rPr lang="en-US" dirty="0"/>
              <a:t> byte). </a:t>
            </a:r>
            <a:endParaRPr lang="sr-Latn-RS" dirty="0"/>
          </a:p>
          <a:p>
            <a:r>
              <a:rPr lang="en-US" dirty="0" err="1"/>
              <a:t>Bajtovi</a:t>
            </a:r>
            <a:r>
              <a:rPr lang="en-US" dirty="0"/>
              <a:t> se </a:t>
            </a:r>
            <a:r>
              <a:rPr lang="en-US" dirty="0" err="1"/>
              <a:t>dalje</a:t>
            </a:r>
            <a:r>
              <a:rPr lang="en-US" dirty="0"/>
              <a:t> </a:t>
            </a:r>
            <a:r>
              <a:rPr lang="en-US" dirty="0" err="1"/>
              <a:t>grupišu</a:t>
            </a:r>
            <a:r>
              <a:rPr lang="en-US" dirty="0"/>
              <a:t> u </a:t>
            </a:r>
            <a:r>
              <a:rPr lang="en-US" b="1" dirty="0" err="1">
                <a:solidFill>
                  <a:srgbClr val="FF0000"/>
                </a:solidFill>
              </a:rPr>
              <a:t>računarske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reči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eng.</a:t>
            </a:r>
            <a:r>
              <a:rPr lang="en-US" dirty="0"/>
              <a:t> words). </a:t>
            </a:r>
            <a:r>
              <a:rPr lang="en-US" dirty="0" err="1"/>
              <a:t>Veličina</a:t>
            </a:r>
            <a:r>
              <a:rPr lang="en-US" dirty="0"/>
              <a:t> </a:t>
            </a:r>
            <a:r>
              <a:rPr lang="en-US" dirty="0" err="1"/>
              <a:t>reči</a:t>
            </a:r>
            <a:r>
              <a:rPr lang="en-US" dirty="0"/>
              <a:t>, </a:t>
            </a:r>
            <a:r>
              <a:rPr lang="en-US" dirty="0" err="1"/>
              <a:t>merena</a:t>
            </a:r>
            <a:r>
              <a:rPr lang="en-US" dirty="0"/>
              <a:t> u </a:t>
            </a:r>
            <a:r>
              <a:rPr lang="en-US" dirty="0" err="1"/>
              <a:t>broju</a:t>
            </a:r>
            <a:r>
              <a:rPr lang="en-US" dirty="0"/>
              <a:t> </a:t>
            </a:r>
            <a:r>
              <a:rPr lang="en-US" dirty="0" err="1"/>
              <a:t>bajtova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čine</a:t>
            </a:r>
            <a:r>
              <a:rPr lang="en-US" dirty="0"/>
              <a:t>, je </a:t>
            </a:r>
            <a:r>
              <a:rPr lang="en-US" dirty="0" err="1"/>
              <a:t>bitna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procesorske</a:t>
            </a:r>
            <a:r>
              <a:rPr lang="en-US" dirty="0"/>
              <a:t> </a:t>
            </a:r>
            <a:r>
              <a:rPr lang="en-US" dirty="0" err="1"/>
              <a:t>obrade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zato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instrukcije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operande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reči</a:t>
            </a:r>
            <a:r>
              <a:rPr lang="en-US" dirty="0"/>
              <a:t>. Na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veličine</a:t>
            </a:r>
            <a:r>
              <a:rPr lang="en-US" dirty="0"/>
              <a:t> </a:t>
            </a:r>
            <a:r>
              <a:rPr lang="en-US" dirty="0" err="1"/>
              <a:t>reči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obrađuje</a:t>
            </a:r>
            <a:r>
              <a:rPr lang="en-US" dirty="0"/>
              <a:t> u </a:t>
            </a:r>
            <a:r>
              <a:rPr lang="en-US" dirty="0" err="1"/>
              <a:t>procesoru</a:t>
            </a:r>
            <a:r>
              <a:rPr lang="en-US" dirty="0"/>
              <a:t>, </a:t>
            </a:r>
            <a:r>
              <a:rPr lang="en-US" dirty="0" err="1"/>
              <a:t>računari</a:t>
            </a:r>
            <a:r>
              <a:rPr lang="en-US" dirty="0"/>
              <a:t> se dele </a:t>
            </a:r>
            <a:r>
              <a:rPr lang="en-US" dirty="0" err="1"/>
              <a:t>na</a:t>
            </a:r>
            <a:r>
              <a:rPr lang="en-US" dirty="0"/>
              <a:t> 32-bitne </a:t>
            </a:r>
            <a:r>
              <a:rPr lang="en-US" dirty="0" err="1"/>
              <a:t>računare</a:t>
            </a:r>
            <a:r>
              <a:rPr lang="en-US" dirty="0"/>
              <a:t> (</a:t>
            </a:r>
            <a:r>
              <a:rPr lang="en-US" dirty="0" err="1"/>
              <a:t>dužina</a:t>
            </a:r>
            <a:r>
              <a:rPr lang="en-US" dirty="0"/>
              <a:t> </a:t>
            </a:r>
            <a:r>
              <a:rPr lang="en-US" dirty="0" err="1"/>
              <a:t>reči</a:t>
            </a:r>
            <a:r>
              <a:rPr lang="en-US" dirty="0"/>
              <a:t> je 32 </a:t>
            </a:r>
            <a:r>
              <a:rPr lang="en-US" dirty="0" err="1"/>
              <a:t>bita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4 </a:t>
            </a:r>
            <a:r>
              <a:rPr lang="en-US" dirty="0" err="1"/>
              <a:t>bajta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64-bitne (</a:t>
            </a:r>
            <a:r>
              <a:rPr lang="en-US" dirty="0" err="1"/>
              <a:t>dužina</a:t>
            </a:r>
            <a:r>
              <a:rPr lang="en-US" dirty="0"/>
              <a:t> </a:t>
            </a:r>
            <a:r>
              <a:rPr lang="en-US" dirty="0" err="1"/>
              <a:t>reči</a:t>
            </a:r>
            <a:r>
              <a:rPr lang="en-US" dirty="0"/>
              <a:t> je 64 </a:t>
            </a:r>
            <a:r>
              <a:rPr lang="en-US" dirty="0" err="1"/>
              <a:t>bita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8 </a:t>
            </a:r>
            <a:r>
              <a:rPr lang="en-US" dirty="0" err="1"/>
              <a:t>bajtova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83183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25F7D-189A-480B-84A6-304C5048F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>
                <a:solidFill>
                  <a:srgbClr val="FF0000"/>
                </a:solidFill>
              </a:rPr>
              <a:t>Aritmetičko-logička jedinica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85492-F3B8-4CB2-92D3-700D4E99D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Aritmetičko-logička</a:t>
            </a:r>
            <a:r>
              <a:rPr lang="en-US" dirty="0"/>
              <a:t> </a:t>
            </a:r>
            <a:r>
              <a:rPr lang="en-US" dirty="0" err="1"/>
              <a:t>jedinica</a:t>
            </a:r>
            <a:r>
              <a:rPr lang="en-US" dirty="0"/>
              <a:t> (ALU – Arithmetical Logical Unit)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deo </a:t>
            </a:r>
            <a:r>
              <a:rPr lang="en-US" dirty="0" err="1"/>
              <a:t>centralnog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en-US" dirty="0"/>
              <a:t>.</a:t>
            </a:r>
            <a:r>
              <a:rPr lang="sr-Latn-RS" dirty="0"/>
              <a:t> </a:t>
            </a:r>
            <a:r>
              <a:rPr lang="en-US" dirty="0"/>
              <a:t>Kao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naziv</a:t>
            </a:r>
            <a:r>
              <a:rPr lang="en-US" dirty="0"/>
              <a:t> </a:t>
            </a:r>
            <a:r>
              <a:rPr lang="en-US" dirty="0" err="1"/>
              <a:t>govori</a:t>
            </a:r>
            <a:r>
              <a:rPr lang="en-US" dirty="0"/>
              <a:t>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zadatak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dela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en-US" dirty="0"/>
              <a:t> je </a:t>
            </a:r>
            <a:r>
              <a:rPr lang="en-US" dirty="0" err="1"/>
              <a:t>izvršavanje</a:t>
            </a:r>
            <a:r>
              <a:rPr lang="en-US" dirty="0"/>
              <a:t> </a:t>
            </a:r>
            <a:r>
              <a:rPr lang="en-US" dirty="0" err="1"/>
              <a:t>osnovnih</a:t>
            </a:r>
            <a:r>
              <a:rPr lang="en-US" dirty="0"/>
              <a:t> </a:t>
            </a:r>
            <a:r>
              <a:rPr lang="en-US" dirty="0" err="1"/>
              <a:t>aritmetičkih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logičkih</a:t>
            </a:r>
            <a:r>
              <a:rPr lang="en-US" dirty="0"/>
              <a:t> </a:t>
            </a:r>
            <a:r>
              <a:rPr lang="en-US" dirty="0" err="1"/>
              <a:t>operacija</a:t>
            </a:r>
            <a:r>
              <a:rPr lang="en-US" dirty="0"/>
              <a:t>.</a:t>
            </a:r>
            <a:endParaRPr lang="sr-Latn-RS" dirty="0"/>
          </a:p>
          <a:p>
            <a:r>
              <a:rPr lang="en-US" dirty="0"/>
              <a:t>Pod </a:t>
            </a:r>
            <a:r>
              <a:rPr lang="en-US" b="1" dirty="0" err="1">
                <a:solidFill>
                  <a:srgbClr val="FF0000"/>
                </a:solidFill>
              </a:rPr>
              <a:t>aritmetičkim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operacijama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podrazumevamo</a:t>
            </a:r>
            <a:r>
              <a:rPr lang="en-US" dirty="0"/>
              <a:t> </a:t>
            </a:r>
            <a:r>
              <a:rPr lang="en-US" dirty="0" err="1"/>
              <a:t>operacije</a:t>
            </a:r>
            <a:r>
              <a:rPr lang="en-US" dirty="0"/>
              <a:t> </a:t>
            </a:r>
            <a:r>
              <a:rPr lang="en-US" dirty="0" err="1"/>
              <a:t>sabiranja</a:t>
            </a:r>
            <a:r>
              <a:rPr lang="en-US" dirty="0"/>
              <a:t>, </a:t>
            </a:r>
            <a:r>
              <a:rPr lang="en-US" dirty="0" err="1"/>
              <a:t>oduzimanja</a:t>
            </a:r>
            <a:r>
              <a:rPr lang="en-US" dirty="0"/>
              <a:t>, </a:t>
            </a:r>
            <a:r>
              <a:rPr lang="en-US" dirty="0" err="1"/>
              <a:t>množenja</a:t>
            </a:r>
            <a:r>
              <a:rPr lang="en-US" dirty="0"/>
              <a:t>, </a:t>
            </a:r>
            <a:r>
              <a:rPr lang="en-US" dirty="0" err="1"/>
              <a:t>deljenja</a:t>
            </a:r>
            <a:r>
              <a:rPr lang="en-US" dirty="0"/>
              <a:t>, </a:t>
            </a:r>
            <a:r>
              <a:rPr lang="en-US" dirty="0" err="1"/>
              <a:t>diferenciranja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integraljenja</a:t>
            </a:r>
            <a:r>
              <a:rPr lang="en-US" dirty="0"/>
              <a:t>.</a:t>
            </a:r>
            <a:endParaRPr lang="sr-Latn-RS" dirty="0"/>
          </a:p>
          <a:p>
            <a:r>
              <a:rPr lang="en-US" b="1" dirty="0" err="1">
                <a:solidFill>
                  <a:srgbClr val="FF0000"/>
                </a:solidFill>
              </a:rPr>
              <a:t>Logičke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operacije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se </a:t>
            </a:r>
            <a:r>
              <a:rPr lang="en-US" dirty="0" err="1"/>
              <a:t>svode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operacije</a:t>
            </a:r>
            <a:r>
              <a:rPr lang="en-US" dirty="0"/>
              <a:t> </a:t>
            </a:r>
            <a:r>
              <a:rPr lang="en-US" dirty="0" err="1"/>
              <a:t>poređenja</a:t>
            </a:r>
            <a:r>
              <a:rPr lang="en-US" dirty="0"/>
              <a:t> </a:t>
            </a:r>
            <a:r>
              <a:rPr lang="en-US" dirty="0" err="1"/>
              <a:t>tipa</a:t>
            </a:r>
            <a:r>
              <a:rPr lang="en-US" dirty="0"/>
              <a:t> „</a:t>
            </a:r>
            <a:r>
              <a:rPr lang="en-US" dirty="0" err="1"/>
              <a:t>manje</a:t>
            </a:r>
            <a:r>
              <a:rPr lang="en-US" dirty="0"/>
              <a:t> od“, „</a:t>
            </a:r>
            <a:r>
              <a:rPr lang="en-US" dirty="0" err="1"/>
              <a:t>jednako</a:t>
            </a:r>
            <a:r>
              <a:rPr lang="en-US" dirty="0"/>
              <a:t>“ </a:t>
            </a:r>
            <a:r>
              <a:rPr lang="en-US" dirty="0" err="1"/>
              <a:t>i</a:t>
            </a:r>
            <a:r>
              <a:rPr lang="en-US" dirty="0"/>
              <a:t> „</a:t>
            </a:r>
            <a:r>
              <a:rPr lang="en-US" dirty="0" err="1"/>
              <a:t>veće</a:t>
            </a:r>
            <a:r>
              <a:rPr lang="en-US" dirty="0"/>
              <a:t> od“. </a:t>
            </a:r>
          </a:p>
        </p:txBody>
      </p:sp>
    </p:spTree>
    <p:extLst>
      <p:ext uri="{BB962C8B-B14F-4D97-AF65-F5344CB8AC3E}">
        <p14:creationId xmlns:p14="http://schemas.microsoft.com/office/powerpoint/2010/main" val="41268807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2035</TotalTime>
  <Words>3863</Words>
  <Application>Microsoft Office PowerPoint</Application>
  <PresentationFormat>On-screen Show (4:3)</PresentationFormat>
  <Paragraphs>193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5" baseType="lpstr">
      <vt:lpstr>Cambria Math</vt:lpstr>
      <vt:lpstr>Franklin Gothic Book</vt:lpstr>
      <vt:lpstr>Franklin Gothic Medium</vt:lpstr>
      <vt:lpstr>Symbol</vt:lpstr>
      <vt:lpstr>Wingdings 2</vt:lpstr>
      <vt:lpstr>Trek</vt:lpstr>
      <vt:lpstr>Procesor, memorija</vt:lpstr>
      <vt:lpstr>Procesor</vt:lpstr>
      <vt:lpstr>Upravljačko-kontrolna jedinica</vt:lpstr>
      <vt:lpstr>Izvršavanje programskih instrukcija</vt:lpstr>
      <vt:lpstr>Izvršavanje programskih instrukcija</vt:lpstr>
      <vt:lpstr>Memorijske adrese</vt:lpstr>
      <vt:lpstr>Memorijske adrese</vt:lpstr>
      <vt:lpstr>Memorijske adrese</vt:lpstr>
      <vt:lpstr>Aritmetičko-logička jedinica</vt:lpstr>
      <vt:lpstr>Aritmetičko-logička jedinica</vt:lpstr>
      <vt:lpstr>Aritmetičko-logička jedinica</vt:lpstr>
      <vt:lpstr>Aritmetičko-logička jedinica</vt:lpstr>
      <vt:lpstr>Časovnik</vt:lpstr>
      <vt:lpstr>Časovnik</vt:lpstr>
      <vt:lpstr>magistrale</vt:lpstr>
      <vt:lpstr>magistrale</vt:lpstr>
      <vt:lpstr>magistrale</vt:lpstr>
      <vt:lpstr>memorija</vt:lpstr>
      <vt:lpstr>memorija</vt:lpstr>
      <vt:lpstr>Karakteristike memorije</vt:lpstr>
      <vt:lpstr>Karakteristike memorije</vt:lpstr>
      <vt:lpstr>Karakteristike memorije</vt:lpstr>
      <vt:lpstr>Karakteristike memorije</vt:lpstr>
      <vt:lpstr>Karakteristike memorije</vt:lpstr>
      <vt:lpstr>Karakteristike memorije</vt:lpstr>
      <vt:lpstr>Karakteristike memorije</vt:lpstr>
      <vt:lpstr>MEMORIJA</vt:lpstr>
      <vt:lpstr>Unutrašnja memorija</vt:lpstr>
      <vt:lpstr>Unutrašnja memorija REGISTRI</vt:lpstr>
      <vt:lpstr>Unutrašnja memorija keš memorija</vt:lpstr>
      <vt:lpstr>Unutrašnja memorija RAM memorija</vt:lpstr>
      <vt:lpstr>Unutrašnja memorija RAM memorija</vt:lpstr>
      <vt:lpstr>Unutrašnja memorija rom memorija</vt:lpstr>
      <vt:lpstr>Unutrašnja memorija rom memorija</vt:lpstr>
      <vt:lpstr>Unutrašnja memorija rom memorija</vt:lpstr>
      <vt:lpstr>Spoljašnja memorija</vt:lpstr>
      <vt:lpstr>Spoljašnja memorija</vt:lpstr>
      <vt:lpstr>Spoljašnja memorija disketa</vt:lpstr>
      <vt:lpstr>Spoljašnja memorija hard disk</vt:lpstr>
      <vt:lpstr>Spoljašnja memorija hard disk</vt:lpstr>
      <vt:lpstr>Spoljašnja memorija hard disk</vt:lpstr>
      <vt:lpstr>Spoljašnja memorija hard disk</vt:lpstr>
      <vt:lpstr>Spoljašnja memorija kompakt disk (CD)</vt:lpstr>
      <vt:lpstr>Spoljašnja memorija kompakt disk (CD)</vt:lpstr>
      <vt:lpstr>Spoljašnja memorija kompakt disk (CD-rom)</vt:lpstr>
      <vt:lpstr>Spoljašnja memorija kompakt disk (CD-r)</vt:lpstr>
      <vt:lpstr>Spoljašnja memorija kompakt disk (CD-rW)</vt:lpstr>
      <vt:lpstr>Spoljašnja memorija fleš memorija</vt:lpstr>
      <vt:lpstr>Hijerarhija memorija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mikroračunarskog sistema</dc:title>
  <dc:creator>Ljubica</dc:creator>
  <cp:lastModifiedBy>Ljubica Kovačević</cp:lastModifiedBy>
  <cp:revision>39</cp:revision>
  <dcterms:created xsi:type="dcterms:W3CDTF">2018-09-12T20:52:40Z</dcterms:created>
  <dcterms:modified xsi:type="dcterms:W3CDTF">2018-10-05T11:14:46Z</dcterms:modified>
</cp:coreProperties>
</file>