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1AB61-1EBF-463E-ACB6-BFD49907440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FFFDF2B3-E5EA-4416-98CC-E1B4D7D6680C}">
      <dgm:prSet phldrT="[Text]"/>
      <dgm:spPr/>
      <dgm:t>
        <a:bodyPr/>
        <a:lstStyle/>
        <a:p>
          <a:r>
            <a:rPr lang="sr-Latn-RS" dirty="0" smtClean="0"/>
            <a:t>INPUT</a:t>
          </a:r>
          <a:endParaRPr lang="en-US" dirty="0"/>
        </a:p>
      </dgm:t>
    </dgm:pt>
    <dgm:pt modelId="{D970038F-8A32-404F-901E-13A3B732C67B}" type="parTrans" cxnId="{BEAFD6AA-E6EA-472F-B4AD-A0E052ED8975}">
      <dgm:prSet/>
      <dgm:spPr/>
      <dgm:t>
        <a:bodyPr/>
        <a:lstStyle/>
        <a:p>
          <a:endParaRPr lang="en-US"/>
        </a:p>
      </dgm:t>
    </dgm:pt>
    <dgm:pt modelId="{3A60699E-05B4-4261-89E8-F5824A59F446}" type="sibTrans" cxnId="{BEAFD6AA-E6EA-472F-B4AD-A0E052ED8975}">
      <dgm:prSet/>
      <dgm:spPr/>
      <dgm:t>
        <a:bodyPr/>
        <a:lstStyle/>
        <a:p>
          <a:endParaRPr lang="en-US"/>
        </a:p>
      </dgm:t>
    </dgm:pt>
    <dgm:pt modelId="{22D42238-A060-42E0-BF95-AA009E6C5177}">
      <dgm:prSet phldrT="[Text]"/>
      <dgm:spPr/>
      <dgm:t>
        <a:bodyPr/>
        <a:lstStyle/>
        <a:p>
          <a:r>
            <a:rPr lang="sr-Latn-RS" dirty="0" smtClean="0"/>
            <a:t>STORED</a:t>
          </a:r>
          <a:endParaRPr lang="en-US" dirty="0"/>
        </a:p>
      </dgm:t>
    </dgm:pt>
    <dgm:pt modelId="{3947EB24-1FFF-4C42-90CA-F50CD701FFB9}" type="parTrans" cxnId="{8BF01161-CB31-4DD4-8073-75D278460B0A}">
      <dgm:prSet/>
      <dgm:spPr/>
      <dgm:t>
        <a:bodyPr/>
        <a:lstStyle/>
        <a:p>
          <a:endParaRPr lang="en-US"/>
        </a:p>
      </dgm:t>
    </dgm:pt>
    <dgm:pt modelId="{04AB8886-74E3-45AA-9BEF-584B741B822F}" type="sibTrans" cxnId="{8BF01161-CB31-4DD4-8073-75D278460B0A}">
      <dgm:prSet/>
      <dgm:spPr/>
      <dgm:t>
        <a:bodyPr/>
        <a:lstStyle/>
        <a:p>
          <a:endParaRPr lang="en-US"/>
        </a:p>
      </dgm:t>
    </dgm:pt>
    <dgm:pt modelId="{8487EBB8-C393-4EF4-B6C8-E00258AEC450}">
      <dgm:prSet phldrT="[Text]"/>
      <dgm:spPr/>
      <dgm:t>
        <a:bodyPr/>
        <a:lstStyle/>
        <a:p>
          <a:r>
            <a:rPr lang="sr-Latn-RS" dirty="0" smtClean="0"/>
            <a:t>PROCESSED/ TRANSMITED</a:t>
          </a:r>
          <a:endParaRPr lang="en-US" dirty="0"/>
        </a:p>
      </dgm:t>
    </dgm:pt>
    <dgm:pt modelId="{193F7282-2727-473F-8455-4E4C397E473E}" type="parTrans" cxnId="{9D9B0025-7EB2-487D-A582-3492EB17439D}">
      <dgm:prSet/>
      <dgm:spPr/>
      <dgm:t>
        <a:bodyPr/>
        <a:lstStyle/>
        <a:p>
          <a:endParaRPr lang="en-US"/>
        </a:p>
      </dgm:t>
    </dgm:pt>
    <dgm:pt modelId="{A1A06622-428E-4D6E-9E41-8EAFA178884B}" type="sibTrans" cxnId="{9D9B0025-7EB2-487D-A582-3492EB17439D}">
      <dgm:prSet/>
      <dgm:spPr/>
      <dgm:t>
        <a:bodyPr/>
        <a:lstStyle/>
        <a:p>
          <a:endParaRPr lang="en-US"/>
        </a:p>
      </dgm:t>
    </dgm:pt>
    <dgm:pt modelId="{7084B37C-2A69-4F2B-B29B-BC82AB58A26F}" type="pres">
      <dgm:prSet presAssocID="{1341AB61-1EBF-463E-ACB6-BFD499074408}" presName="linearFlow" presStyleCnt="0">
        <dgm:presLayoutVars>
          <dgm:resizeHandles val="exact"/>
        </dgm:presLayoutVars>
      </dgm:prSet>
      <dgm:spPr/>
    </dgm:pt>
    <dgm:pt modelId="{FC3254E1-FD4B-4E29-ADC4-2484579B45FB}" type="pres">
      <dgm:prSet presAssocID="{FFFDF2B3-E5EA-4416-98CC-E1B4D7D6680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F45A68-332F-4E1F-A2E3-F462E53716BC}" type="pres">
      <dgm:prSet presAssocID="{3A60699E-05B4-4261-89E8-F5824A59F44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DAA2D8D-7CAB-4ADC-BBB0-D27A882C5C0E}" type="pres">
      <dgm:prSet presAssocID="{3A60699E-05B4-4261-89E8-F5824A59F44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80A2B79-75AC-450E-8B1F-5EAB74190A4F}" type="pres">
      <dgm:prSet presAssocID="{22D42238-A060-42E0-BF95-AA009E6C51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FF9F0-18FD-48D1-96CE-3C21854B583B}" type="pres">
      <dgm:prSet presAssocID="{04AB8886-74E3-45AA-9BEF-584B741B822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04E678E-F86D-4DD1-9316-EF3420139428}" type="pres">
      <dgm:prSet presAssocID="{04AB8886-74E3-45AA-9BEF-584B741B822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1B71E7F-188D-4F0F-9823-71EF7578E60A}" type="pres">
      <dgm:prSet presAssocID="{8487EBB8-C393-4EF4-B6C8-E00258AEC45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5BC5D8-CF8E-4245-9E2E-3EEE6BA1446F}" type="presOf" srcId="{3A60699E-05B4-4261-89E8-F5824A59F446}" destId="{CCF45A68-332F-4E1F-A2E3-F462E53716BC}" srcOrd="0" destOrd="0" presId="urn:microsoft.com/office/officeart/2005/8/layout/process2"/>
    <dgm:cxn modelId="{9D9B0025-7EB2-487D-A582-3492EB17439D}" srcId="{1341AB61-1EBF-463E-ACB6-BFD499074408}" destId="{8487EBB8-C393-4EF4-B6C8-E00258AEC450}" srcOrd="2" destOrd="0" parTransId="{193F7282-2727-473F-8455-4E4C397E473E}" sibTransId="{A1A06622-428E-4D6E-9E41-8EAFA178884B}"/>
    <dgm:cxn modelId="{77C23EA1-40AF-46A5-A600-536AE964123F}" type="presOf" srcId="{3A60699E-05B4-4261-89E8-F5824A59F446}" destId="{6DAA2D8D-7CAB-4ADC-BBB0-D27A882C5C0E}" srcOrd="1" destOrd="0" presId="urn:microsoft.com/office/officeart/2005/8/layout/process2"/>
    <dgm:cxn modelId="{8BF01161-CB31-4DD4-8073-75D278460B0A}" srcId="{1341AB61-1EBF-463E-ACB6-BFD499074408}" destId="{22D42238-A060-42E0-BF95-AA009E6C5177}" srcOrd="1" destOrd="0" parTransId="{3947EB24-1FFF-4C42-90CA-F50CD701FFB9}" sibTransId="{04AB8886-74E3-45AA-9BEF-584B741B822F}"/>
    <dgm:cxn modelId="{6B1C318B-DB1A-45BD-8B63-F9BA2E2F65B5}" type="presOf" srcId="{04AB8886-74E3-45AA-9BEF-584B741B822F}" destId="{904E678E-F86D-4DD1-9316-EF3420139428}" srcOrd="1" destOrd="0" presId="urn:microsoft.com/office/officeart/2005/8/layout/process2"/>
    <dgm:cxn modelId="{4BE9FDF4-FABB-44E7-88FE-B1CA4E3298F5}" type="presOf" srcId="{22D42238-A060-42E0-BF95-AA009E6C5177}" destId="{C80A2B79-75AC-450E-8B1F-5EAB74190A4F}" srcOrd="0" destOrd="0" presId="urn:microsoft.com/office/officeart/2005/8/layout/process2"/>
    <dgm:cxn modelId="{F8AD5451-39E3-404D-AE6F-C4103F6C76E5}" type="presOf" srcId="{FFFDF2B3-E5EA-4416-98CC-E1B4D7D6680C}" destId="{FC3254E1-FD4B-4E29-ADC4-2484579B45FB}" srcOrd="0" destOrd="0" presId="urn:microsoft.com/office/officeart/2005/8/layout/process2"/>
    <dgm:cxn modelId="{3BDD2DB4-29BD-4AF2-9136-3B1AA5ED5D45}" type="presOf" srcId="{04AB8886-74E3-45AA-9BEF-584B741B822F}" destId="{9B8FF9F0-18FD-48D1-96CE-3C21854B583B}" srcOrd="0" destOrd="0" presId="urn:microsoft.com/office/officeart/2005/8/layout/process2"/>
    <dgm:cxn modelId="{9172A6B2-BA4C-4756-ACFE-4000E58CF900}" type="presOf" srcId="{1341AB61-1EBF-463E-ACB6-BFD499074408}" destId="{7084B37C-2A69-4F2B-B29B-BC82AB58A26F}" srcOrd="0" destOrd="0" presId="urn:microsoft.com/office/officeart/2005/8/layout/process2"/>
    <dgm:cxn modelId="{C611B89C-2A8A-4806-B687-B8C768A37A15}" type="presOf" srcId="{8487EBB8-C393-4EF4-B6C8-E00258AEC450}" destId="{61B71E7F-188D-4F0F-9823-71EF7578E60A}" srcOrd="0" destOrd="0" presId="urn:microsoft.com/office/officeart/2005/8/layout/process2"/>
    <dgm:cxn modelId="{BEAFD6AA-E6EA-472F-B4AD-A0E052ED8975}" srcId="{1341AB61-1EBF-463E-ACB6-BFD499074408}" destId="{FFFDF2B3-E5EA-4416-98CC-E1B4D7D6680C}" srcOrd="0" destOrd="0" parTransId="{D970038F-8A32-404F-901E-13A3B732C67B}" sibTransId="{3A60699E-05B4-4261-89E8-F5824A59F446}"/>
    <dgm:cxn modelId="{526A9315-1CE8-4DC4-B8B7-DCD2C2388235}" type="presParOf" srcId="{7084B37C-2A69-4F2B-B29B-BC82AB58A26F}" destId="{FC3254E1-FD4B-4E29-ADC4-2484579B45FB}" srcOrd="0" destOrd="0" presId="urn:microsoft.com/office/officeart/2005/8/layout/process2"/>
    <dgm:cxn modelId="{BD6355D7-3BE6-4FFB-9017-B0385375A1C0}" type="presParOf" srcId="{7084B37C-2A69-4F2B-B29B-BC82AB58A26F}" destId="{CCF45A68-332F-4E1F-A2E3-F462E53716BC}" srcOrd="1" destOrd="0" presId="urn:microsoft.com/office/officeart/2005/8/layout/process2"/>
    <dgm:cxn modelId="{E6EFF87B-A9D2-425D-B099-3578C62E6B66}" type="presParOf" srcId="{CCF45A68-332F-4E1F-A2E3-F462E53716BC}" destId="{6DAA2D8D-7CAB-4ADC-BBB0-D27A882C5C0E}" srcOrd="0" destOrd="0" presId="urn:microsoft.com/office/officeart/2005/8/layout/process2"/>
    <dgm:cxn modelId="{E8193916-6BE0-469B-A6F9-C5CBBF4C9043}" type="presParOf" srcId="{7084B37C-2A69-4F2B-B29B-BC82AB58A26F}" destId="{C80A2B79-75AC-450E-8B1F-5EAB74190A4F}" srcOrd="2" destOrd="0" presId="urn:microsoft.com/office/officeart/2005/8/layout/process2"/>
    <dgm:cxn modelId="{F8C7B527-2AC1-426A-84B9-85301E3E00E2}" type="presParOf" srcId="{7084B37C-2A69-4F2B-B29B-BC82AB58A26F}" destId="{9B8FF9F0-18FD-48D1-96CE-3C21854B583B}" srcOrd="3" destOrd="0" presId="urn:microsoft.com/office/officeart/2005/8/layout/process2"/>
    <dgm:cxn modelId="{C6547B4F-3F04-4188-B018-1CACC04C47D7}" type="presParOf" srcId="{9B8FF9F0-18FD-48D1-96CE-3C21854B583B}" destId="{904E678E-F86D-4DD1-9316-EF3420139428}" srcOrd="0" destOrd="0" presId="urn:microsoft.com/office/officeart/2005/8/layout/process2"/>
    <dgm:cxn modelId="{2AEA0583-2EA0-4407-BFE1-DECF3AB27D7E}" type="presParOf" srcId="{7084B37C-2A69-4F2B-B29B-BC82AB58A26F}" destId="{61B71E7F-188D-4F0F-9823-71EF7578E60A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254E1-FD4B-4E29-ADC4-2484579B45FB}">
      <dsp:nvSpPr>
        <dsp:cNvPr id="0" name=""/>
        <dsp:cNvSpPr/>
      </dsp:nvSpPr>
      <dsp:spPr>
        <a:xfrm>
          <a:off x="2133600" y="0"/>
          <a:ext cx="1828800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/>
            <a:t>INPUT</a:t>
          </a:r>
          <a:endParaRPr lang="en-US" sz="2300" kern="1200" dirty="0"/>
        </a:p>
      </dsp:txBody>
      <dsp:txXfrm>
        <a:off x="2163358" y="29758"/>
        <a:ext cx="1769284" cy="956484"/>
      </dsp:txXfrm>
    </dsp:sp>
    <dsp:sp modelId="{CCF45A68-332F-4E1F-A2E3-F462E53716BC}">
      <dsp:nvSpPr>
        <dsp:cNvPr id="0" name=""/>
        <dsp:cNvSpPr/>
      </dsp:nvSpPr>
      <dsp:spPr>
        <a:xfrm rot="5400000">
          <a:off x="2857500" y="1041399"/>
          <a:ext cx="380999" cy="457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-5400000">
        <a:off x="2910840" y="1079499"/>
        <a:ext cx="274320" cy="266699"/>
      </dsp:txXfrm>
    </dsp:sp>
    <dsp:sp modelId="{C80A2B79-75AC-450E-8B1F-5EAB74190A4F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/>
            <a:t>STORED</a:t>
          </a:r>
          <a:endParaRPr lang="en-US" sz="2300" kern="1200" dirty="0"/>
        </a:p>
      </dsp:txBody>
      <dsp:txXfrm>
        <a:off x="2163358" y="1553757"/>
        <a:ext cx="1769284" cy="956484"/>
      </dsp:txXfrm>
    </dsp:sp>
    <dsp:sp modelId="{9B8FF9F0-18FD-48D1-96CE-3C21854B583B}">
      <dsp:nvSpPr>
        <dsp:cNvPr id="0" name=""/>
        <dsp:cNvSpPr/>
      </dsp:nvSpPr>
      <dsp:spPr>
        <a:xfrm rot="5400000">
          <a:off x="2857500" y="2565399"/>
          <a:ext cx="381000" cy="457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-5400000">
        <a:off x="2910840" y="2603499"/>
        <a:ext cx="274320" cy="266700"/>
      </dsp:txXfrm>
    </dsp:sp>
    <dsp:sp modelId="{61B71E7F-188D-4F0F-9823-71EF7578E60A}">
      <dsp:nvSpPr>
        <dsp:cNvPr id="0" name=""/>
        <dsp:cNvSpPr/>
      </dsp:nvSpPr>
      <dsp:spPr>
        <a:xfrm>
          <a:off x="2133600" y="3047999"/>
          <a:ext cx="1828800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/>
            <a:t>PROCESSED/ TRANSMITED</a:t>
          </a:r>
          <a:endParaRPr lang="en-US" sz="2300" kern="1200" dirty="0"/>
        </a:p>
      </dsp:txBody>
      <dsp:txXfrm>
        <a:off x="2163358" y="3077757"/>
        <a:ext cx="1769284" cy="956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2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73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0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6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4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4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2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2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0AC0-39DC-415B-AC5D-E4A2365371B6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35566-686A-4024-A086-73240236F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371599"/>
          </a:xfrm>
        </p:spPr>
        <p:txBody>
          <a:bodyPr/>
          <a:lstStyle/>
          <a:p>
            <a:pPr algn="l"/>
            <a:r>
              <a:rPr lang="en-US" b="1" dirty="0" smtClean="0"/>
              <a:t>1. WHAT </a:t>
            </a:r>
            <a:r>
              <a:rPr lang="en-US" b="1" dirty="0" smtClean="0"/>
              <a:t>IS </a:t>
            </a:r>
            <a:r>
              <a:rPr lang="en-US" b="1" dirty="0" smtClean="0"/>
              <a:t>ICT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1981200"/>
            <a:ext cx="8106229" cy="36576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TECHNOLOGY</a:t>
            </a:r>
            <a:r>
              <a:rPr lang="sr-Latn-RS" dirty="0" smtClean="0"/>
              <a:t>    </a:t>
            </a:r>
            <a:r>
              <a:rPr lang="sr-Latn-RS" dirty="0" smtClean="0">
                <a:solidFill>
                  <a:schemeClr val="tx1"/>
                </a:solidFill>
              </a:rPr>
              <a:t>(Greek origin)</a:t>
            </a:r>
          </a:p>
          <a:p>
            <a:pPr algn="l"/>
            <a:r>
              <a:rPr lang="sr-Latn-RS" dirty="0"/>
              <a:t>	</a:t>
            </a:r>
            <a:r>
              <a:rPr lang="sr-Latn-RS" dirty="0" smtClean="0">
                <a:solidFill>
                  <a:schemeClr val="tx1"/>
                </a:solidFill>
              </a:rPr>
              <a:t>- technician</a:t>
            </a:r>
          </a:p>
          <a:p>
            <a:pPr algn="l"/>
            <a:r>
              <a:rPr lang="sr-Latn-RS" dirty="0">
                <a:solidFill>
                  <a:schemeClr val="tx1"/>
                </a:solidFill>
              </a:rPr>
              <a:t>	</a:t>
            </a:r>
            <a:r>
              <a:rPr lang="sr-Latn-RS" dirty="0" smtClean="0">
                <a:solidFill>
                  <a:schemeClr val="tx1"/>
                </a:solidFill>
              </a:rPr>
              <a:t>- technological</a:t>
            </a:r>
          </a:p>
          <a:p>
            <a:pPr algn="l"/>
            <a:r>
              <a:rPr lang="sr-Latn-RS" dirty="0">
                <a:solidFill>
                  <a:schemeClr val="tx1"/>
                </a:solidFill>
              </a:rPr>
              <a:t>	</a:t>
            </a:r>
            <a:r>
              <a:rPr lang="sr-Latn-RS" dirty="0" smtClean="0">
                <a:solidFill>
                  <a:schemeClr val="tx1"/>
                </a:solidFill>
              </a:rPr>
              <a:t>- technologically</a:t>
            </a:r>
          </a:p>
          <a:p>
            <a:pPr algn="l"/>
            <a:r>
              <a:rPr lang="sr-Latn-RS" dirty="0">
                <a:solidFill>
                  <a:schemeClr val="tx1"/>
                </a:solidFill>
              </a:rPr>
              <a:t>	</a:t>
            </a:r>
            <a:r>
              <a:rPr lang="sr-Latn-RS" dirty="0" smtClean="0">
                <a:solidFill>
                  <a:schemeClr val="tx1"/>
                </a:solidFill>
              </a:rPr>
              <a:t>- technologist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688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sr-Latn-RS" dirty="0" smtClean="0"/>
              <a:t>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/>
              <a:t>C)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VIRUS </a:t>
            </a:r>
            <a:r>
              <a:rPr lang="sr-Latn-RS" dirty="0" smtClean="0"/>
              <a:t>– a small organism that causes disease/death in living things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>
                <a:solidFill>
                  <a:srgbClr val="00B050"/>
                </a:solidFill>
              </a:rPr>
              <a:t>VIRUS</a:t>
            </a:r>
            <a:r>
              <a:rPr lang="sr-Latn-RS" dirty="0" smtClean="0"/>
              <a:t> – a program or piece of code that stops a computer working normally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			10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577565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DRIVER</a:t>
            </a:r>
            <a:r>
              <a:rPr lang="sr-Latn-RS" dirty="0"/>
              <a:t> – a person who drives a vehicle, e.g., a car, lorry, bus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>
                <a:solidFill>
                  <a:srgbClr val="00B050"/>
                </a:solidFill>
              </a:rPr>
              <a:t>DRIVER</a:t>
            </a:r>
            <a:r>
              <a:rPr lang="sr-Latn-RS" dirty="0"/>
              <a:t> – a program that enables a computer to use a peripheral device, such as a printer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			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684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68362"/>
          </a:xfrm>
        </p:spPr>
        <p:txBody>
          <a:bodyPr/>
          <a:lstStyle/>
          <a:p>
            <a:r>
              <a:rPr lang="sr-Latn-RS" dirty="0" smtClean="0"/>
              <a:t>Impacts of 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830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i="1" dirty="0" smtClean="0"/>
              <a:t>AT HOME</a:t>
            </a:r>
            <a:r>
              <a:rPr lang="sr-Latn-RS" dirty="0" smtClean="0"/>
              <a:t>: computer games, telephones, mobile phones, digital TV, Internet, e-mail, alarms ...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i="1" dirty="0" smtClean="0"/>
              <a:t>EDUCATION</a:t>
            </a:r>
            <a:r>
              <a:rPr lang="sr-Latn-RS" dirty="0" smtClean="0"/>
              <a:t>: computer-assisted learning (CAL), educational software, distance learning, interactive white-boards...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b="1" i="1" dirty="0" smtClean="0"/>
              <a:t>HOSPITALS</a:t>
            </a:r>
            <a:r>
              <a:rPr lang="sr-Latn-RS" dirty="0" smtClean="0"/>
              <a:t>: expert systems for medical diagnosis, robot surgery, patient monitoring devices </a:t>
            </a:r>
            <a:r>
              <a:rPr lang="sr-Latn-RS" dirty="0" smtClean="0"/>
              <a:t>...</a:t>
            </a:r>
            <a:r>
              <a:rPr lang="en-US" dirty="0" smtClean="0"/>
              <a:t>    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56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>
              <a:buNone/>
            </a:pPr>
            <a:r>
              <a:rPr lang="sr-Latn-RS" b="1" i="1" dirty="0" smtClean="0"/>
              <a:t>BUSINESS AND COMMERCE</a:t>
            </a:r>
            <a:r>
              <a:rPr lang="sr-Latn-RS" dirty="0" smtClean="0"/>
              <a:t>: teleworking, teleconferencing, specialized software, Internet advertising, Internet banking, Internet shopping, EPOS (electronic point of sale), intranet...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i="1" dirty="0" smtClean="0"/>
              <a:t>INDUSTRY</a:t>
            </a:r>
            <a:r>
              <a:rPr lang="sr-Latn-RS" dirty="0" smtClean="0"/>
              <a:t>: computer-assisted design (CAD), computer-assisted manufacturing (CAM), stock control systems, product testing systems </a:t>
            </a:r>
            <a:r>
              <a:rPr lang="sr-Latn-RS" dirty="0" smtClean="0"/>
              <a:t>...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562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						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/>
              <a:t>		     </a:t>
            </a:r>
            <a:r>
              <a:rPr lang="sr-Latn-RS" b="1" dirty="0" smtClean="0"/>
              <a:t>INFORMATION (data)</a:t>
            </a:r>
            <a:endParaRPr lang="en-US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2527749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0101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RS" dirty="0" smtClean="0"/>
              <a:t>ICT is about using technology to input, process and produce information, and to share </a:t>
            </a:r>
            <a:r>
              <a:rPr lang="sr-Latn-RS" b="1" dirty="0" smtClean="0"/>
              <a:t>this </a:t>
            </a:r>
            <a:r>
              <a:rPr lang="sr-Latn-RS" dirty="0" smtClean="0"/>
              <a:t>information with others.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		</a:t>
            </a:r>
          </a:p>
          <a:p>
            <a:pPr marL="3543300" lvl="8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</a:t>
            </a:r>
            <a:r>
              <a:rPr lang="sr-Latn-RS" sz="3200" b="1" dirty="0" smtClean="0">
                <a:solidFill>
                  <a:srgbClr val="FF0000"/>
                </a:solidFill>
              </a:rPr>
              <a:t>ONE!!!</a:t>
            </a:r>
            <a:endParaRPr lang="sr-Latn-RS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RS" dirty="0" smtClean="0"/>
              <a:t>			- a piece of information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- a bit of information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- an item of </a:t>
            </a:r>
            <a:r>
              <a:rPr lang="sr-Latn-RS" dirty="0" smtClean="0"/>
              <a:t>information</a:t>
            </a:r>
            <a:r>
              <a:rPr lang="en-US" dirty="0" smtClean="0"/>
              <a:t>          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29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u="sng" dirty="0" smtClean="0"/>
              <a:t>DEVELOP</a:t>
            </a:r>
            <a:r>
              <a:rPr lang="sr-Latn-RS" dirty="0" smtClean="0"/>
              <a:t>: software, hardware, an application, a product, a website</a:t>
            </a:r>
          </a:p>
          <a:p>
            <a:pPr marL="0" indent="0">
              <a:buNone/>
            </a:pPr>
            <a:r>
              <a:rPr lang="sr-Latn-RS" u="sng" dirty="0" smtClean="0"/>
              <a:t>PROCESS</a:t>
            </a:r>
            <a:r>
              <a:rPr lang="sr-Latn-RS" dirty="0" smtClean="0"/>
              <a:t>: information, data</a:t>
            </a:r>
          </a:p>
          <a:p>
            <a:pPr marL="0" indent="0">
              <a:buNone/>
            </a:pPr>
            <a:r>
              <a:rPr lang="sr-Latn-RS" u="sng" dirty="0" smtClean="0"/>
              <a:t>CONNECT</a:t>
            </a:r>
            <a:r>
              <a:rPr lang="sr-Latn-RS" dirty="0" smtClean="0"/>
              <a:t>: hardware, computer, a peripheral device (e.g. </a:t>
            </a:r>
            <a:r>
              <a:rPr lang="sr-Latn-RS" dirty="0"/>
              <a:t>a</a:t>
            </a:r>
            <a:r>
              <a:rPr lang="sr-Latn-RS" dirty="0" smtClean="0"/>
              <a:t> printer)</a:t>
            </a:r>
            <a:endParaRPr lang="sr-Latn-RS" dirty="0"/>
          </a:p>
          <a:p>
            <a:pPr marL="0" indent="0">
              <a:buNone/>
            </a:pPr>
            <a:r>
              <a:rPr lang="sr-Latn-RS" u="sng" dirty="0" smtClean="0"/>
              <a:t>ASSEMBLE</a:t>
            </a:r>
            <a:r>
              <a:rPr lang="sr-Latn-RS" dirty="0" smtClean="0"/>
              <a:t>: a computer</a:t>
            </a:r>
          </a:p>
          <a:p>
            <a:pPr marL="0" indent="0">
              <a:buNone/>
            </a:pPr>
            <a:r>
              <a:rPr lang="sr-Latn-RS" u="sng" dirty="0" smtClean="0"/>
              <a:t>INSTAL</a:t>
            </a:r>
            <a:r>
              <a:rPr lang="en-US" u="sng" dirty="0" smtClean="0"/>
              <a:t>L</a:t>
            </a:r>
            <a:r>
              <a:rPr lang="sr-Latn-RS" dirty="0" smtClean="0"/>
              <a:t>: a software program, an application</a:t>
            </a:r>
          </a:p>
          <a:p>
            <a:pPr marL="0" indent="0">
              <a:buNone/>
            </a:pPr>
            <a:r>
              <a:rPr lang="sr-Latn-RS" u="sng" dirty="0" smtClean="0"/>
              <a:t>LAUNCH</a:t>
            </a:r>
            <a:r>
              <a:rPr lang="sr-Latn-RS" dirty="0" smtClean="0"/>
              <a:t>: a program, an application</a:t>
            </a:r>
          </a:p>
          <a:p>
            <a:pPr marL="0" indent="0">
              <a:buNone/>
            </a:pPr>
            <a:r>
              <a:rPr lang="sr-Latn-RS" u="sng" dirty="0" smtClean="0"/>
              <a:t>PROGRAM</a:t>
            </a:r>
            <a:r>
              <a:rPr lang="sr-Latn-RS" dirty="0" smtClean="0"/>
              <a:t>: a </a:t>
            </a:r>
            <a:r>
              <a:rPr lang="sr-Latn-RS" dirty="0" smtClean="0"/>
              <a:t>co</a:t>
            </a:r>
            <a:r>
              <a:rPr lang="en-US" dirty="0" err="1" smtClean="0"/>
              <a:t>mp</a:t>
            </a:r>
            <a:r>
              <a:rPr lang="sr-Latn-RS" dirty="0" smtClean="0"/>
              <a:t>uter</a:t>
            </a:r>
            <a:endParaRPr lang="sr-Latn-RS" dirty="0" smtClean="0"/>
          </a:p>
          <a:p>
            <a:pPr marL="0" indent="0">
              <a:buNone/>
            </a:pPr>
            <a:r>
              <a:rPr lang="sr-Latn-RS" u="sng" dirty="0" smtClean="0"/>
              <a:t>COMPUTERIZE</a:t>
            </a:r>
            <a:r>
              <a:rPr lang="sr-Latn-RS" dirty="0" smtClean="0"/>
              <a:t>: an office, a factory, an operation</a:t>
            </a:r>
          </a:p>
          <a:p>
            <a:pPr marL="0" indent="0">
              <a:buNone/>
            </a:pPr>
            <a:r>
              <a:rPr lang="sr-Latn-RS" u="sng" dirty="0" smtClean="0"/>
              <a:t>MONITOR</a:t>
            </a:r>
            <a:r>
              <a:rPr lang="sr-Latn-RS" dirty="0" smtClean="0"/>
              <a:t>: progress, a situation, a process, a </a:t>
            </a:r>
            <a:r>
              <a:rPr lang="sr-Latn-RS" dirty="0" smtClean="0"/>
              <a:t>website</a:t>
            </a:r>
            <a:r>
              <a:rPr lang="en-US" dirty="0" smtClean="0"/>
              <a:t>							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10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838200"/>
            <a:ext cx="8668657" cy="528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Question and answer </a:t>
            </a:r>
            <a:r>
              <a:rPr lang="sr-Latn-RS" dirty="0" smtClean="0"/>
              <a:t>= headings and notes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Problem and solution </a:t>
            </a:r>
            <a:r>
              <a:rPr lang="sr-Latn-RS" dirty="0" smtClean="0"/>
              <a:t>= headings and notes;</a:t>
            </a:r>
          </a:p>
          <a:p>
            <a:pPr marL="0" indent="0">
              <a:buNone/>
            </a:pPr>
            <a:r>
              <a:rPr lang="sr-Latn-RS" dirty="0" smtClean="0"/>
              <a:t>				   two-column table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Classification and definition </a:t>
            </a:r>
            <a:r>
              <a:rPr lang="sr-Latn-RS" dirty="0" smtClean="0"/>
              <a:t>= tree diagram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		    spidergram 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Advantages and disadvantages </a:t>
            </a:r>
            <a:r>
              <a:rPr lang="sr-Latn-RS" dirty="0" smtClean="0"/>
              <a:t>= two-column table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Comparison and contrast </a:t>
            </a:r>
            <a:r>
              <a:rPr lang="sr-Latn-RS" dirty="0" smtClean="0"/>
              <a:t>= </a:t>
            </a:r>
            <a:r>
              <a:rPr lang="sr-Latn-RS" dirty="0" smtClean="0"/>
              <a:t>table</a:t>
            </a:r>
            <a:r>
              <a:rPr lang="en-US" dirty="0" smtClean="0"/>
              <a:t>			 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99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Cause and effect </a:t>
            </a:r>
            <a:r>
              <a:rPr lang="sr-Latn-RS" dirty="0" smtClean="0"/>
              <a:t>= spidergram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Sequence of events </a:t>
            </a:r>
            <a:r>
              <a:rPr lang="sr-Latn-RS" dirty="0" smtClean="0"/>
              <a:t>= timeline; flowchart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Stages of a process </a:t>
            </a:r>
            <a:r>
              <a:rPr lang="sr-Latn-RS" dirty="0" smtClean="0"/>
              <a:t>= flowchart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               (or circle, if it is a cycle)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i="1" dirty="0" smtClean="0">
                <a:solidFill>
                  <a:srgbClr val="FF0000"/>
                </a:solidFill>
              </a:rPr>
              <a:t>Theories or opinions then supporting information </a:t>
            </a:r>
            <a:r>
              <a:rPr lang="sr-Latn-RS" dirty="0" smtClean="0"/>
              <a:t>= 			headings and notes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                	two-column </a:t>
            </a:r>
            <a:r>
              <a:rPr lang="sr-Latn-RS" dirty="0" smtClean="0"/>
              <a:t>table</a:t>
            </a:r>
            <a:r>
              <a:rPr lang="en-US" dirty="0" smtClean="0"/>
              <a:t>                     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INFORMATION   </a:t>
            </a:r>
            <a:r>
              <a:rPr lang="sr-Latn-RS" dirty="0" smtClean="0"/>
              <a:t>(Latin origin)</a:t>
            </a:r>
          </a:p>
          <a:p>
            <a:pPr marL="0" indent="0">
              <a:buNone/>
            </a:pPr>
            <a:r>
              <a:rPr lang="sr-Latn-RS" dirty="0" smtClean="0"/>
              <a:t>		- inform = give someone facts about a person, a thing or an event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COMMUNICATION    </a:t>
            </a:r>
            <a:r>
              <a:rPr lang="sr-Latn-RS" dirty="0" smtClean="0"/>
              <a:t>(Latin origin)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communicate = share information with others, e.g., by speaking, writing or using body </a:t>
            </a:r>
            <a:r>
              <a:rPr lang="sr-Latn-RS" dirty="0" smtClean="0"/>
              <a:t>language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85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7545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LANGUAGE</a:t>
            </a:r>
            <a:r>
              <a:rPr lang="sr-Latn-RS" dirty="0" smtClean="0"/>
              <a:t> – a way of communicating using sounds, words and grammar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 – a set of instructions that tells the computer what to do </a:t>
            </a:r>
            <a:endParaRPr lang="sr-Latn-RS" dirty="0"/>
          </a:p>
          <a:p>
            <a:pPr marL="0" indent="0">
              <a:buNone/>
            </a:pPr>
            <a:r>
              <a:rPr lang="sr-Latn-RS" dirty="0" smtClean="0">
                <a:solidFill>
                  <a:srgbClr val="FF0000"/>
                </a:solidFill>
              </a:rPr>
              <a:t>address		menu		virus		</a:t>
            </a:r>
          </a:p>
          <a:p>
            <a:pPr marL="0" indent="0">
              <a:buNone/>
            </a:pPr>
            <a:r>
              <a:rPr lang="sr-Latn-RS" dirty="0" smtClean="0">
                <a:solidFill>
                  <a:srgbClr val="FF0000"/>
                </a:solidFill>
              </a:rPr>
              <a:t>bit			mouse</a:t>
            </a:r>
          </a:p>
          <a:p>
            <a:pPr marL="0" indent="0">
              <a:buNone/>
            </a:pPr>
            <a:r>
              <a:rPr lang="sr-Latn-RS" dirty="0" smtClean="0">
                <a:solidFill>
                  <a:srgbClr val="FF0000"/>
                </a:solidFill>
              </a:rPr>
              <a:t>browse  		software package </a:t>
            </a:r>
          </a:p>
          <a:p>
            <a:pPr marL="0" indent="0">
              <a:buNone/>
            </a:pPr>
            <a:r>
              <a:rPr lang="sr-Latn-RS" dirty="0" smtClean="0">
                <a:solidFill>
                  <a:srgbClr val="FF0000"/>
                </a:solidFill>
              </a:rPr>
              <a:t>key			plug-in </a:t>
            </a:r>
            <a:r>
              <a:rPr lang="en-US" dirty="0" smtClean="0">
                <a:solidFill>
                  <a:srgbClr val="FF0000"/>
                </a:solidFill>
              </a:rPr>
              <a:t>				</a:t>
            </a:r>
            <a:r>
              <a:rPr lang="en-US" dirty="0" smtClean="0"/>
              <a:t>3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7171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PREFIXES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6344"/>
            <a:ext cx="8686800" cy="5269820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ANTI </a:t>
            </a:r>
            <a:r>
              <a:rPr lang="sr-Latn-RS" dirty="0" smtClean="0"/>
              <a:t>– against   (antispam)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CENTI</a:t>
            </a:r>
            <a:r>
              <a:rPr lang="sr-Latn-RS" dirty="0" smtClean="0"/>
              <a:t> – a 100th part    (centilitre)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GIGA</a:t>
            </a:r>
            <a:r>
              <a:rPr lang="sr-Latn-RS" dirty="0" smtClean="0"/>
              <a:t> – x 1,000,000,000    (gigahertz / GHz)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HYPER</a:t>
            </a:r>
            <a:r>
              <a:rPr lang="sr-Latn-RS" dirty="0" smtClean="0"/>
              <a:t> – more than (the normal)    (hypertext)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INTER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sr-Latn-RS" dirty="0" smtClean="0"/>
              <a:t>– between     (international)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KILO</a:t>
            </a:r>
            <a:r>
              <a:rPr lang="sr-Latn-RS" dirty="0" smtClean="0"/>
              <a:t> – x 1,000    (kilogram/kilogramme)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MICRO</a:t>
            </a:r>
            <a:r>
              <a:rPr lang="sr-Latn-RS" dirty="0" smtClean="0"/>
              <a:t> – a millionth or very small  (microorganism)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MILLI </a:t>
            </a:r>
            <a:r>
              <a:rPr lang="sr-Latn-RS" dirty="0" smtClean="0"/>
              <a:t>– a thousandth    (millimetre</a:t>
            </a:r>
            <a:r>
              <a:rPr lang="sr-Latn-RS" dirty="0" smtClean="0"/>
              <a:t>)</a:t>
            </a:r>
            <a:r>
              <a:rPr lang="en-US" dirty="0" smtClean="0"/>
              <a:t>			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06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07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MIS</a:t>
            </a:r>
            <a:r>
              <a:rPr lang="sr-Latn-RS" dirty="0" smtClean="0"/>
              <a:t> </a:t>
            </a:r>
            <a:r>
              <a:rPr lang="sr-Latn-RS" dirty="0" smtClean="0"/>
              <a:t>– do wrong     (misunderstand)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OUT</a:t>
            </a:r>
            <a:r>
              <a:rPr lang="sr-Latn-RS" dirty="0" smtClean="0"/>
              <a:t> – movement out     (outsource)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RE </a:t>
            </a:r>
            <a:r>
              <a:rPr lang="sr-Latn-RS" dirty="0" smtClean="0"/>
              <a:t>– do again     (rebuilt)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SUB</a:t>
            </a:r>
            <a:r>
              <a:rPr lang="sr-Latn-RS" dirty="0" smtClean="0"/>
              <a:t> – under or lesser; a smaller part (</a:t>
            </a:r>
            <a:r>
              <a:rPr lang="sr-Latn-RS" dirty="0" smtClean="0"/>
              <a:t>s</a:t>
            </a:r>
            <a:r>
              <a:rPr lang="en-US" dirty="0" smtClean="0"/>
              <a:t>u</a:t>
            </a:r>
            <a:r>
              <a:rPr lang="sr-Latn-RS" dirty="0" smtClean="0"/>
              <a:t>bsection</a:t>
            </a:r>
            <a:r>
              <a:rPr lang="sr-Latn-RS" dirty="0" smtClean="0"/>
              <a:t>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SUPER</a:t>
            </a:r>
            <a:r>
              <a:rPr lang="sr-Latn-RS" dirty="0" smtClean="0"/>
              <a:t> – over or bigger than     (superclass)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TELE</a:t>
            </a:r>
            <a:r>
              <a:rPr lang="sr-Latn-RS" dirty="0" smtClean="0"/>
              <a:t> – over a distance      (telework)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UN</a:t>
            </a:r>
            <a:r>
              <a:rPr lang="sr-Latn-RS" dirty="0" smtClean="0"/>
              <a:t> – not, opposite     (uninstall</a:t>
            </a:r>
            <a:r>
              <a:rPr lang="sr-Latn-RS" dirty="0" smtClean="0"/>
              <a:t>)</a:t>
            </a:r>
            <a:r>
              <a:rPr lang="en-US" dirty="0" smtClean="0"/>
              <a:t>			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8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SUFFIXES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-IFY </a:t>
            </a:r>
            <a:r>
              <a:rPr lang="sr-Latn-RS" dirty="0" smtClean="0"/>
              <a:t>– make into    (specify)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-IZE </a:t>
            </a:r>
            <a:r>
              <a:rPr lang="sr-Latn-RS" dirty="0" smtClean="0"/>
              <a:t>– make into    (mechanize)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-OR </a:t>
            </a:r>
            <a:r>
              <a:rPr lang="sr-Latn-RS" dirty="0" smtClean="0"/>
              <a:t>– verb </a:t>
            </a:r>
            <a:r>
              <a:rPr lang="sr-Latn-RS" dirty="0" smtClean="0">
                <a:sym typeface="Wingdings" pitchFamily="2" charset="2"/>
              </a:rPr>
              <a:t> noun     (simulator)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-ER </a:t>
            </a:r>
            <a:r>
              <a:rPr lang="sr-Latn-RS" dirty="0" smtClean="0">
                <a:sym typeface="Wingdings" pitchFamily="2" charset="2"/>
              </a:rPr>
              <a:t>– verb  noun    (scanner)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-AL </a:t>
            </a:r>
            <a:r>
              <a:rPr lang="sr-Latn-RS" dirty="0" smtClean="0">
                <a:sym typeface="Wingdings" pitchFamily="2" charset="2"/>
              </a:rPr>
              <a:t>– noun  adjective    (mechanical)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-ING </a:t>
            </a:r>
            <a:r>
              <a:rPr lang="sr-Latn-RS" dirty="0" smtClean="0">
                <a:sym typeface="Wingdings" pitchFamily="2" charset="2"/>
              </a:rPr>
              <a:t>– (in the process of)     (formatting)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-IC </a:t>
            </a:r>
            <a:r>
              <a:rPr lang="sr-Latn-RS" dirty="0" smtClean="0">
                <a:sym typeface="Wingdings" pitchFamily="2" charset="2"/>
              </a:rPr>
              <a:t>– noun  adjective    (economic)</a:t>
            </a:r>
            <a:endParaRPr lang="sr-Latn-RS" dirty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-TION </a:t>
            </a:r>
            <a:r>
              <a:rPr lang="sr-Latn-RS" dirty="0" smtClean="0">
                <a:sym typeface="Wingdings" pitchFamily="2" charset="2"/>
              </a:rPr>
              <a:t>– verb  noun    (communication)</a:t>
            </a:r>
            <a:endParaRPr lang="sr-Latn-RS" dirty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-MENT </a:t>
            </a:r>
            <a:r>
              <a:rPr lang="sr-Latn-RS" dirty="0" smtClean="0">
                <a:sym typeface="Wingdings" pitchFamily="2" charset="2"/>
              </a:rPr>
              <a:t>– verb  noun   (investment</a:t>
            </a:r>
            <a:r>
              <a:rPr lang="sr-Latn-RS" dirty="0" smtClean="0">
                <a:sym typeface="Wingdings" pitchFamily="2" charset="2"/>
              </a:rPr>
              <a:t>)</a:t>
            </a:r>
            <a:r>
              <a:rPr lang="en-US" dirty="0" smtClean="0">
                <a:sym typeface="Wingdings" pitchFamily="2" charset="2"/>
              </a:rPr>
              <a:t>		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87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-ITY </a:t>
            </a:r>
            <a:r>
              <a:rPr lang="sr-Latn-RS" dirty="0" smtClean="0"/>
              <a:t>– adjective </a:t>
            </a:r>
            <a:r>
              <a:rPr lang="sr-Latn-RS" dirty="0" smtClean="0">
                <a:sym typeface="Wingdings" pitchFamily="2" charset="2"/>
              </a:rPr>
              <a:t> noun    (portability)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-LESS </a:t>
            </a:r>
            <a:r>
              <a:rPr lang="sr-Latn-RS" dirty="0" smtClean="0">
                <a:sym typeface="Wingdings" pitchFamily="2" charset="2"/>
              </a:rPr>
              <a:t>– without     (endless)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-ANCE </a:t>
            </a:r>
            <a:r>
              <a:rPr lang="sr-Latn-RS" dirty="0" smtClean="0">
                <a:sym typeface="Wingdings" pitchFamily="2" charset="2"/>
              </a:rPr>
              <a:t>– verb </a:t>
            </a:r>
            <a:r>
              <a:rPr lang="sr-Latn-RS" dirty="0" smtClean="0">
                <a:sym typeface="Wingdings" pitchFamily="2" charset="2"/>
              </a:rPr>
              <a:t> </a:t>
            </a:r>
            <a:r>
              <a:rPr lang="sr-Latn-RS" dirty="0" smtClean="0">
                <a:sym typeface="Wingdings" pitchFamily="2" charset="2"/>
              </a:rPr>
              <a:t>noun    (maintenance)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-WARE </a:t>
            </a:r>
            <a:r>
              <a:rPr lang="sr-Latn-RS" dirty="0" smtClean="0">
                <a:sym typeface="Wingdings" pitchFamily="2" charset="2"/>
              </a:rPr>
              <a:t>– a product     (hardware)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-OLOGY </a:t>
            </a:r>
            <a:r>
              <a:rPr lang="sr-Latn-RS" dirty="0" smtClean="0"/>
              <a:t>– study of     (geology)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-ABLE </a:t>
            </a:r>
            <a:r>
              <a:rPr lang="sr-Latn-RS" dirty="0" smtClean="0"/>
              <a:t>– can be     (changeable)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			</a:t>
            </a:r>
            <a:r>
              <a:rPr lang="sr-Latn-RS" dirty="0" smtClean="0"/>
              <a:t>(</a:t>
            </a:r>
            <a:r>
              <a:rPr lang="sr-Latn-RS" dirty="0" smtClean="0"/>
              <a:t>reconstruction needed 				after taking off the suffix</a:t>
            </a:r>
            <a:r>
              <a:rPr lang="sr-Latn-RS" dirty="0" smtClean="0"/>
              <a:t>)</a:t>
            </a:r>
            <a:r>
              <a:rPr lang="en-US" dirty="0" smtClean="0"/>
              <a:t>     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7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914400" lvl="1" indent="-514350">
              <a:buAutoNum type="alphaUcParenR" startAt="5"/>
            </a:pPr>
            <a:r>
              <a:rPr lang="sr-Latn-RS" dirty="0" smtClean="0"/>
              <a:t>1. connectors</a:t>
            </a:r>
          </a:p>
          <a:p>
            <a:pPr marL="0" indent="0">
              <a:buNone/>
            </a:pPr>
            <a:r>
              <a:rPr lang="sr-Latn-RS" dirty="0" smtClean="0"/>
              <a:t>	2. computer with 52cm monitor/screen, keyboard, mouse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3. 8-gygabite memory card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4. electronic mail (e-mail)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5. microchip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6. digital camera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7. software (including antivirus/virus protection software</a:t>
            </a:r>
            <a:r>
              <a:rPr lang="sr-Latn-RS" dirty="0" smtClean="0"/>
              <a:t>)</a:t>
            </a:r>
            <a:r>
              <a:rPr lang="en-US" dirty="0" smtClean="0"/>
              <a:t>					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53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/>
              <a:t>	8</a:t>
            </a:r>
            <a:r>
              <a:rPr lang="sr-Latn-RS" dirty="0"/>
              <a:t>. programming language</a:t>
            </a:r>
          </a:p>
          <a:p>
            <a:pPr marL="0" indent="0">
              <a:buNone/>
            </a:pPr>
            <a:r>
              <a:rPr lang="sr-Latn-RS" dirty="0"/>
              <a:t>	9. drop-down menu</a:t>
            </a:r>
          </a:p>
          <a:p>
            <a:pPr marL="0" indent="0">
              <a:buNone/>
            </a:pPr>
            <a:r>
              <a:rPr lang="sr-Latn-RS" dirty="0"/>
              <a:t>	10. web/Internet address</a:t>
            </a:r>
          </a:p>
          <a:p>
            <a:pPr marL="0" indent="0">
              <a:buNone/>
            </a:pPr>
            <a:r>
              <a:rPr lang="sr-Latn-RS" dirty="0"/>
              <a:t>	11. browser (icon); Internet connection</a:t>
            </a:r>
          </a:p>
          <a:p>
            <a:pPr marL="0" indent="0">
              <a:buNone/>
            </a:pPr>
            <a:r>
              <a:rPr lang="sr-Latn-RS" dirty="0"/>
              <a:t>	12. hyperlink; web/Internet </a:t>
            </a:r>
            <a:r>
              <a:rPr lang="sr-Latn-RS" dirty="0" smtClean="0"/>
              <a:t>address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9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0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595</Words>
  <Application>Microsoft Office PowerPoint</Application>
  <PresentationFormat>On-screen Show (4:3)</PresentationFormat>
  <Paragraphs>131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1. WHAT IS ICT</vt:lpstr>
      <vt:lpstr>PowerPoint Presentation</vt:lpstr>
      <vt:lpstr>PowerPoint Presentation</vt:lpstr>
      <vt:lpstr>PREFIXES</vt:lpstr>
      <vt:lpstr>PowerPoint Presentation</vt:lpstr>
      <vt:lpstr>SUFFIXES</vt:lpstr>
      <vt:lpstr>PowerPoint Presentation</vt:lpstr>
      <vt:lpstr>PowerPoint Presentation</vt:lpstr>
      <vt:lpstr>PowerPoint Presentation</vt:lpstr>
      <vt:lpstr>Listening</vt:lpstr>
      <vt:lpstr>PowerPoint Presentation</vt:lpstr>
      <vt:lpstr>Impacts of ICT</vt:lpstr>
      <vt:lpstr>PowerPoint Presentation</vt:lpstr>
      <vt:lpstr>        14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ICT</dc:title>
  <dc:creator>Ljiljana</dc:creator>
  <cp:lastModifiedBy>Ljiljana</cp:lastModifiedBy>
  <cp:revision>37</cp:revision>
  <dcterms:created xsi:type="dcterms:W3CDTF">2016-10-01T11:13:09Z</dcterms:created>
  <dcterms:modified xsi:type="dcterms:W3CDTF">2017-10-02T16:57:50Z</dcterms:modified>
</cp:coreProperties>
</file>