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3" r:id="rId3"/>
    <p:sldId id="263" r:id="rId4"/>
    <p:sldId id="274" r:id="rId5"/>
    <p:sldId id="275" r:id="rId6"/>
    <p:sldId id="2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595E6-14FC-4AB8-A92F-1C991AC5387F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6CCE2-9987-4337-BFC1-18DAE1D66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2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kkurat-Mono"/>
              </a:rPr>
              <a:t>Compared to GPUs, these processors are easier to program, scale better, and excel at handling run-time sparsity and conditional computation.</a:t>
            </a:r>
            <a:endParaRPr lang="e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8B5984FB-755B-4602-B7E2-55A81B96C3F2}" type="slidenum">
              <a:rPr lang="en-US" sz="1400" b="0" strike="noStrike" spc="-1" smtClean="0">
                <a:latin typeface="Times New Roman"/>
              </a:rPr>
              <a:t>4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6448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kkurat-Mono"/>
              </a:rPr>
              <a:t>Compared to GPUs, these processors are easier to program, scale better, and excel at handling run-time sparsity and conditional computation.</a:t>
            </a:r>
            <a:endParaRPr lang="e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8B5984FB-755B-4602-B7E2-55A81B96C3F2}" type="slidenum">
              <a:rPr lang="en-US" sz="1400" b="0" strike="noStrike" spc="-1" smtClean="0">
                <a:latin typeface="Times New Roman"/>
              </a:rPr>
              <a:t>5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7542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kkurat-Mono"/>
              </a:rPr>
              <a:t>Compared to GPUs, these processors are easier to program, scale better, and excel at handling run-time sparsity and conditional computation.</a:t>
            </a:r>
            <a:endParaRPr lang="e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8B5984FB-755B-4602-B7E2-55A81B96C3F2}" type="slidenum">
              <a:rPr lang="en-US" sz="1400" b="0" strike="noStrike" spc="-1" smtClean="0">
                <a:latin typeface="Times New Roman"/>
              </a:rPr>
              <a:t>6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947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70526-BC1E-4F82-9E88-499254483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0F2FD2-B18B-4860-A8B2-8932B4AC56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56DC5-0BFE-49EA-8A05-5EE9E5CC3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66552-82AF-4375-9DC0-788606C43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FB542-EDB3-4D10-AD4E-EFD68AC2F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57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F329F-B760-466F-AC9C-7EA675B67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26A85E-9DAC-462E-A3B9-BB3C3D81D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BECFB-7200-4931-840C-D809043A7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F23D3-E6AE-44D4-A794-3961068BB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64A12-3BE7-427D-ADFA-53048B302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01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7D3CBE-7E43-452F-B0C4-0B459BEC6D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F79066-69D4-4524-ABD9-D17D83807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662DE-A053-4B08-AFD1-363D73F49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92EE4-532E-4597-960F-ADD804D9D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3CDFD-5E8A-44A7-A307-B8A6B95D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3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sr-Latn-RS" sz="1800" b="0" strike="noStrike" spc="-1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5267301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28A26-E553-440F-92F3-E7EDDB61B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3E9A1-6207-474F-819E-2EE4DD32F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2D4B1-800A-4AD4-9366-FD37EC231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A7E90-DAE4-40DD-B0CF-203F7B0E8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ECACB-6901-41FD-A05C-9E68EEDFA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38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2EBDF-C990-4EB4-B382-357C1FF6B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46EA9-EB55-49A8-9691-7052FFA00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73C25-67FE-44E8-ACA6-DB027CC5A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D73F4-4242-4B4D-9AC4-E7F9EB1A4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9EEBF-3C29-4374-810D-BAFF41D03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7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8E6F4-9326-4F2C-A34A-4A057DB2F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1545EC-F753-4392-A99D-C782C6FB17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5BBB67-1868-46F5-BAFF-70F7D487E1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9AFEBF-EE24-4443-BC56-FD8A30181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4485C5-38DF-4AB6-AA2E-F1011BA4C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B9C7BB-27A9-4CBF-8007-3A30BEC3A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8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8800F-0C8C-4DCF-A39D-9E9011327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AA073B-27A7-4867-BBA3-C07808E0F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3D901-5979-4633-AACB-3A7E05131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4596ED-8B53-4DCA-A1B5-221E239DFB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CC4720-AE66-43D0-9104-E3D943F45F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CD007D-06BB-41E2-BDBB-08073A984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AF4565-CC6F-455D-8E68-F551B1A9E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E7DB7F-629E-4105-AB2D-B7A371CA7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21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827B6-C10D-437F-BB1A-3797873F1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CB42A0-85BE-49E5-8B3B-1C38A379C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9773B-A1BF-466D-B187-32FC3134E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CF4CF8-3114-427F-A861-FCC709979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79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4BF104-093D-44E3-BADE-2E8B3C705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8EA2EA-D804-44D2-92DF-A2653124E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66A88E-E41D-4880-8AB8-09ECF0414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2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6ED33-52BC-4547-AE74-D5E82A126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865F1-B943-4CB7-BCFA-ED0CD4CC0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9BB5D6-BE3B-423D-8AEB-B6D049C92F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2D97BE-C326-48DD-9E55-AA95EBEEE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A5E6C-9160-4CD8-9E1E-49CC13450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CA03B7-66CE-4A77-ACA2-ED1BBFF0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2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B1ED5-A82B-462B-BF93-C040E8D35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0AEF9B-8E7F-47D1-A8B6-369559054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BDBE37-62EA-42F6-9CAE-99678638A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7F601-584E-4782-B1CC-8188FED5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344D9-4496-422F-BCAC-9CE11F8CF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BD0FA-D810-4ADE-98FB-6F2A48964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1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891852-9613-4A1F-AF65-A008CDF98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4EF60-866F-4E6C-83DD-B7E6D622F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5D15F-9BAF-4ED8-BF3D-170D337A2F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CF9CA-6159-45B8-B833-52F4971A89A0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0315A-BD6E-403B-B372-CD4C79785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C81FD-467F-4639-86D7-1E03BD8AA9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89EEB-9EA3-49BD-B9F5-CDF594BA0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68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51072-F3D3-4363-B6DB-36A1A05BB2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Kvalitet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testiranje</a:t>
            </a:r>
            <a:r>
              <a:rPr lang="en-US" dirty="0"/>
              <a:t> </a:t>
            </a:r>
            <a:r>
              <a:rPr lang="en-US" dirty="0" err="1"/>
              <a:t>softvera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8567AB-4A53-4B1B-A9C5-6606A04899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57425" y="4403725"/>
            <a:ext cx="9144000" cy="1655762"/>
          </a:xfrm>
        </p:spPr>
        <p:txBody>
          <a:bodyPr/>
          <a:lstStyle/>
          <a:p>
            <a:pPr algn="r"/>
            <a:r>
              <a:rPr lang="en-US" dirty="0"/>
              <a:t>Branko </a:t>
            </a:r>
            <a:r>
              <a:rPr lang="en-US" dirty="0" err="1"/>
              <a:t>Arsi</a:t>
            </a:r>
            <a:r>
              <a:rPr lang="sr-Latn-RS" dirty="0"/>
              <a:t>ć, </a:t>
            </a:r>
          </a:p>
          <a:p>
            <a:pPr algn="r"/>
            <a:r>
              <a:rPr lang="en-US" dirty="0" err="1"/>
              <a:t>Novembar</a:t>
            </a:r>
            <a:r>
              <a:rPr lang="sr-Latn-RS" dirty="0"/>
              <a:t> 202</a:t>
            </a:r>
            <a:r>
              <a:rPr lang="en-US" dirty="0"/>
              <a:t>2</a:t>
            </a:r>
            <a:r>
              <a:rPr lang="sr-Latn-R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898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2">
            <a:extLst>
              <a:ext uri="{FF2B5EF4-FFF2-40B4-BE49-F238E27FC236}">
                <a16:creationId xmlns:a16="http://schemas.microsoft.com/office/drawing/2014/main" id="{54BB5857-7BE4-7646-8CC0-E5E58B02F9AA}"/>
              </a:ext>
            </a:extLst>
          </p:cNvPr>
          <p:cNvSpPr txBox="1"/>
          <p:nvPr/>
        </p:nvSpPr>
        <p:spPr>
          <a:xfrm>
            <a:off x="689956" y="315884"/>
            <a:ext cx="7124008" cy="96067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sr-Latn-RS" sz="2800" spc="-1" dirty="0">
                <a:solidFill>
                  <a:srgbClr val="FF0000"/>
                </a:solidFill>
                <a:latin typeface="Myriad Pro"/>
              </a:rPr>
              <a:t>Machine Learning </a:t>
            </a: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27CA2BC1-022B-7E4F-A902-E6FBB01292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274" y="1955570"/>
            <a:ext cx="9648000" cy="447258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1856D32-8578-FE4D-97C9-BDC14A7E69FF}"/>
              </a:ext>
            </a:extLst>
          </p:cNvPr>
          <p:cNvSpPr/>
          <p:nvPr/>
        </p:nvSpPr>
        <p:spPr>
          <a:xfrm>
            <a:off x="4718856" y="1399710"/>
            <a:ext cx="3362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30303"/>
                </a:solidFill>
                <a:latin typeface="Roboto" panose="020F0502020204030204" pitchFamily="34" charset="0"/>
              </a:rPr>
              <a:t>Machine Learning vs Moore's Law</a:t>
            </a:r>
            <a:endParaRPr lang="en-GB" b="0" i="0" u="none" strike="noStrike" dirty="0">
              <a:solidFill>
                <a:srgbClr val="030303"/>
              </a:solidFill>
              <a:effectLst/>
              <a:latin typeface="Roboto" panose="020F0502020204030204" pitchFamily="34" charset="0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C1760992-AE44-334F-A3CB-C69A07CC2A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" t="20632" r="2268" b="20642"/>
          <a:stretch/>
        </p:blipFill>
        <p:spPr>
          <a:xfrm>
            <a:off x="970726" y="1040162"/>
            <a:ext cx="3356836" cy="108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48465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2"/>
          <p:cNvSpPr txBox="1"/>
          <p:nvPr/>
        </p:nvSpPr>
        <p:spPr>
          <a:xfrm>
            <a:off x="689956" y="315884"/>
            <a:ext cx="7124008" cy="96067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sr-Latn-RS" sz="2800" spc="-1" dirty="0">
                <a:solidFill>
                  <a:srgbClr val="FF0000"/>
                </a:solidFill>
                <a:latin typeface="Myriad Pro"/>
              </a:rPr>
              <a:t>Machine Learning </a:t>
            </a:r>
          </a:p>
        </p:txBody>
      </p:sp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B3E8E662-29D3-474F-9ED6-0CA772AFF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" t="20632" r="2268" b="20642"/>
          <a:stretch/>
        </p:blipFill>
        <p:spPr>
          <a:xfrm>
            <a:off x="3836156" y="1109274"/>
            <a:ext cx="3781513" cy="122612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97D1DD2-A88A-684A-A966-671A4389B953}"/>
              </a:ext>
            </a:extLst>
          </p:cNvPr>
          <p:cNvSpPr/>
          <p:nvPr/>
        </p:nvSpPr>
        <p:spPr>
          <a:xfrm>
            <a:off x="1012543" y="3558216"/>
            <a:ext cx="50834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>
                <a:solidFill>
                  <a:srgbClr val="231F20"/>
                </a:solidFill>
                <a:latin typeface="Akkurat-Mono"/>
              </a:rPr>
              <a:t>Grayskull</a:t>
            </a:r>
            <a:r>
              <a:rPr lang="en-GB" b="1" dirty="0">
                <a:solidFill>
                  <a:srgbClr val="231F20"/>
                </a:solidFill>
                <a:latin typeface="Akkurat-Mono"/>
              </a:rPr>
              <a:t>™ is the first of a new generation of AI computers. </a:t>
            </a:r>
          </a:p>
          <a:p>
            <a:r>
              <a:rPr lang="en-GB" dirty="0">
                <a:solidFill>
                  <a:srgbClr val="231F20"/>
                </a:solidFill>
                <a:latin typeface="Akkurat-Mono"/>
              </a:rPr>
              <a:t>Built to run AI, math engine for matrix multiply, convolution and tensor manipulation. Organized as an array of networked 4 </a:t>
            </a:r>
            <a:r>
              <a:rPr lang="en-GB" dirty="0" err="1">
                <a:solidFill>
                  <a:srgbClr val="231F20"/>
                </a:solidFill>
                <a:latin typeface="Akkurat-Mono"/>
              </a:rPr>
              <a:t>TeraOp</a:t>
            </a:r>
            <a:r>
              <a:rPr lang="en-GB" dirty="0">
                <a:solidFill>
                  <a:srgbClr val="231F20"/>
                </a:solidFill>
                <a:latin typeface="Akkurat-Mono"/>
              </a:rPr>
              <a:t> engines. Built to run Graphs, compute and data layout is handled by the compiler, data movement handled by the hardware. Clean abstraction layers top to bottom.</a:t>
            </a:r>
            <a:endParaRPr lang="en-R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995BC2-761F-8244-8A8A-6570BD192E39}"/>
              </a:ext>
            </a:extLst>
          </p:cNvPr>
          <p:cNvSpPr/>
          <p:nvPr/>
        </p:nvSpPr>
        <p:spPr>
          <a:xfrm>
            <a:off x="940115" y="2762142"/>
            <a:ext cx="4613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err="1">
                <a:latin typeface="Akkurat-Mono"/>
              </a:rPr>
              <a:t>Tenstorrent</a:t>
            </a:r>
            <a:r>
              <a:rPr lang="en-GB" dirty="0">
                <a:latin typeface="Akkurat-Mono"/>
              </a:rPr>
              <a:t> builds next-generation computers.</a:t>
            </a:r>
            <a:endParaRPr lang="en-GB" i="0" u="none" strike="noStrike" dirty="0">
              <a:effectLst/>
              <a:latin typeface="Akkurat-Mono"/>
            </a:endParaRPr>
          </a:p>
        </p:txBody>
      </p:sp>
      <p:pic>
        <p:nvPicPr>
          <p:cNvPr id="7" name="Picture 6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7ACDABE8-31A0-C64E-97EB-5F4B4BB5DA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t="21649" r="7162" b="21453"/>
          <a:stretch/>
        </p:blipFill>
        <p:spPr>
          <a:xfrm>
            <a:off x="6566336" y="2828163"/>
            <a:ext cx="4613119" cy="202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262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2"/>
          <p:cNvSpPr txBox="1"/>
          <p:nvPr/>
        </p:nvSpPr>
        <p:spPr>
          <a:xfrm>
            <a:off x="689956" y="315884"/>
            <a:ext cx="7124008" cy="96067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sr-Latn-RS" sz="2800" spc="-1" dirty="0">
                <a:solidFill>
                  <a:srgbClr val="FF0000"/>
                </a:solidFill>
                <a:latin typeface="Myriad Pro"/>
              </a:rPr>
              <a:t>Machine Learning </a:t>
            </a:r>
          </a:p>
        </p:txBody>
      </p:sp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B3E8E662-29D3-474F-9ED6-0CA772AFF2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" t="20632" r="2268" b="20642"/>
          <a:stretch/>
        </p:blipFill>
        <p:spPr>
          <a:xfrm>
            <a:off x="4660022" y="315884"/>
            <a:ext cx="3240000" cy="105054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C222BD3-B55A-154C-A3EC-C7CEBBDC19C3}"/>
              </a:ext>
            </a:extLst>
          </p:cNvPr>
          <p:cNvSpPr/>
          <p:nvPr/>
        </p:nvSpPr>
        <p:spPr>
          <a:xfrm>
            <a:off x="1117884" y="4237570"/>
            <a:ext cx="64055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Akkurat-Mono"/>
              </a:rPr>
              <a:t>Tenstorrent</a:t>
            </a:r>
            <a:r>
              <a:rPr lang="en-GB" dirty="0">
                <a:latin typeface="Akkurat-Mono"/>
              </a:rPr>
              <a:t> processors comprise a grid of cores known as </a:t>
            </a:r>
            <a:r>
              <a:rPr lang="en-GB" dirty="0" err="1">
                <a:latin typeface="Akkurat-Mono"/>
              </a:rPr>
              <a:t>Tensix</a:t>
            </a:r>
            <a:r>
              <a:rPr lang="en-GB" dirty="0">
                <a:latin typeface="Akkurat-Mono"/>
              </a:rPr>
              <a:t> cores.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kkurat-Mono"/>
              </a:rPr>
              <a:t>These processors are capable of executing small and large tensor computations efficiently.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kkurat-Mono"/>
              </a:rPr>
              <a:t>Network communication hardware is present in each processor, and they talk with one another directly over networks, instead of through DRAM.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A7AE5F-41F1-164E-9390-FAA792C5613F}"/>
              </a:ext>
            </a:extLst>
          </p:cNvPr>
          <p:cNvSpPr/>
          <p:nvPr/>
        </p:nvSpPr>
        <p:spPr>
          <a:xfrm>
            <a:off x="689956" y="3664615"/>
            <a:ext cx="4776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kkurat-Mono"/>
              </a:rPr>
              <a:t>What is </a:t>
            </a:r>
            <a:r>
              <a:rPr lang="en-GB" dirty="0" err="1">
                <a:solidFill>
                  <a:srgbClr val="FF0000"/>
                </a:solidFill>
                <a:latin typeface="Akkurat-Mono"/>
              </a:rPr>
              <a:t>Tenstorrent</a:t>
            </a:r>
            <a:r>
              <a:rPr lang="en-GB" dirty="0">
                <a:solidFill>
                  <a:srgbClr val="FF0000"/>
                </a:solidFill>
                <a:latin typeface="Akkurat-Mono"/>
              </a:rPr>
              <a:t> doing differently than GPUs?</a:t>
            </a:r>
            <a:endParaRPr lang="en-RS" dirty="0">
              <a:solidFill>
                <a:srgbClr val="FF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8E8AAC-CDA2-DF49-8A54-FD70BB0EC928}"/>
              </a:ext>
            </a:extLst>
          </p:cNvPr>
          <p:cNvSpPr/>
          <p:nvPr/>
        </p:nvSpPr>
        <p:spPr>
          <a:xfrm>
            <a:off x="1117884" y="2063333"/>
            <a:ext cx="61158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latin typeface="Akkurat-Mono"/>
              </a:rPr>
              <a:t>Tenstorrent's</a:t>
            </a:r>
            <a:r>
              <a:rPr lang="en-GB" dirty="0">
                <a:latin typeface="Akkurat-Mono"/>
              </a:rPr>
              <a:t> processor cores are known as </a:t>
            </a:r>
            <a:r>
              <a:rPr lang="en-GB" dirty="0" err="1">
                <a:latin typeface="Akkurat-Mono"/>
              </a:rPr>
              <a:t>Tensix</a:t>
            </a:r>
            <a:r>
              <a:rPr lang="en-GB" dirty="0">
                <a:latin typeface="Akkurat-Mono"/>
              </a:rPr>
              <a:t> cores. Each </a:t>
            </a:r>
            <a:r>
              <a:rPr lang="en-GB" dirty="0" err="1">
                <a:latin typeface="Akkurat-Mono"/>
              </a:rPr>
              <a:t>Tensix</a:t>
            </a:r>
            <a:r>
              <a:rPr lang="en-GB" dirty="0">
                <a:latin typeface="Akkurat-Mono"/>
              </a:rPr>
              <a:t> core includes 5 RISC processors, an array math unit for tensor operations, a SIMD unit for vector operations, hardware for accelerating network packet operations and compression/decompression, and 1-2 megabytes of SRAM.</a:t>
            </a:r>
            <a:endParaRPr lang="en-R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8A23C2-8B63-4B48-B699-B60B85249625}"/>
              </a:ext>
            </a:extLst>
          </p:cNvPr>
          <p:cNvSpPr/>
          <p:nvPr/>
        </p:nvSpPr>
        <p:spPr>
          <a:xfrm>
            <a:off x="689956" y="1557967"/>
            <a:ext cx="2353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kkurat-Mono"/>
              </a:rPr>
              <a:t>What is a '</a:t>
            </a:r>
            <a:r>
              <a:rPr lang="en-GB" dirty="0" err="1">
                <a:solidFill>
                  <a:srgbClr val="FF0000"/>
                </a:solidFill>
                <a:latin typeface="Akkurat-Mono"/>
              </a:rPr>
              <a:t>Tensix</a:t>
            </a:r>
            <a:r>
              <a:rPr lang="en-GB" dirty="0">
                <a:solidFill>
                  <a:srgbClr val="FF0000"/>
                </a:solidFill>
                <a:latin typeface="Akkurat-Mono"/>
              </a:rPr>
              <a:t>' core?</a:t>
            </a:r>
            <a:endParaRPr lang="en-RS" dirty="0">
              <a:solidFill>
                <a:srgbClr val="FF0000"/>
              </a:solidFill>
            </a:endParaRPr>
          </a:p>
        </p:txBody>
      </p:sp>
      <p:pic>
        <p:nvPicPr>
          <p:cNvPr id="11" name="Picture 10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83CB283B-2A99-1C43-902A-96BB71A50B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855" y="2203847"/>
            <a:ext cx="3888000" cy="317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74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2"/>
          <p:cNvSpPr txBox="1"/>
          <p:nvPr/>
        </p:nvSpPr>
        <p:spPr>
          <a:xfrm>
            <a:off x="689956" y="315884"/>
            <a:ext cx="7124008" cy="96067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sr-Latn-RS" sz="2800" spc="-1" dirty="0">
                <a:solidFill>
                  <a:srgbClr val="FF0000"/>
                </a:solidFill>
                <a:latin typeface="Myriad Pro"/>
              </a:rPr>
              <a:t>Machine Learning </a:t>
            </a:r>
          </a:p>
        </p:txBody>
      </p:sp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B3E8E662-29D3-474F-9ED6-0CA772AFF2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" t="20632" r="2268" b="20642"/>
          <a:stretch/>
        </p:blipFill>
        <p:spPr>
          <a:xfrm>
            <a:off x="4660022" y="315884"/>
            <a:ext cx="3240000" cy="1050540"/>
          </a:xfrm>
          <a:prstGeom prst="rect">
            <a:avLst/>
          </a:prstGeo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4B4AA099-740C-4B46-B7CF-65F10EE24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058" y="1276560"/>
            <a:ext cx="4678574" cy="5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E8E30E1-3565-A244-A665-EEC11D451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311" y="1683945"/>
            <a:ext cx="4861711" cy="375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99D3BB-934A-5A4C-8561-069DC3BAF13E}"/>
              </a:ext>
            </a:extLst>
          </p:cNvPr>
          <p:cNvSpPr txBox="1"/>
          <p:nvPr/>
        </p:nvSpPr>
        <p:spPr>
          <a:xfrm>
            <a:off x="4565484" y="1683945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S" dirty="0"/>
              <a:t>GRAPH EXAMPLES:</a:t>
            </a:r>
          </a:p>
        </p:txBody>
      </p:sp>
    </p:spTree>
    <p:extLst>
      <p:ext uri="{BB962C8B-B14F-4D97-AF65-F5344CB8AC3E}">
        <p14:creationId xmlns:p14="http://schemas.microsoft.com/office/powerpoint/2010/main" val="1929354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2"/>
          <p:cNvSpPr txBox="1"/>
          <p:nvPr/>
        </p:nvSpPr>
        <p:spPr>
          <a:xfrm>
            <a:off x="689956" y="315884"/>
            <a:ext cx="7124008" cy="96067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sr-Latn-RS" sz="2800" spc="-1" dirty="0">
                <a:solidFill>
                  <a:srgbClr val="FF0000"/>
                </a:solidFill>
                <a:latin typeface="Myriad Pro"/>
              </a:rPr>
              <a:t>Machine Learning </a:t>
            </a:r>
          </a:p>
        </p:txBody>
      </p:sp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B3E8E662-29D3-474F-9ED6-0CA772AFF2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" t="20632" r="2268" b="20642"/>
          <a:stretch/>
        </p:blipFill>
        <p:spPr>
          <a:xfrm>
            <a:off x="4660022" y="315884"/>
            <a:ext cx="3240000" cy="10505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978BE6-5B44-BD44-A5F8-42D09370D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022" y="1499357"/>
            <a:ext cx="7186067" cy="504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>
            <a:extLst>
              <a:ext uri="{FF2B5EF4-FFF2-40B4-BE49-F238E27FC236}">
                <a16:creationId xmlns:a16="http://schemas.microsoft.com/office/drawing/2014/main" id="{38E1D2EE-A693-FF43-A4F2-A65BC19A9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56" y="1121699"/>
            <a:ext cx="3720487" cy="542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B170C5-6D08-9849-AE59-AB460C02F75F}"/>
              </a:ext>
            </a:extLst>
          </p:cNvPr>
          <p:cNvSpPr txBox="1"/>
          <p:nvPr/>
        </p:nvSpPr>
        <p:spPr>
          <a:xfrm>
            <a:off x="4565484" y="1683945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S" dirty="0"/>
              <a:t>GRAPH EXAMPLES:</a:t>
            </a:r>
          </a:p>
        </p:txBody>
      </p:sp>
    </p:spTree>
    <p:extLst>
      <p:ext uri="{BB962C8B-B14F-4D97-AF65-F5344CB8AC3E}">
        <p14:creationId xmlns:p14="http://schemas.microsoft.com/office/powerpoint/2010/main" val="3381827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294</Words>
  <Application>Microsoft Office PowerPoint</Application>
  <PresentationFormat>Widescreen</PresentationFormat>
  <Paragraphs>26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Akkurat-Mono</vt:lpstr>
      <vt:lpstr>Arial</vt:lpstr>
      <vt:lpstr>Calibri</vt:lpstr>
      <vt:lpstr>Calibri Light</vt:lpstr>
      <vt:lpstr>Myriad Pro</vt:lpstr>
      <vt:lpstr>Roboto</vt:lpstr>
      <vt:lpstr>Times New Roman</vt:lpstr>
      <vt:lpstr>Office Theme</vt:lpstr>
      <vt:lpstr>Kvalitet i testiranje softvera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Kvalitet i testiranje softvera</dc:title>
  <dc:creator>Branko Arsić</dc:creator>
  <cp:lastModifiedBy>Branko Arsić</cp:lastModifiedBy>
  <cp:revision>2</cp:revision>
  <dcterms:created xsi:type="dcterms:W3CDTF">2022-03-10T15:28:52Z</dcterms:created>
  <dcterms:modified xsi:type="dcterms:W3CDTF">2022-11-02T15:22:27Z</dcterms:modified>
</cp:coreProperties>
</file>