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0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939484-40A3-4CC1-8B7C-20D2FDC180CC}" type="datetimeFigureOut">
              <a:rPr lang="sr-Latn-RS" smtClean="0"/>
              <a:t>21.12.2015.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EB9D507-E20E-4155-B6F3-7BA4EC465649}" type="slidenum">
              <a:rPr lang="sr-Latn-RS" smtClean="0"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7772400" cy="1470025"/>
          </a:xfrm>
          <a:solidFill>
            <a:schemeClr val="accent2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sz="6600" dirty="0" smtClean="0"/>
              <a:t>НАСТАВНЕ МЕТОДЕ</a:t>
            </a:r>
            <a:endParaRPr lang="sr-Latn-R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708920"/>
            <a:ext cx="7776864" cy="3187824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just"/>
            <a:endParaRPr lang="sr-Latn-R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09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481053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sr-Cyrl-R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ОПИСИВАЊЕ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 као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облик усменог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излагања погодно је за развој посматрачких и перцептивних способности и неговање усменог и писменог изражавања. </a:t>
            </a: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Њ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име се представљају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спољашња својства предмета, појава, догађаја.</a:t>
            </a:r>
          </a:p>
          <a:p>
            <a:pPr>
              <a:buFontTx/>
              <a:buChar char="-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 обзиром на циљ може бити научно и уметничко.</a:t>
            </a: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87824" y="332656"/>
            <a:ext cx="4680520" cy="432048"/>
          </a:xfrm>
        </p:spPr>
        <p:txBody>
          <a:bodyPr>
            <a:normAutofit fontScale="90000"/>
          </a:bodyPr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30990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sr-Cyrl-R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ОБЈАШЊЕЊЕ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 је облик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који се користи када је ученицима потребно  протумачити непознате или недовољно познате речи, законе, дела, дефиниције. </a:t>
            </a:r>
          </a:p>
          <a:p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 Користи се за објашњавање оних категорија за чије је разумевање потребно апстрактно мишљење</a:t>
            </a:r>
          </a:p>
          <a:p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уштина објашњења је да се ученицима непознато објасни  помоћу познатог.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41701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sr-Cyrl-R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ОБРАЗЛОЖЕЊЕ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 је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облик усменог излагања којим се о одговара на питање зашто.</a:t>
            </a:r>
          </a:p>
          <a:p>
            <a:pPr algn="just"/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вим обликом се најадекватније омогућава ученицима да уоче узрочно-последичне везе и односи међу проучаваним појавама. </a:t>
            </a: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31849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редности методе усменог излагања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излаже се велика количина информација за кратко време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успешно надомештава недостатак савремених наставних средстава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тиче на емоције и климу у разреду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злаже градиво које се не може савладати непосредним посматрањем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оприноси рационалном и систематском излагању наставних садржаја</a:t>
            </a: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93018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just"/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лабости методе усменог излагања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Може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довести до вербализма у настави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оводи до мисаоне пасивизације јер се добијају готова знања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нема адекватне повратне информације о томе колико ученици разумеју садржај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нема индивидуализације наставе, прилагођена је просечним ученицима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24078" indent="-514350" algn="just">
              <a:buFont typeface="+mj-lt"/>
              <a:buAutoNum type="arabicPeriod"/>
            </a:pPr>
            <a:endParaRPr lang="sr-Cyrl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54259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sr-Cyrl-RS" sz="6600" dirty="0" smtClean="0">
                <a:latin typeface="Times New Roman" pitchFamily="18" charset="0"/>
                <a:cs typeface="Times New Roman" pitchFamily="18" charset="0"/>
              </a:rPr>
              <a:t>МЕТОДА ПИСАЊА</a:t>
            </a:r>
          </a:p>
          <a:p>
            <a:pPr algn="just"/>
            <a:endParaRPr lang="sr-Latn-R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267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957" y="2204864"/>
            <a:ext cx="6350538" cy="400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533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1705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писања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је начин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наставног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рада у коме се задаци реализују писањем.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Писање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као метода се примењује у разним приликама: кад се обрађује нова наставна јединица, у припреми наставних листића и програмираних материјала, на крају часа кад наставник на табли исписује домаћи задатак.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Писмене радове ученика дидактичари деле на репродуктивне(преписи), полусамосталне (диктати, писмени одговори на питања, белешке на предавањима) и самосталне који се могу радити на слободно изабрану или задату тему.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9309" y="0"/>
            <a:ext cx="2647093" cy="764704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66943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60648"/>
            <a:ext cx="4248472" cy="604867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Cyrl-RS" sz="3600" b="1" i="1" u="sng" dirty="0" smtClean="0">
                <a:latin typeface="Times New Roman" pitchFamily="18" charset="0"/>
                <a:cs typeface="Times New Roman" pitchFamily="18" charset="0"/>
              </a:rPr>
              <a:t>ПРЕДНОСТИ</a:t>
            </a:r>
          </a:p>
          <a:p>
            <a:pPr algn="just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Омогућује наставнику да скицира план наставне јединице, да припреми радне материјале за ученике да прати њихову активност.</a:t>
            </a:r>
          </a:p>
          <a:p>
            <a:pPr algn="just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Обогаћује речнички фонд и развија смисао ученика за писмено изражавање.</a:t>
            </a:r>
          </a:p>
          <a:p>
            <a:pPr algn="just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Знања чини дубљим и трајнијим</a:t>
            </a:r>
          </a:p>
          <a:p>
            <a:pPr algn="just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Развија самосталност, тачност и уредност</a:t>
            </a:r>
          </a:p>
          <a:p>
            <a:pPr algn="just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Оспособљава ученике за писану комуникацију.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4008" y="404664"/>
            <a:ext cx="4499992" cy="612068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RS" sz="3600" b="1" i="1" u="sng" dirty="0" smtClean="0">
                <a:latin typeface="Times New Roman" pitchFamily="18" charset="0"/>
                <a:cs typeface="Times New Roman" pitchFamily="18" charset="0"/>
              </a:rPr>
              <a:t>СЛАБОСТИ</a:t>
            </a:r>
            <a:br>
              <a:rPr lang="sr-Cyrl-RS" sz="36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Ручно писање је споро и не може да прати усмено излагање</a:t>
            </a:r>
            <a:br>
              <a:rPr lang="sr-Cyrl-R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Ученик не прати због записивања наставникових мисли</a:t>
            </a:r>
            <a:br>
              <a:rPr lang="sr-Cyrl-R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Постоји могућност погрешног записивања</a:t>
            </a:r>
            <a:br>
              <a:rPr lang="sr-Cyrl-R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НЕЕКОНОМИЧНА ЈЕ.</a:t>
            </a:r>
            <a:endParaRPr lang="sr-Latn-RS" sz="36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37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2056606"/>
            <a:ext cx="5715000" cy="3810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МЕТОДА ЧИТАЊА И РАДА НА ТЕКСТУ</a:t>
            </a:r>
            <a:endParaRPr lang="sr-Latn-R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56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Метода читања и рада на тексту (текст-метода) је такав начин рада у коме се постављени задаци остварују читањем текстова.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Ова метода се може примењивати у скоро свим предметима, у различитим фазама наставног рада и за остваривање различитих циљева и задатака.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Ученике треба оспособити да користе књигу, тј. Да читају са разумевањем и да бележе што је битно.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Према циљу који треба остварити, постоји више врста читања: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Стицање цештине читања,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Ради упознавања новог градива,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Ради памћења градива,</a:t>
            </a:r>
          </a:p>
          <a:p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Ради граматичке, стилске и естетске анализе.</a:t>
            </a:r>
            <a:endParaRPr lang="sr-Latn-R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910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>Метода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> грч.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Methodos</a:t>
            </a: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значи 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пут,начин истраживања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, начин 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излагања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, смишљен 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и плански поступак у раду са циљем да се утврди или открије нека истина или сазнање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, систематски 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начин проучавања чињеница и појмова</a:t>
            </a:r>
            <a:r>
              <a:rPr lang="sr-Cyrl-R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Из наведеног се закључује да избор метода зависи од постављеног циља али и од логике и структуре садржаја. </a:t>
            </a:r>
            <a:endParaRPr lang="sr-Cyrl-R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У науци метода је начин утврђивања научне истине.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sr-Cyrl-RS" sz="28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Дефиниција методе</a:t>
            </a:r>
            <a:endParaRPr lang="sr-Latn-R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6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648"/>
            <a:ext cx="4114800" cy="612068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sr-Cyrl-RS" sz="4100" b="1" i="1" u="sng" dirty="0" smtClean="0">
                <a:latin typeface="Times New Roman" pitchFamily="18" charset="0"/>
                <a:cs typeface="Times New Roman" pitchFamily="18" charset="0"/>
              </a:rPr>
              <a:t>ПРЕДНОСТИ</a:t>
            </a:r>
          </a:p>
          <a:p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Омогућује ученицима да стичу поуздано и систематски сређена знања;</a:t>
            </a:r>
          </a:p>
          <a:p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Ученик може имати штампани текст стално при руци и може му се виђе пута враћати што није случај са вербалним наставниковим методама (монолошка  и дијалошка)</a:t>
            </a:r>
          </a:p>
          <a:p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Користећи текстове из разних извора ученик има помоћ најбољих стручњака;</a:t>
            </a:r>
          </a:p>
          <a:p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Текст метода је врло економична, читањем се развија ученичка самосталност, машта, развијају интересовања, обогаћује језички израз.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0032" y="35238"/>
            <a:ext cx="3995936" cy="6106690"/>
          </a:xfrm>
        </p:spPr>
        <p:txBody>
          <a:bodyPr>
            <a:normAutofit fontScale="90000"/>
          </a:bodyPr>
          <a:lstStyle/>
          <a:p>
            <a:r>
              <a:rPr lang="sr-Cyrl-RS" sz="36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СЛАБОСТИ</a:t>
            </a:r>
            <a:r>
              <a:rPr lang="sr-Cyrl-RS" sz="24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-Може се користити тек онда када ученици науче да читају;</a:t>
            </a:r>
            <a:b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-Рад на тексту је тешко ускладити са индивидуалним потребама ученика што је у монолошкој и дијалошкој методи могуће;</a:t>
            </a:r>
            <a:b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-У уџбеничким текстовима ново градиво се не повезује са претходним, јер се претпоставља да то ученик зна;</a:t>
            </a:r>
            <a:b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-Ученици лакше савлађују градиво уз помоћ живе речи, него читањем.       </a:t>
            </a:r>
            <a:endParaRPr lang="sr-Latn-RS" sz="3600" i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57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916832"/>
            <a:ext cx="5852368" cy="373088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sr-Cyrl-RS" sz="5400" dirty="0" smtClean="0">
                <a:latin typeface="Times New Roman" pitchFamily="18" charset="0"/>
                <a:cs typeface="Times New Roman" pitchFamily="18" charset="0"/>
              </a:rPr>
              <a:t>МЕТОДА РАЗГОВОРА</a:t>
            </a:r>
            <a:endParaRPr lang="sr-Latn-R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965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altLang="sr-Latn-RS" sz="2800" dirty="0" smtClean="0">
                <a:latin typeface="Times New Roman" pitchFamily="18" charset="0"/>
                <a:cs typeface="Times New Roman" pitchFamily="18" charset="0"/>
              </a:rPr>
              <a:t>Спада </a:t>
            </a:r>
            <a:r>
              <a:rPr lang="sr-Cyrl-CS" altLang="sr-Latn-RS" sz="2800" dirty="0">
                <a:latin typeface="Times New Roman" pitchFamily="18" charset="0"/>
                <a:cs typeface="Times New Roman" pitchFamily="18" charset="0"/>
              </a:rPr>
              <a:t>у методе усмене речи или вербалне.</a:t>
            </a:r>
          </a:p>
          <a:p>
            <a:pPr algn="ctr">
              <a:buNone/>
            </a:pPr>
            <a:endParaRPr lang="sr-Cyrl-CS" altLang="sr-Latn-R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Cyrl-CS" altLang="sr-Latn-RS" sz="2800" b="1" dirty="0">
                <a:latin typeface="Times New Roman" pitchFamily="18" charset="0"/>
                <a:cs typeface="Times New Roman" pitchFamily="18" charset="0"/>
              </a:rPr>
              <a:t>МЕТОДА РАЗГОВОРА ЈЕ ТАКВА МЕТОДА У КОЈОЈ СЕ НАСТАВНИ ЗАДАЦИ ОСТВАРУЈУ У ОБЛИКУ ПИТАЊА И ОДГОВОРА, РАЗГОВОРУ НАСТАВНИКА СА УЧЕНИЦИМА ИЛИ У ОБ</a:t>
            </a:r>
            <a:r>
              <a:rPr lang="en-US" altLang="sr-Latn-RS" sz="2800" b="1" dirty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sr-Cyrl-CS" altLang="sr-Latn-RS" sz="2800" b="1" dirty="0">
                <a:latin typeface="Times New Roman" pitchFamily="18" charset="0"/>
                <a:cs typeface="Times New Roman" pitchFamily="18" charset="0"/>
              </a:rPr>
              <a:t>КУ РАСПРАВЕ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Down Arrow 3"/>
          <p:cNvSpPr/>
          <p:nvPr/>
        </p:nvSpPr>
        <p:spPr>
          <a:xfrm>
            <a:off x="4572000" y="2060848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" name="Right Arrow 4"/>
          <p:cNvSpPr/>
          <p:nvPr/>
        </p:nvSpPr>
        <p:spPr>
          <a:xfrm>
            <a:off x="539552" y="3068960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9852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6699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sr-Cyrl-CS" altLang="sr-Latn-RS" b="1" dirty="0">
                <a:latin typeface="Times New Roman" pitchFamily="18" charset="0"/>
                <a:cs typeface="Times New Roman" pitchFamily="18" charset="0"/>
              </a:rPr>
              <a:t>Основни структурни елементи методе разговора су</a:t>
            </a:r>
            <a:r>
              <a:rPr lang="sr-Cyrl-CS" altLang="sr-Latn-RS" dirty="0">
                <a:latin typeface="Times New Roman" pitchFamily="18" charset="0"/>
                <a:cs typeface="Times New Roman" pitchFamily="18" charset="0"/>
              </a:rPr>
              <a:t> ПИТАЊЕ, ОДГОВОР и ИМПУЛС.</a:t>
            </a:r>
          </a:p>
          <a:p>
            <a:pPr algn="ctr"/>
            <a:endParaRPr lang="en-US" altLang="sr-Latn-R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altLang="sr-Latn-RS" b="1" dirty="0">
                <a:latin typeface="Times New Roman" pitchFamily="18" charset="0"/>
                <a:cs typeface="Times New Roman" pitchFamily="18" charset="0"/>
              </a:rPr>
              <a:t>ПИТАЊЕ</a:t>
            </a:r>
            <a:r>
              <a:rPr lang="sr-Cyrl-CS" altLang="sr-Latn-RS" dirty="0">
                <a:latin typeface="Times New Roman" pitchFamily="18" charset="0"/>
                <a:cs typeface="Times New Roman" pitchFamily="18" charset="0"/>
              </a:rPr>
              <a:t> је онај део вербалне комуникације којим се од саговорника тражи нека информација.</a:t>
            </a:r>
          </a:p>
          <a:p>
            <a:r>
              <a:rPr lang="sr-Cyrl-CS" altLang="sr-Latn-RS" b="1" dirty="0">
                <a:latin typeface="Times New Roman" pitchFamily="18" charset="0"/>
                <a:cs typeface="Times New Roman" pitchFamily="18" charset="0"/>
              </a:rPr>
              <a:t>ОДГОВОР</a:t>
            </a:r>
            <a:r>
              <a:rPr lang="sr-Cyrl-CS" altLang="sr-Latn-RS" dirty="0">
                <a:latin typeface="Times New Roman" pitchFamily="18" charset="0"/>
                <a:cs typeface="Times New Roman" pitchFamily="18" charset="0"/>
              </a:rPr>
              <a:t> је део вербалне комуникације којим се та информација пружа.</a:t>
            </a:r>
          </a:p>
          <a:p>
            <a:r>
              <a:rPr lang="sr-Cyrl-CS" altLang="sr-Latn-RS" b="1" dirty="0">
                <a:latin typeface="Times New Roman" pitchFamily="18" charset="0"/>
                <a:cs typeface="Times New Roman" pitchFamily="18" charset="0"/>
              </a:rPr>
              <a:t>ИМПУЛС</a:t>
            </a:r>
            <a:r>
              <a:rPr lang="sr-Cyrl-CS" altLang="sr-Latn-RS" dirty="0">
                <a:latin typeface="Times New Roman" pitchFamily="18" charset="0"/>
                <a:cs typeface="Times New Roman" pitchFamily="18" charset="0"/>
              </a:rPr>
              <a:t> (говорни, предметни, мимиком), најчешће се користи када је одговор непотпун па ученика треба подстаћи да га допуни.</a:t>
            </a:r>
          </a:p>
          <a:p>
            <a:pPr>
              <a:buNone/>
            </a:pPr>
            <a:r>
              <a:rPr lang="sr-Cyrl-CS" altLang="sr-Latn-R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sr-Latn-RS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029163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У историјском развоју ова метода је прошла кроз три фазе:  </a:t>
            </a:r>
          </a:p>
          <a:p>
            <a:pPr marL="624078" indent="-514350">
              <a:buFont typeface="+mj-lt"/>
              <a:buAutoNum type="arabicParenR"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Сократовски разговор</a:t>
            </a:r>
          </a:p>
          <a:p>
            <a:pPr marL="624078" indent="-514350">
              <a:buFont typeface="+mj-lt"/>
              <a:buAutoNum type="arabicParenR"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Катехетички разговор	</a:t>
            </a:r>
          </a:p>
          <a:p>
            <a:pPr marL="624078" indent="-514350">
              <a:buFont typeface="+mj-lt"/>
              <a:buAutoNum type="arabicParenR"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Хеуристички разговор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74408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Могу да се класификују по различитим критеријумима па тако имамо: </a:t>
            </a:r>
            <a:r>
              <a:rPr lang="sr-Cyrl-RS" sz="2400" u="sng" dirty="0" smtClean="0">
                <a:latin typeface="Times New Roman" pitchFamily="18" charset="0"/>
                <a:cs typeface="Times New Roman" pitchFamily="18" charset="0"/>
              </a:rPr>
              <a:t>Тематски одређене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(научни и стручни разговори)  и </a:t>
            </a:r>
            <a:r>
              <a:rPr lang="sr-Cyrl-RS" sz="2400" u="sng" dirty="0" smtClean="0">
                <a:latin typeface="Times New Roman" pitchFamily="18" charset="0"/>
                <a:cs typeface="Times New Roman" pitchFamily="18" charset="0"/>
              </a:rPr>
              <a:t>тематски неодређене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(необавезни разговори)</a:t>
            </a:r>
          </a:p>
          <a:p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sr-Cyrl-RS" sz="2600" b="1" dirty="0" smtClean="0">
                <a:latin typeface="Times New Roman" pitchFamily="18" charset="0"/>
                <a:cs typeface="Times New Roman" pitchFamily="18" charset="0"/>
              </a:rPr>
              <a:t>С обзиром на дидактички задатак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имамо разговор за стицање уверења и развој способности, ради понављања и ради постизања знања.</a:t>
            </a:r>
          </a:p>
          <a:p>
            <a:pPr marL="109728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sr-Cyrl-CS" altLang="sr-Latn-RS" sz="2800" b="1" dirty="0">
                <a:latin typeface="Times New Roman" pitchFamily="18" charset="0"/>
                <a:cs typeface="Times New Roman" pitchFamily="18" charset="0"/>
              </a:rPr>
              <a:t>Према карактеру дидактичког вођења, разговор може бити</a:t>
            </a:r>
            <a:r>
              <a:rPr lang="sr-Cyrl-CS" altLang="sr-Latn-R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None/>
            </a:pPr>
            <a:endParaRPr lang="sr-Cyrl-CS" altLang="sr-Latn-R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	а) строго контролисан и тада га наставник непосредно води;</a:t>
            </a:r>
          </a:p>
          <a:p>
            <a:pPr>
              <a:lnSpc>
                <a:spcPct val="90000"/>
              </a:lnSpc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	б) слободан- наставник га води из другог плана препуштајући иницијативу ученицима;</a:t>
            </a:r>
          </a:p>
          <a:p>
            <a:pPr>
              <a:lnSpc>
                <a:spcPct val="90000"/>
              </a:lnSpc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	в) расправа тј. Разговор у коме се суочавају мишљења</a:t>
            </a:r>
            <a:r>
              <a:rPr lang="sr-Cyrl-CS" altLang="sr-Latn-RS" sz="2400" dirty="0"/>
              <a:t>.</a:t>
            </a:r>
          </a:p>
          <a:p>
            <a:pPr marL="109728" indent="0">
              <a:buNone/>
            </a:pP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5400" dirty="0" smtClean="0">
                <a:latin typeface="Times New Roman" pitchFamily="18" charset="0"/>
                <a:cs typeface="Times New Roman" pitchFamily="18" charset="0"/>
              </a:rPr>
              <a:t>КЛАСИФИКАЦИЈА </a:t>
            </a:r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РАЗГОВОРА</a:t>
            </a:r>
            <a:endParaRPr lang="sr-Latn-R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8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94515"/>
          </a:xfrm>
        </p:spPr>
        <p:txBody>
          <a:bodyPr/>
          <a:lstStyle/>
          <a:p>
            <a:pPr>
              <a:buNone/>
            </a:pPr>
            <a:r>
              <a:rPr lang="sr-Cyrl-CS" altLang="sr-Latn-RS" sz="2400" b="1" dirty="0">
                <a:latin typeface="Times New Roman" pitchFamily="18" charset="0"/>
                <a:cs typeface="Times New Roman" pitchFamily="18" charset="0"/>
              </a:rPr>
              <a:t>Добре стране методе разговора су:</a:t>
            </a:r>
          </a:p>
          <a:p>
            <a:pPr>
              <a:buNone/>
            </a:pPr>
            <a:endParaRPr lang="sr-Cyrl-CS" altLang="sr-Latn-R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А) Подстиче активност и самосталан рад ученика више него монолошка;</a:t>
            </a: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Б) Знања стечена овом методом су дубља и трајнија;</a:t>
            </a: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В) Навикава ученике на расправу;</a:t>
            </a: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Г) Омогућава наставнику да боље упозна личност ученика.</a:t>
            </a: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40978" y="274638"/>
            <a:ext cx="7945821" cy="592465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12919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CS" altLang="sr-Latn-RS" sz="2400" b="1" dirty="0">
                <a:latin typeface="Times New Roman" pitchFamily="18" charset="0"/>
                <a:cs typeface="Times New Roman" pitchFamily="18" charset="0"/>
              </a:rPr>
              <a:t>Недостаци ове методе су:</a:t>
            </a:r>
          </a:p>
          <a:p>
            <a:pPr>
              <a:buNone/>
            </a:pPr>
            <a:endParaRPr lang="sr-Cyrl-CS" altLang="sr-Latn-R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А) Не може се користити у обради сваког градива;</a:t>
            </a:r>
          </a:p>
          <a:p>
            <a:pPr algn="just"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Б) Дијалогом се садржај не може изложити толико систематично као монологом;</a:t>
            </a: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В) Дијалог је мање рационалан, јер одузима више времена него монолог;</a:t>
            </a:r>
          </a:p>
          <a:p>
            <a:pPr>
              <a:buNone/>
            </a:pPr>
            <a:r>
              <a:rPr lang="sr-Cyrl-CS" altLang="sr-Latn-RS" sz="2400" dirty="0">
                <a:latin typeface="Times New Roman" pitchFamily="18" charset="0"/>
                <a:cs typeface="Times New Roman" pitchFamily="18" charset="0"/>
              </a:rPr>
              <a:t>Г) Емоције ученика успешније се побуђују монологом него дијалогом. </a:t>
            </a:r>
            <a:endParaRPr lang="en-US" altLang="sr-Latn-R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607116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Cyrl-RS" dirty="0">
                <a:solidFill>
                  <a:schemeClr val="accent2"/>
                </a:solidFill>
              </a:rPr>
              <a:t>Показивање</a:t>
            </a:r>
            <a:r>
              <a:rPr lang="sr-Cyrl-RS" dirty="0"/>
              <a:t> (демонстрација од лат. </a:t>
            </a:r>
            <a:r>
              <a:rPr lang="en-US" dirty="0" err="1"/>
              <a:t>Demonstratio</a:t>
            </a:r>
            <a:r>
              <a:rPr lang="sr-Cyrl-RS" dirty="0"/>
              <a:t>-очигледно) као наставна метода подразумева комплекс дидактичких активности наставника, који се састоји у приказивању одређених појава, догађаја и процеса.</a:t>
            </a:r>
          </a:p>
          <a:p>
            <a:pPr>
              <a:lnSpc>
                <a:spcPct val="90000"/>
              </a:lnSpc>
            </a:pPr>
            <a:r>
              <a:rPr lang="sr-Cyrl-RS" dirty="0"/>
              <a:t>Највећу дидактичку вредност има показивање реалних предмета, природних објеката, појава и процеса.</a:t>
            </a: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ДЕМОНСТРАЦИЈА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9262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Демонстрирању не треба прибегавати по сваку цену и не треба показивати ради показивања. Циљ показивања није да ученици само виде, чују омиришу, окусе већ да се интелектуално активирају. </a:t>
            </a: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ознати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пољски дидактичар Винсент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Окоњ</a:t>
            </a:r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захтева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да демонстрација буде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ква:</a:t>
            </a:r>
          </a:p>
          <a:p>
            <a:pPr algn="just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сви ученици могу добро разгледати приказивани предмет;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се предмет перципира сто већим бројем чила;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се припремом демонстрације и питањима обезбеди да најјачи утисак оставе најбитније чињенице;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се ствари и појаве не посматрају статички него у деловању (динамички)“. (Вилотијевић, 1999: 263)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45706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Наставне методе подразумевају сврсисходан и систематски примењиван начин управљања радом ученика у процесу наставе,који омогућава стицање знања и вештина и њихову примену у пракси, а исто тако доприноси развијању њихових сазнајних способности и интересовања, формирање погледа на свет и припремање за живот.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sr-Latn-R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НАСТАВНЕ МЕТОДЕ</a:t>
            </a:r>
            <a:endParaRPr lang="sr-Latn-R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7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Сва наставна средства се могу поделити на дводимензионална и тродимензионална средства.</a:t>
            </a:r>
          </a:p>
          <a:p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У дводимензионална средства спадају: слике, фотографије, цртежи графикони, дијапозитиви, дијафилмови)</a:t>
            </a:r>
          </a:p>
          <a:p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У тродимензионална средства спадају: Модели, апарати, макете итд)</a:t>
            </a:r>
          </a:p>
          <a:p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НАСТАВНА СРЕДСТВА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645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>
                <a:latin typeface="Times New Roman" pitchFamily="18" charset="0"/>
                <a:cs typeface="Times New Roman" pitchFamily="18" charset="0"/>
              </a:rPr>
              <a:t>“Метода практичних радова је такав начин реализације наставног процеса у ком се знања стичу кроз практичан рад. У остваривању наставних задатака практични радови су начин да се стекну знања и вештине или да се стечена теоријска знања практично провере и утврде“. (Вилотијевић, М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Наставним планом и програмом после сваке програмске теме конкретизовани су садржаји практичног и самосталног рада ученика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МЕТОДА ПРАКТИЧНИХ РАДОВА</a:t>
            </a:r>
            <a:endParaRPr lang="sr-Latn-R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614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sz="6600" dirty="0">
                <a:latin typeface="Times New Roman" pitchFamily="18" charset="0"/>
                <a:cs typeface="Times New Roman" pitchFamily="18" charset="0"/>
              </a:rPr>
              <a:t>КЛАСИФИКАЦИЈА НАСТАВНИХ МЕТОДА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666406"/>
            <a:ext cx="2232248" cy="242313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5033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ВИЛОТИЈЕВИЋ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1. метода усменог излагања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2. метода разговора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 метода писаних радова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 метода читања и рада на тексту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. метода илустративних радова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. метода демострације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. метода практичних и лабораторијских радова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8036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sr-Cyrl-RS" sz="5400" dirty="0">
                <a:latin typeface="Times New Roman" pitchFamily="18" charset="0"/>
                <a:cs typeface="Times New Roman" pitchFamily="18" charset="0"/>
              </a:rPr>
              <a:t>МЕТОДА УСМЕНОГ ИЗЛАГАЊА</a:t>
            </a:r>
          </a:p>
          <a:p>
            <a:pPr algn="ctr">
              <a:buNone/>
            </a:pPr>
            <a:r>
              <a:rPr lang="sr-Cyrl-RS" sz="5400" dirty="0">
                <a:latin typeface="Times New Roman" pitchFamily="18" charset="0"/>
                <a:cs typeface="Times New Roman" pitchFamily="18" charset="0"/>
              </a:rPr>
              <a:t>(монолошка, акроаматска)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endParaRPr lang="sr-Latn-R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562074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139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090459"/>
          </a:xfrm>
        </p:spPr>
        <p:txBody>
          <a:bodyPr/>
          <a:lstStyle/>
          <a:p>
            <a:pPr>
              <a:buFontTx/>
              <a:buChar char="-"/>
            </a:pPr>
            <a:r>
              <a:rPr lang="sr-Cyrl-CS" sz="36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кадемско предавање</a:t>
            </a:r>
          </a:p>
          <a:p>
            <a:pPr>
              <a:buFontTx/>
              <a:buChar char="-"/>
            </a:pPr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Приповедање</a:t>
            </a:r>
          </a:p>
          <a:p>
            <a:pPr>
              <a:buFontTx/>
              <a:buChar char="-"/>
            </a:pPr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Описивање</a:t>
            </a:r>
          </a:p>
          <a:p>
            <a:pPr>
              <a:buFontTx/>
              <a:buChar char="-"/>
            </a:pPr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Објашњење</a:t>
            </a:r>
          </a:p>
          <a:p>
            <a:pPr>
              <a:buFontTx/>
              <a:buChar char="-"/>
            </a:pPr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Образложење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sr-Cyrl-R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ОБЛИЦИ МЕТОДЕ УСМЕНОГ ИЗЛАГАЊА</a:t>
            </a:r>
            <a:endParaRPr lang="sr-Latn-R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44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52250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r-Cyrl-RS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АКАДЕМСКО ПРЕДАВАЊЕ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је </a:t>
            </a: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блик методе усменог излагања примерен слушаоцима са високим нивоом мисаоних способности. </a:t>
            </a:r>
            <a:r>
              <a:rPr lang="sr-Cyrl-CS" sz="28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ахтева високу концентрацију, предзнање, упућеност у садржај, понирање у узрочно-последичне везе.</a:t>
            </a:r>
          </a:p>
          <a:p>
            <a:pPr>
              <a:buFontTx/>
              <a:buChar char="-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Излагање је апстрактно и изводи се стручно-научним 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стилом.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03848" y="0"/>
            <a:ext cx="1820888" cy="692696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20714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314595"/>
          </a:xfrm>
          <a:solidFill>
            <a:srgbClr val="92D05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r>
              <a:rPr lang="sr-Cyrl-R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ПРИПОВЕДАЊЕ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се користи онда када ученику маштањем треба дочарати, створити представу о некој личности,догађају или појави, које он не може на други начин упознати.</a:t>
            </a:r>
          </a:p>
          <a:p>
            <a:pPr>
              <a:buFontTx/>
              <a:buChar char="-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Оно има за циљ да подстакне машту те мора бити занимљиво и 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сликовито.</a:t>
            </a:r>
          </a:p>
          <a:p>
            <a:endParaRPr lang="sr-Cyrl-C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риповедање  може бити</a:t>
            </a:r>
          </a:p>
          <a:p>
            <a:pPr>
              <a:buFontTx/>
              <a:buChar char="-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научно-популарно </a:t>
            </a:r>
          </a:p>
          <a:p>
            <a:pPr>
              <a:buFontTx/>
              <a:buChar char="-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 уметничко (епско, лирско и драмско)</a:t>
            </a:r>
          </a:p>
          <a:p>
            <a:pPr>
              <a:buFontTx/>
              <a:buChar char="-"/>
            </a:pPr>
            <a:endParaRPr lang="sr-Cyrl-R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800" dirty="0">
                <a:latin typeface="Times New Roman" pitchFamily="18" charset="0"/>
                <a:cs typeface="Times New Roman" pitchFamily="18" charset="0"/>
              </a:rPr>
              <a:t>Одлике доброг приповедања- природно, сликовито, изражајно и 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јасно.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Cyrl-R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Cyrl-R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27404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95881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175</TotalTime>
  <Words>1326</Words>
  <Application>Microsoft Office PowerPoint</Application>
  <PresentationFormat>Projekcija na ekranu (4:3)</PresentationFormat>
  <Paragraphs>134</Paragraphs>
  <Slides>31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31</vt:i4>
      </vt:variant>
    </vt:vector>
  </HeadingPairs>
  <TitlesOfParts>
    <vt:vector size="38" baseType="lpstr"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НАСТАВНЕ МЕТОДЕ</vt:lpstr>
      <vt:lpstr>Дефиниција методе</vt:lpstr>
      <vt:lpstr>НАСТАВНЕ МЕТОДЕ</vt:lpstr>
      <vt:lpstr>PowerPoint prezentacija</vt:lpstr>
      <vt:lpstr>PowerPoint prezentacija</vt:lpstr>
      <vt:lpstr>PowerPoint prezentacija</vt:lpstr>
      <vt:lpstr>ОБЛИЦИ МЕТОДЕ УСМЕНОГ ИЗЛАГАЊА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СЛАБОСТИ Ручно писање је споро и не може да прати усмено излагање Ученик не прати због записивања наставникових мисли Постоји могућност погрешног записивања НЕЕКОНОМИЧНА ЈЕ.</vt:lpstr>
      <vt:lpstr>МЕТОДА ЧИТАЊА И РАДА НА ТЕКСТУ</vt:lpstr>
      <vt:lpstr>PowerPoint prezentacija</vt:lpstr>
      <vt:lpstr>СЛАБОСТИ -Може се користити тек онда када ученици науче да читају; -Рад на тексту је тешко ускладити са индивидуалним потребама ученика што је у монолошкој и дијалошкој методи могуће; -У уџбеничким текстовима ново градиво се не повезује са претходним, јер се претпоставља да то ученик зна; -Ученици лакше савлађују градиво уз помоћ живе речи, него читањем.       </vt:lpstr>
      <vt:lpstr>МЕТОДА РАЗГОВОРА</vt:lpstr>
      <vt:lpstr>PowerPoint prezentacija</vt:lpstr>
      <vt:lpstr>PowerPoint prezentacija</vt:lpstr>
      <vt:lpstr>PowerPoint prezentacija</vt:lpstr>
      <vt:lpstr>КЛАСИФИКАЦИЈА РАЗГОВОРА</vt:lpstr>
      <vt:lpstr>PowerPoint prezentacija</vt:lpstr>
      <vt:lpstr>PowerPoint prezentacija</vt:lpstr>
      <vt:lpstr>ДЕМОНСТРАЦИЈА</vt:lpstr>
      <vt:lpstr>PowerPoint prezentacija</vt:lpstr>
      <vt:lpstr>НАСТАВНА СРЕДСТВА</vt:lpstr>
      <vt:lpstr>МЕТОДА ПРАКТИЧНИХ РАДОВА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НАСТАВНЕ МЕТОДЕ</dc:title>
  <dc:creator>KtG</dc:creator>
  <cp:lastModifiedBy>Marija Jovanovic</cp:lastModifiedBy>
  <cp:revision>18</cp:revision>
  <dcterms:created xsi:type="dcterms:W3CDTF">2015-12-15T22:33:42Z</dcterms:created>
  <dcterms:modified xsi:type="dcterms:W3CDTF">2015-12-21T17:19:41Z</dcterms:modified>
</cp:coreProperties>
</file>