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6" r:id="rId2"/>
    <p:sldId id="279" r:id="rId3"/>
    <p:sldId id="280" r:id="rId4"/>
    <p:sldId id="281" r:id="rId5"/>
    <p:sldId id="282" r:id="rId6"/>
    <p:sldId id="283" r:id="rId7"/>
    <p:sldId id="285" r:id="rId8"/>
    <p:sldId id="286" r:id="rId9"/>
    <p:sldId id="287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FFA59-5457-4DC8-ADB3-1DF44D25B8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172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8F08CC-9553-4D0A-B7DC-11C75FB10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55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813D4C-6B79-468C-9D8E-39FA1ADFE9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570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EB9C8-C918-498D-B2AC-B295B35487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54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026843-ADB7-440B-A3EC-44A64695D9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83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EA5445-4578-45EC-93C2-E123F57872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895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6C69E-58B9-4D67-A633-A44F09FCE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1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B1857-3999-4FA6-BFC0-25A3E9AA18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79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0CE52C-FE0C-4DDE-87D3-099DEA519B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723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CC87B8-1586-46F4-AEC8-0C9719E4A7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629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1855F-D9DF-4E8C-8746-8EAA192A6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35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65BE7-704E-4CE9-819C-D78571520B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29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fld id="{D80BADFF-F073-4630-B69D-E11F69AF9CE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981522"/>
            <a:ext cx="7643192" cy="561583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bi se primenile funkcije koje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izračunavaju zbir i proizvod niz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moraju se prvo definisati strukture pomoću kojih se opisuje ponašanje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terativne promenljive.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Takve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strukture se nazivaju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iteratori.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{imax}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izvodi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iteracija bez promene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 koje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}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l 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redom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}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redom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,   imax,   di}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korakom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{i,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{j,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jmin,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},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svaku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jmin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jmax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sr-Latn-RS" sz="2400" b="0" i="1" dirty="0" smtClean="0">
                <a:latin typeface="Times New Roman" panose="02020603050405020304" pitchFamily="18" charset="0"/>
              </a:rPr>
              <a:t>   </a:t>
            </a: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Sume i proizvodi                                               vežbe br.2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     			</a:t>
            </a: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3076" name="Line 6"/>
          <p:cNvSpPr>
            <a:spLocks noChangeShapeType="1"/>
          </p:cNvSpPr>
          <p:nvPr/>
        </p:nvSpPr>
        <p:spPr bwMode="auto">
          <a:xfrm>
            <a:off x="468313" y="1125538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29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04813"/>
                <a:ext cx="7571184" cy="5976937"/>
              </a:xfrm>
            </p:spPr>
            <p:txBody>
              <a:bodyPr/>
              <a:lstStyle/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Zadaci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za vežbu:</a:t>
                </a: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/>
                </a:pP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Naci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zbir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kubova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prirodnih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brojeva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od 100 do 1000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korakom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5.</a:t>
                </a: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2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sup>
                      <m:e>
                        <m:sSubSup>
                          <m:sSubSupPr>
                            <m:ctrlPr>
                              <a:rPr lang="en-U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altLang="sr-Latn-RS" sz="220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sup>
                            </m:sSup>
                          </m:sub>
                          <m:sup>
                            <m:d>
                              <m:dPr>
                                <m:ctrlPr>
                                  <a:rPr lang="en-US" altLang="sr-Latn-RS" sz="220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bSup>
                      </m:e>
                    </m:nary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funkciju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d>
                      <m:d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func>
                      <m:func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sr-Latn-RS" sz="1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𝑥𝑦</m:t>
                            </m:r>
                          </m:e>
                        </m:d>
                      </m:e>
                    </m:func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3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 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ctrlPr>
                          <a:rPr lang="sr-Latn-C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=3</m:t>
                        </m:r>
                      </m:sub>
                      <m:sup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sup>
                      <m:e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sSubSup>
                          <m:sSubSup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𝑥𝑦</m:t>
                            </m:r>
                          </m:sub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′′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altLang="sr-Latn-R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za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funkciju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d>
                      <m:d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  <m:func>
                      <m:func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sr-Latn-RS" sz="1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𝑥𝑦</m:t>
                            </m:r>
                          </m:e>
                        </m:d>
                      </m:e>
                    </m:func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3"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4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integrale: 	</a:t>
                </a:r>
                <a14:m>
                  <m:oMath xmlns:m="http://schemas.openxmlformats.org/officeDocument/2006/math">
                    <m:nary>
                      <m:naryPr>
                        <m:chr m:val="∬"/>
                        <m:limLoc m:val="undOvr"/>
                        <m:subHide m:val="on"/>
                        <m:supHide m:val="on"/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m:rPr>
                            <m:sty m:val="p"/>
                          </m:rPr>
                          <a:rPr lang="en-US" altLang="sr-Latn-RS" sz="1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ctg</m:t>
                        </m:r>
                        <m:d>
                          <m:d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𝑧</m:t>
                            </m:r>
                          </m:e>
                        </m:d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ⅆ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ⅆ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nary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  <m:e>
                        <m:nary>
                          <m:naryPr>
                            <m:limLoc m:val="undOvr"/>
                            <m:ctrlPr>
                              <a:rPr lang="en-US" altLang="sr-Latn-RS" sz="1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b>
                          <m: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sup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𝑦</m:t>
                            </m:r>
                          </m:e>
                        </m:nary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ⅆ</m:t>
                        </m:r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ⅆ</m:t>
                        </m:r>
                        <m: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nary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5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Izračunati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limes: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C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sr-Latn-C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sr-Latn-CS" altLang="sr-Latn-RS" sz="220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sr-Latn-C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sr-Latn-CS" altLang="sr-Latn-RS" sz="220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uncPr>
                              <m:fName>
                                <m:limLow>
                                  <m:limLowPr>
                                    <m:ctrlPr>
                                      <a:rPr lang="sr-Latn-CS" altLang="sr-Latn-RS" sz="220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limLow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sr-Latn-CS" altLang="sr-Latn-RS" sz="2200" i="0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lim</m:t>
                                    </m:r>
                                  </m:e>
                                  <m:lim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→1</m:t>
                                    </m:r>
                                  </m:lim>
                                </m:limLow>
                              </m:fName>
                              <m:e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sr-Latn-CS" altLang="sr-Latn-RS" sz="220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𝑦</m:t>
                                    </m:r>
                                    <m:r>
                                      <a:rPr lang="en-US" altLang="sr-Latn-RS" sz="22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en-US" altLang="sr-Latn-RS" sz="2200" b="0" i="1" smtClean="0"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altLang="sr-Latn-RS" sz="2200" b="0" i="1" smtClean="0"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𝑦</m:t>
                                            </m:r>
                                            <m:r>
                                              <a:rPr lang="en-US" altLang="sr-Latn-RS" sz="2200" b="0" i="1" smtClean="0">
                                                <a:latin typeface="Cambria Math" panose="02040503050406030204" pitchFamily="18" charset="0"/>
                                                <a:cs typeface="Times New Roman" panose="02020603050405020304" pitchFamily="18" charset="0"/>
                                              </a:rPr>
                                              <m:t>+2</m:t>
                                            </m:r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en-US" altLang="sr-Latn-RS" sz="2200" b="0" i="1" smtClean="0">
                                            <a:latin typeface="Cambria Math" panose="02040503050406030204" pitchFamily="18" charset="0"/>
                                            <a:cs typeface="Times New Roman" panose="020206030504050203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func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altLang="sr-Latn-RS" sz="22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arcsin</m:t>
                            </m:r>
                            <m:r>
                              <a:rPr lang="en-US" altLang="sr-Latn-RS" sz="22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𝑧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r>
                  <a:rPr lang="en-US" altLang="sr-Latn-RS" sz="2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sr-Latn-CS" altLang="sr-Latn-RS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 eaLnBrk="1" hangingPunct="1">
                  <a:lnSpc>
                    <a:spcPct val="80000"/>
                  </a:lnSpc>
                  <a:buFont typeface="Wingdings" panose="05000000000000000000" pitchFamily="2" charset="2"/>
                  <a:buAutoNum type="arabicPeriod" startAt="6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unkciju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xy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azviti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u red bez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ostatka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promenljivoj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u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okolini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tačke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do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sedmog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stepena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promenljivoj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u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okolini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tačke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do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petog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stepena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D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obijeni izraz svesti na jedan imenilac i na kraju ga napisati kao zbir termova sa prostim imeniocima.</a:t>
                </a:r>
              </a:p>
              <a:p>
                <a:pPr marL="571500" indent="-57150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29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04813"/>
                <a:ext cx="7571184" cy="5976937"/>
              </a:xfrm>
              <a:blipFill rotWithShape="0">
                <a:blip r:embed="rId2"/>
                <a:stretch>
                  <a:fillRect t="-1427" r="-644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296" name="AutoShape 8"/>
          <p:cNvSpPr>
            <a:spLocks noChangeAspect="1" noChangeArrowheads="1"/>
          </p:cNvSpPr>
          <p:nvPr/>
        </p:nvSpPr>
        <p:spPr bwMode="auto">
          <a:xfrm>
            <a:off x="2124075" y="1484313"/>
            <a:ext cx="34559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4211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395288" y="333375"/>
                <a:ext cx="7497762" cy="3095625"/>
              </a:xfrm>
            </p:spPr>
            <p:txBody>
              <a:bodyPr/>
              <a:lstStyle/>
              <a:p>
                <a:pPr marL="0" indent="0" algn="just">
                  <a:buFont typeface="Wingdings" panose="05000000000000000000" pitchFamily="2" charset="2"/>
                  <a:buNone/>
                  <a:defRPr/>
                </a:pP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7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.              </a:t>
                </a:r>
                <a:r>
                  <a:rPr lang="en-US" sz="1800" dirty="0" err="1" smtClean="0">
                    <a:latin typeface="Times New Roman" pitchFamily="18" charset="0"/>
                    <a:cs typeface="Times New Roman" panose="02020603050405020304" pitchFamily="18" charset="0"/>
                  </a:rPr>
                  <a:t>Dat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>
                    <a:latin typeface="Times New Roman" pitchFamily="18" charset="0"/>
                    <a:cs typeface="Times New Roman" panose="02020603050405020304" pitchFamily="18" charset="0"/>
                  </a:rPr>
                  <a:t>je </a:t>
                </a: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izraz</a:t>
                </a:r>
                <a:r>
                  <a:rPr lang="en-US" sz="1800" dirty="0" smtClean="0">
                    <a:latin typeface="Times New Roman" pitchFamily="18" charset="0"/>
                    <a:cs typeface="Times New Roman" panose="02020603050405020304" pitchFamily="18" charset="0"/>
                  </a:rPr>
                  <a:t>: 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𝑓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ad>
                          <m:ra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−1</m:t>
                        </m:r>
                      </m:num>
                      <m:den>
                        <m:rad>
                          <m:ra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−1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 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−1</m:t>
                        </m:r>
                      </m:num>
                      <m:den>
                        <m:rad>
                          <m:ra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n-U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sz="2200" dirty="0" smtClean="0">
                    <a:latin typeface="Times New Roman" pitchFamily="18" charset="0"/>
                    <a:cs typeface="Times New Roman" panose="02020603050405020304" pitchFamily="18" charset="0"/>
                  </a:rPr>
                  <a:t> .</a:t>
                </a:r>
                <a:endParaRPr lang="en-US" sz="2200" dirty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/>
                  <a:defRPr/>
                </a:pPr>
                <a:endParaRPr lang="en-US" sz="1800" dirty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1246188" lvl="1" indent="-495300" algn="just">
                  <a:defRPr/>
                </a:pP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Svesti</a:t>
                </a:r>
                <a:r>
                  <a:rPr lang="en-US" sz="1800" dirty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izraz</a:t>
                </a:r>
                <a:r>
                  <a:rPr lang="en-US" sz="1800" dirty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na</a:t>
                </a:r>
                <a:r>
                  <a:rPr lang="en-US" sz="1800" dirty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jedan</a:t>
                </a:r>
                <a:r>
                  <a:rPr lang="en-US" sz="1800" dirty="0">
                    <a:latin typeface="Times New Roman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imenilac</a:t>
                </a:r>
                <a:endParaRPr lang="en-US" sz="1800" dirty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1246188" lvl="1" indent="-495300" algn="just">
                  <a:defRPr/>
                </a:pPr>
                <a:r>
                  <a:rPr lang="en-US" sz="1800" dirty="0" err="1">
                    <a:latin typeface="Times New Roman" pitchFamily="18" charset="0"/>
                    <a:cs typeface="Times New Roman" panose="02020603050405020304" pitchFamily="18" charset="0"/>
                  </a:rPr>
                  <a:t>Izvr</a:t>
                </a:r>
                <a:r>
                  <a:rPr lang="sr-Latn-CS" sz="1800" dirty="0">
                    <a:latin typeface="Times New Roman" pitchFamily="18" charset="0"/>
                    <a:cs typeface="Times New Roman" panose="02020603050405020304" pitchFamily="18" charset="0"/>
                  </a:rPr>
                  <a:t>šiti sva množenja u brojiocu </a:t>
                </a:r>
              </a:p>
              <a:p>
                <a:pPr marL="1246188" lvl="1" indent="-495300" algn="just">
                  <a:defRPr/>
                </a:pPr>
                <a:r>
                  <a:rPr lang="sr-Latn-CS" sz="1800" dirty="0">
                    <a:latin typeface="Times New Roman" pitchFamily="18" charset="0"/>
                    <a:cs typeface="Times New Roman" panose="02020603050405020304" pitchFamily="18" charset="0"/>
                  </a:rPr>
                  <a:t>Izdvojiti treći član dobijenog izraza i naći njegov drugi izvod po promenljivoj x</a:t>
                </a:r>
              </a:p>
              <a:p>
                <a:pPr marL="1246188" lvl="1" indent="-495300" algn="just">
                  <a:buSzTx/>
                  <a:buFont typeface="Wingdings" panose="05000000000000000000" pitchFamily="2" charset="2"/>
                  <a:buNone/>
                  <a:defRPr/>
                </a:pPr>
                <a:endParaRPr lang="sr-Latn-CS" sz="1800" dirty="0">
                  <a:latin typeface="Times New Roman" pitchFamily="18" charset="0"/>
                  <a:cs typeface="Times New Roman" panose="02020603050405020304" pitchFamily="18" charset="0"/>
                </a:endParaRPr>
              </a:p>
              <a:p>
                <a:pPr marL="1246188" lvl="1" indent="-495300" algn="just">
                  <a:buSzTx/>
                  <a:defRPr/>
                </a:pPr>
                <a:endParaRPr lang="en-US" sz="1800" dirty="0">
                  <a:latin typeface="Times New Roman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42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395288" y="333375"/>
                <a:ext cx="7497762" cy="3095625"/>
              </a:xfrm>
              <a:blipFill rotWithShape="0">
                <a:blip r:embed="rId2"/>
                <a:stretch>
                  <a:fillRect l="-732"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4215" name="Rectangle 7"/>
              <p:cNvSpPr>
                <a:spLocks noChangeArrowheads="1"/>
              </p:cNvSpPr>
              <p:nvPr/>
            </p:nvSpPr>
            <p:spPr bwMode="auto">
              <a:xfrm>
                <a:off x="395288" y="2852738"/>
                <a:ext cx="7497762" cy="11525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/>
              <a:lstStyle/>
              <a:p>
                <a:pPr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defRPr/>
                </a:pPr>
                <a:r>
                  <a:rPr lang="en-US" sz="1800" dirty="0">
                    <a:cs typeface="Times New Roman" panose="02020603050405020304" pitchFamily="18" charset="0"/>
                  </a:rPr>
                  <a:t>8.            </a:t>
                </a:r>
                <a:r>
                  <a:rPr lang="sr-Latn-CS" sz="1800" dirty="0">
                    <a:cs typeface="Times New Roman" panose="02020603050405020304" pitchFamily="18" charset="0"/>
                  </a:rPr>
                  <a:t>Naći integral funkcije </a:t>
                </a:r>
                <a:r>
                  <a:rPr lang="sr-Latn-CS" sz="1800" dirty="0" smtClean="0">
                    <a:cs typeface="Times New Roman" panose="02020603050405020304" pitchFamily="18" charset="0"/>
                  </a:rPr>
                  <a:t>sin</a:t>
                </a:r>
                <a:r>
                  <a:rPr lang="sr-Latn-CS" sz="1800" i="1" dirty="0" smtClean="0"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sr-Latn-C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</m:oMath>
                </a14:m>
                <a:r>
                  <a:rPr lang="sr-Latn-CS" sz="1800" dirty="0" smtClean="0">
                    <a:cs typeface="Times New Roman" panose="02020603050405020304" pitchFamily="18" charset="0"/>
                  </a:rPr>
                  <a:t>ctg</a:t>
                </a:r>
                <a:r>
                  <a:rPr lang="sr-Latn-CS" sz="1800" i="1" dirty="0" smtClean="0">
                    <a:cs typeface="Times New Roman" panose="02020603050405020304" pitchFamily="18" charset="0"/>
                  </a:rPr>
                  <a:t>x</a:t>
                </a:r>
                <a:r>
                  <a:rPr lang="sr-Latn-CS" sz="1800" dirty="0" smtClean="0">
                    <a:cs typeface="Times New Roman" panose="02020603050405020304" pitchFamily="18" charset="0"/>
                  </a:rPr>
                  <a:t> </a:t>
                </a:r>
                <a:r>
                  <a:rPr lang="sr-Latn-CS" sz="1800" dirty="0">
                    <a:cs typeface="Times New Roman" panose="02020603050405020304" pitchFamily="18" charset="0"/>
                  </a:rPr>
                  <a:t>u granicama od</a:t>
                </a:r>
                <a:r>
                  <a:rPr lang="sr-Latn-CS" sz="1800" i="1" dirty="0">
                    <a:cs typeface="Times New Roman" panose="02020603050405020304" pitchFamily="18" charset="0"/>
                  </a:rPr>
                  <a:t> a</a:t>
                </a:r>
                <a:r>
                  <a:rPr lang="sr-Latn-CS" sz="1800" dirty="0">
                    <a:cs typeface="Times New Roman" panose="02020603050405020304" pitchFamily="18" charset="0"/>
                  </a:rPr>
                  <a:t> do </a:t>
                </a:r>
                <a:r>
                  <a:rPr lang="sr-Latn-CS" sz="1800" i="1" dirty="0">
                    <a:cs typeface="Times New Roman" panose="02020603050405020304" pitchFamily="18" charset="0"/>
                  </a:rPr>
                  <a:t>b</a:t>
                </a:r>
                <a:r>
                  <a:rPr lang="sr-Latn-CS" sz="1800" dirty="0">
                    <a:cs typeface="Times New Roman" panose="02020603050405020304" pitchFamily="18" charset="0"/>
                  </a:rPr>
                  <a:t> za </a:t>
                </a:r>
              </a:p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None/>
                  <a:defRPr/>
                </a:pPr>
                <a:endParaRPr lang="sr-Latn-CS" sz="1800" dirty="0">
                  <a:cs typeface="Times New Roman" panose="02020603050405020304" pitchFamily="18" charset="0"/>
                </a:endParaRPr>
              </a:p>
              <a:p>
                <a:pPr marL="1246188" lvl="1" indent="-495300" algn="just" eaLnBrk="1" hangingPunct="1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/>
                </a:pPr>
                <a:r>
                  <a:rPr lang="sr-Latn-CS" sz="1800" i="1" dirty="0">
                    <a:cs typeface="Times New Roman" panose="02020603050405020304" pitchFamily="18" charset="0"/>
                  </a:rPr>
                  <a:t>a=5, b=8</a:t>
                </a:r>
              </a:p>
              <a:p>
                <a:pPr marL="1246188" lvl="1" indent="-495300" algn="just" eaLnBrk="1" hangingPunct="1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  <a:defRPr/>
                </a:pPr>
                <a:r>
                  <a:rPr lang="sr-Latn-CS" sz="1800" i="1" dirty="0">
                    <a:cs typeface="Times New Roman" panose="02020603050405020304" pitchFamily="18" charset="0"/>
                  </a:rPr>
                  <a:t>a=-5, b=-1</a:t>
                </a:r>
              </a:p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  <a:defRPr/>
                </a:pPr>
                <a:endParaRPr lang="en-US" sz="1800" i="1" dirty="0"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4215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288" y="2852738"/>
                <a:ext cx="7497762" cy="1152525"/>
              </a:xfrm>
              <a:prstGeom prst="rect">
                <a:avLst/>
              </a:prstGeom>
              <a:blipFill rotWithShape="0">
                <a:blip r:embed="rId3"/>
                <a:stretch>
                  <a:fillRect l="-732" t="-3175" b="-25926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395288" y="4292600"/>
            <a:ext cx="7713662" cy="216073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1800" dirty="0">
                <a:cs typeface="Times New Roman" panose="02020603050405020304" pitchFamily="18" charset="0"/>
              </a:rPr>
              <a:t>9.           </a:t>
            </a:r>
            <a:r>
              <a:rPr lang="sr-Latn-CS" sz="1800" dirty="0">
                <a:cs typeface="Times New Roman" panose="02020603050405020304" pitchFamily="18" charset="0"/>
              </a:rPr>
              <a:t>Funkciju </a:t>
            </a:r>
            <a:r>
              <a:rPr lang="sr-Latn-CS" sz="1800" i="1" dirty="0">
                <a:cs typeface="Times New Roman" panose="02020603050405020304" pitchFamily="18" charset="0"/>
              </a:rPr>
              <a:t>e</a:t>
            </a:r>
            <a:r>
              <a:rPr lang="sr-Latn-CS" sz="1800" i="1" baseline="30000" dirty="0">
                <a:cs typeface="Times New Roman" panose="02020603050405020304" pitchFamily="18" charset="0"/>
              </a:rPr>
              <a:t>x</a:t>
            </a:r>
            <a:r>
              <a:rPr lang="en-US" sz="1800" i="1" dirty="0">
                <a:cs typeface="Times New Roman" panose="02020603050405020304" pitchFamily="18" charset="0"/>
              </a:rPr>
              <a:t>|</a:t>
            </a:r>
            <a:r>
              <a:rPr lang="sr-Latn-CS" sz="1800" i="1" dirty="0">
                <a:cs typeface="Times New Roman" panose="02020603050405020304" pitchFamily="18" charset="0"/>
              </a:rPr>
              <a:t>y+</a:t>
            </a:r>
            <a:r>
              <a:rPr lang="sr-Latn-CS" sz="1800" i="1" dirty="0">
                <a:cs typeface="Times New Roman" panose="02020603050405020304" pitchFamily="18" charset="0"/>
                <a:sym typeface="Symbol" pitchFamily="18" charset="2"/>
              </a:rPr>
              <a:t></a:t>
            </a:r>
            <a:r>
              <a:rPr lang="en-US" sz="1800" i="1" dirty="0">
                <a:cs typeface="Times New Roman" panose="02020603050405020304" pitchFamily="18" charset="0"/>
                <a:sym typeface="Symbol" pitchFamily="18" charset="2"/>
              </a:rPr>
              <a:t>|</a:t>
            </a:r>
            <a:r>
              <a:rPr lang="sr-Latn-CS" sz="1800" i="1" dirty="0">
                <a:cs typeface="Times New Roman" panose="02020603050405020304" pitchFamily="18" charset="0"/>
              </a:rPr>
              <a:t> :</a:t>
            </a:r>
          </a:p>
          <a:p>
            <a:pPr marL="571500" indent="-571500" algn="just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endParaRPr lang="sr-Latn-CS" sz="1800" i="1" dirty="0"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/>
            </a:pPr>
            <a:r>
              <a:rPr lang="sr-Latn-CS" sz="1800" dirty="0">
                <a:cs typeface="Times New Roman" panose="02020603050405020304" pitchFamily="18" charset="0"/>
              </a:rPr>
              <a:t>Razviti u stepeni red po </a:t>
            </a:r>
            <a:r>
              <a:rPr lang="sr-Latn-CS" sz="1800" i="1" dirty="0">
                <a:cs typeface="Times New Roman" panose="02020603050405020304" pitchFamily="18" charset="0"/>
              </a:rPr>
              <a:t>x</a:t>
            </a:r>
            <a:r>
              <a:rPr lang="sr-Latn-CS" sz="1800" dirty="0">
                <a:cs typeface="Times New Roman" panose="02020603050405020304" pitchFamily="18" charset="0"/>
              </a:rPr>
              <a:t> u okolini tačke 2 do trećeg stepena i po </a:t>
            </a:r>
            <a:r>
              <a:rPr lang="sr-Latn-CS" sz="1800" i="1" dirty="0">
                <a:cs typeface="Times New Roman" panose="02020603050405020304" pitchFamily="18" charset="0"/>
              </a:rPr>
              <a:t>y</a:t>
            </a:r>
            <a:r>
              <a:rPr lang="sr-Latn-CS" sz="1800" dirty="0">
                <a:cs typeface="Times New Roman" panose="02020603050405020304" pitchFamily="18" charset="0"/>
              </a:rPr>
              <a:t> u okolini tačke 3 do četvrtog stepena. </a:t>
            </a:r>
            <a:endParaRPr lang="sr-Latn-CS" sz="1800" i="1" dirty="0"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/>
            </a:pPr>
            <a:r>
              <a:rPr lang="sr-Latn-CS" sz="1800" dirty="0">
                <a:cs typeface="Times New Roman" panose="02020603050405020304" pitchFamily="18" charset="0"/>
              </a:rPr>
              <a:t>Izračunati ostatak dobijenog reda</a:t>
            </a:r>
          </a:p>
          <a:p>
            <a:pPr marL="1246188" lvl="1" indent="-495300" algn="just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/>
            </a:pPr>
            <a:r>
              <a:rPr lang="sr-Latn-CS" sz="1800" dirty="0">
                <a:cs typeface="Times New Roman" panose="02020603050405020304" pitchFamily="18" charset="0"/>
              </a:rPr>
              <a:t>Naći vrednost reda za </a:t>
            </a:r>
            <a:r>
              <a:rPr lang="sr-Latn-CS" sz="1800" i="1" dirty="0">
                <a:cs typeface="Times New Roman" panose="02020603050405020304" pitchFamily="18" charset="0"/>
              </a:rPr>
              <a:t>x=2, y=5</a:t>
            </a:r>
            <a:r>
              <a:rPr lang="sr-Latn-CS" sz="1800" dirty="0">
                <a:cs typeface="Times New Roman" panose="02020603050405020304" pitchFamily="18" charset="0"/>
              </a:rPr>
              <a:t> na 5 cifara</a:t>
            </a:r>
            <a:endParaRPr lang="en-US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338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350" cy="5726112"/>
              </a:xfrm>
            </p:spPr>
            <p:txBody>
              <a:bodyPr/>
              <a:lstStyle/>
              <a:p>
                <a:pPr marL="571500" indent="-571500" algn="just">
                  <a:buFont typeface="Wingdings" panose="05000000000000000000" pitchFamily="2" charset="2"/>
                  <a:buAutoNum type="arabicPeriod" startAt="4"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10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Naći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sumu dvostruk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ih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integrala funkcij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CS" altLang="sr-Latn-RS" sz="1800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i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po promenljivim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pri čemu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uzima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neparne vrednosti između 1 i 7.</a:t>
                </a: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4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11"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Nacrtati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fik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C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sr-Latn-RS" sz="22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arccos</m:t>
                        </m:r>
                        <m:r>
                          <a:rPr lang="en-US" altLang="sr-Latn-RS" sz="22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num>
                      <m:den>
                        <m:sSup>
                          <m:sSupPr>
                            <m:ctrlPr>
                              <a:rPr lang="sr-Latn-C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 interval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 izračunati njen levi 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desni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limes kad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teži nuli.</a:t>
                </a: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4"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12"/>
                </a:pPr>
                <a:r>
                  <a:rPr lang="en-US" altLang="sr-Latn-RS" sz="18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zračunati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vrednost trostrukog integrala funkcije sin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</a:t>
                </a:r>
                <a:r>
                  <a:rPr lang="sr-Latn-CS" sz="1800" dirty="0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C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 </m:t>
                    </m:r>
                  </m:oMath>
                </a14:m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cos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y</a:t>
                </a:r>
                <a:r>
                  <a:rPr lang="sr-Latn-CS" sz="1800" dirty="0" smtClean="0"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CS" sz="1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 </m:t>
                    </m:r>
                  </m:oMath>
                </a14:m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tg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 po x, y i z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pri čemu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ide od -1 do 0,5. Zatim nacrtati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3D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grafik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dobijene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integralne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funkcije za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x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interval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y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na intervalu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sr-Latn-C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−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𝑒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, 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𝑒</m:t>
                        </m:r>
                      </m:e>
                    </m:d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12"/>
                </a:pPr>
                <a:endParaRPr lang="en-US" altLang="sr-Latn-RS" sz="1800" dirty="0"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endParaRPr>
              </a:p>
              <a:p>
                <a:pPr marL="571500" indent="-571500" algn="just">
                  <a:buFont typeface="Wingdings" panose="05000000000000000000" pitchFamily="2" charset="2"/>
                  <a:buAutoNum type="arabicPeriod" startAt="12"/>
                </a:pP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Izra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čunati sumu reda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𝑎</m:t>
                        </m:r>
                      </m:e>
                      <m:sub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  <m:t>𝑛</m:t>
                        </m:r>
                      </m:sub>
                    </m:sSub>
                    <m:r>
                      <a:rPr lang="en-US" altLang="sr-Latn-RS" sz="2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altLang="sr-Latn-RS" sz="22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  <a:sym typeface="Symbol" panose="05050102010706020507" pitchFamily="18" charset="2"/>
                                  </a:rPr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−1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za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n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&gt;0 .</a:t>
                </a:r>
              </a:p>
            </p:txBody>
          </p:sp>
        </mc:Choice>
        <mc:Fallback>
          <p:sp>
            <p:nvSpPr>
              <p:cNvPr id="1433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350" cy="5726112"/>
              </a:xfrm>
              <a:blipFill rotWithShape="0">
                <a:blip r:embed="rId2"/>
                <a:stretch>
                  <a:fillRect r="-650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0" y="30226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sr-Latn-RS" altLang="sr-Latn-RS"/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3470275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sr-Latn-RS" sz="1800">
                <a:latin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2"/>
            <a:ext cx="7427168" cy="6192539"/>
          </a:xfrm>
        </p:spPr>
        <p:txBody>
          <a:bodyPr/>
          <a:lstStyle/>
          <a:p>
            <a:pPr algn="just" eaLnBrk="1" hangingPunct="1"/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Sabiranje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 množenje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niza  vrednosti   u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  vrši   po  iterativnoj promenljivoj definisanoj na jedan od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slede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ćih načina pomoću funkcija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{i, imin,   imax}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{i, imin,imax,di}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s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uma 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vrednosti od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korakom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imin, imax}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{j, jmin , jmax}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određena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izmenom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indeksa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i,j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Product[f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{iterator}]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proizvod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 čem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       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iterator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može biti kao kod funkcije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sr-Latn-RS" i="1" dirty="0" smtClean="0"/>
              <a:t> </a:t>
            </a:r>
            <a:r>
              <a:rPr lang="en-US" altLang="sr-Latn-RS" i="1" dirty="0" smtClean="0"/>
              <a:t>  </a:t>
            </a: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Granični procesi</a:t>
            </a:r>
            <a:r>
              <a:rPr lang="en-US" altLang="sr-Latn-RS" sz="2400" b="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400" b="0" i="1" dirty="0" smtClean="0">
                <a:latin typeface="Times New Roman" panose="02020603050405020304" pitchFamily="18" charset="0"/>
              </a:rPr>
            </a:b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7543800" cy="5183906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solidFill>
                  <a:srgbClr val="33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Diferenciranje</a:t>
            </a:r>
            <a:endParaRPr lang="en-US" altLang="sr-Latn-RS" sz="1800" b="1" i="1" dirty="0" smtClean="0">
              <a:solidFill>
                <a:srgbClr val="33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solidFill>
                <a:srgbClr val="33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Simboličko diferenciranje je jedna od osnovni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simboličkih operacija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 rezultat simboličkog diferenciranja uvek se dobija rešenje u zatvorenoj formi.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 se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odrediti izvodi pr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og i višeg reda elementarnih funkcija jedne promenljive, izvodi složenih funkcija, parcijalni izvodi funkcija više promenljivih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totalni diferencijal funkcija više promenljivih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Navedene operacije se izvode korišćenjem ugrađenih funkcija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z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označavanje diferencijala koji se javljaju u rešenju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koristi svoje oznake.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b="1" i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 se takođe mogu tretirati simbolički, odnosno može se odrediti diferencijal izraza u kom figuriše funkcija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iako funkcija nije zadata eksplicitno.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611188" y="1052513"/>
            <a:ext cx="288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003232" cy="5870575"/>
          </a:xfrm>
        </p:spPr>
        <p:txBody>
          <a:bodyPr/>
          <a:lstStyle/>
          <a:p>
            <a:pPr eaLnBrk="1" hangingPunct="1"/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 za simboličko diferenciranje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x]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parcijalni izvod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x</a:t>
            </a:r>
            <a:r>
              <a:rPr lang="sr-Latn-C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...]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višestruki parcijalni izvod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promenljivim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{x, n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 ]       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izvod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-tog reda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totalni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	     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 x]        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totalni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diferencijal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  promenljivoj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80728"/>
            <a:ext cx="7849120" cy="5616624"/>
          </a:xfrm>
        </p:spPr>
        <p:txBody>
          <a:bodyPr/>
          <a:lstStyle/>
          <a:p>
            <a:pPr marL="571500" indent="-571500"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Izračunavanje integrala je mnogo komplikovanije od diferenciranja jer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postoji generalno pravilo kao kod izračunavanja izvoda.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Poznata su neka opšta pravila. ali ta pravila nisu uvek dovoljna.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To je razlog što se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nekad ne može izračunati integral, iako rešenje postoji.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Razlikuju se tri grupe integrala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 algn="just"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integrali kod kojih je podintegralna funkcija sastavljena od elementarnih funkcija (racionalne, trigonometrijske, eksponencijalne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logaritamske) i čije rešenje se može prikazati pomoću tih funkcija. Ovakvi integrali se mogu rešiti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 startAt="2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integrali čije rešenje sadrži specijalne funkcije. To rešenje je moguće pronaći, ali njegovo odredivanje prevazilazi okvire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ovog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kursa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lnSpc>
                <a:spcPct val="90000"/>
              </a:lnSpc>
              <a:buSzTx/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46188" lvl="1" indent="-495300" algn="just" eaLnBrk="1" hangingPunct="1">
              <a:lnSpc>
                <a:spcPct val="90000"/>
              </a:lnSpc>
              <a:buSzTx/>
              <a:buFont typeface="Wingdings" panose="05000000000000000000" pitchFamily="2" charset="2"/>
              <a:buAutoNum type="arabicParenR" startAt="3"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integrali čije se rešenje ne može odrediti.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32656"/>
            <a:ext cx="7543800" cy="796950"/>
          </a:xfrm>
        </p:spPr>
        <p:txBody>
          <a:bodyPr/>
          <a:lstStyle/>
          <a:p>
            <a:pPr eaLnBrk="1" hangingPunct="1"/>
            <a:r>
              <a:rPr lang="en-US" altLang="sr-Latn-RS" sz="1800" i="1" dirty="0" smtClean="0">
                <a:latin typeface="Times New Roman" panose="02020603050405020304" pitchFamily="18" charset="0"/>
              </a:rPr>
              <a:t>        I</a:t>
            </a:r>
            <a:r>
              <a:rPr lang="sr-Latn-CS" altLang="sr-Latn-RS" sz="1800" i="1" dirty="0" smtClean="0">
                <a:latin typeface="Times New Roman" panose="02020603050405020304" pitchFamily="18" charset="0"/>
              </a:rPr>
              <a:t>ntegracija</a:t>
            </a:r>
            <a:r>
              <a:rPr lang="en-US" altLang="sr-Latn-RS" sz="2000" i="1" dirty="0" smtClean="0">
                <a:latin typeface="Times New Roman" panose="02020603050405020304" pitchFamily="18" charset="0"/>
              </a:rPr>
              <a:t/>
            </a:r>
            <a:br>
              <a:rPr lang="en-US" altLang="sr-Latn-RS" sz="2000" i="1" dirty="0" smtClean="0">
                <a:latin typeface="Times New Roman" panose="02020603050405020304" pitchFamily="18" charset="0"/>
              </a:rPr>
            </a:br>
            <a:endParaRPr lang="en-US" altLang="sr-Latn-RS" sz="2000" i="1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194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611188" y="438745"/>
                <a:ext cx="7201172" cy="5870575"/>
              </a:xfrm>
            </p:spPr>
            <p:txBody>
              <a:bodyPr/>
              <a:lstStyle/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Integrate[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x]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dobija se izraz čiji je izvod po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jednak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ono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neodređenog integrala funkcije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 </a:t>
                </a:r>
                <a:r>
                  <a:rPr lang="en-US" altLang="sr-Latn-R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kod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kog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integraciona konstanta jednaka nuli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Funkcija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Integrate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podrazumeva da je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svaki simbol koji eksplicitno ne zavisi od integracione promenljive nezavisan od nje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 se može shvatiti kao inverzna funkcija funkcije parcijalnog diferenciranja D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P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retpostavlja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 sve simboličke veličine imaju opšte, a ne specijalne vrednosti,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pr.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stepen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oj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funkcij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marL="0" indent="0" algn="just" eaLnBrk="1" hangingPunct="1">
                  <a:lnSpc>
                    <a:spcPct val="80000"/>
                  </a:lnSpc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ln[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]:=  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ntegrate [x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^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n,   x]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  <a:p>
                <a:pPr marL="0" indent="0" algn="just" eaLnBrk="1" hangingPunct="1">
                  <a:lnSpc>
                    <a:spcPct val="80000"/>
                  </a:lnSpc>
                  <a:buNone/>
                </a:pPr>
                <a:r>
                  <a:rPr lang="en-US" altLang="sr-Latn-RS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Pretpostavlja se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daje n proizvoljna konstanta,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odnosno da ima "opštu“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vrednos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pa s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Out[1]=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1+</m:t>
                            </m:r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dobija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rezulat koji nije tačan kada je n   =   -1.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2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]:=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Integrate[x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^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(-1)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x]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cijalan slučaj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thodnog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integrala za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	</a:t>
                </a:r>
                <a:r>
                  <a:rPr lang="en-US" altLang="sr-Latn-RS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vrcdnost n   =   -1.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 eaLnBrk="1" hangingPunct="1">
                  <a:lnSpc>
                    <a:spcPct val="8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   Log[x]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194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11188" y="438745"/>
                <a:ext cx="7201172" cy="5870575"/>
              </a:xfrm>
              <a:blipFill rotWithShape="0">
                <a:blip r:embed="rId2"/>
                <a:stretch>
                  <a:fillRect l="-677" t="-1558" r="-677" b="-207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8745"/>
            <a:ext cx="7499176" cy="5870575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{x, xmin, xmax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Određeni integral funkcij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granicama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xmax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 izračunavanju odrcđenog integrala može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dobiti netačan rezultat ako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oblast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integracij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sadrži neke singularitete.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ška nastaj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tako što se prvo izračuna neodređeni integral, pa se zamene granice i ako je singularitet u oblasti, a nije rubna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ačka, nastaje greška.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[f, {x, xmin, xmax} , {y, ymin, ymax}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Višestruki integral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određeni integral funkcije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granicama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po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granicama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ymax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 x,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Višestruki integral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ne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određeni integral funkcije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promenljivim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z…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itd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58837"/>
          </a:xfrm>
        </p:spPr>
        <p:txBody>
          <a:bodyPr/>
          <a:lstStyle/>
          <a:p>
            <a:pPr eaLnBrk="1" hangingPunct="1"/>
            <a:r>
              <a:rPr lang="en-US" altLang="sr-Latn-RS" sz="2400" b="0" i="1" dirty="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2400" b="0" i="1" dirty="0" smtClean="0">
                <a:latin typeface="Times New Roman" panose="02020603050405020304" pitchFamily="18" charset="0"/>
              </a:rPr>
              <a:t>Redovi i granične vrednosti</a:t>
            </a:r>
            <a:endParaRPr lang="en-US" altLang="sr-Latn-RS" sz="2400" b="0" i="1" dirty="0" smtClean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243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251520" y="1341438"/>
                <a:ext cx="7715200" cy="5327922"/>
              </a:xfrm>
            </p:spPr>
            <p:txBody>
              <a:bodyPr/>
              <a:lstStyle/>
              <a:p>
                <a:pPr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Razvoj funkcije u Tejlorov red u okolini neke tačke je veoma značajna operacija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Npr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koristi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kod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proksima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cije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funkcije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proizvoljnim brojem članova reda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Series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[izraz,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{x, x</a:t>
                </a:r>
                <a:r>
                  <a:rPr lang="en-U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,n}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,{y,y</a:t>
                </a:r>
                <a:r>
                  <a:rPr lang="en-U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,m}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azvoj u stepeni red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izraza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okolini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			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altLang="sr-Latn-RS" sz="1800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 najviše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članova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okolini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en-US" altLang="sr-Latn-RS" sz="18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najvi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š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članova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Normal </a:t>
                </a:r>
                <a:r>
                  <a:rPr lang="sr-Latn-CS" altLang="sr-Latn-RS" sz="1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[red]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deo razvoja u red bez ostatka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Ako funkcija nije zadata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ksplicitno podrazumeva  se da je zadata simbolički.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/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In[1]:=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Series[(l   +   f[2x]),   {x,   0,   3}]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Out[1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</m:t>
                    </m:r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′′</m:t>
                        </m:r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𝑓</m:t>
                        </m:r>
                      </m:e>
                      <m:sup>
                        <m:d>
                          <m:d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e>
                        </m:d>
                      </m:sup>
                    </m:sSup>
                    <m:d>
                      <m:dPr>
                        <m:begChr m:val="["/>
                        <m:endChr m:val="]"/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0</m:t>
                        </m:r>
                      </m:e>
                    </m:d>
                    <m:sSup>
                      <m:sSupPr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sup>
                    </m:sSup>
                    <m:r>
                      <a:rPr lang="en-US" altLang="sr-Latn-RS" sz="1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altLang="sr-Latn-RS" sz="1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</m:t>
                    </m:r>
                    <m:d>
                      <m:dPr>
                        <m:begChr m:val="["/>
                        <m:endChr m:val="]"/>
                        <m:ctrlP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24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251520" y="1341438"/>
                <a:ext cx="7715200" cy="5327922"/>
              </a:xfrm>
              <a:blipFill rotWithShape="0">
                <a:blip r:embed="rId2"/>
                <a:stretch>
                  <a:fillRect t="-572" r="-63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468313" y="1052513"/>
            <a:ext cx="3743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r-Latn-R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55786"/>
            <a:ext cx="7427168" cy="57975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Grani</a:t>
            </a:r>
            <a:r>
              <a:rPr lang="sr-Latn-CS" altLang="sr-Latn-RS" sz="1800" b="1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čne vrednosti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Primenom funkcije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mogu izračunati neke granične vrednosti.</a:t>
            </a:r>
          </a:p>
          <a:p>
            <a:pPr algn="just" eaLnBrk="1" hangingPunct="1">
              <a:lnSpc>
                <a:spcPct val="90000"/>
              </a:lnSpc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Limit[izraza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x-&gt; 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] 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granična 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teži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Neke funkcije imaju različitu levu i desnu graničnu vrednost. Opcija kojom se definiše smer omogućava izračunavanje ovakvih graničnih vrednosti.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Limit[izraza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x-&gt; 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Direction -&gt; 1]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granična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teži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strane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Limit[izraza, x-&gt; 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Direction -&gt; -1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teži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r-Latn-CS" altLang="sr-Latn-RS" sz="1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desne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strane</a:t>
            </a: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415</Words>
  <Application>Microsoft Office PowerPoint</Application>
  <PresentationFormat>On-screen Show (4:3)</PresentationFormat>
  <Paragraphs>157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Times New Roman</vt:lpstr>
      <vt:lpstr>Arial</vt:lpstr>
      <vt:lpstr>Wingdings</vt:lpstr>
      <vt:lpstr>Calibri</vt:lpstr>
      <vt:lpstr>Symbol</vt:lpstr>
      <vt:lpstr>Network</vt:lpstr>
      <vt:lpstr>   Sume i proizvodi                                               vežbe br.2         </vt:lpstr>
      <vt:lpstr>PowerPoint Presentation</vt:lpstr>
      <vt:lpstr>   Granični procesi </vt:lpstr>
      <vt:lpstr>PowerPoint Presentation</vt:lpstr>
      <vt:lpstr>        Integracija </vt:lpstr>
      <vt:lpstr>PowerPoint Presentation</vt:lpstr>
      <vt:lpstr>PowerPoint Presentation</vt:lpstr>
      <vt:lpstr> Redovi i granične vrednosti</vt:lpstr>
      <vt:lpstr>PowerPoint Presentation</vt:lpstr>
      <vt:lpstr>PowerPoint Presentation</vt:lpstr>
      <vt:lpstr>PowerPoint Presentation</vt:lpstr>
      <vt:lpstr>PowerPoint Presentation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250</cp:revision>
  <dcterms:created xsi:type="dcterms:W3CDTF">2007-11-19T11:31:25Z</dcterms:created>
  <dcterms:modified xsi:type="dcterms:W3CDTF">2017-03-22T17:12:33Z</dcterms:modified>
</cp:coreProperties>
</file>