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2"/>
  </p:sldMasterIdLst>
  <p:notesMasterIdLst>
    <p:notesMasterId r:id="rId30"/>
  </p:notesMasterIdLst>
  <p:handoutMasterIdLst>
    <p:handoutMasterId r:id="rId31"/>
  </p:handoutMasterIdLst>
  <p:sldIdLst>
    <p:sldId id="256" r:id="rId3"/>
    <p:sldId id="257" r:id="rId4"/>
    <p:sldId id="260" r:id="rId5"/>
    <p:sldId id="261" r:id="rId6"/>
    <p:sldId id="262" r:id="rId7"/>
    <p:sldId id="259" r:id="rId8"/>
    <p:sldId id="263" r:id="rId9"/>
    <p:sldId id="264" r:id="rId10"/>
    <p:sldId id="266" r:id="rId11"/>
    <p:sldId id="267" r:id="rId12"/>
    <p:sldId id="268" r:id="rId13"/>
    <p:sldId id="270" r:id="rId14"/>
    <p:sldId id="271" r:id="rId15"/>
    <p:sldId id="269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A75F0A"/>
    <a:srgbClr val="E48312"/>
    <a:srgbClr val="404040"/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09DC4D6-251A-4E32-9F58-5EF63A864BC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8457CA08-D0DF-4B92-803D-2F678DDCE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099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FE1E7E57-1F10-4268-99D2-CEDBAC6DAB5A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2386A3-2E31-4C9B-B0BE-45709ADB98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23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08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322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7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57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61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ADA7-12A5-4168-87FD-0A7BA931419B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3679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5A2C-8CF9-418C-929E-59F23F70E5F3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7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9BAF-DF50-49A9-A24B-E772F34D4EE8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2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F9C-0FE7-4725-BBF1-3A439DEFF6B8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09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2ABE-290F-4556-9BE6-EA283C4356C3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2137221-B4EC-499E-8F13-52A4FCD99E36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6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042D-FBEA-40C8-ACF1-388DE857BC66}" type="datetime1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9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algn="r"/>
            <a:fld id="{1A33440A-D04E-4FB0-ACBB-D1FD42651063}" type="datetime1">
              <a:rPr lang="en-US" smtClean="0"/>
              <a:pPr algn="r"/>
              <a:t>4/11/2016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‹#›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89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863840" cy="1908048"/>
          </a:xfrm>
        </p:spPr>
        <p:txBody>
          <a:bodyPr>
            <a:normAutofit/>
          </a:bodyPr>
          <a:lstStyle/>
          <a:p>
            <a:pPr algn="ctr"/>
            <a:r>
              <a:rPr lang="sr-Cyrl-RS" sz="4800" dirty="0" smtClean="0"/>
              <a:t>Програмирање и програмски језици</a:t>
            </a:r>
            <a:endParaRPr lang="en-US" sz="4800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795251" y="4038600"/>
            <a:ext cx="895419" cy="533400"/>
          </a:xfrm>
        </p:spPr>
        <p:txBody>
          <a:bodyPr>
            <a:normAutofit fontScale="85000" lnSpcReduction="10000"/>
          </a:bodyPr>
          <a:lstStyle/>
          <a:p>
            <a:r>
              <a:rPr lang="sr-Cyrl-RS" dirty="0" smtClean="0"/>
              <a:t>4-см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324600" y="3935968"/>
            <a:ext cx="206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Cyrl-RS" dirty="0"/>
              <a:t>Јелица Васиљевић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93480" y="6400800"/>
            <a:ext cx="121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dirty="0" smtClean="0"/>
              <a:t>2015</a:t>
            </a:r>
            <a:r>
              <a:rPr lang="en-US" dirty="0" smtClean="0"/>
              <a:t>/</a:t>
            </a:r>
            <a:r>
              <a:rPr lang="sr-Cyrl-RS" dirty="0" smtClean="0"/>
              <a:t>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24000" y="152400"/>
            <a:ext cx="7543800" cy="70399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r-Cyrl-RS" smtClean="0"/>
              <a:t>Рез - пример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9082" y="283406"/>
            <a:ext cx="4572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objekat</a:t>
            </a:r>
            <a:r>
              <a:rPr lang="en-US" dirty="0"/>
              <a:t>(X):-</a:t>
            </a:r>
            <a:r>
              <a:rPr lang="en-US" dirty="0" err="1"/>
              <a:t>zivo_bice</a:t>
            </a:r>
            <a:r>
              <a:rPr lang="en-US" dirty="0"/>
              <a:t>(X).</a:t>
            </a:r>
          </a:p>
          <a:p>
            <a:r>
              <a:rPr lang="en-US" dirty="0" err="1"/>
              <a:t>objekat</a:t>
            </a:r>
            <a:r>
              <a:rPr lang="en-US" dirty="0"/>
              <a:t>(</a:t>
            </a:r>
            <a:r>
              <a:rPr lang="en-US" dirty="0" err="1"/>
              <a:t>covek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err="1"/>
              <a:t>zivo_bice</a:t>
            </a:r>
            <a:r>
              <a:rPr lang="en-US" dirty="0"/>
              <a:t>(X):-</a:t>
            </a:r>
            <a:r>
              <a:rPr lang="en-US" dirty="0" err="1"/>
              <a:t>razmnozava_se</a:t>
            </a:r>
            <a:r>
              <a:rPr lang="en-US" dirty="0"/>
              <a:t>(X</a:t>
            </a:r>
            <a:r>
              <a:rPr lang="en-US" dirty="0" smtClean="0"/>
              <a:t>),</a:t>
            </a:r>
            <a:r>
              <a:rPr lang="en-US" sz="2400" b="1" dirty="0" smtClean="0">
                <a:solidFill>
                  <a:srgbClr val="FF0000"/>
                </a:solidFill>
              </a:rPr>
              <a:t>!</a:t>
            </a:r>
            <a:r>
              <a:rPr lang="en-US" dirty="0" smtClean="0"/>
              <a:t>,</a:t>
            </a:r>
            <a:r>
              <a:rPr lang="en-US" dirty="0" err="1"/>
              <a:t>raste</a:t>
            </a:r>
            <a:r>
              <a:rPr lang="en-US" dirty="0"/>
              <a:t>(X).</a:t>
            </a:r>
          </a:p>
          <a:p>
            <a:r>
              <a:rPr lang="en-US" dirty="0" err="1"/>
              <a:t>zivo_bice</a:t>
            </a:r>
            <a:r>
              <a:rPr lang="en-US" dirty="0"/>
              <a:t>(</a:t>
            </a:r>
            <a:r>
              <a:rPr lang="en-US" dirty="0" err="1"/>
              <a:t>ptica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err="1"/>
              <a:t>raste</a:t>
            </a:r>
            <a:r>
              <a:rPr lang="en-US" dirty="0"/>
              <a:t>(</a:t>
            </a:r>
            <a:r>
              <a:rPr lang="en-US" dirty="0" err="1"/>
              <a:t>biljka</a:t>
            </a:r>
            <a:r>
              <a:rPr lang="en-US" dirty="0"/>
              <a:t>).</a:t>
            </a:r>
          </a:p>
          <a:p>
            <a:r>
              <a:rPr lang="en-US" dirty="0" err="1"/>
              <a:t>raste</a:t>
            </a:r>
            <a:r>
              <a:rPr lang="en-US" dirty="0"/>
              <a:t>(</a:t>
            </a:r>
            <a:r>
              <a:rPr lang="en-US" dirty="0" err="1"/>
              <a:t>plima</a:t>
            </a:r>
            <a:r>
              <a:rPr lang="en-US" dirty="0"/>
              <a:t>).</a:t>
            </a:r>
          </a:p>
          <a:p>
            <a:r>
              <a:rPr lang="en-US" dirty="0" err="1"/>
              <a:t>raste</a:t>
            </a:r>
            <a:r>
              <a:rPr lang="en-US" dirty="0"/>
              <a:t>(</a:t>
            </a:r>
            <a:r>
              <a:rPr lang="en-US" dirty="0" err="1"/>
              <a:t>zivotinja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err="1"/>
              <a:t>razmnozava_se</a:t>
            </a:r>
            <a:r>
              <a:rPr lang="en-US" dirty="0"/>
              <a:t>(</a:t>
            </a:r>
            <a:r>
              <a:rPr lang="en-US" dirty="0" err="1"/>
              <a:t>biljka</a:t>
            </a:r>
            <a:r>
              <a:rPr lang="en-US" dirty="0"/>
              <a:t>).</a:t>
            </a:r>
          </a:p>
          <a:p>
            <a:r>
              <a:rPr lang="en-US" dirty="0" err="1"/>
              <a:t>razmnozava_se</a:t>
            </a:r>
            <a:r>
              <a:rPr lang="en-US" dirty="0"/>
              <a:t>(</a:t>
            </a:r>
            <a:r>
              <a:rPr lang="en-US" dirty="0" err="1"/>
              <a:t>zivotinja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248400" y="1295400"/>
            <a:ext cx="19415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objekat</a:t>
            </a:r>
            <a:r>
              <a:rPr lang="en-US" dirty="0" smtClean="0"/>
              <a:t>(X</a:t>
            </a:r>
            <a:r>
              <a:rPr lang="en-US" dirty="0"/>
              <a:t>)</a:t>
            </a:r>
          </a:p>
        </p:txBody>
      </p:sp>
      <p:sp>
        <p:nvSpPr>
          <p:cNvPr id="7" name="Line 31"/>
          <p:cNvSpPr>
            <a:spLocks noChangeShapeType="1"/>
          </p:cNvSpPr>
          <p:nvPr/>
        </p:nvSpPr>
        <p:spPr bwMode="auto">
          <a:xfrm>
            <a:off x="6750051" y="1582737"/>
            <a:ext cx="722312" cy="322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32"/>
          <p:cNvSpPr>
            <a:spLocks noChangeShapeType="1"/>
          </p:cNvSpPr>
          <p:nvPr/>
        </p:nvSpPr>
        <p:spPr bwMode="auto">
          <a:xfrm flipH="1">
            <a:off x="5310188" y="1582737"/>
            <a:ext cx="1223962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55259" y="2152472"/>
            <a:ext cx="19415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zivo_bice</a:t>
            </a:r>
            <a:r>
              <a:rPr lang="en-US" dirty="0" smtClean="0"/>
              <a:t>(X</a:t>
            </a:r>
            <a:r>
              <a:rPr lang="en-US" dirty="0"/>
              <a:t>)</a:t>
            </a:r>
          </a:p>
        </p:txBody>
      </p:sp>
      <p:sp>
        <p:nvSpPr>
          <p:cNvPr id="10" name="Line 32"/>
          <p:cNvSpPr>
            <a:spLocks noChangeShapeType="1"/>
          </p:cNvSpPr>
          <p:nvPr/>
        </p:nvSpPr>
        <p:spPr bwMode="auto">
          <a:xfrm flipH="1">
            <a:off x="3944361" y="2545027"/>
            <a:ext cx="1223962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667000" y="3097444"/>
            <a:ext cx="35971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razmnozava_se</a:t>
            </a:r>
            <a:r>
              <a:rPr lang="en-US" dirty="0" smtClean="0"/>
              <a:t>(X),!, </a:t>
            </a:r>
            <a:r>
              <a:rPr lang="en-US" dirty="0" err="1" smtClean="0"/>
              <a:t>raste</a:t>
            </a:r>
            <a:r>
              <a:rPr lang="en-US" dirty="0" smtClean="0"/>
              <a:t>(X)</a:t>
            </a:r>
            <a:endParaRPr lang="en-US" dirty="0"/>
          </a:p>
        </p:txBody>
      </p:sp>
      <p:sp>
        <p:nvSpPr>
          <p:cNvPr id="12" name="Line 32"/>
          <p:cNvSpPr>
            <a:spLocks noChangeShapeType="1"/>
          </p:cNvSpPr>
          <p:nvPr/>
        </p:nvSpPr>
        <p:spPr bwMode="auto">
          <a:xfrm flipH="1">
            <a:off x="2667000" y="3466776"/>
            <a:ext cx="1223962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480415" y="4079513"/>
            <a:ext cx="17199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raste</a:t>
            </a:r>
            <a:r>
              <a:rPr lang="en-US" dirty="0" smtClean="0"/>
              <a:t>(</a:t>
            </a:r>
            <a:r>
              <a:rPr lang="en-US" dirty="0" err="1" smtClean="0"/>
              <a:t>biljka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Line 32"/>
          <p:cNvSpPr>
            <a:spLocks noChangeShapeType="1"/>
          </p:cNvSpPr>
          <p:nvPr/>
        </p:nvSpPr>
        <p:spPr bwMode="auto">
          <a:xfrm flipH="1">
            <a:off x="2133599" y="4448845"/>
            <a:ext cx="0" cy="42795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1555173" y="4832032"/>
            <a:ext cx="12062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 = </a:t>
            </a:r>
            <a:r>
              <a:rPr lang="en-US" dirty="0" err="1" smtClean="0"/>
              <a:t>biljka</a:t>
            </a:r>
            <a:endParaRPr lang="en-US" dirty="0"/>
          </a:p>
        </p:txBody>
      </p:sp>
      <p:sp>
        <p:nvSpPr>
          <p:cNvPr id="16" name="Line 32"/>
          <p:cNvSpPr>
            <a:spLocks noChangeShapeType="1"/>
          </p:cNvSpPr>
          <p:nvPr/>
        </p:nvSpPr>
        <p:spPr bwMode="auto">
          <a:xfrm>
            <a:off x="4050939" y="3484208"/>
            <a:ext cx="790143" cy="59530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4050939" y="4124654"/>
            <a:ext cx="18926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raste</a:t>
            </a:r>
            <a:r>
              <a:rPr lang="en-US" dirty="0" smtClean="0"/>
              <a:t>(</a:t>
            </a:r>
            <a:r>
              <a:rPr lang="en-US" dirty="0" err="1" smtClean="0"/>
              <a:t>zivotinja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8" name="Line 32"/>
          <p:cNvSpPr>
            <a:spLocks noChangeShapeType="1"/>
          </p:cNvSpPr>
          <p:nvPr/>
        </p:nvSpPr>
        <p:spPr bwMode="auto">
          <a:xfrm flipH="1">
            <a:off x="4998026" y="4493613"/>
            <a:ext cx="0" cy="42795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419600" y="4876800"/>
            <a:ext cx="152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 = </a:t>
            </a:r>
            <a:r>
              <a:rPr lang="en-US" dirty="0" err="1" smtClean="0"/>
              <a:t>zivotinja</a:t>
            </a:r>
            <a:endParaRPr lang="en-US" dirty="0"/>
          </a:p>
        </p:txBody>
      </p:sp>
      <p:sp>
        <p:nvSpPr>
          <p:cNvPr id="20" name="Line 32"/>
          <p:cNvSpPr>
            <a:spLocks noChangeShapeType="1"/>
          </p:cNvSpPr>
          <p:nvPr/>
        </p:nvSpPr>
        <p:spPr bwMode="auto">
          <a:xfrm>
            <a:off x="6021891" y="2525985"/>
            <a:ext cx="790143" cy="59530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6049600" y="3074221"/>
            <a:ext cx="21403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zivo_bice</a:t>
            </a:r>
            <a:r>
              <a:rPr lang="en-US" dirty="0" smtClean="0"/>
              <a:t>(</a:t>
            </a:r>
            <a:r>
              <a:rPr lang="en-US" dirty="0" err="1" smtClean="0"/>
              <a:t>ptica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2" name="Line 32"/>
          <p:cNvSpPr>
            <a:spLocks noChangeShapeType="1"/>
          </p:cNvSpPr>
          <p:nvPr/>
        </p:nvSpPr>
        <p:spPr bwMode="auto">
          <a:xfrm flipH="1">
            <a:off x="6915365" y="3445084"/>
            <a:ext cx="0" cy="42795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6336939" y="3828271"/>
            <a:ext cx="152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 = </a:t>
            </a:r>
            <a:r>
              <a:rPr lang="en-US" dirty="0" err="1" smtClean="0"/>
              <a:t>ptica</a:t>
            </a:r>
            <a:endParaRPr lang="en-US" dirty="0"/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6812034" y="1905000"/>
            <a:ext cx="19415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objekat</a:t>
            </a:r>
            <a:r>
              <a:rPr lang="en-US" dirty="0" smtClean="0"/>
              <a:t>(</a:t>
            </a:r>
            <a:r>
              <a:rPr lang="en-US" dirty="0" err="1" smtClean="0"/>
              <a:t>covek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5" name="Line 32"/>
          <p:cNvSpPr>
            <a:spLocks noChangeShapeType="1"/>
          </p:cNvSpPr>
          <p:nvPr/>
        </p:nvSpPr>
        <p:spPr bwMode="auto">
          <a:xfrm flipH="1">
            <a:off x="7677365" y="2274332"/>
            <a:ext cx="0" cy="42795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7098939" y="2657519"/>
            <a:ext cx="152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 = </a:t>
            </a:r>
            <a:r>
              <a:rPr lang="en-US" dirty="0" err="1" smtClean="0"/>
              <a:t>covek</a:t>
            </a:r>
            <a:endParaRPr lang="en-US" dirty="0"/>
          </a:p>
        </p:txBody>
      </p:sp>
      <p:sp>
        <p:nvSpPr>
          <p:cNvPr id="43" name="Freeform 42"/>
          <p:cNvSpPr/>
          <p:nvPr/>
        </p:nvSpPr>
        <p:spPr>
          <a:xfrm>
            <a:off x="2961409" y="2805545"/>
            <a:ext cx="5444836" cy="2597728"/>
          </a:xfrm>
          <a:custGeom>
            <a:avLst/>
            <a:gdLst>
              <a:gd name="connsiteX0" fmla="*/ 0 w 5444836"/>
              <a:gd name="connsiteY0" fmla="*/ 2597728 h 2597728"/>
              <a:gd name="connsiteX1" fmla="*/ 924791 w 5444836"/>
              <a:gd name="connsiteY1" fmla="*/ 1257300 h 2597728"/>
              <a:gd name="connsiteX2" fmla="*/ 3034146 w 5444836"/>
              <a:gd name="connsiteY2" fmla="*/ 623455 h 2597728"/>
              <a:gd name="connsiteX3" fmla="*/ 3366655 w 5444836"/>
              <a:gd name="connsiteY3" fmla="*/ 0 h 2597728"/>
              <a:gd name="connsiteX4" fmla="*/ 5444836 w 5444836"/>
              <a:gd name="connsiteY4" fmla="*/ 342900 h 2597728"/>
              <a:gd name="connsiteX5" fmla="*/ 4862946 w 5444836"/>
              <a:gd name="connsiteY5" fmla="*/ 1589810 h 2597728"/>
              <a:gd name="connsiteX6" fmla="*/ 2992582 w 5444836"/>
              <a:gd name="connsiteY6" fmla="*/ 2514600 h 2597728"/>
              <a:gd name="connsiteX7" fmla="*/ 0 w 5444836"/>
              <a:gd name="connsiteY7" fmla="*/ 2597728 h 2597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44836" h="2597728">
                <a:moveTo>
                  <a:pt x="0" y="2597728"/>
                </a:moveTo>
                <a:lnTo>
                  <a:pt x="924791" y="1257300"/>
                </a:lnTo>
                <a:lnTo>
                  <a:pt x="3034146" y="623455"/>
                </a:lnTo>
                <a:lnTo>
                  <a:pt x="3366655" y="0"/>
                </a:lnTo>
                <a:lnTo>
                  <a:pt x="5444836" y="342900"/>
                </a:lnTo>
                <a:lnTo>
                  <a:pt x="4862946" y="1589810"/>
                </a:lnTo>
                <a:lnTo>
                  <a:pt x="2992582" y="2514600"/>
                </a:lnTo>
                <a:lnTo>
                  <a:pt x="0" y="2597728"/>
                </a:lnTo>
                <a:close/>
              </a:path>
            </a:pathLst>
          </a:cu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8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Рез - предикат (енг. </a:t>
            </a:r>
            <a:r>
              <a:rPr lang="sr-Latn-RS" b="1" i="1" dirty="0"/>
              <a:t>Cut</a:t>
            </a:r>
            <a:r>
              <a:rPr lang="sr-Latn-RS" dirty="0"/>
              <a:t>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Рез предикат има следеће ефекте :</a:t>
            </a:r>
          </a:p>
          <a:p>
            <a:pPr marL="457200" indent="-457200">
              <a:buFont typeface="+mj-lt"/>
              <a:buAutoNum type="arabicPeriod"/>
            </a:pP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Ако успе у неком тврђењу, сече тврђења која имају исту главу и исту арност са тврђењем у коме је рез предикат успео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– </a:t>
            </a: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нема резултата </a:t>
            </a:r>
            <a:r>
              <a:rPr lang="sr-Latn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ptica</a:t>
            </a:r>
            <a:endParaRPr lang="sr-Cyrl-RS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Конјукција подциљева до реза, успева само једном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– </a:t>
            </a: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нема резутата </a:t>
            </a:r>
            <a:r>
              <a:rPr lang="sr-Latn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US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zivotinja</a:t>
            </a:r>
            <a:endParaRPr lang="sr-Cyrl-RS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Рез не утиче на подциљеве десно од њега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-  </a:t>
            </a: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појављује се резултат </a:t>
            </a:r>
            <a:r>
              <a:rPr lang="sr-Latn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biljka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sr-Cyrl-RS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Рез не утиче на тврђења изван грана стабла које полазе из чворе у коме је Рез предикат. (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X = </a:t>
            </a:r>
            <a:r>
              <a:rPr lang="en-US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covek</a:t>
            </a: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endParaRPr lang="sr-Latn-R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544068" lvl="1" indent="-342900">
              <a:buFont typeface="+mj-lt"/>
              <a:buAutoNum type="arabicPeriod" startAt="2"/>
            </a:pP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544068" lvl="1" indent="-342900">
              <a:buFont typeface="+mj-lt"/>
              <a:buAutoNum type="arabicPeriod" startAt="2"/>
            </a:pPr>
            <a:endParaRPr lang="en-US" dirty="0"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1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Када се користи Рез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r-Cyrl-RS" dirty="0" smtClean="0"/>
              <a:t>Када желимо да саопштимо </a:t>
            </a:r>
            <a:r>
              <a:rPr lang="sr-Latn-RS" dirty="0" smtClean="0"/>
              <a:t>Prolog-</a:t>
            </a:r>
            <a:r>
              <a:rPr lang="en-US" dirty="0" smtClean="0"/>
              <a:t>u </a:t>
            </a:r>
            <a:r>
              <a:rPr lang="sr-Cyrl-RS" dirty="0" smtClean="0"/>
              <a:t>„Нађено је </a:t>
            </a:r>
            <a:r>
              <a:rPr lang="sr-Cyrl-RS" b="1" dirty="0" smtClean="0"/>
              <a:t>потребно</a:t>
            </a:r>
            <a:r>
              <a:rPr lang="sr-Cyrl-RS" dirty="0" smtClean="0"/>
              <a:t> решење, не треба даље тражити“ </a:t>
            </a:r>
          </a:p>
          <a:p>
            <a:pPr marL="457200" indent="-457200">
              <a:buFont typeface="+mj-lt"/>
              <a:buAutoNum type="arabicPeriod"/>
            </a:pPr>
            <a:r>
              <a:rPr lang="sr-Cyrl-RS" dirty="0" smtClean="0"/>
              <a:t> </a:t>
            </a:r>
            <a:r>
              <a:rPr lang="sr-Cyrl-RS" dirty="0"/>
              <a:t>Када желимо да саопштимо </a:t>
            </a:r>
            <a:r>
              <a:rPr lang="sr-Latn-RS" dirty="0"/>
              <a:t>Prolog-</a:t>
            </a:r>
            <a:r>
              <a:rPr lang="en-US" dirty="0"/>
              <a:t>u </a:t>
            </a:r>
            <a:r>
              <a:rPr lang="sr-Cyrl-RS" dirty="0" smtClean="0"/>
              <a:t>„ Нађено је </a:t>
            </a:r>
            <a:r>
              <a:rPr lang="sr-Cyrl-RS" b="1" dirty="0" smtClean="0"/>
              <a:t>јединствано</a:t>
            </a:r>
            <a:r>
              <a:rPr lang="sr-Cyrl-RS" dirty="0" smtClean="0"/>
              <a:t> решење проблема и не треба даље тражити „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sr-Cyrl-RS" dirty="0" smtClean="0"/>
              <a:t>Када желимо да саопштимо </a:t>
            </a:r>
            <a:r>
              <a:rPr lang="sr-Latn-RS" dirty="0" smtClean="0"/>
              <a:t>Prolog-</a:t>
            </a:r>
            <a:r>
              <a:rPr lang="sr-Cyrl-RS" dirty="0" smtClean="0"/>
              <a:t>у „ На лошем си путу, одустани од тражења решења“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70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257386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r-Cyrl-RS" dirty="0" smtClean="0"/>
              <a:t>Дата је база корисника једне библиотеке. Библиотека води евиденцију о члановима. За сваког члана је познато да ли има задужења у бибилотеци. Члановима који имају задужења доступне су основне услуге библиотеке -  коришћење каталога и читање новина. Осталим члановима су доступне и допунске услуге – узимање књига, међубиблиотечка размена и коришћење рачунара. Написати </a:t>
            </a:r>
            <a:r>
              <a:rPr lang="sr-Latn-RS" dirty="0" smtClean="0"/>
              <a:t>Prolog </a:t>
            </a:r>
            <a:r>
              <a:rPr lang="sr-Cyrl-RS" dirty="0" smtClean="0"/>
              <a:t>програм којим је могуће добити за сваког члана које услуге су му на располагању. Пример базе :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30762" y="4343400"/>
            <a:ext cx="26822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-Roman"/>
              </a:rPr>
              <a:t>clan(</a:t>
            </a:r>
            <a:r>
              <a:rPr lang="en-US" dirty="0" err="1">
                <a:latin typeface="Times-Roman"/>
              </a:rPr>
              <a:t>markovic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>
                <a:latin typeface="Times-Roman"/>
              </a:rPr>
              <a:t>clan(</a:t>
            </a:r>
            <a:r>
              <a:rPr lang="en-US" dirty="0" err="1">
                <a:latin typeface="Times-Roman"/>
              </a:rPr>
              <a:t>pesic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>
                <a:latin typeface="Times-Roman"/>
              </a:rPr>
              <a:t>clan(</a:t>
            </a:r>
            <a:r>
              <a:rPr lang="en-US" dirty="0" err="1">
                <a:latin typeface="Times-Roman"/>
              </a:rPr>
              <a:t>acic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>
                <a:latin typeface="Times-Roman"/>
              </a:rPr>
              <a:t>clan(</a:t>
            </a:r>
            <a:r>
              <a:rPr lang="en-US" dirty="0" err="1">
                <a:latin typeface="Times-Roman"/>
              </a:rPr>
              <a:t>zivic</a:t>
            </a:r>
            <a:r>
              <a:rPr lang="en-US" dirty="0" smtClean="0">
                <a:latin typeface="Times-Roman"/>
              </a:rPr>
              <a:t>).</a:t>
            </a:r>
            <a:endParaRPr lang="en-US" dirty="0">
              <a:latin typeface="Times-Roman"/>
            </a:endParaRPr>
          </a:p>
          <a:p>
            <a:r>
              <a:rPr lang="en-US" dirty="0" err="1">
                <a:latin typeface="Times-Roman"/>
              </a:rPr>
              <a:t>nije_vratio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pesic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 err="1">
                <a:latin typeface="Times-Roman"/>
              </a:rPr>
              <a:t>nije_vratio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zivic</a:t>
            </a:r>
            <a:r>
              <a:rPr lang="en-US" dirty="0" smtClean="0">
                <a:latin typeface="Times-Roman"/>
              </a:rPr>
              <a:t>).</a:t>
            </a:r>
            <a:endParaRPr lang="sr-Cyrl-RS" dirty="0" smtClean="0">
              <a:latin typeface="Times-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0" y="42672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latin typeface="Times-Roman"/>
              </a:rPr>
              <a:t>osnovne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koriscenje_kataloga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 err="1">
                <a:latin typeface="Times-Roman"/>
              </a:rPr>
              <a:t>osnovne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citanje_novina</a:t>
            </a:r>
            <a:r>
              <a:rPr lang="en-US" dirty="0">
                <a:latin typeface="Times-Roman"/>
              </a:rPr>
              <a:t>).</a:t>
            </a:r>
            <a:endParaRPr lang="sr-Cyrl-RS" dirty="0">
              <a:latin typeface="Times-Roman"/>
            </a:endParaRPr>
          </a:p>
          <a:p>
            <a:endParaRPr lang="en-US" dirty="0">
              <a:latin typeface="Times-Roman"/>
            </a:endParaRPr>
          </a:p>
          <a:p>
            <a:r>
              <a:rPr lang="en-US" dirty="0" err="1">
                <a:latin typeface="Times-Roman"/>
              </a:rPr>
              <a:t>dopunske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uzimanje_knjiga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 err="1">
                <a:latin typeface="Times-Roman"/>
              </a:rPr>
              <a:t>dopunske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medjubibliotecka_razmena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 err="1">
                <a:latin typeface="Times-Roman"/>
              </a:rPr>
              <a:t>dopunske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koriscenje_racunara</a:t>
            </a:r>
            <a:r>
              <a:rPr lang="en-US" dirty="0">
                <a:latin typeface="Times-Roman"/>
              </a:rPr>
              <a:t>).</a:t>
            </a:r>
            <a:endParaRPr lang="sr-Cyrl-RS" dirty="0">
              <a:latin typeface="Times-Roman"/>
            </a:endParaRPr>
          </a:p>
        </p:txBody>
      </p:sp>
    </p:spTree>
    <p:extLst>
      <p:ext uri="{BB962C8B-B14F-4D97-AF65-F5344CB8AC3E}">
        <p14:creationId xmlns:p14="http://schemas.microsoft.com/office/powerpoint/2010/main" val="393744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Када се користи Рез 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4360" y="1925467"/>
            <a:ext cx="26822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-Roman"/>
              </a:rPr>
              <a:t>clan(</a:t>
            </a:r>
            <a:r>
              <a:rPr lang="en-US" dirty="0" err="1">
                <a:latin typeface="Times-Roman"/>
              </a:rPr>
              <a:t>markovic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>
                <a:latin typeface="Times-Roman"/>
              </a:rPr>
              <a:t>clan(</a:t>
            </a:r>
            <a:r>
              <a:rPr lang="en-US" dirty="0" err="1">
                <a:latin typeface="Times-Roman"/>
              </a:rPr>
              <a:t>pesic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>
                <a:latin typeface="Times-Roman"/>
              </a:rPr>
              <a:t>clan(</a:t>
            </a:r>
            <a:r>
              <a:rPr lang="en-US" dirty="0" err="1">
                <a:latin typeface="Times-Roman"/>
              </a:rPr>
              <a:t>acic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>
                <a:latin typeface="Times-Roman"/>
              </a:rPr>
              <a:t>clan(</a:t>
            </a:r>
            <a:r>
              <a:rPr lang="en-US" dirty="0" err="1">
                <a:latin typeface="Times-Roman"/>
              </a:rPr>
              <a:t>zivic</a:t>
            </a:r>
            <a:r>
              <a:rPr lang="en-US" dirty="0" smtClean="0">
                <a:latin typeface="Times-Roman"/>
              </a:rPr>
              <a:t>).</a:t>
            </a:r>
            <a:endParaRPr lang="sr-Cyrl-RS" dirty="0" smtClean="0">
              <a:latin typeface="Times-Roman"/>
            </a:endParaRPr>
          </a:p>
          <a:p>
            <a:endParaRPr lang="en-US" dirty="0">
              <a:latin typeface="Times-Roman"/>
            </a:endParaRPr>
          </a:p>
          <a:p>
            <a:r>
              <a:rPr lang="en-US" dirty="0" err="1">
                <a:latin typeface="Times-Roman"/>
              </a:rPr>
              <a:t>nije_vratio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pesic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 err="1">
                <a:latin typeface="Times-Roman"/>
              </a:rPr>
              <a:t>nije_vratio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zivic</a:t>
            </a:r>
            <a:r>
              <a:rPr lang="en-US" dirty="0" smtClean="0">
                <a:latin typeface="Times-Roman"/>
              </a:rPr>
              <a:t>).</a:t>
            </a:r>
            <a:endParaRPr lang="sr-Cyrl-RS" dirty="0" smtClean="0">
              <a:latin typeface="Times-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50135" y="1911612"/>
            <a:ext cx="4343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Times-Roman"/>
              </a:rPr>
              <a:t>osnovne</a:t>
            </a:r>
            <a:r>
              <a:rPr lang="en-US" dirty="0" smtClean="0">
                <a:latin typeface="Times-Roman"/>
              </a:rPr>
              <a:t>(</a:t>
            </a:r>
            <a:r>
              <a:rPr lang="en-US" dirty="0" err="1" smtClean="0">
                <a:latin typeface="Times-Roman"/>
              </a:rPr>
              <a:t>koriscenje_kataloga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 err="1">
                <a:latin typeface="Times-Roman"/>
              </a:rPr>
              <a:t>osnovne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citanje_novina</a:t>
            </a:r>
            <a:r>
              <a:rPr lang="en-US" dirty="0" smtClean="0">
                <a:latin typeface="Times-Roman"/>
              </a:rPr>
              <a:t>).</a:t>
            </a:r>
            <a:endParaRPr lang="sr-Cyrl-RS" dirty="0" smtClean="0">
              <a:latin typeface="Times-Roman"/>
            </a:endParaRPr>
          </a:p>
          <a:p>
            <a:endParaRPr lang="en-US" dirty="0">
              <a:latin typeface="Times-Roman"/>
            </a:endParaRPr>
          </a:p>
          <a:p>
            <a:r>
              <a:rPr lang="en-US" dirty="0" err="1">
                <a:latin typeface="Times-Roman"/>
              </a:rPr>
              <a:t>dopunske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uzimanje_knjiga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 err="1">
                <a:latin typeface="Times-Roman"/>
              </a:rPr>
              <a:t>dopunske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medjubibliotecka_razmena</a:t>
            </a:r>
            <a:r>
              <a:rPr lang="en-US" dirty="0">
                <a:latin typeface="Times-Roman"/>
              </a:rPr>
              <a:t>).</a:t>
            </a:r>
          </a:p>
          <a:p>
            <a:r>
              <a:rPr lang="en-US" dirty="0" err="1">
                <a:latin typeface="Times-Roman"/>
              </a:rPr>
              <a:t>dopunske</a:t>
            </a:r>
            <a:r>
              <a:rPr lang="en-US" dirty="0">
                <a:latin typeface="Times-Roman"/>
              </a:rPr>
              <a:t>(</a:t>
            </a:r>
            <a:r>
              <a:rPr lang="en-US" dirty="0" err="1">
                <a:latin typeface="Times-Roman"/>
              </a:rPr>
              <a:t>koriscenje_racunara</a:t>
            </a:r>
            <a:r>
              <a:rPr lang="en-US" dirty="0" smtClean="0">
                <a:latin typeface="Times-Roman"/>
              </a:rPr>
              <a:t>).</a:t>
            </a:r>
            <a:endParaRPr lang="sr-Cyrl-RS" dirty="0" smtClean="0">
              <a:latin typeface="Times-Roman"/>
            </a:endParaRPr>
          </a:p>
          <a:p>
            <a:endParaRPr lang="en-US" dirty="0">
              <a:latin typeface="Times-Roman"/>
            </a:endParaRPr>
          </a:p>
          <a:p>
            <a:r>
              <a:rPr lang="en-US" dirty="0" err="1">
                <a:latin typeface="Times-Roman"/>
              </a:rPr>
              <a:t>opste</a:t>
            </a:r>
            <a:r>
              <a:rPr lang="en-US" dirty="0">
                <a:latin typeface="Times-Roman"/>
              </a:rPr>
              <a:t>(X) :- </a:t>
            </a:r>
            <a:r>
              <a:rPr lang="en-US" dirty="0" err="1">
                <a:latin typeface="Times-Roman"/>
              </a:rPr>
              <a:t>osnovne</a:t>
            </a:r>
            <a:r>
              <a:rPr lang="en-US" dirty="0">
                <a:latin typeface="Times-Roman"/>
              </a:rPr>
              <a:t>(X).</a:t>
            </a:r>
          </a:p>
          <a:p>
            <a:r>
              <a:rPr lang="en-US" dirty="0" err="1">
                <a:latin typeface="Times-Roman"/>
              </a:rPr>
              <a:t>opste</a:t>
            </a:r>
            <a:r>
              <a:rPr lang="en-US" dirty="0">
                <a:latin typeface="Times-Roman"/>
              </a:rPr>
              <a:t>(X) :- </a:t>
            </a:r>
            <a:r>
              <a:rPr lang="en-US" dirty="0" err="1">
                <a:latin typeface="Times-Roman"/>
              </a:rPr>
              <a:t>dopunske</a:t>
            </a:r>
            <a:r>
              <a:rPr lang="en-US" dirty="0">
                <a:latin typeface="Times-Roman"/>
              </a:rPr>
              <a:t>(X).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5010834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-Roman"/>
              </a:rPr>
              <a:t>usluge</a:t>
            </a:r>
            <a:r>
              <a:rPr lang="en-US" dirty="0">
                <a:latin typeface="Times-Roman"/>
              </a:rPr>
              <a:t>(Clan, </a:t>
            </a:r>
            <a:r>
              <a:rPr lang="en-US" dirty="0" err="1" smtClean="0">
                <a:latin typeface="Times-Roman"/>
              </a:rPr>
              <a:t>usluga</a:t>
            </a:r>
            <a:r>
              <a:rPr lang="en-US" dirty="0" smtClean="0">
                <a:latin typeface="Times-Roman"/>
              </a:rPr>
              <a:t>) </a:t>
            </a:r>
            <a:r>
              <a:rPr lang="en-US" dirty="0">
                <a:latin typeface="Times-Roman"/>
              </a:rPr>
              <a:t>:- </a:t>
            </a:r>
            <a:r>
              <a:rPr lang="en-US" dirty="0" err="1">
                <a:latin typeface="Times-Roman"/>
              </a:rPr>
              <a:t>nije_vratio</a:t>
            </a:r>
            <a:r>
              <a:rPr lang="en-US" dirty="0">
                <a:latin typeface="Times-Roman"/>
              </a:rPr>
              <a:t>(Clan), !, </a:t>
            </a:r>
            <a:r>
              <a:rPr lang="en-US" dirty="0" err="1" smtClean="0">
                <a:latin typeface="Times-Roman"/>
              </a:rPr>
              <a:t>osnovne</a:t>
            </a:r>
            <a:r>
              <a:rPr lang="en-US" dirty="0" smtClean="0">
                <a:latin typeface="Times-Roman"/>
              </a:rPr>
              <a:t>(</a:t>
            </a:r>
            <a:r>
              <a:rPr lang="en-US" dirty="0" err="1" smtClean="0">
                <a:latin typeface="Times-Roman"/>
              </a:rPr>
              <a:t>usluga</a:t>
            </a:r>
            <a:r>
              <a:rPr lang="en-US" dirty="0" smtClean="0">
                <a:latin typeface="Times-Roman"/>
              </a:rPr>
              <a:t>).</a:t>
            </a:r>
            <a:endParaRPr lang="en-US" dirty="0">
              <a:latin typeface="Times-Roman"/>
            </a:endParaRPr>
          </a:p>
          <a:p>
            <a:r>
              <a:rPr lang="en-US" dirty="0" err="1" smtClean="0">
                <a:latin typeface="Times-Roman"/>
              </a:rPr>
              <a:t>usluge</a:t>
            </a:r>
            <a:r>
              <a:rPr lang="en-US" dirty="0" smtClean="0">
                <a:latin typeface="Times-Roman"/>
              </a:rPr>
              <a:t>(</a:t>
            </a:r>
            <a:r>
              <a:rPr lang="en-US" dirty="0">
                <a:latin typeface="Times-Roman"/>
              </a:rPr>
              <a:t>_</a:t>
            </a:r>
            <a:r>
              <a:rPr lang="en-US" dirty="0" smtClean="0">
                <a:latin typeface="Times-Roman"/>
              </a:rPr>
              <a:t>, </a:t>
            </a:r>
            <a:r>
              <a:rPr lang="en-US" dirty="0" err="1" smtClean="0">
                <a:latin typeface="Times-Roman"/>
              </a:rPr>
              <a:t>usluga</a:t>
            </a:r>
            <a:r>
              <a:rPr lang="en-US" dirty="0" smtClean="0">
                <a:latin typeface="Times-Roman"/>
              </a:rPr>
              <a:t>) </a:t>
            </a:r>
            <a:r>
              <a:rPr lang="en-US" dirty="0">
                <a:latin typeface="Times-Roman"/>
              </a:rPr>
              <a:t>:-</a:t>
            </a:r>
            <a:r>
              <a:rPr lang="en-US" dirty="0" err="1" smtClean="0">
                <a:latin typeface="Times-Roman"/>
              </a:rPr>
              <a:t>opste</a:t>
            </a:r>
            <a:r>
              <a:rPr lang="en-US" dirty="0" smtClean="0">
                <a:latin typeface="Times-Roman"/>
              </a:rPr>
              <a:t>(</a:t>
            </a:r>
            <a:r>
              <a:rPr lang="en-US" dirty="0" err="1" smtClean="0">
                <a:latin typeface="Times-Roman"/>
              </a:rPr>
              <a:t>usluga</a:t>
            </a:r>
            <a:r>
              <a:rPr lang="en-US" dirty="0" smtClean="0">
                <a:latin typeface="Times-Roman"/>
              </a:rPr>
              <a:t>).</a:t>
            </a:r>
            <a:endParaRPr lang="en-US" dirty="0">
              <a:latin typeface="Times-Roman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029200" y="3505200"/>
            <a:ext cx="3048000" cy="1505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39000" y="2858869"/>
            <a:ext cx="2039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dirty="0" smtClean="0"/>
              <a:t>Шта ће се десити </a:t>
            </a:r>
          </a:p>
          <a:p>
            <a:r>
              <a:rPr lang="sr-Cyrl-RS" dirty="0" smtClean="0"/>
              <a:t>ако склонимо рез?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0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Написати </a:t>
            </a:r>
            <a:r>
              <a:rPr lang="en-US" dirty="0" smtClean="0"/>
              <a:t>Prolog </a:t>
            </a:r>
            <a:r>
              <a:rPr lang="sr-Cyrl-RS" dirty="0" smtClean="0"/>
              <a:t>програм којим се рачуна сума природних бројева од 1 до </a:t>
            </a:r>
            <a:r>
              <a:rPr lang="en-US" dirty="0" smtClean="0"/>
              <a:t>N</a:t>
            </a:r>
            <a:r>
              <a:rPr lang="en-US" dirty="0" smtClean="0"/>
              <a:t>.</a:t>
            </a:r>
            <a:endParaRPr lang="sr-Cyrl-RS" dirty="0" smtClean="0"/>
          </a:p>
          <a:p>
            <a:endParaRPr lang="en-US" dirty="0" smtClean="0"/>
          </a:p>
          <a:p>
            <a:pPr lvl="1"/>
            <a:r>
              <a:rPr lang="sr-Cyrl-RS" dirty="0" smtClean="0"/>
              <a:t>Пример :</a:t>
            </a:r>
          </a:p>
          <a:p>
            <a:pPr marL="342900" lvl="1" indent="0">
              <a:buNone/>
            </a:pPr>
            <a:r>
              <a:rPr lang="en-US" dirty="0" smtClean="0"/>
              <a:t> ?- </a:t>
            </a:r>
            <a:r>
              <a:rPr lang="en-US" dirty="0" err="1" smtClean="0"/>
              <a:t>suma_do</a:t>
            </a:r>
            <a:r>
              <a:rPr lang="en-US" dirty="0" smtClean="0"/>
              <a:t>(4,X).</a:t>
            </a:r>
          </a:p>
          <a:p>
            <a:pPr marL="342900" lvl="1" indent="0">
              <a:buNone/>
            </a:pPr>
            <a:r>
              <a:rPr lang="en-US" dirty="0" smtClean="0"/>
              <a:t>X =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39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Решење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pt-BR" dirty="0" smtClean="0"/>
              <a:t>suma_do(1,1).</a:t>
            </a:r>
          </a:p>
          <a:p>
            <a:pPr marL="0" indent="0">
              <a:buNone/>
            </a:pPr>
            <a:r>
              <a:rPr lang="pt-BR" dirty="0" smtClean="0"/>
              <a:t>suma_do(N,X):- N1 is N-1,suma_do(N1,X1),X is X1+N.</a:t>
            </a:r>
          </a:p>
          <a:p>
            <a:endParaRPr lang="en-US" dirty="0" smtClean="0"/>
          </a:p>
          <a:p>
            <a:r>
              <a:rPr lang="sr-Cyrl-RS" dirty="0" smtClean="0"/>
              <a:t>Шта се добија ако се захтева алтернативно решење ?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ERROR: Out of local stack</a:t>
            </a:r>
            <a:endParaRPr lang="sr-Cyrl-RS" i="1" dirty="0" smtClean="0">
              <a:solidFill>
                <a:srgbClr val="FF0000"/>
              </a:solidFill>
            </a:endParaRPr>
          </a:p>
          <a:p>
            <a:pPr lvl="1"/>
            <a:r>
              <a:rPr lang="en-US" dirty="0" err="1" smtClean="0"/>
              <a:t>suma_do</a:t>
            </a:r>
            <a:r>
              <a:rPr lang="en-US" dirty="0" smtClean="0"/>
              <a:t>(1,1) </a:t>
            </a:r>
            <a:r>
              <a:rPr lang="sr-Cyrl-RS" dirty="0" smtClean="0"/>
              <a:t>се доказује преко </a:t>
            </a:r>
            <a:r>
              <a:rPr lang="en-US" dirty="0" err="1" smtClean="0"/>
              <a:t>suma_do</a:t>
            </a:r>
            <a:r>
              <a:rPr lang="en-US" dirty="0" smtClean="0"/>
              <a:t>(N,X).</a:t>
            </a:r>
          </a:p>
        </p:txBody>
      </p:sp>
    </p:spTree>
    <p:extLst>
      <p:ext uri="{BB962C8B-B14F-4D97-AF65-F5344CB8AC3E}">
        <p14:creationId xmlns:p14="http://schemas.microsoft.com/office/powerpoint/2010/main" val="305268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1983581"/>
          </a:xfrm>
        </p:spPr>
        <p:txBody>
          <a:bodyPr>
            <a:normAutofit/>
          </a:bodyPr>
          <a:lstStyle/>
          <a:p>
            <a:r>
              <a:rPr lang="sr-Cyrl-RS" dirty="0" smtClean="0"/>
              <a:t>Право решење :)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pt-BR" dirty="0" smtClean="0"/>
              <a:t>suma_do(1,1)</a:t>
            </a:r>
            <a:r>
              <a:rPr lang="sr-Cyrl-RS" dirty="0" smtClean="0"/>
              <a:t>:- !.</a:t>
            </a:r>
          </a:p>
          <a:p>
            <a:pPr marL="0" indent="0">
              <a:buNone/>
            </a:pPr>
            <a:r>
              <a:rPr lang="pt-BR" dirty="0" smtClean="0"/>
              <a:t>suma_do(N,X</a:t>
            </a:r>
            <a:r>
              <a:rPr lang="pt-BR" dirty="0" smtClean="0"/>
              <a:t>):- N1 is N-1,suma_do(N1,X1),X is X1+N.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2671338" y="2860453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50" i="1" dirty="0">
                <a:solidFill>
                  <a:srgbClr val="00B050"/>
                </a:solidFill>
              </a:rPr>
              <a:t> </a:t>
            </a:r>
            <a:r>
              <a:rPr lang="sr-Cyrl-RS" sz="1350" i="1" dirty="0">
                <a:solidFill>
                  <a:srgbClr val="00B050"/>
                </a:solidFill>
              </a:rPr>
              <a:t>Ово је једино могуће решење за суму бројева од 1 до 1. Не доказуј на други начин</a:t>
            </a:r>
            <a:endParaRPr lang="pt-BR" sz="135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89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Написати </a:t>
            </a:r>
            <a:r>
              <a:rPr lang="en-US" dirty="0" smtClean="0"/>
              <a:t>Prolog </a:t>
            </a:r>
            <a:r>
              <a:rPr lang="sr-Cyrl-RS" dirty="0" smtClean="0"/>
              <a:t>програм којим се рачуна сума бројева од 1 до </a:t>
            </a:r>
            <a:r>
              <a:rPr lang="en-US" dirty="0" smtClean="0"/>
              <a:t>N.</a:t>
            </a:r>
            <a:r>
              <a:rPr lang="sr-Cyrl-RS" dirty="0" smtClean="0"/>
              <a:t> У случају да је </a:t>
            </a:r>
            <a:r>
              <a:rPr lang="en-US" dirty="0" smtClean="0"/>
              <a:t>N</a:t>
            </a:r>
            <a:r>
              <a:rPr lang="sr-Cyrl-RS" dirty="0" smtClean="0"/>
              <a:t> мање од 0, резултат је 1.</a:t>
            </a:r>
            <a:r>
              <a:rPr lang="en-US" dirty="0" smtClean="0"/>
              <a:t> </a:t>
            </a:r>
            <a:r>
              <a:rPr lang="sr-Cyrl-RS" dirty="0" smtClean="0"/>
              <a:t>Програм написати тако да има једно и само једно решење</a:t>
            </a:r>
          </a:p>
          <a:p>
            <a:endParaRPr lang="en-US" dirty="0" smtClean="0"/>
          </a:p>
          <a:p>
            <a:pPr lvl="1"/>
            <a:r>
              <a:rPr lang="sr-Cyrl-RS" dirty="0" smtClean="0"/>
              <a:t>Пример :</a:t>
            </a:r>
          </a:p>
          <a:p>
            <a:pPr marL="342900" lvl="1" indent="0">
              <a:buNone/>
            </a:pPr>
            <a:r>
              <a:rPr lang="en-US" dirty="0" smtClean="0"/>
              <a:t> </a:t>
            </a:r>
            <a:r>
              <a:rPr lang="pt-BR" dirty="0" smtClean="0"/>
              <a:t>?- suma_do(4,X).</a:t>
            </a:r>
          </a:p>
          <a:p>
            <a:pPr marL="342900" lvl="1" indent="0">
              <a:buNone/>
            </a:pPr>
            <a:r>
              <a:rPr lang="pt-BR" dirty="0" smtClean="0"/>
              <a:t>X = 10.</a:t>
            </a:r>
          </a:p>
          <a:p>
            <a:pPr marL="342900" lvl="1" indent="0">
              <a:buNone/>
            </a:pPr>
            <a:endParaRPr lang="pt-BR" dirty="0" smtClean="0"/>
          </a:p>
          <a:p>
            <a:pPr marL="342900" lvl="1" indent="0">
              <a:buNone/>
            </a:pPr>
            <a:r>
              <a:rPr lang="pt-BR" dirty="0" smtClean="0"/>
              <a:t>?- suma_do(-4,X).</a:t>
            </a:r>
          </a:p>
          <a:p>
            <a:pPr marL="342900" lvl="1" indent="0">
              <a:buNone/>
            </a:pPr>
            <a:r>
              <a:rPr lang="pt-BR" dirty="0" smtClean="0"/>
              <a:t>X 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71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dirty="0" smtClean="0"/>
              <a:t>Решење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pt-BR" dirty="0" smtClean="0"/>
              <a:t>suma_do(N,1):- N=&lt;1.</a:t>
            </a:r>
          </a:p>
          <a:p>
            <a:pPr marL="0" indent="0">
              <a:buNone/>
            </a:pPr>
            <a:r>
              <a:rPr lang="pt-BR" dirty="0" smtClean="0"/>
              <a:t>suma_do(N,X):- N1 is N-1,suma_do(N1,X1),X is X1+N.</a:t>
            </a:r>
          </a:p>
          <a:p>
            <a:endParaRPr lang="sr-Cyrl-RS" dirty="0" smtClean="0"/>
          </a:p>
          <a:p>
            <a:r>
              <a:rPr lang="sr-Cyrl-RS" dirty="0" smtClean="0"/>
              <a:t>Да ли овакво решење дозвољава алтернативна решења ?</a:t>
            </a:r>
          </a:p>
          <a:p>
            <a:pPr lvl="1"/>
            <a:r>
              <a:rPr lang="sr-Cyrl-RS" i="1" dirty="0" smtClean="0">
                <a:solidFill>
                  <a:srgbClr val="FF0000"/>
                </a:solidFill>
              </a:rPr>
              <a:t>ДА  и то бесконачно много !</a:t>
            </a:r>
          </a:p>
          <a:p>
            <a:pPr lvl="1"/>
            <a:r>
              <a:rPr lang="sr-Cyrl-RS" i="1" dirty="0" smtClean="0"/>
              <a:t>Пример излаза :</a:t>
            </a:r>
          </a:p>
          <a:p>
            <a:pPr marL="342900" lvl="1" indent="0">
              <a:buNone/>
            </a:pPr>
            <a:r>
              <a:rPr lang="pt-BR" dirty="0" smtClean="0"/>
              <a:t> ?- suma_do(-4,X).</a:t>
            </a:r>
          </a:p>
          <a:p>
            <a:pPr marL="342900" lvl="1" indent="0">
              <a:buNone/>
            </a:pPr>
            <a:r>
              <a:rPr lang="pt-BR" dirty="0" smtClean="0"/>
              <a:t>X = 1 ;</a:t>
            </a:r>
          </a:p>
          <a:p>
            <a:pPr marL="342900" lvl="1" indent="0">
              <a:buNone/>
            </a:pPr>
            <a:r>
              <a:rPr lang="pt-BR" dirty="0" smtClean="0"/>
              <a:t>X = -3 ;</a:t>
            </a:r>
          </a:p>
          <a:p>
            <a:pPr marL="342900" lvl="1" indent="0">
              <a:buNone/>
            </a:pPr>
            <a:r>
              <a:rPr lang="pt-BR" dirty="0" smtClean="0"/>
              <a:t>X = -8 ;</a:t>
            </a:r>
          </a:p>
          <a:p>
            <a:pPr marL="342900" lvl="1" indent="0">
              <a:buNone/>
            </a:pPr>
            <a:r>
              <a:rPr lang="pt-BR" dirty="0" smtClean="0"/>
              <a:t>X = -14 ;</a:t>
            </a:r>
          </a:p>
          <a:p>
            <a:pPr marL="342900" lvl="1" indent="0">
              <a:buNone/>
            </a:pPr>
            <a:r>
              <a:rPr lang="pt-BR" dirty="0" smtClean="0"/>
              <a:t>X = -21 ;</a:t>
            </a:r>
          </a:p>
          <a:p>
            <a:pPr marL="342900" lvl="1" indent="0">
              <a:buNone/>
            </a:pPr>
            <a:r>
              <a:rPr lang="pt-BR" dirty="0" smtClean="0"/>
              <a:t>X = -29 ;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224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Решавање проблема у </a:t>
            </a:r>
            <a:r>
              <a:rPr lang="en-US" dirty="0" smtClean="0"/>
              <a:t>Prolog</a:t>
            </a:r>
            <a:r>
              <a:rPr lang="sr-Cyrl-RS" dirty="0" smtClean="0"/>
              <a:t>-у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r-Cyrl-RS" dirty="0" smtClean="0"/>
              <a:t>Свако питање </a:t>
            </a:r>
            <a:r>
              <a:rPr lang="sr-Latn-RS" dirty="0" smtClean="0"/>
              <a:t>Prolog </a:t>
            </a:r>
            <a:r>
              <a:rPr lang="sr-Cyrl-RS" dirty="0" smtClean="0"/>
              <a:t>третира као циљ који треба достићи</a:t>
            </a:r>
          </a:p>
          <a:p>
            <a:pPr marL="457200" indent="-457200">
              <a:buFont typeface="+mj-lt"/>
              <a:buAutoNum type="arabicPeriod"/>
            </a:pPr>
            <a:r>
              <a:rPr lang="sr-Cyrl-RS" dirty="0" smtClean="0"/>
              <a:t>У постизању тог циља, прегледа се база знања, од врха према дну.  Могуће су две ситуације</a:t>
            </a:r>
          </a:p>
          <a:p>
            <a:pPr marL="457200" indent="-457200">
              <a:buFont typeface="+mj-lt"/>
              <a:buAutoNum type="arabicPeriod"/>
            </a:pPr>
            <a:endParaRPr lang="sr-Cyrl-RS" dirty="0" smtClean="0"/>
          </a:p>
          <a:p>
            <a:pPr marL="749808" lvl="1" indent="-457200"/>
            <a:r>
              <a:rPr lang="sr-Cyrl-RS" dirty="0" smtClean="0"/>
              <a:t>Циљ је постигнут – пронађено је тврђење које се упарује са постављеним циљем. Корисник може захтевати да се циљ поново докаже – тражење алтернативног решења</a:t>
            </a:r>
          </a:p>
          <a:p>
            <a:pPr marL="578358" lvl="1" indent="-285750"/>
            <a:endParaRPr lang="sr-Cyrl-RS" dirty="0" smtClean="0"/>
          </a:p>
          <a:p>
            <a:pPr marL="749808" lvl="1" indent="-457200"/>
            <a:r>
              <a:rPr lang="sr-Latn-RS" dirty="0" smtClean="0"/>
              <a:t> </a:t>
            </a:r>
            <a:r>
              <a:rPr lang="sr-Cyrl-RS" dirty="0" smtClean="0"/>
              <a:t>Циљ није постигнут – није пронађено тврђење које се упарује са постављеним циљем</a:t>
            </a:r>
          </a:p>
          <a:p>
            <a:pPr marL="29260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5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Коректно решење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pt-BR" dirty="0" smtClean="0"/>
              <a:t>suma_do(N,1):- N=&lt;1</a:t>
            </a:r>
            <a:r>
              <a:rPr lang="sr-Cyrl-RS" dirty="0" smtClean="0"/>
              <a:t>,!</a:t>
            </a:r>
            <a:r>
              <a:rPr lang="pt-BR" dirty="0" smtClean="0"/>
              <a:t>.</a:t>
            </a:r>
            <a:r>
              <a:rPr lang="sr-Cyrl-RS" dirty="0" smtClean="0"/>
              <a:t> </a:t>
            </a:r>
            <a:r>
              <a:rPr lang="en-US" dirty="0" smtClean="0"/>
              <a:t>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suma_do(N,X):- N1 is N-1,suma_do(N1,X1),X is X1+N.</a:t>
            </a:r>
          </a:p>
          <a:p>
            <a:endParaRPr lang="sr-Cyrl-RS" dirty="0" smtClean="0"/>
          </a:p>
        </p:txBody>
      </p:sp>
      <p:sp>
        <p:nvSpPr>
          <p:cNvPr id="5" name="Rectangle 4"/>
          <p:cNvSpPr/>
          <p:nvPr/>
        </p:nvSpPr>
        <p:spPr>
          <a:xfrm>
            <a:off x="3262076" y="3023415"/>
            <a:ext cx="4572000" cy="3000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50" i="1" dirty="0">
                <a:solidFill>
                  <a:srgbClr val="00B050"/>
                </a:solidFill>
              </a:rPr>
              <a:t> </a:t>
            </a:r>
            <a:r>
              <a:rPr lang="sr-Cyrl-RS" sz="1350" i="1" dirty="0">
                <a:solidFill>
                  <a:srgbClr val="00B050"/>
                </a:solidFill>
              </a:rPr>
              <a:t>Нађено је потребно решење, не треба даље тражити</a:t>
            </a:r>
            <a:endParaRPr lang="pt-BR" sz="135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1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8"/>
            <a:ext cx="5781481" cy="36413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/>
              <a:t>Написати </a:t>
            </a:r>
            <a:r>
              <a:rPr lang="en-US" dirty="0" smtClean="0"/>
              <a:t>Prolog </a:t>
            </a:r>
            <a:r>
              <a:rPr lang="sr-Cyrl-RS" dirty="0" smtClean="0"/>
              <a:t>програм којим се одређује да ли </a:t>
            </a:r>
            <a:r>
              <a:rPr lang="sr-Cyrl-RS" b="1" dirty="0" smtClean="0"/>
              <a:t>дата</a:t>
            </a:r>
            <a:r>
              <a:rPr lang="sr-Cyrl-RS" dirty="0" smtClean="0"/>
              <a:t> особа треба да плати таксу за учешће на конференцији. Познато је да таксу плаћају сви они који нису ученици</a:t>
            </a:r>
            <a:r>
              <a:rPr lang="en-US" dirty="0" smtClean="0"/>
              <a:t> </a:t>
            </a:r>
            <a:r>
              <a:rPr lang="sr-Cyrl-RS" dirty="0" smtClean="0"/>
              <a:t>и који имају мање од  1000 претходно скупљених бодова.</a:t>
            </a:r>
          </a:p>
          <a:p>
            <a:pPr marL="0" indent="0" algn="just">
              <a:buNone/>
            </a:pPr>
            <a:endParaRPr lang="sr-Cyrl-RS" dirty="0" smtClean="0"/>
          </a:p>
          <a:p>
            <a:r>
              <a:rPr lang="sr-Cyrl-RS" dirty="0" smtClean="0"/>
              <a:t>Пример позива :</a:t>
            </a:r>
            <a:r>
              <a:rPr lang="en-US" dirty="0" smtClean="0"/>
              <a:t>				</a:t>
            </a:r>
            <a:r>
              <a:rPr lang="sr-Cyrl-RS" dirty="0" smtClean="0"/>
              <a:t>Пример базе:</a:t>
            </a:r>
            <a:r>
              <a:rPr lang="en-US" dirty="0" smtClean="0"/>
              <a:t>	</a:t>
            </a:r>
          </a:p>
          <a:p>
            <a:endParaRPr lang="sr-Cyrl-RS" dirty="0" smtClean="0"/>
          </a:p>
          <a:p>
            <a:pPr marL="0" indent="0">
              <a:buNone/>
            </a:pPr>
            <a:r>
              <a:rPr lang="en-US" dirty="0" smtClean="0"/>
              <a:t> 	?- </a:t>
            </a:r>
            <a:r>
              <a:rPr lang="en-US" dirty="0" err="1" smtClean="0"/>
              <a:t>placa_taksu</a:t>
            </a:r>
            <a:r>
              <a:rPr lang="en-US" dirty="0" smtClean="0"/>
              <a:t>(</a:t>
            </a:r>
            <a:r>
              <a:rPr lang="en-US" dirty="0" err="1" smtClean="0"/>
              <a:t>dragan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smtClean="0"/>
              <a:t>	false.</a:t>
            </a:r>
          </a:p>
          <a:p>
            <a:pPr marL="0" indent="0">
              <a:buNone/>
            </a:pPr>
            <a:r>
              <a:rPr lang="en-US" dirty="0" smtClean="0"/>
              <a:t> 	?- </a:t>
            </a:r>
            <a:r>
              <a:rPr lang="en-US" dirty="0" err="1" smtClean="0"/>
              <a:t>placa_taksu</a:t>
            </a:r>
            <a:r>
              <a:rPr lang="en-US" dirty="0" smtClean="0"/>
              <a:t>(bora).</a:t>
            </a:r>
          </a:p>
          <a:p>
            <a:pPr marL="0" indent="0">
              <a:buNone/>
            </a:pPr>
            <a:r>
              <a:rPr lang="en-US" dirty="0" smtClean="0"/>
              <a:t>	true.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145832" y="3951879"/>
            <a:ext cx="39981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 err="1"/>
              <a:t>ucenik</a:t>
            </a:r>
            <a:r>
              <a:rPr lang="en-US" sz="1500" dirty="0"/>
              <a:t>(</a:t>
            </a:r>
            <a:r>
              <a:rPr lang="en-US" sz="1500" dirty="0" err="1"/>
              <a:t>dzon</a:t>
            </a:r>
            <a:r>
              <a:rPr lang="en-US" sz="1500" dirty="0"/>
              <a:t>).</a:t>
            </a:r>
          </a:p>
          <a:p>
            <a:r>
              <a:rPr lang="en-US" sz="1500" dirty="0" err="1"/>
              <a:t>ucenik</a:t>
            </a:r>
            <a:r>
              <a:rPr lang="en-US" sz="1500" dirty="0"/>
              <a:t>(martin).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</a:t>
            </a:r>
            <a:r>
              <a:rPr lang="en-US" sz="1500" dirty="0" err="1"/>
              <a:t>dzon</a:t>
            </a:r>
            <a:r>
              <a:rPr lang="en-US" sz="1500" dirty="0"/>
              <a:t>, 5000).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(martin, 10000).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</a:t>
            </a:r>
            <a:r>
              <a:rPr lang="en-US" sz="1500" dirty="0" err="1"/>
              <a:t>dragan</a:t>
            </a:r>
            <a:r>
              <a:rPr lang="en-US" sz="1500" dirty="0"/>
              <a:t>, 10000).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</a:t>
            </a:r>
            <a:r>
              <a:rPr lang="en-US" sz="1500" dirty="0" err="1"/>
              <a:t>pera</a:t>
            </a:r>
            <a:r>
              <a:rPr lang="en-US" sz="1500" dirty="0"/>
              <a:t>, 20000).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</a:t>
            </a:r>
            <a:r>
              <a:rPr lang="en-US" sz="1500" dirty="0" err="1"/>
              <a:t>ana</a:t>
            </a:r>
            <a:r>
              <a:rPr lang="en-US" sz="1500" dirty="0"/>
              <a:t>, 500).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(bora, 999).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49215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520230"/>
          </a:xfrm>
        </p:spPr>
        <p:txBody>
          <a:bodyPr>
            <a:normAutofit/>
          </a:bodyPr>
          <a:lstStyle/>
          <a:p>
            <a:r>
              <a:rPr lang="sr-Cyrl-RS" dirty="0" smtClean="0"/>
              <a:t>Решење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8650" y="2645830"/>
            <a:ext cx="4572000" cy="263149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500" dirty="0" err="1"/>
              <a:t>ucenik</a:t>
            </a:r>
            <a:r>
              <a:rPr lang="en-US" sz="1500" dirty="0"/>
              <a:t>(</a:t>
            </a:r>
            <a:r>
              <a:rPr lang="en-US" sz="1500" dirty="0" err="1"/>
              <a:t>dzon</a:t>
            </a:r>
            <a:r>
              <a:rPr lang="en-US" sz="1500" dirty="0"/>
              <a:t>).</a:t>
            </a:r>
          </a:p>
          <a:p>
            <a:r>
              <a:rPr lang="en-US" sz="1500" dirty="0" err="1"/>
              <a:t>ucenik</a:t>
            </a:r>
            <a:r>
              <a:rPr lang="en-US" sz="1500" dirty="0"/>
              <a:t>(martin).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</a:t>
            </a:r>
            <a:r>
              <a:rPr lang="en-US" sz="1500" dirty="0" err="1"/>
              <a:t>dzon</a:t>
            </a:r>
            <a:r>
              <a:rPr lang="en-US" sz="1500" dirty="0"/>
              <a:t>, 5000).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(martin, 10000).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</a:t>
            </a:r>
            <a:r>
              <a:rPr lang="en-US" sz="1500" dirty="0" err="1"/>
              <a:t>dragan</a:t>
            </a:r>
            <a:r>
              <a:rPr lang="en-US" sz="1500" dirty="0"/>
              <a:t>, 10000).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</a:t>
            </a:r>
            <a:r>
              <a:rPr lang="en-US" sz="1500" dirty="0" err="1"/>
              <a:t>pera</a:t>
            </a:r>
            <a:r>
              <a:rPr lang="en-US" sz="1500" dirty="0"/>
              <a:t>, 20000).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</a:t>
            </a:r>
            <a:r>
              <a:rPr lang="en-US" sz="1500" dirty="0" err="1"/>
              <a:t>ana</a:t>
            </a:r>
            <a:r>
              <a:rPr lang="en-US" sz="1500" dirty="0"/>
              <a:t>, 500).</a:t>
            </a:r>
          </a:p>
          <a:p>
            <a:r>
              <a:rPr lang="en-US" sz="1500" dirty="0" err="1"/>
              <a:t>bodovi</a:t>
            </a:r>
            <a:r>
              <a:rPr lang="en-US" sz="1500" dirty="0"/>
              <a:t>(bora, 999).</a:t>
            </a:r>
          </a:p>
          <a:p>
            <a:endParaRPr lang="en-US" sz="1500" dirty="0"/>
          </a:p>
          <a:p>
            <a:r>
              <a:rPr lang="en-US" sz="1500" b="1" dirty="0" err="1">
                <a:solidFill>
                  <a:srgbClr val="FF0000"/>
                </a:solidFill>
              </a:rPr>
              <a:t>placa_taksu</a:t>
            </a:r>
            <a:r>
              <a:rPr lang="en-US" sz="1500" b="1" dirty="0">
                <a:solidFill>
                  <a:srgbClr val="FF0000"/>
                </a:solidFill>
              </a:rPr>
              <a:t>(X) :- </a:t>
            </a:r>
            <a:r>
              <a:rPr lang="en-US" sz="1500" b="1" dirty="0" err="1">
                <a:solidFill>
                  <a:srgbClr val="FF0000"/>
                </a:solidFill>
              </a:rPr>
              <a:t>ucenik</a:t>
            </a:r>
            <a:r>
              <a:rPr lang="en-US" sz="1500" b="1" dirty="0">
                <a:solidFill>
                  <a:srgbClr val="FF0000"/>
                </a:solidFill>
              </a:rPr>
              <a:t>(X),!,fail.</a:t>
            </a:r>
          </a:p>
          <a:p>
            <a:r>
              <a:rPr lang="en-US" sz="1500" dirty="0" err="1"/>
              <a:t>placa_taksu</a:t>
            </a:r>
            <a:r>
              <a:rPr lang="en-US" sz="1500" dirty="0"/>
              <a:t>(X) :- </a:t>
            </a:r>
            <a:r>
              <a:rPr lang="en-US" sz="1500" dirty="0" err="1"/>
              <a:t>bodovi</a:t>
            </a:r>
            <a:r>
              <a:rPr lang="en-US" sz="1500" dirty="0"/>
              <a:t>(X,D), D&lt;1000.</a:t>
            </a:r>
          </a:p>
        </p:txBody>
      </p:sp>
      <p:sp>
        <p:nvSpPr>
          <p:cNvPr id="5" name="Rectangle 4"/>
          <p:cNvSpPr/>
          <p:nvPr/>
        </p:nvSpPr>
        <p:spPr>
          <a:xfrm>
            <a:off x="3262076" y="3023415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RS" sz="1350" i="1" dirty="0">
                <a:solidFill>
                  <a:srgbClr val="00B050"/>
                </a:solidFill>
              </a:rPr>
              <a:t>На погрешном си путу, заврши покушај задовољавања циља!. </a:t>
            </a:r>
            <a:endParaRPr lang="pt-BR" sz="1350" i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2076" y="3723469"/>
            <a:ext cx="510748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350" i="1" dirty="0">
                <a:solidFill>
                  <a:srgbClr val="00B050"/>
                </a:solidFill>
              </a:rPr>
              <a:t>Рез, у комбинацији са </a:t>
            </a:r>
            <a:r>
              <a:rPr lang="en-US" sz="1350" i="1" dirty="0">
                <a:solidFill>
                  <a:srgbClr val="00B050"/>
                </a:solidFill>
              </a:rPr>
              <a:t>fail </a:t>
            </a:r>
            <a:r>
              <a:rPr lang="sr-Cyrl-RS" sz="1350" i="1" dirty="0">
                <a:solidFill>
                  <a:srgbClr val="00B050"/>
                </a:solidFill>
              </a:rPr>
              <a:t> се користи за ПРОВЕРЕ. Није могуће овом комбинацијом генерисати решења</a:t>
            </a:r>
            <a:endParaRPr lang="en-US" sz="1350" dirty="0"/>
          </a:p>
        </p:txBody>
      </p:sp>
      <p:sp>
        <p:nvSpPr>
          <p:cNvPr id="8" name="TextBox 7"/>
          <p:cNvSpPr txBox="1"/>
          <p:nvPr/>
        </p:nvSpPr>
        <p:spPr>
          <a:xfrm>
            <a:off x="3118352" y="2371276"/>
            <a:ext cx="510748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>
                <a:solidFill>
                  <a:srgbClr val="00B050"/>
                </a:solidFill>
              </a:rPr>
              <a:t>Fail – </a:t>
            </a:r>
            <a:r>
              <a:rPr lang="sr-Cyrl-RS" sz="1350" i="1" dirty="0">
                <a:solidFill>
                  <a:srgbClr val="00B050"/>
                </a:solidFill>
              </a:rPr>
              <a:t>уграђени предикат који НИКАД не успева</a:t>
            </a: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9827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Опрезно са резом! Погрешна употреба реза је најчешћи узрок грешака!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59431"/>
            <a:ext cx="5417587" cy="364132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zaposlen</a:t>
            </a:r>
            <a:r>
              <a:rPr lang="en-US" dirty="0" smtClean="0"/>
              <a:t>(X) :- </a:t>
            </a:r>
            <a:r>
              <a:rPr lang="en-US" dirty="0" err="1" smtClean="0"/>
              <a:t>zanatlija</a:t>
            </a:r>
            <a:r>
              <a:rPr lang="en-US" dirty="0" smtClean="0"/>
              <a:t>(X).</a:t>
            </a:r>
          </a:p>
          <a:p>
            <a:pPr marL="0" indent="0" algn="just">
              <a:buNone/>
            </a:pPr>
            <a:r>
              <a:rPr lang="en-US" dirty="0" err="1" smtClean="0"/>
              <a:t>zaposlen</a:t>
            </a:r>
            <a:r>
              <a:rPr lang="en-US" dirty="0" smtClean="0"/>
              <a:t>(X) :- </a:t>
            </a:r>
            <a:r>
              <a:rPr lang="en-US" dirty="0" err="1" smtClean="0"/>
              <a:t>sluzbenik</a:t>
            </a:r>
            <a:r>
              <a:rPr lang="en-US" dirty="0" smtClean="0"/>
              <a:t>(X).</a:t>
            </a:r>
          </a:p>
          <a:p>
            <a:pPr marL="0" indent="0" algn="just">
              <a:buNone/>
            </a:pPr>
            <a:r>
              <a:rPr lang="en-US" dirty="0" err="1" smtClean="0"/>
              <a:t>zanatlija</a:t>
            </a:r>
            <a:r>
              <a:rPr lang="en-US" dirty="0" smtClean="0"/>
              <a:t>(X) :- </a:t>
            </a:r>
            <a:r>
              <a:rPr lang="en-US" dirty="0" err="1" smtClean="0"/>
              <a:t>ima_radnju</a:t>
            </a:r>
            <a:r>
              <a:rPr lang="en-US" dirty="0" smtClean="0"/>
              <a:t>(X),!,</a:t>
            </a:r>
            <a:r>
              <a:rPr lang="en-US" dirty="0" err="1" smtClean="0"/>
              <a:t>ima_diplomu</a:t>
            </a:r>
            <a:r>
              <a:rPr lang="en-US" dirty="0" smtClean="0"/>
              <a:t>(X).</a:t>
            </a:r>
          </a:p>
          <a:p>
            <a:pPr marL="0" indent="0" algn="just">
              <a:buNone/>
            </a:pPr>
            <a:r>
              <a:rPr lang="en-US" dirty="0" err="1" smtClean="0"/>
              <a:t>ima_radnju</a:t>
            </a:r>
            <a:r>
              <a:rPr lang="en-US" dirty="0" smtClean="0"/>
              <a:t>(</a:t>
            </a:r>
            <a:r>
              <a:rPr lang="en-US" dirty="0" err="1" smtClean="0"/>
              <a:t>milan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ima_radnju</a:t>
            </a:r>
            <a:r>
              <a:rPr lang="en-US" dirty="0" smtClean="0"/>
              <a:t>(</a:t>
            </a:r>
            <a:r>
              <a:rPr lang="en-US" dirty="0" err="1" smtClean="0"/>
              <a:t>marko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ima_radnju</a:t>
            </a:r>
            <a:r>
              <a:rPr lang="en-US" dirty="0" smtClean="0"/>
              <a:t>(</a:t>
            </a:r>
            <a:r>
              <a:rPr lang="en-US" dirty="0" err="1" smtClean="0"/>
              <a:t>janko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ima_diplomu</a:t>
            </a:r>
            <a:r>
              <a:rPr lang="en-US" dirty="0" smtClean="0"/>
              <a:t>(</a:t>
            </a:r>
            <a:r>
              <a:rPr lang="en-US" dirty="0" err="1" smtClean="0"/>
              <a:t>ana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ima_diplomu</a:t>
            </a:r>
            <a:r>
              <a:rPr lang="en-US" dirty="0" smtClean="0"/>
              <a:t>(</a:t>
            </a:r>
            <a:r>
              <a:rPr lang="en-US" dirty="0" err="1" smtClean="0"/>
              <a:t>janko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ima_diplomu</a:t>
            </a:r>
            <a:r>
              <a:rPr lang="en-US" dirty="0" smtClean="0"/>
              <a:t>(</a:t>
            </a:r>
            <a:r>
              <a:rPr lang="en-US" dirty="0" err="1" smtClean="0"/>
              <a:t>marko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sluzbenik</a:t>
            </a:r>
            <a:r>
              <a:rPr lang="en-US" dirty="0" smtClean="0"/>
              <a:t>(</a:t>
            </a:r>
            <a:r>
              <a:rPr lang="en-US" dirty="0" err="1" smtClean="0"/>
              <a:t>darko</a:t>
            </a:r>
            <a:r>
              <a:rPr lang="en-US" dirty="0" smtClean="0"/>
              <a:t>).</a:t>
            </a:r>
          </a:p>
          <a:p>
            <a:pPr algn="just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87854" y="3587618"/>
            <a:ext cx="18521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dirty="0"/>
              <a:t>?- </a:t>
            </a:r>
            <a:r>
              <a:rPr lang="en-US" sz="1350" dirty="0" err="1"/>
              <a:t>zaposlen</a:t>
            </a:r>
            <a:r>
              <a:rPr lang="en-US" sz="1350" dirty="0"/>
              <a:t>(X).</a:t>
            </a:r>
          </a:p>
          <a:p>
            <a:r>
              <a:rPr lang="en-US" sz="1350" dirty="0"/>
              <a:t>X = </a:t>
            </a:r>
            <a:r>
              <a:rPr lang="en-US" sz="1350" dirty="0" err="1"/>
              <a:t>marko</a:t>
            </a:r>
            <a:r>
              <a:rPr lang="en-US" sz="1350" dirty="0"/>
              <a:t> ;</a:t>
            </a:r>
          </a:p>
          <a:p>
            <a:r>
              <a:rPr lang="en-US" sz="1350" dirty="0"/>
              <a:t>X = </a:t>
            </a:r>
            <a:r>
              <a:rPr lang="en-US" sz="1350" dirty="0" err="1"/>
              <a:t>janko</a:t>
            </a:r>
            <a:r>
              <a:rPr lang="en-US" sz="1350" dirty="0"/>
              <a:t> ;</a:t>
            </a:r>
          </a:p>
          <a:p>
            <a:r>
              <a:rPr lang="en-US" sz="1350" dirty="0"/>
              <a:t>X = </a:t>
            </a:r>
            <a:r>
              <a:rPr lang="en-US" sz="1350" dirty="0" err="1"/>
              <a:t>darko</a:t>
            </a:r>
            <a:r>
              <a:rPr lang="en-US" sz="1350" dirty="0"/>
              <a:t>.</a:t>
            </a:r>
            <a:endParaRPr lang="en-US" sz="1350" dirty="0"/>
          </a:p>
        </p:txBody>
      </p:sp>
      <p:sp>
        <p:nvSpPr>
          <p:cNvPr id="6" name="Rectangle 5"/>
          <p:cNvSpPr/>
          <p:nvPr/>
        </p:nvSpPr>
        <p:spPr>
          <a:xfrm>
            <a:off x="6424127" y="2518849"/>
            <a:ext cx="147423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dirty="0"/>
              <a:t>?- </a:t>
            </a:r>
            <a:r>
              <a:rPr lang="en-US" sz="1350" dirty="0" err="1"/>
              <a:t>zaposlen</a:t>
            </a:r>
            <a:r>
              <a:rPr lang="en-US" sz="1350" dirty="0"/>
              <a:t>(X).</a:t>
            </a:r>
          </a:p>
          <a:p>
            <a:r>
              <a:rPr lang="en-US" sz="1350" dirty="0"/>
              <a:t>X = </a:t>
            </a:r>
            <a:r>
              <a:rPr lang="en-US" sz="1350" dirty="0" err="1"/>
              <a:t>darko</a:t>
            </a:r>
            <a:r>
              <a:rPr lang="en-US" sz="1350" dirty="0"/>
              <a:t>.</a:t>
            </a:r>
            <a:endParaRPr lang="en-US" sz="1350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3863567" y="2772765"/>
            <a:ext cx="2560560" cy="298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2509" y="2304745"/>
            <a:ext cx="240168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1350" dirty="0">
                <a:solidFill>
                  <a:schemeClr val="accent2">
                    <a:lumMod val="75000"/>
                  </a:schemeClr>
                </a:solidFill>
              </a:rPr>
              <a:t>Резултат при коришћењу реза</a:t>
            </a:r>
            <a:endParaRPr lang="en-US" sz="135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1" name="Straight Arrow Connector 10"/>
          <p:cNvCxnSpPr>
            <a:stCxn id="5" idx="1"/>
          </p:cNvCxnSpPr>
          <p:nvPr/>
        </p:nvCxnSpPr>
        <p:spPr>
          <a:xfrm flipH="1" flipV="1">
            <a:off x="3863566" y="3369587"/>
            <a:ext cx="2624288" cy="679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11408" y="3342958"/>
            <a:ext cx="23898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1350" dirty="0">
                <a:solidFill>
                  <a:srgbClr val="00B050"/>
                </a:solidFill>
              </a:rPr>
              <a:t>Резултат без коришћења реза</a:t>
            </a:r>
            <a:endParaRPr lang="en-US" sz="135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5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1359986"/>
          </a:xfrm>
        </p:spPr>
        <p:txBody>
          <a:bodyPr>
            <a:normAutofit/>
          </a:bodyPr>
          <a:lstStyle/>
          <a:p>
            <a:r>
              <a:rPr lang="sr-Cyrl-RS" sz="1800" dirty="0"/>
              <a:t>Написати </a:t>
            </a:r>
            <a:r>
              <a:rPr lang="sr-Latn-RS" sz="1800" dirty="0"/>
              <a:t>Prolog </a:t>
            </a:r>
            <a:r>
              <a:rPr lang="en-US" sz="1800" dirty="0"/>
              <a:t> </a:t>
            </a:r>
            <a:r>
              <a:rPr lang="sr-Cyrl-RS" sz="1800" dirty="0"/>
              <a:t>којим се спајају две листе</a:t>
            </a:r>
            <a:endParaRPr lang="sr-Latn-RS" sz="1800" dirty="0"/>
          </a:p>
          <a:p>
            <a:pPr marL="685800" lvl="1" indent="-342900">
              <a:buFont typeface="+mj-lt"/>
              <a:buAutoNum type="alphaLcParenR"/>
            </a:pPr>
            <a:r>
              <a:rPr lang="sr-Cyrl-RS" sz="1500" dirty="0"/>
              <a:t>Тако да поред спајања, омогућава и раздвајање </a:t>
            </a:r>
          </a:p>
          <a:p>
            <a:pPr marL="685800" lvl="1" indent="-342900">
              <a:buFont typeface="+mj-lt"/>
              <a:buAutoNum type="alphaLcParenR"/>
            </a:pPr>
            <a:r>
              <a:rPr lang="sr-Cyrl-RS" sz="1500" dirty="0"/>
              <a:t>Тако да омогућава само спајање и тривијално раздвајање ( један елемент је празна листа а други је листа која садржи све елементе ).</a:t>
            </a:r>
            <a:endParaRPr lang="en-US" sz="1500" dirty="0"/>
          </a:p>
          <a:p>
            <a:pPr marL="342900" lvl="1" indent="0">
              <a:buNone/>
            </a:pPr>
            <a:endParaRPr lang="en-US" sz="1500" dirty="0"/>
          </a:p>
        </p:txBody>
      </p:sp>
      <p:sp>
        <p:nvSpPr>
          <p:cNvPr id="4" name="Rectangle 3"/>
          <p:cNvSpPr/>
          <p:nvPr/>
        </p:nvSpPr>
        <p:spPr>
          <a:xfrm>
            <a:off x="1815807" y="3403452"/>
            <a:ext cx="1449941" cy="2504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25" dirty="0"/>
              <a:t>?- </a:t>
            </a:r>
            <a:r>
              <a:rPr lang="en-US" sz="825" dirty="0" err="1"/>
              <a:t>spoj</a:t>
            </a:r>
            <a:r>
              <a:rPr lang="en-US" sz="825" dirty="0"/>
              <a:t>([1,2,3],[4,5,6],X).</a:t>
            </a:r>
          </a:p>
          <a:p>
            <a:r>
              <a:rPr lang="en-US" sz="825" dirty="0"/>
              <a:t>X = [1, 2, 3, 4, 5, 6].</a:t>
            </a:r>
          </a:p>
          <a:p>
            <a:endParaRPr lang="en-US" sz="825" dirty="0"/>
          </a:p>
          <a:p>
            <a:r>
              <a:rPr lang="en-US" sz="825" dirty="0"/>
              <a:t>?- </a:t>
            </a:r>
            <a:r>
              <a:rPr lang="en-US" sz="825" dirty="0" err="1"/>
              <a:t>spoj</a:t>
            </a:r>
            <a:r>
              <a:rPr lang="en-US" sz="825" dirty="0"/>
              <a:t>(X,Y,[1,2,3,4,5,6]).</a:t>
            </a:r>
          </a:p>
          <a:p>
            <a:r>
              <a:rPr lang="en-US" sz="825" dirty="0"/>
              <a:t>X = [],</a:t>
            </a:r>
          </a:p>
          <a:p>
            <a:r>
              <a:rPr lang="en-US" sz="825" dirty="0"/>
              <a:t>Y = [1, 2, 3, 4, 5, 6] ;</a:t>
            </a:r>
          </a:p>
          <a:p>
            <a:r>
              <a:rPr lang="en-US" sz="825" dirty="0"/>
              <a:t>X = [1],</a:t>
            </a:r>
          </a:p>
          <a:p>
            <a:r>
              <a:rPr lang="en-US" sz="825" dirty="0"/>
              <a:t>Y = [2, 3, 4, 5, 6] ;</a:t>
            </a:r>
          </a:p>
          <a:p>
            <a:r>
              <a:rPr lang="en-US" sz="825" dirty="0"/>
              <a:t>X = [1, 2],</a:t>
            </a:r>
          </a:p>
          <a:p>
            <a:r>
              <a:rPr lang="en-US" sz="825" dirty="0"/>
              <a:t>Y = [3, 4, 5, 6] ;</a:t>
            </a:r>
          </a:p>
          <a:p>
            <a:r>
              <a:rPr lang="en-US" sz="825" dirty="0"/>
              <a:t>X = [1, 2, 3],</a:t>
            </a:r>
          </a:p>
          <a:p>
            <a:r>
              <a:rPr lang="en-US" sz="825" dirty="0"/>
              <a:t>Y = [4, 5, 6] ;</a:t>
            </a:r>
          </a:p>
          <a:p>
            <a:r>
              <a:rPr lang="en-US" sz="825" dirty="0"/>
              <a:t>X = [1, 2, 3, 4],</a:t>
            </a:r>
          </a:p>
          <a:p>
            <a:r>
              <a:rPr lang="en-US" sz="825" dirty="0"/>
              <a:t>Y = [5, 6] ;</a:t>
            </a:r>
          </a:p>
          <a:p>
            <a:r>
              <a:rPr lang="en-US" sz="825" dirty="0"/>
              <a:t>X = [1, 2, 3, 4, 5],</a:t>
            </a:r>
          </a:p>
          <a:p>
            <a:r>
              <a:rPr lang="en-US" sz="825" dirty="0"/>
              <a:t>Y = [6] ;</a:t>
            </a:r>
          </a:p>
          <a:p>
            <a:r>
              <a:rPr lang="en-US" sz="825" dirty="0"/>
              <a:t>X = [1, 2, 3, 4, 5, 6],</a:t>
            </a:r>
          </a:p>
          <a:p>
            <a:r>
              <a:rPr lang="en-US" sz="825" dirty="0"/>
              <a:t>Y = [] ;</a:t>
            </a:r>
          </a:p>
          <a:p>
            <a:r>
              <a:rPr lang="en-US" sz="825" dirty="0"/>
              <a:t>false.</a:t>
            </a:r>
            <a:endParaRPr lang="en-US" sz="825" dirty="0"/>
          </a:p>
        </p:txBody>
      </p:sp>
      <p:sp>
        <p:nvSpPr>
          <p:cNvPr id="6" name="TextBox 5"/>
          <p:cNvSpPr txBox="1"/>
          <p:nvPr/>
        </p:nvSpPr>
        <p:spPr>
          <a:xfrm>
            <a:off x="1323781" y="3403452"/>
            <a:ext cx="32092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a)</a:t>
            </a:r>
            <a:endParaRPr lang="en-US" sz="1350" dirty="0"/>
          </a:p>
        </p:txBody>
      </p:sp>
      <p:sp>
        <p:nvSpPr>
          <p:cNvPr id="7" name="TextBox 6"/>
          <p:cNvSpPr txBox="1"/>
          <p:nvPr/>
        </p:nvSpPr>
        <p:spPr>
          <a:xfrm>
            <a:off x="4893876" y="3422257"/>
            <a:ext cx="32893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b</a:t>
            </a:r>
            <a:r>
              <a:rPr lang="en-US" sz="1350" dirty="0"/>
              <a:t>)</a:t>
            </a:r>
            <a:endParaRPr lang="en-US" sz="1350" dirty="0"/>
          </a:p>
        </p:txBody>
      </p:sp>
      <p:sp>
        <p:nvSpPr>
          <p:cNvPr id="8" name="Rectangle 7"/>
          <p:cNvSpPr/>
          <p:nvPr/>
        </p:nvSpPr>
        <p:spPr>
          <a:xfrm>
            <a:off x="5272960" y="3685761"/>
            <a:ext cx="13949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?- </a:t>
            </a:r>
            <a:r>
              <a:rPr lang="en-US" sz="900" dirty="0" err="1"/>
              <a:t>spoj</a:t>
            </a:r>
            <a:r>
              <a:rPr lang="en-US" sz="900" dirty="0"/>
              <a:t>([1,2,3],[4,5,6],X).</a:t>
            </a:r>
          </a:p>
          <a:p>
            <a:r>
              <a:rPr lang="en-US" sz="900" dirty="0"/>
              <a:t>X = [1, 2, 3, 4, 5, 6].</a:t>
            </a:r>
          </a:p>
          <a:p>
            <a:endParaRPr lang="en-US" sz="900" dirty="0"/>
          </a:p>
          <a:p>
            <a:r>
              <a:rPr lang="en-US" sz="900" dirty="0"/>
              <a:t>?- </a:t>
            </a:r>
            <a:r>
              <a:rPr lang="en-US" sz="900" dirty="0" err="1"/>
              <a:t>spoj</a:t>
            </a:r>
            <a:r>
              <a:rPr lang="en-US" sz="900" dirty="0"/>
              <a:t>(X,Y,[1,2,3,4,5,6]).</a:t>
            </a:r>
          </a:p>
          <a:p>
            <a:r>
              <a:rPr lang="en-US" sz="900" dirty="0"/>
              <a:t>X = [],</a:t>
            </a:r>
          </a:p>
          <a:p>
            <a:r>
              <a:rPr lang="en-US" sz="900" dirty="0"/>
              <a:t>Y = [1, 2, 3, 4, 5, 6].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8690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423368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/>
              <a:t>Решење: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7227" y="2928603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50"/>
              <a:t>spoj([],X,X):-!.</a:t>
            </a:r>
          </a:p>
          <a:p>
            <a:r>
              <a:rPr lang="en-US" sz="1350"/>
              <a:t>spoj([G|Rep],X,[G|Rep1]):-spoj(Rep,X,Rep1).</a:t>
            </a:r>
            <a:endParaRPr lang="en-US" sz="1350" dirty="0" err="1"/>
          </a:p>
        </p:txBody>
      </p:sp>
      <p:sp>
        <p:nvSpPr>
          <p:cNvPr id="5" name="Rectangle 4"/>
          <p:cNvSpPr/>
          <p:nvPr/>
        </p:nvSpPr>
        <p:spPr>
          <a:xfrm>
            <a:off x="716354" y="2928603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50" dirty="0" err="1"/>
              <a:t>spoj</a:t>
            </a:r>
            <a:r>
              <a:rPr lang="en-US" sz="1350" dirty="0"/>
              <a:t>([],X,X)</a:t>
            </a:r>
            <a:r>
              <a:rPr lang="sr-Cyrl-RS" sz="1350" dirty="0"/>
              <a:t>.</a:t>
            </a:r>
            <a:endParaRPr lang="en-US" sz="1350" dirty="0"/>
          </a:p>
          <a:p>
            <a:r>
              <a:rPr lang="en-US" sz="1350" dirty="0" err="1"/>
              <a:t>spoj</a:t>
            </a:r>
            <a:r>
              <a:rPr lang="en-US" sz="1350" dirty="0"/>
              <a:t>([</a:t>
            </a:r>
            <a:r>
              <a:rPr lang="en-US" sz="1350" dirty="0" err="1"/>
              <a:t>G|Rep</a:t>
            </a:r>
            <a:r>
              <a:rPr lang="en-US" sz="1350" dirty="0"/>
              <a:t>],X,[G|Rep1]):-</a:t>
            </a:r>
            <a:r>
              <a:rPr lang="en-US" sz="1350" dirty="0" err="1"/>
              <a:t>spoj</a:t>
            </a:r>
            <a:r>
              <a:rPr lang="en-US" sz="1350" dirty="0"/>
              <a:t>(Rep,X,Rep1).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2000" y="2751039"/>
            <a:ext cx="32092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a)</a:t>
            </a:r>
            <a:endParaRPr lang="en-US" sz="1350" dirty="0"/>
          </a:p>
        </p:txBody>
      </p:sp>
      <p:sp>
        <p:nvSpPr>
          <p:cNvPr id="7" name="TextBox 6"/>
          <p:cNvSpPr txBox="1"/>
          <p:nvPr/>
        </p:nvSpPr>
        <p:spPr>
          <a:xfrm>
            <a:off x="3999080" y="2701321"/>
            <a:ext cx="32893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b</a:t>
            </a:r>
            <a:r>
              <a:rPr lang="en-US" sz="1350" dirty="0"/>
              <a:t>)</a:t>
            </a: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418913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Црвени и зелени рез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1066071"/>
          </a:xfrm>
        </p:spPr>
        <p:txBody>
          <a:bodyPr/>
          <a:lstStyle/>
          <a:p>
            <a:r>
              <a:rPr lang="sr-Cyrl-RS" dirty="0" smtClean="0"/>
              <a:t> Ако се рез користи тако да не нарушава декларативно својство предиката – већ само појачава његова детерминистичка својства – понда је реч о </a:t>
            </a:r>
            <a:r>
              <a:rPr lang="sr-Cyrl-RS" dirty="0" smtClean="0">
                <a:solidFill>
                  <a:srgbClr val="00B050"/>
                </a:solidFill>
              </a:rPr>
              <a:t>зеленом резу. </a:t>
            </a:r>
            <a:r>
              <a:rPr lang="sr-Cyrl-RS" dirty="0" smtClean="0"/>
              <a:t>У супротном, реч је о </a:t>
            </a:r>
            <a:r>
              <a:rPr lang="sr-Cyrl-RS" dirty="0" smtClean="0">
                <a:solidFill>
                  <a:srgbClr val="FF0000"/>
                </a:solidFill>
              </a:rPr>
              <a:t>црвеном резу</a:t>
            </a:r>
            <a:endParaRPr lang="sr-Cyrl-R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56917" y="3942405"/>
            <a:ext cx="15908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dirty="0"/>
              <a:t>max(X,Y,X):-X&gt;=Y,!.</a:t>
            </a:r>
          </a:p>
          <a:p>
            <a:r>
              <a:rPr lang="en-US" sz="1350" dirty="0"/>
              <a:t>max(X,Y,Y):-Y&gt;=X,!.</a:t>
            </a:r>
            <a:endParaRPr lang="en-US" sz="1350" dirty="0"/>
          </a:p>
        </p:txBody>
      </p:sp>
      <p:sp>
        <p:nvSpPr>
          <p:cNvPr id="5" name="Rectangle 4"/>
          <p:cNvSpPr/>
          <p:nvPr/>
        </p:nvSpPr>
        <p:spPr>
          <a:xfrm>
            <a:off x="628651" y="3942406"/>
            <a:ext cx="15908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dirty="0"/>
              <a:t>max(X,Y,X):-X&gt;=Y.</a:t>
            </a:r>
          </a:p>
          <a:p>
            <a:r>
              <a:rPr lang="en-US" sz="1350" dirty="0"/>
              <a:t>max(X,Y,Y):-Y&gt;=X.</a:t>
            </a:r>
            <a:endParaRPr lang="en-US" sz="1350" dirty="0"/>
          </a:p>
        </p:txBody>
      </p:sp>
      <p:sp>
        <p:nvSpPr>
          <p:cNvPr id="6" name="Rectangle 5"/>
          <p:cNvSpPr/>
          <p:nvPr/>
        </p:nvSpPr>
        <p:spPr>
          <a:xfrm>
            <a:off x="5085184" y="3942406"/>
            <a:ext cx="157687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dirty="0"/>
              <a:t>max(X,Y,X):-X&gt;=Y,!.</a:t>
            </a:r>
          </a:p>
          <a:p>
            <a:r>
              <a:rPr lang="en-US" sz="1350" dirty="0"/>
              <a:t>max(X,Y,Y).</a:t>
            </a:r>
            <a:endParaRPr lang="en-US" sz="1350" dirty="0"/>
          </a:p>
        </p:txBody>
      </p:sp>
      <p:sp>
        <p:nvSpPr>
          <p:cNvPr id="7" name="TextBox 6"/>
          <p:cNvSpPr txBox="1"/>
          <p:nvPr/>
        </p:nvSpPr>
        <p:spPr>
          <a:xfrm>
            <a:off x="502467" y="4427152"/>
            <a:ext cx="145661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1350" dirty="0"/>
              <a:t>Решење без реза</a:t>
            </a:r>
            <a:endParaRPr lang="en-US" sz="1350" dirty="0"/>
          </a:p>
        </p:txBody>
      </p:sp>
      <p:sp>
        <p:nvSpPr>
          <p:cNvPr id="8" name="TextBox 7"/>
          <p:cNvSpPr txBox="1"/>
          <p:nvPr/>
        </p:nvSpPr>
        <p:spPr>
          <a:xfrm>
            <a:off x="2650834" y="4427153"/>
            <a:ext cx="188495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350" dirty="0"/>
              <a:t>Решење коришћењем </a:t>
            </a:r>
            <a:r>
              <a:rPr lang="sr-Cyrl-RS" sz="1350" dirty="0">
                <a:solidFill>
                  <a:srgbClr val="00B050"/>
                </a:solidFill>
              </a:rPr>
              <a:t>зеленог</a:t>
            </a:r>
            <a:r>
              <a:rPr lang="sr-Cyrl-RS" sz="1350" dirty="0"/>
              <a:t> реза. Не утиче се на декларативне особине предиката, само се појачавају декларативна својства</a:t>
            </a:r>
            <a:endParaRPr lang="en-US" sz="1350" dirty="0"/>
          </a:p>
        </p:txBody>
      </p:sp>
      <p:sp>
        <p:nvSpPr>
          <p:cNvPr id="9" name="TextBox 8"/>
          <p:cNvSpPr txBox="1"/>
          <p:nvPr/>
        </p:nvSpPr>
        <p:spPr>
          <a:xfrm>
            <a:off x="4967101" y="4427153"/>
            <a:ext cx="236620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350" dirty="0"/>
              <a:t>Решење коришћењем </a:t>
            </a:r>
            <a:r>
              <a:rPr lang="sr-Cyrl-RS" sz="1350" dirty="0">
                <a:solidFill>
                  <a:srgbClr val="FF0000"/>
                </a:solidFill>
              </a:rPr>
              <a:t>црвеног</a:t>
            </a:r>
            <a:r>
              <a:rPr lang="sr-Cyrl-RS" sz="1350" dirty="0"/>
              <a:t> реза. Рез је стављен уместо навођења услова. По правилу, употреба црвеног реза може да додоведе до грешака и контрадикторности</a:t>
            </a:r>
            <a:endParaRPr lang="en-US" sz="1350" dirty="0"/>
          </a:p>
        </p:txBody>
      </p:sp>
      <p:sp>
        <p:nvSpPr>
          <p:cNvPr id="10" name="Rectangle 9"/>
          <p:cNvSpPr/>
          <p:nvPr/>
        </p:nvSpPr>
        <p:spPr>
          <a:xfrm>
            <a:off x="7385364" y="4427153"/>
            <a:ext cx="131954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?- max(3,2,2).</a:t>
            </a:r>
          </a:p>
          <a:p>
            <a:r>
              <a:rPr lang="en-US" sz="1350" dirty="0">
                <a:solidFill>
                  <a:srgbClr val="FF0000"/>
                </a:solidFill>
              </a:rPr>
              <a:t>true.</a:t>
            </a:r>
            <a:endParaRPr lang="en-US" sz="13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940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Да ли је могуће избећи Рез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59266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sr-Cyrl-RS" dirty="0" smtClean="0"/>
              <a:t>   </a:t>
            </a:r>
            <a:r>
              <a:rPr lang="sr-Cyrl-RS" dirty="0" smtClean="0">
                <a:solidFill>
                  <a:srgbClr val="FF0000"/>
                </a:solidFill>
              </a:rPr>
              <a:t>ДА!  </a:t>
            </a:r>
            <a:r>
              <a:rPr lang="sr-Cyrl-RS" dirty="0" smtClean="0"/>
              <a:t>Рез се може избећи коришћењем </a:t>
            </a:r>
            <a:r>
              <a:rPr lang="en-US" dirty="0" smtClean="0"/>
              <a:t>NOT </a:t>
            </a:r>
            <a:r>
              <a:rPr lang="sr-Cyrl-RS" dirty="0" smtClean="0"/>
              <a:t>или оператора ПОРЕЂЕЊА.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93930" y="2554030"/>
            <a:ext cx="64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suma_do</a:t>
            </a:r>
            <a:r>
              <a:rPr lang="en-US" dirty="0" smtClean="0"/>
              <a:t>(1,1):-!.</a:t>
            </a:r>
          </a:p>
          <a:p>
            <a:r>
              <a:rPr lang="en-US" dirty="0" err="1" smtClean="0"/>
              <a:t>suma_do</a:t>
            </a:r>
            <a:r>
              <a:rPr lang="en-US" dirty="0" smtClean="0"/>
              <a:t>(N,X):- N1 is N-1,suma_do(N1,X1),X is X1+N.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93930" y="3315991"/>
            <a:ext cx="6978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suma_do</a:t>
            </a:r>
            <a:r>
              <a:rPr lang="en-US" dirty="0" smtClean="0"/>
              <a:t>(1,1).</a:t>
            </a:r>
          </a:p>
          <a:p>
            <a:r>
              <a:rPr lang="en-US" dirty="0" err="1" smtClean="0"/>
              <a:t>suma_do</a:t>
            </a:r>
            <a:r>
              <a:rPr lang="en-US" dirty="0" smtClean="0"/>
              <a:t>(N,X):- not(N=1),N1 is N-1,suma_do(N1,X1),X is X1+N.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22959" y="4432692"/>
            <a:ext cx="5770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suma_do</a:t>
            </a:r>
            <a:r>
              <a:rPr lang="en-US" dirty="0"/>
              <a:t>(1,1).</a:t>
            </a:r>
          </a:p>
          <a:p>
            <a:r>
              <a:rPr lang="en-US" dirty="0" err="1"/>
              <a:t>suma_do</a:t>
            </a:r>
            <a:r>
              <a:rPr lang="en-US" dirty="0"/>
              <a:t>(N,X):- N\=1,N1 is N-1,suma_do(N1,X1),X is X1+N.</a:t>
            </a:r>
          </a:p>
        </p:txBody>
      </p:sp>
      <p:sp>
        <p:nvSpPr>
          <p:cNvPr id="7" name="Rectangle 6"/>
          <p:cNvSpPr/>
          <p:nvPr/>
        </p:nvSpPr>
        <p:spPr>
          <a:xfrm>
            <a:off x="822959" y="5531511"/>
            <a:ext cx="64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suma_do</a:t>
            </a:r>
            <a:r>
              <a:rPr lang="en-US" dirty="0"/>
              <a:t>(1,1).</a:t>
            </a:r>
          </a:p>
          <a:p>
            <a:r>
              <a:rPr lang="en-US" dirty="0" err="1"/>
              <a:t>suma_do</a:t>
            </a:r>
            <a:r>
              <a:rPr lang="en-US" dirty="0"/>
              <a:t>(N,X):- N=\=1,N1 is N-1,suma_do(N1,X1),X is X1+N.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5162179"/>
            <a:ext cx="304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dirty="0" smtClean="0">
                <a:solidFill>
                  <a:srgbClr val="00B050"/>
                </a:solidFill>
              </a:rPr>
              <a:t>Ако је </a:t>
            </a:r>
            <a:r>
              <a:rPr lang="en-US" dirty="0" smtClean="0">
                <a:solidFill>
                  <a:srgbClr val="00B050"/>
                </a:solidFill>
              </a:rPr>
              <a:t>N</a:t>
            </a:r>
            <a:r>
              <a:rPr lang="sr-Cyrl-RS" dirty="0" smtClean="0">
                <a:solidFill>
                  <a:srgbClr val="00B050"/>
                </a:solidFill>
              </a:rPr>
              <a:t> нумеричка вредност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3741" y="4100821"/>
            <a:ext cx="5034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dirty="0" smtClean="0">
                <a:solidFill>
                  <a:srgbClr val="00B050"/>
                </a:solidFill>
              </a:rPr>
              <a:t>Оператор </a:t>
            </a:r>
            <a:r>
              <a:rPr lang="en-US" dirty="0" smtClean="0">
                <a:solidFill>
                  <a:srgbClr val="00B050"/>
                </a:solidFill>
              </a:rPr>
              <a:t>\= </a:t>
            </a:r>
            <a:r>
              <a:rPr lang="sr-Cyrl-RS" dirty="0">
                <a:solidFill>
                  <a:srgbClr val="00B050"/>
                </a:solidFill>
              </a:rPr>
              <a:t> </a:t>
            </a:r>
            <a:r>
              <a:rPr lang="sr-Cyrl-RS" dirty="0" smtClean="0">
                <a:solidFill>
                  <a:srgbClr val="00B050"/>
                </a:solidFill>
              </a:rPr>
              <a:t>је инверзан оператору унификације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07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47338" y="4495006"/>
            <a:ext cx="3515013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1</a:t>
            </a:r>
            <a:r>
              <a:rPr lang="en-US" sz="2000" dirty="0"/>
              <a:t>) </a:t>
            </a:r>
            <a:r>
              <a:rPr lang="en-US" sz="2000" dirty="0" smtClean="0"/>
              <a:t>rod(</a:t>
            </a:r>
            <a:r>
              <a:rPr lang="sr-Latn-CS" sz="2000" dirty="0" smtClean="0"/>
              <a:t>petar</a:t>
            </a:r>
            <a:r>
              <a:rPr lang="en-US" sz="2000" dirty="0" smtClean="0"/>
              <a:t>,</a:t>
            </a:r>
            <a:r>
              <a:rPr lang="sr-Latn-CS" sz="2000" dirty="0"/>
              <a:t>ana</a:t>
            </a:r>
            <a:r>
              <a:rPr lang="en-US" sz="2000" dirty="0"/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2</a:t>
            </a:r>
            <a:r>
              <a:rPr lang="en-US" sz="2000" dirty="0"/>
              <a:t>) </a:t>
            </a:r>
            <a:r>
              <a:rPr lang="sr-Latn-CS" sz="2000" dirty="0" smtClean="0"/>
              <a:t>r</a:t>
            </a:r>
            <a:r>
              <a:rPr lang="en-US" sz="2000" dirty="0" smtClean="0"/>
              <a:t>od(</a:t>
            </a:r>
            <a:r>
              <a:rPr lang="sr-Latn-CS" sz="2000" dirty="0"/>
              <a:t>ana</a:t>
            </a:r>
            <a:r>
              <a:rPr lang="en-US" sz="2000" dirty="0"/>
              <a:t>,</a:t>
            </a:r>
            <a:r>
              <a:rPr lang="sr-Latn-CS" sz="2000" dirty="0"/>
              <a:t>marko</a:t>
            </a:r>
            <a:r>
              <a:rPr lang="en-US" sz="2000" dirty="0"/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3</a:t>
            </a:r>
            <a:r>
              <a:rPr lang="en-US" sz="2000" dirty="0"/>
              <a:t>) </a:t>
            </a:r>
            <a:r>
              <a:rPr lang="sr-Latn-CS" sz="2000" dirty="0" smtClean="0"/>
              <a:t>p</a:t>
            </a:r>
            <a:r>
              <a:rPr lang="en-US" sz="2000" dirty="0" smtClean="0"/>
              <a:t>red(X,Y):-rod(X,Y</a:t>
            </a:r>
            <a:r>
              <a:rPr lang="en-US" sz="2000" dirty="0"/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4</a:t>
            </a:r>
            <a:r>
              <a:rPr lang="en-US" sz="2000" dirty="0"/>
              <a:t>) </a:t>
            </a:r>
            <a:r>
              <a:rPr lang="sr-Latn-CS" dirty="0" smtClean="0"/>
              <a:t>p</a:t>
            </a:r>
            <a:r>
              <a:rPr lang="en-US" dirty="0" smtClean="0"/>
              <a:t>red(X,Y</a:t>
            </a:r>
            <a:r>
              <a:rPr lang="en-US" dirty="0"/>
              <a:t>):-</a:t>
            </a:r>
            <a:r>
              <a:rPr lang="en-US" dirty="0" smtClean="0"/>
              <a:t>rod(X,Z</a:t>
            </a:r>
            <a:r>
              <a:rPr lang="en-US" dirty="0"/>
              <a:t>),</a:t>
            </a:r>
            <a:r>
              <a:rPr lang="en-US" dirty="0" err="1" smtClean="0"/>
              <a:t>pred</a:t>
            </a:r>
            <a:r>
              <a:rPr lang="en-US" dirty="0" smtClean="0"/>
              <a:t>(Z,Y</a:t>
            </a:r>
            <a:r>
              <a:rPr lang="en-US" dirty="0"/>
              <a:t>).</a:t>
            </a:r>
            <a:endParaRPr lang="en-US" sz="2000" dirty="0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922712" y="708025"/>
            <a:ext cx="19446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pred</a:t>
            </a:r>
            <a:r>
              <a:rPr lang="en-US" dirty="0" smtClean="0"/>
              <a:t>(</a:t>
            </a:r>
            <a:r>
              <a:rPr lang="en-US" dirty="0" err="1" smtClean="0"/>
              <a:t>petar,X</a:t>
            </a:r>
            <a:r>
              <a:rPr lang="en-US" dirty="0"/>
              <a:t>)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2266950" y="1565275"/>
            <a:ext cx="1655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</a:t>
            </a:r>
            <a:r>
              <a:rPr lang="en-US" dirty="0" err="1" smtClean="0"/>
              <a:t>petar,X</a:t>
            </a:r>
            <a:r>
              <a:rPr lang="en-US" dirty="0"/>
              <a:t>)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2265363" y="2579688"/>
            <a:ext cx="936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X=</a:t>
            </a:r>
            <a:r>
              <a:rPr lang="en-US" dirty="0" err="1" smtClean="0"/>
              <a:t>ana</a:t>
            </a:r>
            <a:endParaRPr lang="en-US" dirty="0"/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490913" y="4752975"/>
            <a:ext cx="1225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X=</a:t>
            </a:r>
            <a:r>
              <a:rPr lang="en-US" dirty="0" err="1" smtClean="0"/>
              <a:t>marko</a:t>
            </a:r>
            <a:endParaRPr lang="en-US" dirty="0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930775" y="1565275"/>
            <a:ext cx="29543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?-rod(petar,Z2),</a:t>
            </a:r>
            <a:r>
              <a:rPr lang="en-US" dirty="0" err="1" smtClean="0"/>
              <a:t>pred</a:t>
            </a:r>
            <a:r>
              <a:rPr lang="en-US" dirty="0" smtClean="0"/>
              <a:t>(Z2,X</a:t>
            </a:r>
            <a:r>
              <a:rPr lang="en-US" dirty="0"/>
              <a:t>)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6083300" y="3673475"/>
            <a:ext cx="30607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?-rod(ana,Z4),</a:t>
            </a:r>
            <a:r>
              <a:rPr lang="en-US" dirty="0" err="1" smtClean="0"/>
              <a:t>pred</a:t>
            </a:r>
            <a:r>
              <a:rPr lang="en-US" dirty="0" smtClean="0"/>
              <a:t>(Z4,X</a:t>
            </a:r>
            <a:r>
              <a:rPr lang="en-US" dirty="0"/>
              <a:t>)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5903119" y="5781675"/>
            <a:ext cx="31231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?-rod(marko,Z6),</a:t>
            </a:r>
            <a:r>
              <a:rPr lang="en-US" dirty="0" err="1" smtClean="0"/>
              <a:t>pred</a:t>
            </a:r>
            <a:r>
              <a:rPr lang="en-US" dirty="0" smtClean="0"/>
              <a:t>(Z6,X</a:t>
            </a:r>
            <a:r>
              <a:rPr lang="en-US" dirty="0"/>
              <a:t>)</a:t>
            </a:r>
            <a:r>
              <a:rPr lang="sr-Latn-CS" dirty="0"/>
              <a:t> čvor neuspeha</a:t>
            </a:r>
            <a:endParaRPr lang="en-US" dirty="0"/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4930775" y="2657475"/>
            <a:ext cx="19446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pred</a:t>
            </a:r>
            <a:r>
              <a:rPr lang="en-US" dirty="0" smtClean="0"/>
              <a:t>(</a:t>
            </a:r>
            <a:r>
              <a:rPr lang="en-US" dirty="0" err="1" smtClean="0"/>
              <a:t>ana,X</a:t>
            </a:r>
            <a:r>
              <a:rPr lang="en-US" dirty="0"/>
              <a:t>)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3490912" y="3679825"/>
            <a:ext cx="17287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</a:t>
            </a:r>
            <a:r>
              <a:rPr lang="en-US" dirty="0" err="1" smtClean="0"/>
              <a:t>ana,X</a:t>
            </a:r>
            <a:r>
              <a:rPr lang="en-US" dirty="0"/>
              <a:t>)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6084888" y="4826000"/>
            <a:ext cx="23733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pred</a:t>
            </a:r>
            <a:r>
              <a:rPr lang="en-US" dirty="0" smtClean="0"/>
              <a:t>(</a:t>
            </a:r>
            <a:r>
              <a:rPr lang="en-US" dirty="0" err="1" smtClean="0"/>
              <a:t>marko,X</a:t>
            </a:r>
            <a:r>
              <a:rPr lang="en-US" dirty="0"/>
              <a:t>)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4138614" y="5748338"/>
            <a:ext cx="1728786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</a:t>
            </a:r>
            <a:r>
              <a:rPr lang="en-US" dirty="0" err="1" smtClean="0"/>
              <a:t>marko,X</a:t>
            </a:r>
            <a:r>
              <a:rPr lang="en-US" dirty="0"/>
              <a:t>) </a:t>
            </a:r>
            <a:r>
              <a:rPr lang="sr-Latn-CS" dirty="0"/>
              <a:t>čvor neuspeha</a:t>
            </a:r>
            <a:endParaRPr lang="en-US" dirty="0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2986088" y="1068388"/>
            <a:ext cx="1081087" cy="431800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3994150" y="3097213"/>
            <a:ext cx="1081088" cy="431800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5073650" y="5316538"/>
            <a:ext cx="1081088" cy="431800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4138613" y="1066800"/>
            <a:ext cx="1081087" cy="50482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>
            <a:off x="5146675" y="3082925"/>
            <a:ext cx="1152525" cy="490538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>
            <a:off x="6299200" y="5316538"/>
            <a:ext cx="1008063" cy="431800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>
            <a:off x="2482850" y="1858963"/>
            <a:ext cx="0" cy="72072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6299200" y="4019550"/>
            <a:ext cx="0" cy="72072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>
            <a:off x="3706813" y="4019550"/>
            <a:ext cx="0" cy="72072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>
            <a:off x="5146675" y="1930400"/>
            <a:ext cx="0" cy="72072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Text Box 26"/>
          <p:cNvSpPr txBox="1">
            <a:spLocks noChangeArrowheads="1"/>
          </p:cNvSpPr>
          <p:nvPr/>
        </p:nvSpPr>
        <p:spPr bwMode="auto">
          <a:xfrm>
            <a:off x="684213" y="260350"/>
            <a:ext cx="7991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r-Cyrl-RS" sz="2400" dirty="0" smtClean="0">
                <a:solidFill>
                  <a:schemeClr val="accent2"/>
                </a:solidFill>
              </a:rPr>
              <a:t>Стабло извођења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2052638" y="20542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dirty="0"/>
              <a:t>k</a:t>
            </a:r>
            <a:r>
              <a:rPr lang="sr-Latn-CS" baseline="-25000" dirty="0"/>
              <a:t>1</a:t>
            </a:r>
            <a:endParaRPr lang="en-US" baseline="-25000" dirty="0"/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3132138" y="908050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dirty="0"/>
              <a:t>k</a:t>
            </a:r>
            <a:r>
              <a:rPr lang="sr-Latn-CS" baseline="-25000" dirty="0"/>
              <a:t>3</a:t>
            </a:r>
            <a:endParaRPr lang="en-US" baseline="-25000" dirty="0"/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4789488" y="98107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dirty="0"/>
              <a:t>k</a:t>
            </a:r>
            <a:r>
              <a:rPr lang="sr-Latn-CS" baseline="-25000" dirty="0"/>
              <a:t>4</a:t>
            </a:r>
            <a:endParaRPr lang="en-US" baseline="-25000" dirty="0"/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5292725" y="2054225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dirty="0"/>
              <a:t>k</a:t>
            </a:r>
            <a:r>
              <a:rPr lang="sr-Latn-CS" baseline="-25000" dirty="0"/>
              <a:t>1</a:t>
            </a:r>
            <a:endParaRPr lang="en-US" baseline="-25000" dirty="0"/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4213225" y="2924175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dirty="0"/>
              <a:t>k</a:t>
            </a:r>
            <a:r>
              <a:rPr lang="sr-Latn-CS" baseline="-25000" dirty="0"/>
              <a:t>3</a:t>
            </a:r>
            <a:endParaRPr lang="en-US" baseline="-25000" dirty="0"/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5867400" y="2990850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dirty="0"/>
              <a:t>k</a:t>
            </a:r>
            <a:r>
              <a:rPr lang="sr-Latn-CS" baseline="-25000" dirty="0"/>
              <a:t>4</a:t>
            </a:r>
            <a:endParaRPr lang="en-US" baseline="-25000" dirty="0"/>
          </a:p>
        </p:txBody>
      </p:sp>
      <p:sp>
        <p:nvSpPr>
          <p:cNvPr id="36897" name="Text Box 33"/>
          <p:cNvSpPr txBox="1">
            <a:spLocks noChangeArrowheads="1"/>
          </p:cNvSpPr>
          <p:nvPr/>
        </p:nvSpPr>
        <p:spPr bwMode="auto">
          <a:xfrm>
            <a:off x="3276600" y="4076700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dirty="0"/>
              <a:t>k</a:t>
            </a:r>
            <a:r>
              <a:rPr lang="sr-Latn-CS" baseline="-25000" dirty="0"/>
              <a:t>2</a:t>
            </a:r>
            <a:endParaRPr lang="en-US" baseline="-25000" dirty="0"/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6372225" y="4221163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/>
              <a:t>k</a:t>
            </a:r>
            <a:r>
              <a:rPr lang="sr-Latn-CS" baseline="-25000"/>
              <a:t>2</a:t>
            </a:r>
            <a:endParaRPr lang="en-US" baseline="-25000"/>
          </a:p>
        </p:txBody>
      </p:sp>
      <p:sp>
        <p:nvSpPr>
          <p:cNvPr id="36899" name="Text Box 35"/>
          <p:cNvSpPr txBox="1">
            <a:spLocks noChangeArrowheads="1"/>
          </p:cNvSpPr>
          <p:nvPr/>
        </p:nvSpPr>
        <p:spPr bwMode="auto">
          <a:xfrm>
            <a:off x="5292725" y="5149850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/>
              <a:t>k</a:t>
            </a:r>
            <a:r>
              <a:rPr lang="sr-Latn-CS" baseline="-25000"/>
              <a:t>3</a:t>
            </a:r>
            <a:endParaRPr lang="en-US" baseline="-25000"/>
          </a:p>
        </p:txBody>
      </p:sp>
      <p:sp>
        <p:nvSpPr>
          <p:cNvPr id="36900" name="Text Box 36"/>
          <p:cNvSpPr txBox="1">
            <a:spLocks noChangeArrowheads="1"/>
          </p:cNvSpPr>
          <p:nvPr/>
        </p:nvSpPr>
        <p:spPr bwMode="auto">
          <a:xfrm>
            <a:off x="6804025" y="5229225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/>
              <a:t>k</a:t>
            </a:r>
            <a:r>
              <a:rPr lang="sr-Latn-CS" baseline="-25000"/>
              <a:t>4</a:t>
            </a:r>
            <a:endParaRPr lang="en-US" baseline="-25000"/>
          </a:p>
        </p:txBody>
      </p:sp>
    </p:spTree>
    <p:extLst>
      <p:ext uri="{BB962C8B-B14F-4D97-AF65-F5344CB8AC3E}">
        <p14:creationId xmlns:p14="http://schemas.microsoft.com/office/powerpoint/2010/main" val="406894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0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500"/>
                                        <p:tgtEl>
                                          <p:spTgt spid="3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4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6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7" dur="500"/>
                                        <p:tgtEl>
                                          <p:spTgt spid="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0" dur="500"/>
                                        <p:tgtEl>
                                          <p:spTgt spid="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/>
      <p:bldP spid="36871" grpId="0"/>
      <p:bldP spid="36872" grpId="0"/>
      <p:bldP spid="36873" grpId="0"/>
      <p:bldP spid="36874" grpId="0"/>
      <p:bldP spid="36875" grpId="0"/>
      <p:bldP spid="36876" grpId="0"/>
      <p:bldP spid="36877" grpId="0"/>
      <p:bldP spid="36878" grpId="0"/>
      <p:bldP spid="36879" grpId="0"/>
      <p:bldP spid="36880" grpId="0" animBg="1"/>
      <p:bldP spid="36881" grpId="0" animBg="1"/>
      <p:bldP spid="36882" grpId="0" animBg="1"/>
      <p:bldP spid="36883" grpId="0" animBg="1"/>
      <p:bldP spid="36884" grpId="0" animBg="1"/>
      <p:bldP spid="36885" grpId="0" animBg="1"/>
      <p:bldP spid="36886" grpId="0" animBg="1"/>
      <p:bldP spid="36887" grpId="0" animBg="1"/>
      <p:bldP spid="36888" grpId="0" animBg="1"/>
      <p:bldP spid="36889" grpId="0" animBg="1"/>
      <p:bldP spid="36891" grpId="0"/>
      <p:bldP spid="36892" grpId="0"/>
      <p:bldP spid="36893" grpId="0"/>
      <p:bldP spid="36894" grpId="0"/>
      <p:bldP spid="36895" grpId="0"/>
      <p:bldP spid="36896" grpId="0"/>
      <p:bldP spid="36897" grpId="0"/>
      <p:bldP spid="36898" grpId="0"/>
      <p:bldP spid="36899" grpId="0"/>
      <p:bldP spid="369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2270125" y="928688"/>
            <a:ext cx="19415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pred</a:t>
            </a:r>
            <a:r>
              <a:rPr lang="en-US" dirty="0" smtClean="0"/>
              <a:t>(</a:t>
            </a:r>
            <a:r>
              <a:rPr lang="en-US" dirty="0" err="1" smtClean="0"/>
              <a:t>petar,X</a:t>
            </a:r>
            <a:r>
              <a:rPr lang="en-US" dirty="0"/>
              <a:t>)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973138" y="1785938"/>
            <a:ext cx="20875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</a:t>
            </a:r>
            <a:r>
              <a:rPr lang="en-US" dirty="0" err="1" smtClean="0"/>
              <a:t>petar,X</a:t>
            </a:r>
            <a:r>
              <a:rPr lang="en-US" dirty="0"/>
              <a:t>)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900113" y="2800350"/>
            <a:ext cx="936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 </a:t>
            </a:r>
            <a:r>
              <a:rPr lang="en-US" dirty="0"/>
              <a:t>X=</a:t>
            </a:r>
            <a:r>
              <a:rPr lang="en-US" dirty="0" err="1"/>
              <a:t>ana</a:t>
            </a:r>
            <a:endParaRPr lang="en-US" dirty="0"/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4500563" y="4875213"/>
            <a:ext cx="1225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 </a:t>
            </a:r>
            <a:r>
              <a:rPr lang="en-US" dirty="0"/>
              <a:t>X=</a:t>
            </a:r>
            <a:r>
              <a:rPr lang="en-US" dirty="0" err="1"/>
              <a:t>marko</a:t>
            </a:r>
            <a:endParaRPr lang="en-US" dirty="0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4068763" y="1792288"/>
            <a:ext cx="31702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?- </a:t>
            </a:r>
            <a:r>
              <a:rPr lang="en-US" dirty="0" err="1" smtClean="0"/>
              <a:t>pred</a:t>
            </a:r>
            <a:r>
              <a:rPr lang="en-US" dirty="0" smtClean="0"/>
              <a:t>(Z2,X</a:t>
            </a:r>
            <a:r>
              <a:rPr lang="en-US" dirty="0"/>
              <a:t>)</a:t>
            </a:r>
            <a:r>
              <a:rPr lang="sr-Latn-CS" dirty="0" smtClean="0"/>
              <a:t>,</a:t>
            </a:r>
            <a:r>
              <a:rPr lang="en-US" dirty="0" smtClean="0"/>
              <a:t>rod(petar,Z2</a:t>
            </a:r>
            <a:r>
              <a:rPr lang="en-US" dirty="0"/>
              <a:t>)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4500563" y="3736975"/>
            <a:ext cx="23764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</a:t>
            </a:r>
            <a:r>
              <a:rPr lang="sr-Latn-CS" dirty="0" smtClean="0"/>
              <a:t>petar,</a:t>
            </a:r>
            <a:r>
              <a:rPr lang="en-US" dirty="0" err="1"/>
              <a:t>ana</a:t>
            </a:r>
            <a:r>
              <a:rPr lang="sr-Latn-CS" dirty="0"/>
              <a:t>)</a:t>
            </a:r>
            <a:endParaRPr lang="en-US" dirty="0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1331913" y="3663950"/>
            <a:ext cx="26638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</a:t>
            </a:r>
            <a:r>
              <a:rPr lang="sr-Latn-CS" dirty="0" smtClean="0"/>
              <a:t>petar,petar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sr-Latn-CS" dirty="0" smtClean="0"/>
              <a:t> </a:t>
            </a:r>
            <a:r>
              <a:rPr lang="sr-Latn-CS" dirty="0"/>
              <a:t>čvor neuspeha</a:t>
            </a:r>
            <a:endParaRPr lang="en-US" dirty="0"/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1116013" y="2151063"/>
            <a:ext cx="0" cy="72072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9" name="Line 21"/>
          <p:cNvSpPr>
            <a:spLocks noChangeShapeType="1"/>
          </p:cNvSpPr>
          <p:nvPr/>
        </p:nvSpPr>
        <p:spPr bwMode="auto">
          <a:xfrm>
            <a:off x="4716463" y="4083050"/>
            <a:ext cx="0" cy="72072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2068658" y="2750568"/>
            <a:ext cx="3130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?- </a:t>
            </a:r>
            <a:r>
              <a:rPr lang="sr-Latn-CS" dirty="0" smtClean="0"/>
              <a:t>rod(</a:t>
            </a:r>
            <a:r>
              <a:rPr lang="en-US" dirty="0" smtClean="0"/>
              <a:t>Z2,X</a:t>
            </a:r>
            <a:r>
              <a:rPr lang="en-US" dirty="0"/>
              <a:t>)</a:t>
            </a:r>
            <a:r>
              <a:rPr lang="sr-Latn-CS" dirty="0" smtClean="0"/>
              <a:t>,</a:t>
            </a:r>
            <a:r>
              <a:rPr lang="en-US" dirty="0" smtClean="0"/>
              <a:t>rod(petar,Z2</a:t>
            </a:r>
            <a:r>
              <a:rPr lang="en-US" dirty="0"/>
              <a:t>)</a:t>
            </a:r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5099483" y="2846516"/>
            <a:ext cx="42259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?- </a:t>
            </a:r>
            <a:r>
              <a:rPr lang="sr-Latn-CS" dirty="0" smtClean="0"/>
              <a:t>pred(Z3,X),rod(</a:t>
            </a:r>
            <a:r>
              <a:rPr lang="en-US" dirty="0" smtClean="0"/>
              <a:t>Z2,</a:t>
            </a:r>
            <a:r>
              <a:rPr lang="sr-Latn-CS" dirty="0"/>
              <a:t>Z3</a:t>
            </a:r>
            <a:r>
              <a:rPr lang="en-US" dirty="0"/>
              <a:t>)</a:t>
            </a:r>
            <a:r>
              <a:rPr lang="sr-Latn-CS" dirty="0" smtClean="0"/>
              <a:t>,</a:t>
            </a:r>
            <a:r>
              <a:rPr lang="en-US" dirty="0" smtClean="0"/>
              <a:t>rod(petar,Z2</a:t>
            </a:r>
            <a:r>
              <a:rPr lang="en-US" dirty="0"/>
              <a:t>)</a:t>
            </a:r>
            <a:r>
              <a:rPr lang="sr-Latn-CS" dirty="0"/>
              <a:t> beskonačna grana</a:t>
            </a:r>
            <a:endParaRPr lang="en-US" dirty="0"/>
          </a:p>
        </p:txBody>
      </p:sp>
      <p:sp>
        <p:nvSpPr>
          <p:cNvPr id="37919" name="Line 31"/>
          <p:cNvSpPr>
            <a:spLocks noChangeShapeType="1"/>
          </p:cNvSpPr>
          <p:nvPr/>
        </p:nvSpPr>
        <p:spPr bwMode="auto">
          <a:xfrm>
            <a:off x="2771775" y="1216025"/>
            <a:ext cx="1223963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Line 32"/>
          <p:cNvSpPr>
            <a:spLocks noChangeShapeType="1"/>
          </p:cNvSpPr>
          <p:nvPr/>
        </p:nvSpPr>
        <p:spPr bwMode="auto">
          <a:xfrm flipH="1">
            <a:off x="1331913" y="1216025"/>
            <a:ext cx="1223962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1" name="Line 33"/>
          <p:cNvSpPr>
            <a:spLocks noChangeShapeType="1"/>
          </p:cNvSpPr>
          <p:nvPr/>
        </p:nvSpPr>
        <p:spPr bwMode="auto">
          <a:xfrm>
            <a:off x="4787900" y="2152650"/>
            <a:ext cx="1223963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2" name="Line 34"/>
          <p:cNvSpPr>
            <a:spLocks noChangeShapeType="1"/>
          </p:cNvSpPr>
          <p:nvPr/>
        </p:nvSpPr>
        <p:spPr bwMode="auto">
          <a:xfrm flipH="1">
            <a:off x="3276600" y="2152650"/>
            <a:ext cx="1223963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3" name="Line 35"/>
          <p:cNvSpPr>
            <a:spLocks noChangeShapeType="1"/>
          </p:cNvSpPr>
          <p:nvPr/>
        </p:nvSpPr>
        <p:spPr bwMode="auto">
          <a:xfrm flipH="1">
            <a:off x="1620838" y="3087688"/>
            <a:ext cx="1223962" cy="576262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4" name="Line 36"/>
          <p:cNvSpPr>
            <a:spLocks noChangeShapeType="1"/>
          </p:cNvSpPr>
          <p:nvPr/>
        </p:nvSpPr>
        <p:spPr bwMode="auto">
          <a:xfrm>
            <a:off x="3421063" y="3087688"/>
            <a:ext cx="1223962" cy="576262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Text Box 37"/>
          <p:cNvSpPr txBox="1">
            <a:spLocks noChangeArrowheads="1"/>
          </p:cNvSpPr>
          <p:nvPr/>
        </p:nvSpPr>
        <p:spPr bwMode="auto">
          <a:xfrm>
            <a:off x="1331913" y="91043"/>
            <a:ext cx="64801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r-Cyrl-RS" sz="2400" dirty="0">
                <a:solidFill>
                  <a:schemeClr val="accent2"/>
                </a:solidFill>
              </a:rPr>
              <a:t>Стабло </a:t>
            </a:r>
            <a:r>
              <a:rPr lang="sr-Cyrl-RS" sz="2400" dirty="0" smtClean="0">
                <a:solidFill>
                  <a:schemeClr val="accent2"/>
                </a:solidFill>
              </a:rPr>
              <a:t>извођења</a:t>
            </a:r>
            <a:r>
              <a:rPr lang="en-US" sz="2400" dirty="0" smtClean="0">
                <a:solidFill>
                  <a:schemeClr val="accent2"/>
                </a:solidFill>
              </a:rPr>
              <a:t> – </a:t>
            </a:r>
            <a:r>
              <a:rPr lang="sr-Cyrl-RS" sz="2400" dirty="0" smtClean="0">
                <a:solidFill>
                  <a:schemeClr val="accent2"/>
                </a:solidFill>
              </a:rPr>
              <a:t>промена редоследа </a:t>
            </a:r>
            <a:r>
              <a:rPr lang="sr-Cyrl-RS" sz="2400" dirty="0" smtClean="0">
                <a:solidFill>
                  <a:schemeClr val="accent2"/>
                </a:solidFill>
              </a:rPr>
              <a:t>терма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sr-Cyrl-RS" sz="2400" dirty="0" smtClean="0">
                <a:solidFill>
                  <a:schemeClr val="accent2"/>
                </a:solidFill>
              </a:rPr>
              <a:t>у телу правила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47338" y="4495006"/>
            <a:ext cx="4296062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1</a:t>
            </a:r>
            <a:r>
              <a:rPr lang="en-US" sz="2000" dirty="0"/>
              <a:t>) </a:t>
            </a:r>
            <a:r>
              <a:rPr lang="en-US" sz="2000" dirty="0" smtClean="0"/>
              <a:t>rod(</a:t>
            </a:r>
            <a:r>
              <a:rPr lang="sr-Latn-CS" sz="2000" dirty="0" smtClean="0"/>
              <a:t>petar</a:t>
            </a:r>
            <a:r>
              <a:rPr lang="en-US" sz="2000" dirty="0" smtClean="0"/>
              <a:t>,</a:t>
            </a:r>
            <a:r>
              <a:rPr lang="sr-Latn-CS" sz="2000" dirty="0"/>
              <a:t>ana</a:t>
            </a:r>
            <a:r>
              <a:rPr lang="en-US" sz="2000" dirty="0"/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2</a:t>
            </a:r>
            <a:r>
              <a:rPr lang="en-US" sz="2000" dirty="0"/>
              <a:t>) </a:t>
            </a:r>
            <a:r>
              <a:rPr lang="sr-Latn-CS" sz="2000" dirty="0" smtClean="0"/>
              <a:t>rod(ana</a:t>
            </a:r>
            <a:r>
              <a:rPr lang="en-US" sz="2000" dirty="0"/>
              <a:t>,</a:t>
            </a:r>
            <a:r>
              <a:rPr lang="sr-Latn-CS" sz="2000" dirty="0"/>
              <a:t>marko</a:t>
            </a:r>
            <a:r>
              <a:rPr lang="en-US" sz="2000" dirty="0"/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3</a:t>
            </a:r>
            <a:r>
              <a:rPr lang="en-US" sz="2000" dirty="0"/>
              <a:t>) </a:t>
            </a:r>
            <a:r>
              <a:rPr lang="sr-Latn-CS" sz="2000" dirty="0" smtClean="0"/>
              <a:t>pred(</a:t>
            </a:r>
            <a:r>
              <a:rPr lang="en-US" sz="2000" dirty="0" smtClean="0"/>
              <a:t>X,Y):-rod(X,Y</a:t>
            </a:r>
            <a:r>
              <a:rPr lang="en-US" sz="2000" dirty="0"/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4</a:t>
            </a:r>
            <a:r>
              <a:rPr lang="en-US" sz="2000" dirty="0"/>
              <a:t>) </a:t>
            </a:r>
            <a:r>
              <a:rPr lang="sr-Latn-CS" dirty="0" smtClean="0"/>
              <a:t>pred(</a:t>
            </a:r>
            <a:r>
              <a:rPr lang="en-US" dirty="0" smtClean="0"/>
              <a:t>X,Y):-</a:t>
            </a:r>
            <a:r>
              <a:rPr lang="en-US" dirty="0" err="1" smtClean="0"/>
              <a:t>pred</a:t>
            </a:r>
            <a:r>
              <a:rPr lang="en-US" dirty="0" smtClean="0"/>
              <a:t>(Z,Y</a:t>
            </a:r>
            <a:r>
              <a:rPr lang="en-US" dirty="0" smtClean="0"/>
              <a:t>)</a:t>
            </a:r>
            <a:r>
              <a:rPr lang="sr-Cyrl-RS" dirty="0" smtClean="0"/>
              <a:t>,</a:t>
            </a:r>
            <a:r>
              <a:rPr lang="en-US" dirty="0" smtClean="0"/>
              <a:t>rod(X,Z</a:t>
            </a:r>
            <a:r>
              <a:rPr lang="en-US" dirty="0"/>
              <a:t>)</a:t>
            </a:r>
            <a:r>
              <a:rPr lang="en-US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530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/>
      <p:bldP spid="37892" grpId="0"/>
      <p:bldP spid="37893" grpId="0"/>
      <p:bldP spid="37895" grpId="0"/>
      <p:bldP spid="37896" grpId="0"/>
      <p:bldP spid="37899" grpId="0"/>
      <p:bldP spid="37908" grpId="0" animBg="1"/>
      <p:bldP spid="37909" grpId="0" animBg="1"/>
      <p:bldP spid="37912" grpId="0"/>
      <p:bldP spid="37913" grpId="0"/>
      <p:bldP spid="37919" grpId="0" animBg="1"/>
      <p:bldP spid="37920" grpId="0" animBg="1"/>
      <p:bldP spid="37921" grpId="0" animBg="1"/>
      <p:bldP spid="37922" grpId="0" animBg="1"/>
      <p:bldP spid="37923" grpId="0" animBg="1"/>
      <p:bldP spid="379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07157" y="4657944"/>
            <a:ext cx="4176712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1</a:t>
            </a:r>
            <a:r>
              <a:rPr lang="en-US" sz="2000" dirty="0"/>
              <a:t>) </a:t>
            </a:r>
            <a:r>
              <a:rPr lang="en-US" sz="2000" dirty="0" smtClean="0"/>
              <a:t>rod(</a:t>
            </a:r>
            <a:r>
              <a:rPr lang="sr-Latn-CS" sz="2000" dirty="0" smtClean="0"/>
              <a:t>petar</a:t>
            </a:r>
            <a:r>
              <a:rPr lang="en-US" sz="2000" dirty="0" smtClean="0"/>
              <a:t>,</a:t>
            </a:r>
            <a:r>
              <a:rPr lang="sr-Latn-CS" sz="2000" dirty="0"/>
              <a:t>ana</a:t>
            </a:r>
            <a:r>
              <a:rPr lang="en-US" sz="2000" dirty="0"/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2</a:t>
            </a:r>
            <a:r>
              <a:rPr lang="en-US" sz="2000" dirty="0"/>
              <a:t>) </a:t>
            </a:r>
            <a:r>
              <a:rPr lang="sr-Latn-CS" sz="2000" dirty="0" smtClean="0"/>
              <a:t>rod(ana</a:t>
            </a:r>
            <a:r>
              <a:rPr lang="en-US" sz="2000" dirty="0"/>
              <a:t>,</a:t>
            </a:r>
            <a:r>
              <a:rPr lang="sr-Latn-CS" sz="2000" dirty="0"/>
              <a:t>marko</a:t>
            </a:r>
            <a:r>
              <a:rPr lang="en-US" sz="2000" dirty="0"/>
              <a:t>).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3</a:t>
            </a:r>
            <a:r>
              <a:rPr lang="en-US" sz="2000" dirty="0"/>
              <a:t>) </a:t>
            </a:r>
            <a:r>
              <a:rPr lang="sr-Latn-CS" dirty="0" smtClean="0"/>
              <a:t>pred(</a:t>
            </a:r>
            <a:r>
              <a:rPr lang="en-US" dirty="0" smtClean="0"/>
              <a:t>X,Y):-</a:t>
            </a:r>
            <a:r>
              <a:rPr lang="en-US" dirty="0" err="1" smtClean="0"/>
              <a:t>pred</a:t>
            </a:r>
            <a:r>
              <a:rPr lang="en-US" dirty="0" smtClean="0"/>
              <a:t>(Z,Y</a:t>
            </a:r>
            <a:r>
              <a:rPr lang="en-US" dirty="0"/>
              <a:t>)</a:t>
            </a:r>
            <a:r>
              <a:rPr lang="sr-Latn-CS" dirty="0" smtClean="0"/>
              <a:t>,</a:t>
            </a:r>
            <a:r>
              <a:rPr lang="en-US" dirty="0" smtClean="0"/>
              <a:t>rod(X,Z</a:t>
            </a:r>
            <a:r>
              <a:rPr lang="en-US" dirty="0"/>
              <a:t>).</a:t>
            </a:r>
            <a:endParaRPr lang="en-US" sz="2000" dirty="0"/>
          </a:p>
          <a:p>
            <a:pPr eaLnBrk="1" hangingPunct="1">
              <a:spcBef>
                <a:spcPct val="50000"/>
              </a:spcBef>
            </a:pPr>
            <a:r>
              <a:rPr lang="en-US" sz="2000" dirty="0"/>
              <a:t>(k</a:t>
            </a:r>
            <a:r>
              <a:rPr lang="en-US" sz="2000" baseline="-25000" dirty="0"/>
              <a:t>4</a:t>
            </a:r>
            <a:r>
              <a:rPr lang="en-US" sz="2000" dirty="0"/>
              <a:t>) </a:t>
            </a:r>
            <a:r>
              <a:rPr lang="sr-Latn-CS" dirty="0" smtClean="0"/>
              <a:t>pred(</a:t>
            </a:r>
            <a:r>
              <a:rPr lang="en-US" dirty="0" smtClean="0"/>
              <a:t>X,Y):-rod(X,Y</a:t>
            </a:r>
            <a:r>
              <a:rPr lang="en-US" dirty="0"/>
              <a:t>). 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5651500" y="1131888"/>
            <a:ext cx="2162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pred</a:t>
            </a:r>
            <a:r>
              <a:rPr lang="en-US" dirty="0" smtClean="0"/>
              <a:t>(</a:t>
            </a:r>
            <a:r>
              <a:rPr lang="en-US" dirty="0" err="1" smtClean="0"/>
              <a:t>petar,X</a:t>
            </a:r>
            <a:r>
              <a:rPr lang="en-US" dirty="0"/>
              <a:t>)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7380288" y="2062163"/>
            <a:ext cx="19161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</a:t>
            </a:r>
            <a:r>
              <a:rPr lang="en-US" dirty="0" err="1" smtClean="0"/>
              <a:t>petar,X</a:t>
            </a:r>
            <a:r>
              <a:rPr lang="en-US" dirty="0"/>
              <a:t>)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7523163" y="3076575"/>
            <a:ext cx="936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X=</a:t>
            </a:r>
            <a:r>
              <a:rPr lang="en-US" dirty="0" err="1" smtClean="0"/>
              <a:t>ana</a:t>
            </a:r>
            <a:endParaRPr lang="en-US" dirty="0"/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6588125" y="5092700"/>
            <a:ext cx="1225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 </a:t>
            </a:r>
            <a:r>
              <a:rPr lang="en-US" dirty="0"/>
              <a:t>X=</a:t>
            </a:r>
            <a:r>
              <a:rPr lang="en-US" dirty="0" err="1"/>
              <a:t>marko</a:t>
            </a:r>
            <a:endParaRPr lang="en-US" dirty="0"/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3635375" y="2139950"/>
            <a:ext cx="3168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?- </a:t>
            </a:r>
            <a:r>
              <a:rPr lang="en-US" dirty="0" err="1" smtClean="0"/>
              <a:t>pred</a:t>
            </a:r>
            <a:r>
              <a:rPr lang="en-US" dirty="0" smtClean="0"/>
              <a:t>(Z1,X</a:t>
            </a:r>
            <a:r>
              <a:rPr lang="en-US" dirty="0"/>
              <a:t>)</a:t>
            </a:r>
            <a:r>
              <a:rPr lang="sr-Latn-CS" dirty="0" smtClean="0"/>
              <a:t>,</a:t>
            </a:r>
            <a:r>
              <a:rPr lang="en-US" dirty="0" smtClean="0"/>
              <a:t>rod(petar,Z1</a:t>
            </a:r>
            <a:r>
              <a:rPr lang="en-US" dirty="0"/>
              <a:t>)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6588125" y="4011613"/>
            <a:ext cx="22169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</a:t>
            </a:r>
            <a:r>
              <a:rPr lang="sr-Latn-CS" dirty="0" smtClean="0"/>
              <a:t>petar,</a:t>
            </a:r>
            <a:r>
              <a:rPr lang="en-US" dirty="0" err="1"/>
              <a:t>ana</a:t>
            </a:r>
            <a:r>
              <a:rPr lang="sr-Latn-CS" dirty="0"/>
              <a:t>)</a:t>
            </a:r>
            <a:endParaRPr lang="en-US" dirty="0"/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3419474" y="4013200"/>
            <a:ext cx="29051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?-rod(</a:t>
            </a:r>
            <a:r>
              <a:rPr lang="sr-Latn-CS" dirty="0" smtClean="0"/>
              <a:t>petar,petar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sr-Latn-CS" dirty="0" smtClean="0"/>
              <a:t> </a:t>
            </a:r>
            <a:r>
              <a:rPr lang="sr-Latn-CS" dirty="0"/>
              <a:t>čvor neuspeha</a:t>
            </a:r>
            <a:endParaRPr lang="en-US" dirty="0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7667625" y="2427288"/>
            <a:ext cx="0" cy="72072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6731000" y="4443413"/>
            <a:ext cx="0" cy="72072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4508861" y="3066308"/>
            <a:ext cx="32178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?- </a:t>
            </a:r>
            <a:r>
              <a:rPr lang="sr-Latn-CS" dirty="0" smtClean="0"/>
              <a:t>rod(</a:t>
            </a:r>
            <a:r>
              <a:rPr lang="en-US" dirty="0" smtClean="0"/>
              <a:t>Z3,X</a:t>
            </a:r>
            <a:r>
              <a:rPr lang="en-US" dirty="0"/>
              <a:t>)</a:t>
            </a:r>
            <a:r>
              <a:rPr lang="sr-Latn-CS" dirty="0" smtClean="0"/>
              <a:t>,</a:t>
            </a:r>
            <a:r>
              <a:rPr lang="en-US" dirty="0" smtClean="0"/>
              <a:t>rod(petar,Z3</a:t>
            </a:r>
            <a:r>
              <a:rPr lang="en-US" dirty="0"/>
              <a:t>)</a:t>
            </a:r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267459" y="3148012"/>
            <a:ext cx="44291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?- </a:t>
            </a:r>
            <a:r>
              <a:rPr lang="sr-Latn-CS" dirty="0" smtClean="0"/>
              <a:t>pred(Z</a:t>
            </a:r>
            <a:r>
              <a:rPr lang="en-US" dirty="0"/>
              <a:t>2</a:t>
            </a:r>
            <a:r>
              <a:rPr lang="sr-Latn-CS" dirty="0"/>
              <a:t>,X</a:t>
            </a:r>
            <a:r>
              <a:rPr lang="sr-Latn-CS" dirty="0" smtClean="0"/>
              <a:t>),rod(</a:t>
            </a:r>
            <a:r>
              <a:rPr lang="en-US" dirty="0" smtClean="0"/>
              <a:t>Z1,</a:t>
            </a:r>
            <a:r>
              <a:rPr lang="sr-Latn-CS" dirty="0"/>
              <a:t>Z</a:t>
            </a:r>
            <a:r>
              <a:rPr lang="en-US" dirty="0"/>
              <a:t>2)</a:t>
            </a:r>
            <a:r>
              <a:rPr lang="sr-Latn-CS" dirty="0" smtClean="0"/>
              <a:t>,</a:t>
            </a:r>
            <a:r>
              <a:rPr lang="en-US" dirty="0" smtClean="0"/>
              <a:t>rod(petar,Z1</a:t>
            </a:r>
            <a:r>
              <a:rPr lang="en-US" dirty="0"/>
              <a:t>)</a:t>
            </a:r>
            <a:r>
              <a:rPr lang="sr-Latn-CS" dirty="0"/>
              <a:t> beskonačna grana</a:t>
            </a:r>
            <a:endParaRPr lang="en-US" dirty="0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6227763" y="1485900"/>
            <a:ext cx="1223962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 flipH="1">
            <a:off x="4427538" y="1492250"/>
            <a:ext cx="1223962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>
            <a:off x="3924300" y="2500313"/>
            <a:ext cx="1223963" cy="576262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7"/>
          <p:cNvSpPr>
            <a:spLocks noChangeShapeType="1"/>
          </p:cNvSpPr>
          <p:nvPr/>
        </p:nvSpPr>
        <p:spPr bwMode="auto">
          <a:xfrm flipH="1">
            <a:off x="2411413" y="2500313"/>
            <a:ext cx="1223962" cy="576262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 flipH="1">
            <a:off x="3924300" y="3430588"/>
            <a:ext cx="1223963" cy="576262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19"/>
          <p:cNvSpPr>
            <a:spLocks noChangeShapeType="1"/>
          </p:cNvSpPr>
          <p:nvPr/>
        </p:nvSpPr>
        <p:spPr bwMode="auto">
          <a:xfrm>
            <a:off x="5580063" y="3430588"/>
            <a:ext cx="1223962" cy="576262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971550" y="333375"/>
            <a:ext cx="7200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r-Cyrl-RS" sz="2400" dirty="0" smtClean="0">
                <a:solidFill>
                  <a:schemeClr val="accent2"/>
                </a:solidFill>
              </a:rPr>
              <a:t>Промена редоследа клауза у програму</a:t>
            </a:r>
            <a:endParaRPr lang="en-U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4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3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3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1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4" dur="5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3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6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9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  <p:bldP spid="38916" grpId="0"/>
      <p:bldP spid="38917" grpId="0"/>
      <p:bldP spid="38918" grpId="0"/>
      <p:bldP spid="38919" grpId="0"/>
      <p:bldP spid="38920" grpId="0"/>
      <p:bldP spid="38921" grpId="0"/>
      <p:bldP spid="38922" grpId="0" animBg="1"/>
      <p:bldP spid="38923" grpId="0" animBg="1"/>
      <p:bldP spid="38924" grpId="0"/>
      <p:bldP spid="38925" grpId="0"/>
      <p:bldP spid="38926" grpId="0" animBg="1"/>
      <p:bldP spid="38927" grpId="0" animBg="1"/>
      <p:bldP spid="38928" grpId="0" animBg="1"/>
      <p:bldP spid="38929" grpId="0" animBg="1"/>
      <p:bldP spid="38930" grpId="0" animBg="1"/>
      <p:bldP spid="389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Рез - предикат</a:t>
            </a:r>
            <a:r>
              <a:rPr lang="sr-Cyrl-RS" dirty="0" smtClean="0"/>
              <a:t> (енг. </a:t>
            </a:r>
            <a:r>
              <a:rPr lang="sr-Latn-RS" b="1" i="1" dirty="0" smtClean="0"/>
              <a:t>Cut</a:t>
            </a:r>
            <a:r>
              <a:rPr lang="sr-Latn-RS" dirty="0" smtClean="0"/>
              <a:t>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33600"/>
            <a:ext cx="7863841" cy="3886200"/>
          </a:xfrm>
        </p:spPr>
        <p:txBody>
          <a:bodyPr>
            <a:normAutofit/>
          </a:bodyPr>
          <a:lstStyle/>
          <a:p>
            <a:pPr marL="578358" lvl="1" indent="-285750">
              <a:buFont typeface="Wingdings" panose="05000000000000000000" pitchFamily="2" charset="2"/>
              <a:buChar char="v"/>
            </a:pPr>
            <a:r>
              <a:rPr lang="sr-Cyrl-RS" dirty="0" smtClean="0"/>
              <a:t>То је системски предикат који омогућава</a:t>
            </a:r>
          </a:p>
          <a:p>
            <a:pPr marL="761238" lvl="2" indent="-285750">
              <a:buFont typeface="Wingdings" panose="05000000000000000000" pitchFamily="2" charset="2"/>
              <a:buChar char="v"/>
            </a:pPr>
            <a:r>
              <a:rPr lang="sr-Cyrl-RS" dirty="0" smtClean="0"/>
              <a:t> брже извршавање програма</a:t>
            </a:r>
          </a:p>
          <a:p>
            <a:pPr marL="761238" lvl="2" indent="-285750">
              <a:buFont typeface="Wingdings" panose="05000000000000000000" pitchFamily="2" charset="2"/>
              <a:buChar char="v"/>
            </a:pPr>
            <a:r>
              <a:rPr lang="sr-Cyrl-RS" dirty="0"/>
              <a:t>у</a:t>
            </a:r>
            <a:r>
              <a:rPr lang="sr-Cyrl-RS" dirty="0" smtClean="0"/>
              <a:t>штеду меморијског простора</a:t>
            </a:r>
          </a:p>
          <a:p>
            <a:pPr marL="578358" lvl="1" indent="-285750">
              <a:buFont typeface="Wingdings" panose="05000000000000000000" pitchFamily="2" charset="2"/>
              <a:buChar char="v"/>
            </a:pPr>
            <a:r>
              <a:rPr lang="sr-Cyrl-RS" dirty="0" smtClean="0"/>
              <a:t>Рез предикат </a:t>
            </a:r>
            <a:r>
              <a:rPr lang="sr-Cyrl-RS" b="1" dirty="0" smtClean="0"/>
              <a:t>одсеца </a:t>
            </a:r>
            <a:r>
              <a:rPr lang="sr-Cyrl-RS" dirty="0" smtClean="0"/>
              <a:t>поједине гране у стаблу претраживања па самим тим смањује простор претраживања.  Дакле, није потребно памтити многобројне тачке у које би се потенцијално програм вратио ( </a:t>
            </a:r>
            <a:r>
              <a:rPr lang="en-US" i="1" dirty="0" smtClean="0"/>
              <a:t>backtracking</a:t>
            </a:r>
            <a:r>
              <a:rPr lang="en-US" dirty="0" smtClean="0"/>
              <a:t>) =&gt; </a:t>
            </a:r>
            <a:r>
              <a:rPr lang="sr-Cyrl-RS" dirty="0" smtClean="0"/>
              <a:t>мањи меморијски захтеви</a:t>
            </a:r>
          </a:p>
          <a:p>
            <a:pPr marL="578358" lvl="1" indent="-285750">
              <a:buFont typeface="Wingdings" panose="05000000000000000000" pitchFamily="2" charset="2"/>
              <a:buChar char="v"/>
            </a:pPr>
            <a:r>
              <a:rPr lang="sr-Cyrl-RS" dirty="0" smtClean="0"/>
              <a:t>Рез се означава са </a:t>
            </a:r>
            <a:r>
              <a:rPr lang="sr-Cyrl-RS" sz="2400" b="1" dirty="0" smtClean="0">
                <a:solidFill>
                  <a:srgbClr val="FF0000"/>
                </a:solidFill>
              </a:rPr>
              <a:t>!</a:t>
            </a:r>
            <a:r>
              <a:rPr lang="sr-Cyrl-RS" b="1" dirty="0">
                <a:solidFill>
                  <a:srgbClr val="FF0000"/>
                </a:solidFill>
              </a:rPr>
              <a:t> </a:t>
            </a:r>
            <a:r>
              <a:rPr lang="sr-Cyrl-RS" dirty="0" smtClean="0">
                <a:solidFill>
                  <a:schemeClr val="tx1"/>
                </a:solidFill>
              </a:rPr>
              <a:t>(знак узвика) и</a:t>
            </a:r>
            <a:r>
              <a:rPr lang="sr-Cyrl-RS" b="1" dirty="0" smtClean="0">
                <a:solidFill>
                  <a:schemeClr val="tx1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УВЕК УСПЕВА</a:t>
            </a:r>
          </a:p>
          <a:p>
            <a:pPr marL="578358" lvl="1" indent="-285750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chemeClr val="tx1"/>
                </a:solidFill>
              </a:rPr>
              <a:t>Рез треба користити врло опрезно</a:t>
            </a:r>
          </a:p>
          <a:p>
            <a:pPr marL="761238" lvl="2" indent="-285750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chemeClr val="tx1"/>
                </a:solidFill>
              </a:rPr>
              <a:t>Нарушава декларативно својство језика</a:t>
            </a:r>
          </a:p>
          <a:p>
            <a:pPr marL="761238" lvl="2" indent="-285750"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chemeClr val="tx1"/>
                </a:solidFill>
              </a:rPr>
              <a:t>Може да произведе неочекиване ( контрадикторне ) резултате</a:t>
            </a:r>
          </a:p>
          <a:p>
            <a:pPr marL="578358" lvl="1" indent="-285750"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16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Рез - предикат (енг. </a:t>
            </a:r>
            <a:r>
              <a:rPr lang="sr-Latn-RS" b="1" i="1" dirty="0"/>
              <a:t>Cut</a:t>
            </a:r>
            <a:r>
              <a:rPr lang="sr-Latn-RS" dirty="0"/>
              <a:t>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Нека је дато следеће тврђење :</a:t>
            </a:r>
          </a:p>
          <a:p>
            <a:pPr lvl="1"/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 :- B1, B2,…,</a:t>
            </a:r>
            <a:r>
              <a:rPr lang="en-US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Bk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US" b="1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!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,…,</a:t>
            </a:r>
            <a:r>
              <a:rPr lang="en-US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Bn</a:t>
            </a:r>
            <a:endParaRPr lang="en-US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01168" lvl="1" indent="0">
              <a:buNone/>
            </a:pPr>
            <a:endParaRPr lang="sr-Cyrl-RS" dirty="0" smtClean="0">
              <a:ea typeface="Cambria Math" panose="02040503050406030204" pitchFamily="18" charset="0"/>
            </a:endParaRPr>
          </a:p>
          <a:p>
            <a:pPr marL="544068" lvl="1" indent="-342900">
              <a:buFont typeface="+mj-lt"/>
              <a:buAutoNum type="arabicPeriod"/>
            </a:pPr>
            <a:r>
              <a:rPr lang="sr-Cyrl-RS" dirty="0" smtClean="0">
                <a:ea typeface="Cambria Math" panose="02040503050406030204" pitchFamily="18" charset="0"/>
              </a:rPr>
              <a:t>Када се дође до реза, успели су по</a:t>
            </a:r>
            <a:r>
              <a:rPr lang="sr-Cyrl-RS" dirty="0">
                <a:ea typeface="Cambria Math" panose="02040503050406030204" pitchFamily="18" charset="0"/>
              </a:rPr>
              <a:t>т</a:t>
            </a:r>
            <a:r>
              <a:rPr lang="sr-Cyrl-RS" dirty="0" smtClean="0">
                <a:ea typeface="Cambria Math" panose="02040503050406030204" pitchFamily="18" charset="0"/>
              </a:rPr>
              <a:t>циљеви </a:t>
            </a:r>
            <a:r>
              <a:rPr lang="en-US" dirty="0" smtClean="0">
                <a:ea typeface="Cambria Math" panose="02040503050406030204" pitchFamily="18" charset="0"/>
              </a:rPr>
              <a:t>B1,B2,..Bk. </a:t>
            </a:r>
            <a:r>
              <a:rPr lang="sr-Cyrl-RS" dirty="0" smtClean="0">
                <a:ea typeface="Cambria Math" panose="02040503050406030204" pitchFamily="18" charset="0"/>
              </a:rPr>
              <a:t>Рез успева ( увек ) и решење </a:t>
            </a:r>
            <a:r>
              <a:rPr lang="en-US" dirty="0" smtClean="0">
                <a:ea typeface="Cambria Math" panose="02040503050406030204" pitchFamily="18" charset="0"/>
              </a:rPr>
              <a:t>B1,B2,..Bk </a:t>
            </a:r>
            <a:r>
              <a:rPr lang="sr-Cyrl-RS" dirty="0" smtClean="0">
                <a:ea typeface="Cambria Math" panose="02040503050406030204" pitchFamily="18" charset="0"/>
              </a:rPr>
              <a:t>се </a:t>
            </a:r>
            <a:r>
              <a:rPr lang="sr-Cyrl-RS" b="1" dirty="0" smtClean="0">
                <a:ea typeface="Cambria Math" panose="02040503050406030204" pitchFamily="18" charset="0"/>
              </a:rPr>
              <a:t>замрзава. </a:t>
            </a:r>
            <a:r>
              <a:rPr lang="sr-Cyrl-RS" dirty="0" smtClean="0">
                <a:ea typeface="Cambria Math" panose="02040503050406030204" pitchFamily="18" charset="0"/>
              </a:rPr>
              <a:t>Рез предикатом је замрзнуто тренутно решење у онемогућено је тражење алтернативних решења за </a:t>
            </a:r>
            <a:r>
              <a:rPr lang="en-US" dirty="0" smtClean="0">
                <a:ea typeface="Cambria Math" panose="02040503050406030204" pitchFamily="18" charset="0"/>
              </a:rPr>
              <a:t>B1,B2..Bk.</a:t>
            </a:r>
            <a:r>
              <a:rPr lang="sr-Cyrl-RS" dirty="0" smtClean="0">
                <a:ea typeface="Cambria Math" panose="02040503050406030204" pitchFamily="18" charset="0"/>
              </a:rPr>
              <a:t> </a:t>
            </a:r>
            <a:endParaRPr lang="en-US" dirty="0">
              <a:ea typeface="Cambria Math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7479" y="3244334"/>
            <a:ext cx="2589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dirty="0"/>
              <a:t>Рез - предикат (енг. </a:t>
            </a:r>
            <a:r>
              <a:rPr lang="sr-Latn-RS" b="1" i="1" dirty="0"/>
              <a:t>Cut</a:t>
            </a:r>
            <a:r>
              <a:rPr lang="sr-Latn-RS" dirty="0"/>
              <a:t>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47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Рез - предикат (енг. </a:t>
            </a:r>
            <a:r>
              <a:rPr lang="sr-Latn-RS" b="1" i="1" dirty="0"/>
              <a:t>Cut</a:t>
            </a:r>
            <a:r>
              <a:rPr lang="sr-Latn-RS" dirty="0"/>
              <a:t>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Нека су дата следећа тврђења :</a:t>
            </a:r>
          </a:p>
          <a:p>
            <a:pPr lvl="1"/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 :- </a:t>
            </a:r>
            <a:r>
              <a:rPr lang="sr-Latn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P, Q, R, ! , S, T</a:t>
            </a:r>
          </a:p>
          <a:p>
            <a:pPr lvl="1"/>
            <a:r>
              <a:rPr lang="sr-Latn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:- U</a:t>
            </a:r>
          </a:p>
          <a:p>
            <a:pPr lvl="1"/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G :- A. </a:t>
            </a:r>
          </a:p>
          <a:p>
            <a:pPr marL="201168" lvl="1" indent="0" algn="just">
              <a:buNone/>
            </a:pPr>
            <a:endParaRPr lang="sr-Cyrl-RS" dirty="0" smtClean="0">
              <a:ea typeface="Cambria Math" panose="02040503050406030204" pitchFamily="18" charset="0"/>
            </a:endParaRPr>
          </a:p>
          <a:p>
            <a:pPr marL="544068" lvl="1" indent="-342900" algn="just">
              <a:buFont typeface="+mj-lt"/>
              <a:buAutoNum type="arabicPeriod" startAt="2"/>
            </a:pPr>
            <a:r>
              <a:rPr lang="sr-Cyrl-RS" dirty="0" smtClean="0">
                <a:ea typeface="Cambria Math" panose="02040503050406030204" pitchFamily="18" charset="0"/>
              </a:rPr>
              <a:t>Тражење са враћањем ( </a:t>
            </a:r>
            <a:r>
              <a:rPr lang="sr-Latn-RS" dirty="0" smtClean="0">
                <a:ea typeface="Cambria Math" panose="02040503050406030204" pitchFamily="18" charset="0"/>
              </a:rPr>
              <a:t>backtracking ) </a:t>
            </a:r>
            <a:r>
              <a:rPr lang="sr-Cyrl-RS" dirty="0" smtClean="0">
                <a:ea typeface="Cambria Math" panose="02040503050406030204" pitchFamily="18" charset="0"/>
              </a:rPr>
              <a:t>могуће је само између </a:t>
            </a:r>
            <a:r>
              <a:rPr lang="sr-Latn-RS" dirty="0" smtClean="0">
                <a:ea typeface="Cambria Math" panose="02040503050406030204" pitchFamily="18" charset="0"/>
              </a:rPr>
              <a:t>P,Q,R. </a:t>
            </a:r>
            <a:r>
              <a:rPr lang="sr-Cyrl-RS" dirty="0" smtClean="0">
                <a:ea typeface="Cambria Math" panose="02040503050406030204" pitchFamily="18" charset="0"/>
              </a:rPr>
              <a:t>Када успе </a:t>
            </a:r>
            <a:r>
              <a:rPr lang="sr-Latn-RS" dirty="0" smtClean="0">
                <a:ea typeface="Cambria Math" panose="02040503050406030204" pitchFamily="18" charset="0"/>
              </a:rPr>
              <a:t>R</a:t>
            </a:r>
            <a:r>
              <a:rPr lang="sr-Cyrl-RS" dirty="0" smtClean="0">
                <a:ea typeface="Cambria Math" panose="02040503050406030204" pitchFamily="18" charset="0"/>
              </a:rPr>
              <a:t>, успева и Рез и алтернативна решења се више не траже. Такође се  алтернативно решење </a:t>
            </a:r>
            <a:r>
              <a:rPr lang="sr-Latn-RS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:-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sr-Cyrl-R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не разматра! </a:t>
            </a:r>
            <a:r>
              <a:rPr lang="sr-Cyrl-R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Једина алтернативна решења која су могућа, су решења између </a:t>
            </a:r>
            <a:r>
              <a:rPr lang="sr-Latn-RS" dirty="0">
                <a:latin typeface="Cambria Math" panose="02040503050406030204" pitchFamily="18" charset="0"/>
                <a:ea typeface="Cambria Math" panose="02040503050406030204" pitchFamily="18" charset="0"/>
              </a:rPr>
              <a:t>, S, T</a:t>
            </a:r>
          </a:p>
          <a:p>
            <a:pPr marL="544068" lvl="1" indent="-342900">
              <a:buFont typeface="+mj-lt"/>
              <a:buAutoNum type="arabicPeriod" startAt="2"/>
            </a:pP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544068" lvl="1" indent="-342900">
              <a:buFont typeface="+mj-lt"/>
              <a:buAutoNum type="arabicPeriod" startAt="2"/>
            </a:pPr>
            <a:endParaRPr lang="en-US" dirty="0"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82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24000" y="152400"/>
            <a:ext cx="7543800" cy="703996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r-Cyrl-RS" smtClean="0"/>
              <a:t>Рез - пример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9082" y="28340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objekat</a:t>
            </a:r>
            <a:r>
              <a:rPr lang="en-US" dirty="0"/>
              <a:t>(X):-</a:t>
            </a:r>
            <a:r>
              <a:rPr lang="en-US" dirty="0" err="1"/>
              <a:t>zivo_bice</a:t>
            </a:r>
            <a:r>
              <a:rPr lang="en-US" dirty="0"/>
              <a:t>(X).</a:t>
            </a:r>
          </a:p>
          <a:p>
            <a:r>
              <a:rPr lang="en-US" dirty="0" err="1"/>
              <a:t>objekat</a:t>
            </a:r>
            <a:r>
              <a:rPr lang="en-US" dirty="0"/>
              <a:t>(</a:t>
            </a:r>
            <a:r>
              <a:rPr lang="en-US" dirty="0" err="1"/>
              <a:t>covek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err="1"/>
              <a:t>zivo_bice</a:t>
            </a:r>
            <a:r>
              <a:rPr lang="en-US" dirty="0"/>
              <a:t>(X):-</a:t>
            </a:r>
            <a:r>
              <a:rPr lang="en-US" dirty="0" err="1"/>
              <a:t>razmnozava_se</a:t>
            </a:r>
            <a:r>
              <a:rPr lang="en-US" dirty="0"/>
              <a:t>(X),</a:t>
            </a:r>
            <a:r>
              <a:rPr lang="en-US" dirty="0" err="1"/>
              <a:t>raste</a:t>
            </a:r>
            <a:r>
              <a:rPr lang="en-US" dirty="0"/>
              <a:t>(X).</a:t>
            </a:r>
          </a:p>
          <a:p>
            <a:r>
              <a:rPr lang="en-US" dirty="0" err="1"/>
              <a:t>zivo_bice</a:t>
            </a:r>
            <a:r>
              <a:rPr lang="en-US" dirty="0"/>
              <a:t>(</a:t>
            </a:r>
            <a:r>
              <a:rPr lang="en-US" dirty="0" err="1"/>
              <a:t>ptica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err="1"/>
              <a:t>raste</a:t>
            </a:r>
            <a:r>
              <a:rPr lang="en-US" dirty="0"/>
              <a:t>(</a:t>
            </a:r>
            <a:r>
              <a:rPr lang="en-US" dirty="0" err="1"/>
              <a:t>biljka</a:t>
            </a:r>
            <a:r>
              <a:rPr lang="en-US" dirty="0"/>
              <a:t>).</a:t>
            </a:r>
          </a:p>
          <a:p>
            <a:r>
              <a:rPr lang="en-US" dirty="0" err="1"/>
              <a:t>raste</a:t>
            </a:r>
            <a:r>
              <a:rPr lang="en-US" dirty="0"/>
              <a:t>(</a:t>
            </a:r>
            <a:r>
              <a:rPr lang="en-US" dirty="0" err="1"/>
              <a:t>plima</a:t>
            </a:r>
            <a:r>
              <a:rPr lang="en-US" dirty="0"/>
              <a:t>).</a:t>
            </a:r>
          </a:p>
          <a:p>
            <a:r>
              <a:rPr lang="en-US" dirty="0" err="1"/>
              <a:t>raste</a:t>
            </a:r>
            <a:r>
              <a:rPr lang="en-US" dirty="0"/>
              <a:t>(</a:t>
            </a:r>
            <a:r>
              <a:rPr lang="en-US" dirty="0" err="1"/>
              <a:t>zivotinja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err="1"/>
              <a:t>razmnozava_se</a:t>
            </a:r>
            <a:r>
              <a:rPr lang="en-US" dirty="0"/>
              <a:t>(</a:t>
            </a:r>
            <a:r>
              <a:rPr lang="en-US" dirty="0" err="1"/>
              <a:t>biljka</a:t>
            </a:r>
            <a:r>
              <a:rPr lang="en-US" dirty="0"/>
              <a:t>).</a:t>
            </a:r>
          </a:p>
          <a:p>
            <a:r>
              <a:rPr lang="en-US" dirty="0" err="1"/>
              <a:t>razmnozava_se</a:t>
            </a:r>
            <a:r>
              <a:rPr lang="en-US" dirty="0"/>
              <a:t>(</a:t>
            </a:r>
            <a:r>
              <a:rPr lang="en-US" dirty="0" err="1"/>
              <a:t>zivotinja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248400" y="1295400"/>
            <a:ext cx="19415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objekat</a:t>
            </a:r>
            <a:r>
              <a:rPr lang="en-US" dirty="0" smtClean="0"/>
              <a:t>(X</a:t>
            </a:r>
            <a:r>
              <a:rPr lang="en-US" dirty="0"/>
              <a:t>)</a:t>
            </a:r>
          </a:p>
        </p:txBody>
      </p:sp>
      <p:sp>
        <p:nvSpPr>
          <p:cNvPr id="7" name="Line 31"/>
          <p:cNvSpPr>
            <a:spLocks noChangeShapeType="1"/>
          </p:cNvSpPr>
          <p:nvPr/>
        </p:nvSpPr>
        <p:spPr bwMode="auto">
          <a:xfrm>
            <a:off x="6750051" y="1582737"/>
            <a:ext cx="722312" cy="322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32"/>
          <p:cNvSpPr>
            <a:spLocks noChangeShapeType="1"/>
          </p:cNvSpPr>
          <p:nvPr/>
        </p:nvSpPr>
        <p:spPr bwMode="auto">
          <a:xfrm flipH="1">
            <a:off x="5310188" y="1582737"/>
            <a:ext cx="1223962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55259" y="2152472"/>
            <a:ext cx="19415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zivo_bice</a:t>
            </a:r>
            <a:r>
              <a:rPr lang="en-US" dirty="0" smtClean="0"/>
              <a:t>(X</a:t>
            </a:r>
            <a:r>
              <a:rPr lang="en-US" dirty="0"/>
              <a:t>)</a:t>
            </a:r>
          </a:p>
        </p:txBody>
      </p:sp>
      <p:sp>
        <p:nvSpPr>
          <p:cNvPr id="10" name="Line 32"/>
          <p:cNvSpPr>
            <a:spLocks noChangeShapeType="1"/>
          </p:cNvSpPr>
          <p:nvPr/>
        </p:nvSpPr>
        <p:spPr bwMode="auto">
          <a:xfrm flipH="1">
            <a:off x="3944361" y="2545027"/>
            <a:ext cx="1223962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667000" y="3097444"/>
            <a:ext cx="35971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razmnozava_se</a:t>
            </a:r>
            <a:r>
              <a:rPr lang="en-US" dirty="0" smtClean="0"/>
              <a:t>(X), </a:t>
            </a:r>
            <a:r>
              <a:rPr lang="en-US" dirty="0" err="1" smtClean="0"/>
              <a:t>raste</a:t>
            </a:r>
            <a:r>
              <a:rPr lang="en-US" dirty="0" smtClean="0"/>
              <a:t>(X)</a:t>
            </a:r>
            <a:endParaRPr lang="en-US" dirty="0"/>
          </a:p>
        </p:txBody>
      </p:sp>
      <p:sp>
        <p:nvSpPr>
          <p:cNvPr id="12" name="Line 32"/>
          <p:cNvSpPr>
            <a:spLocks noChangeShapeType="1"/>
          </p:cNvSpPr>
          <p:nvPr/>
        </p:nvSpPr>
        <p:spPr bwMode="auto">
          <a:xfrm flipH="1">
            <a:off x="2667000" y="3466776"/>
            <a:ext cx="1223962" cy="576263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480415" y="4079513"/>
            <a:ext cx="17199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raste</a:t>
            </a:r>
            <a:r>
              <a:rPr lang="en-US" dirty="0" smtClean="0"/>
              <a:t>(</a:t>
            </a:r>
            <a:r>
              <a:rPr lang="en-US" dirty="0" err="1" smtClean="0"/>
              <a:t>biljka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Line 32"/>
          <p:cNvSpPr>
            <a:spLocks noChangeShapeType="1"/>
          </p:cNvSpPr>
          <p:nvPr/>
        </p:nvSpPr>
        <p:spPr bwMode="auto">
          <a:xfrm flipH="1">
            <a:off x="2133599" y="4448845"/>
            <a:ext cx="0" cy="42795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1555173" y="4832032"/>
            <a:ext cx="12062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 = </a:t>
            </a:r>
            <a:r>
              <a:rPr lang="en-US" dirty="0" err="1" smtClean="0"/>
              <a:t>biljka</a:t>
            </a:r>
            <a:endParaRPr lang="en-US" dirty="0"/>
          </a:p>
        </p:txBody>
      </p:sp>
      <p:sp>
        <p:nvSpPr>
          <p:cNvPr id="16" name="Line 32"/>
          <p:cNvSpPr>
            <a:spLocks noChangeShapeType="1"/>
          </p:cNvSpPr>
          <p:nvPr/>
        </p:nvSpPr>
        <p:spPr bwMode="auto">
          <a:xfrm>
            <a:off x="4050939" y="3484208"/>
            <a:ext cx="790143" cy="59530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4050939" y="4124654"/>
            <a:ext cx="18926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raste</a:t>
            </a:r>
            <a:r>
              <a:rPr lang="en-US" dirty="0" smtClean="0"/>
              <a:t>(</a:t>
            </a:r>
            <a:r>
              <a:rPr lang="en-US" dirty="0" err="1" smtClean="0"/>
              <a:t>zivotinja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8" name="Line 32"/>
          <p:cNvSpPr>
            <a:spLocks noChangeShapeType="1"/>
          </p:cNvSpPr>
          <p:nvPr/>
        </p:nvSpPr>
        <p:spPr bwMode="auto">
          <a:xfrm flipH="1">
            <a:off x="4998026" y="4493613"/>
            <a:ext cx="0" cy="42795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419600" y="4876800"/>
            <a:ext cx="152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 = </a:t>
            </a:r>
            <a:r>
              <a:rPr lang="en-US" dirty="0" err="1" smtClean="0"/>
              <a:t>zivotinja</a:t>
            </a:r>
            <a:endParaRPr lang="en-US" dirty="0"/>
          </a:p>
        </p:txBody>
      </p:sp>
      <p:sp>
        <p:nvSpPr>
          <p:cNvPr id="20" name="Line 32"/>
          <p:cNvSpPr>
            <a:spLocks noChangeShapeType="1"/>
          </p:cNvSpPr>
          <p:nvPr/>
        </p:nvSpPr>
        <p:spPr bwMode="auto">
          <a:xfrm>
            <a:off x="6021891" y="2525985"/>
            <a:ext cx="790143" cy="59530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6049600" y="3074221"/>
            <a:ext cx="21403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zivo_bice</a:t>
            </a:r>
            <a:r>
              <a:rPr lang="en-US" dirty="0" smtClean="0"/>
              <a:t>(</a:t>
            </a:r>
            <a:r>
              <a:rPr lang="en-US" dirty="0" err="1" smtClean="0"/>
              <a:t>ptica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2" name="Line 32"/>
          <p:cNvSpPr>
            <a:spLocks noChangeShapeType="1"/>
          </p:cNvSpPr>
          <p:nvPr/>
        </p:nvSpPr>
        <p:spPr bwMode="auto">
          <a:xfrm flipH="1">
            <a:off x="6915365" y="3445084"/>
            <a:ext cx="0" cy="42795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6336939" y="3828271"/>
            <a:ext cx="152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 = </a:t>
            </a:r>
            <a:r>
              <a:rPr lang="en-US" dirty="0" err="1" smtClean="0"/>
              <a:t>ptica</a:t>
            </a:r>
            <a:endParaRPr lang="en-US" dirty="0"/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6812034" y="1905000"/>
            <a:ext cx="19415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?-</a:t>
            </a:r>
            <a:r>
              <a:rPr lang="en-US" dirty="0" err="1" smtClean="0"/>
              <a:t>objekat</a:t>
            </a:r>
            <a:r>
              <a:rPr lang="en-US" dirty="0" smtClean="0"/>
              <a:t>(</a:t>
            </a:r>
            <a:r>
              <a:rPr lang="en-US" dirty="0" err="1" smtClean="0"/>
              <a:t>covek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5" name="Line 32"/>
          <p:cNvSpPr>
            <a:spLocks noChangeShapeType="1"/>
          </p:cNvSpPr>
          <p:nvPr/>
        </p:nvSpPr>
        <p:spPr bwMode="auto">
          <a:xfrm flipH="1">
            <a:off x="7677365" y="2274332"/>
            <a:ext cx="0" cy="427955"/>
          </a:xfrm>
          <a:prstGeom prst="line">
            <a:avLst/>
          </a:prstGeom>
          <a:noFill/>
          <a:ln w="9525">
            <a:solidFill>
              <a:srgbClr val="D5334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7098939" y="2657519"/>
            <a:ext cx="152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/>
              <a:t>X = </a:t>
            </a:r>
            <a:r>
              <a:rPr lang="en-US" dirty="0" err="1" smtClean="0"/>
              <a:t>covek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715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/>
      <p:bldP spid="25" grpId="0" animBg="1"/>
      <p:bldP spid="26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1DE0C9A-E7EA-4130-A638-8C6570FF0C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1999</Words>
  <Application>Microsoft Office PowerPoint</Application>
  <PresentationFormat>On-screen Show (4:3)</PresentationFormat>
  <Paragraphs>344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Times-Roman</vt:lpstr>
      <vt:lpstr>Wingdings</vt:lpstr>
      <vt:lpstr>Retrospect</vt:lpstr>
      <vt:lpstr>Програмирање и програмски језици</vt:lpstr>
      <vt:lpstr>Решавање проблема у Prolog-у</vt:lpstr>
      <vt:lpstr>PowerPoint Presentation</vt:lpstr>
      <vt:lpstr>PowerPoint Presentation</vt:lpstr>
      <vt:lpstr>PowerPoint Presentation</vt:lpstr>
      <vt:lpstr>Рез - предикат (енг. Cut )</vt:lpstr>
      <vt:lpstr>Рез - предикат (енг. Cut )</vt:lpstr>
      <vt:lpstr>Рез - предикат (енг. Cut )</vt:lpstr>
      <vt:lpstr>PowerPoint Presentation</vt:lpstr>
      <vt:lpstr>PowerPoint Presentation</vt:lpstr>
      <vt:lpstr>Рез - предикат (енг. Cut )</vt:lpstr>
      <vt:lpstr>Када се користи Рез ?</vt:lpstr>
      <vt:lpstr>Рез</vt:lpstr>
      <vt:lpstr>Када се користи Рез ?</vt:lpstr>
      <vt:lpstr>Рез</vt:lpstr>
      <vt:lpstr>Рез</vt:lpstr>
      <vt:lpstr>Рез</vt:lpstr>
      <vt:lpstr>Рез</vt:lpstr>
      <vt:lpstr>Рез</vt:lpstr>
      <vt:lpstr>Рез</vt:lpstr>
      <vt:lpstr>Рез</vt:lpstr>
      <vt:lpstr>Рез</vt:lpstr>
      <vt:lpstr>Опрезно са резом! Погрешна употреба реза је најчешћи узрок грешака! </vt:lpstr>
      <vt:lpstr>Рез</vt:lpstr>
      <vt:lpstr>Рез</vt:lpstr>
      <vt:lpstr>Црвени и зелени рез</vt:lpstr>
      <vt:lpstr>Да ли је могуће избећи Рез 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2016-03-19T21:53:17Z</dcterms:created>
  <dcterms:modified xsi:type="dcterms:W3CDTF">2016-04-11T18:52:47Z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TC101671299990</vt:lpwstr>
  </property>
</Properties>
</file>