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jpeg" ContentType="image/jpeg"/>
  <Default Extension="wmf" ContentType="image/x-wmf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22"/>
          <p:cNvSpPr/>
          <p:nvPr/>
        </p:nvSpPr>
        <p:spPr>
          <a:xfrm flipV="1">
            <a:off x="5410182" y="3810000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4" name="Rectangle 23"/>
          <p:cNvSpPr/>
          <p:nvPr/>
        </p:nvSpPr>
        <p:spPr>
          <a:xfrm flipV="1">
            <a:off x="5410200" y="3897010"/>
            <a:ext cx="3733801" cy="192024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5" name="Rectangle 24"/>
          <p:cNvSpPr/>
          <p:nvPr/>
        </p:nvSpPr>
        <p:spPr>
          <a:xfrm flipV="1">
            <a:off x="5410200" y="4115167"/>
            <a:ext cx="3733801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6" name="Rectangle 25"/>
          <p:cNvSpPr/>
          <p:nvPr/>
        </p:nvSpPr>
        <p:spPr>
          <a:xfrm flipV="1">
            <a:off x="5410200" y="4164403"/>
            <a:ext cx="1965960" cy="18288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Rectangle 26"/>
          <p:cNvSpPr/>
          <p:nvPr/>
        </p:nvSpPr>
        <p:spPr>
          <a:xfrm flipV="1">
            <a:off x="5410200" y="4199572"/>
            <a:ext cx="1965960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0" name="Rounded Rectangle 29"/>
          <p:cNvSpPr/>
          <p:nvPr/>
        </p:nvSpPr>
        <p:spPr bwMode="white">
          <a:xfrm>
            <a:off x="5410200" y="3962400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1" name="Rounded Rectangle 30"/>
          <p:cNvSpPr/>
          <p:nvPr/>
        </p:nvSpPr>
        <p:spPr bwMode="white">
          <a:xfrm>
            <a:off x="7376507" y="406098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Rectangle 6"/>
          <p:cNvSpPr/>
          <p:nvPr/>
        </p:nvSpPr>
        <p:spPr>
          <a:xfrm>
            <a:off x="1" y="3649662"/>
            <a:ext cx="9144000" cy="244170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0" y="3675527"/>
            <a:ext cx="9144001" cy="14067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 flipV="1">
            <a:off x="6414051" y="3643090"/>
            <a:ext cx="2729950" cy="2484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Rectangle 18"/>
          <p:cNvSpPr/>
          <p:nvPr/>
        </p:nvSpPr>
        <p:spPr>
          <a:xfrm>
            <a:off x="0" y="0"/>
            <a:ext cx="9144000" cy="370170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57200" y="2401887"/>
            <a:ext cx="8458200" cy="1470025"/>
          </a:xfrm>
        </p:spPr>
        <p:txBody>
          <a:bodyPr anchor="b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457200" y="3899938"/>
            <a:ext cx="4953000" cy="1752600"/>
          </a:xfrm>
        </p:spPr>
        <p:txBody>
          <a:bodyPr/>
          <a:lstStyle>
            <a:lvl1pPr marL="64008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6705600" y="4206240"/>
            <a:ext cx="960120" cy="457200"/>
          </a:xfr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21-Jan-12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5410200" y="4205288"/>
            <a:ext cx="1295400" cy="457200"/>
          </a:xfrm>
        </p:spPr>
        <p:txBody>
          <a:bodyPr/>
          <a:lstStyle/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8320088" y="1136"/>
            <a:ext cx="747712" cy="365760"/>
          </a:xfrm>
        </p:spPr>
        <p:txBody>
          <a:bodyPr/>
          <a:lstStyle>
            <a:lvl1pPr algn="r">
              <a:defRPr sz="1800">
                <a:solidFill>
                  <a:schemeClr val="bg1"/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21-Jan-12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81800" y="1143000"/>
            <a:ext cx="1905000" cy="5486400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143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21-Jan-12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21-Jan-12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981200"/>
            <a:ext cx="7772400" cy="1362075"/>
          </a:xfrm>
        </p:spPr>
        <p:txBody>
          <a:bodyPr anchor="b">
            <a:noAutofit/>
          </a:bodyPr>
          <a:lstStyle>
            <a:lvl1pPr algn="l">
              <a:buNone/>
              <a:defRPr sz="4300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rgbClr val="FFFFFF"/>
                </a:solidFill>
                <a:effectLst>
                  <a:outerShdw blurRad="38100" dist="381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367088"/>
            <a:ext cx="7772400" cy="1509712"/>
          </a:xfrm>
        </p:spPr>
        <p:txBody>
          <a:bodyPr anchor="t"/>
          <a:lstStyle>
            <a:lvl1pPr marL="45720" indent="0">
              <a:buNone/>
              <a:defRPr sz="2100" b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21-Jan-12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21-Jan-12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1143000"/>
            <a:ext cx="8382000" cy="1069848"/>
          </a:xfrm>
        </p:spPr>
        <p:txBody>
          <a:bodyPr anchor="ctr"/>
          <a:lstStyle>
            <a:lvl1pPr>
              <a:defRPr sz="4000" b="0" i="0" cap="none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1000" y="2244970"/>
            <a:ext cx="4041648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721225" y="2244970"/>
            <a:ext cx="4041775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381000" y="2708519"/>
            <a:ext cx="4041648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18304" y="2708519"/>
            <a:ext cx="4041775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6" name="Date Placeholder 2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1D8BD707-D9CF-40AE-B4C6-C98DA3205C09}" type="datetimeFigureOut">
              <a:rPr lang="en-US" smtClean="0"/>
              <a:pPr/>
              <a:t>21-Jan-12</a:t>
            </a:fld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8" name="Footer Placeholder 2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9848"/>
          </a:xfrm>
        </p:spPr>
        <p:txBody>
          <a:bodyPr anchor="ctr"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583680" y="612648"/>
            <a:ext cx="957264" cy="457200"/>
          </a:xfr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21-Jan-12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5257800" y="612648"/>
            <a:ext cx="1325880" cy="457200"/>
          </a:xfr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174736" y="2272"/>
            <a:ext cx="762000" cy="365760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21-Jan-12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3496" y="1101970"/>
            <a:ext cx="3383280" cy="877824"/>
          </a:xfrm>
        </p:spPr>
        <p:txBody>
          <a:bodyPr anchor="b"/>
          <a:lstStyle>
            <a:lvl1pPr algn="l">
              <a:buNone/>
              <a:defRPr sz="18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5353496" y="2010727"/>
            <a:ext cx="3383280" cy="4617720"/>
          </a:xfrm>
        </p:spPr>
        <p:txBody>
          <a:bodyPr/>
          <a:lstStyle>
            <a:lvl1pPr marL="9144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152400" y="776287"/>
            <a:ext cx="5102352" cy="58521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21-Jan-12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40434" y="1109160"/>
            <a:ext cx="586803" cy="4681637"/>
          </a:xfrm>
        </p:spPr>
        <p:txBody>
          <a:bodyPr vert="vert270" lIns="45720" tIns="0" rIns="45720" anchor="t"/>
          <a:lstStyle>
            <a:lvl1pPr algn="ctr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03671" y="1143000"/>
            <a:ext cx="4572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88443" y="3274308"/>
            <a:ext cx="2590800" cy="2516489"/>
          </a:xfrm>
        </p:spPr>
        <p:txBody>
          <a:bodyPr lIns="0" tIns="0" rIns="4572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21-Jan-12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 27"/>
          <p:cNvSpPr/>
          <p:nvPr/>
        </p:nvSpPr>
        <p:spPr>
          <a:xfrm>
            <a:off x="1" y="366818"/>
            <a:ext cx="9144000" cy="8440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Rectangle 28"/>
          <p:cNvSpPr/>
          <p:nvPr/>
        </p:nvSpPr>
        <p:spPr>
          <a:xfrm>
            <a:off x="0" y="-1"/>
            <a:ext cx="9144000" cy="310663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0" name="Rectangle 29"/>
          <p:cNvSpPr/>
          <p:nvPr/>
        </p:nvSpPr>
        <p:spPr>
          <a:xfrm>
            <a:off x="0" y="308276"/>
            <a:ext cx="9144001" cy="91441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1" name="Rectangle 30"/>
          <p:cNvSpPr/>
          <p:nvPr/>
        </p:nvSpPr>
        <p:spPr>
          <a:xfrm flipV="1">
            <a:off x="5410182" y="360246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Rectangle 31"/>
          <p:cNvSpPr/>
          <p:nvPr/>
        </p:nvSpPr>
        <p:spPr>
          <a:xfrm flipV="1">
            <a:off x="5410200" y="440112"/>
            <a:ext cx="3733801" cy="18003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3" name="Rounded Rectangle 32"/>
          <p:cNvSpPr/>
          <p:nvPr/>
        </p:nvSpPr>
        <p:spPr bwMode="white">
          <a:xfrm>
            <a:off x="5407339" y="497504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4" name="Rounded Rectangle 33"/>
          <p:cNvSpPr/>
          <p:nvPr/>
        </p:nvSpPr>
        <p:spPr bwMode="white">
          <a:xfrm>
            <a:off x="7373646" y="58894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5" name="Rectangle 34"/>
          <p:cNvSpPr/>
          <p:nvPr/>
        </p:nvSpPr>
        <p:spPr bwMode="invGray">
          <a:xfrm>
            <a:off x="9084966" y="-2001"/>
            <a:ext cx="57626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6" name="Rectangle 35"/>
          <p:cNvSpPr/>
          <p:nvPr/>
        </p:nvSpPr>
        <p:spPr bwMode="invGray">
          <a:xfrm>
            <a:off x="9044481" y="-2001"/>
            <a:ext cx="27432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7" name="Rectangle 36"/>
          <p:cNvSpPr/>
          <p:nvPr/>
        </p:nvSpPr>
        <p:spPr bwMode="invGray">
          <a:xfrm>
            <a:off x="9025428" y="-2001"/>
            <a:ext cx="9144" cy="621792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8" name="Rectangle 37"/>
          <p:cNvSpPr/>
          <p:nvPr/>
        </p:nvSpPr>
        <p:spPr bwMode="invGray">
          <a:xfrm>
            <a:off x="8975423" y="-2001"/>
            <a:ext cx="27432" cy="621792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9" name="Rectangle 38"/>
          <p:cNvSpPr/>
          <p:nvPr/>
        </p:nvSpPr>
        <p:spPr bwMode="invGray">
          <a:xfrm>
            <a:off x="8915677" y="380"/>
            <a:ext cx="54864" cy="585216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0" name="Rectangle 39"/>
          <p:cNvSpPr/>
          <p:nvPr/>
        </p:nvSpPr>
        <p:spPr bwMode="invGray">
          <a:xfrm>
            <a:off x="8873475" y="380"/>
            <a:ext cx="9144" cy="585216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68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2249424"/>
            <a:ext cx="8229600" cy="432511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586536" y="612648"/>
            <a:ext cx="957264" cy="45720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21-Jan-12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5257800" y="612648"/>
            <a:ext cx="1325880" cy="45720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8174736" y="2272"/>
            <a:ext cx="762000" cy="365760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800">
                <a:solidFill>
                  <a:srgbClr val="FFFFFF"/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65760" indent="-256032" algn="l" rtl="0" eaLnBrk="1" latinLnBrk="0" hangingPunct="1">
        <a:spcBef>
          <a:spcPts val="300"/>
        </a:spcBef>
        <a:buClr>
          <a:schemeClr val="accent3"/>
        </a:buClr>
        <a:buFont typeface="Georgia"/>
        <a:buChar char="•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8368" indent="-246888" algn="l" rtl="0" eaLnBrk="1" latinLnBrk="0" hangingPunct="1">
        <a:spcBef>
          <a:spcPts val="300"/>
        </a:spcBef>
        <a:buClr>
          <a:schemeClr val="accent2"/>
        </a:buClr>
        <a:buFont typeface="Georgia"/>
        <a:buChar char="▫"/>
        <a:defRPr kumimoji="0"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3544" indent="-219456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576" indent="-201168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8988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2000" kern="1200">
          <a:solidFill>
            <a:schemeClr val="accent3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2.w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emf"/><Relationship Id="rId4" Type="http://schemas.openxmlformats.org/officeDocument/2006/relationships/hyperlink" Target="sinusoida_animacija.ggb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prezentacija%20sin.nb" TargetMode="Externa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hyperlink" Target="prezentacija%20sin.nb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hyperlink" Target="prezentacija%20sin.nb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prezentacija%20cos.nb" TargetMode="External"/><Relationship Id="rId2" Type="http://schemas.openxmlformats.org/officeDocument/2006/relationships/hyperlink" Target="domaci.png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emf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sr-Cyrl-CS" dirty="0" smtClean="0">
                <a:latin typeface="Times New Roman" pitchFamily="18" charset="0"/>
                <a:cs typeface="Times New Roman" pitchFamily="18" charset="0"/>
              </a:rPr>
              <a:t>Функције</a:t>
            </a:r>
            <a:r>
              <a:rPr lang="sr-Cyrl-CS" dirty="0" smtClean="0"/>
              <a:t/>
            </a:r>
            <a:br>
              <a:rPr lang="sr-Cyrl-CS" dirty="0" smtClean="0"/>
            </a:br>
            <a:r>
              <a:rPr lang="sr-Latn-CS" i="1" dirty="0" smtClean="0">
                <a:latin typeface="Times New Roman" pitchFamily="18" charset="0"/>
                <a:cs typeface="Times New Roman" pitchFamily="18" charset="0"/>
              </a:rPr>
              <a:t>y= a sin(bx+c)</a:t>
            </a:r>
            <a:r>
              <a:rPr lang="sr-Cyrl-CS" i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sr-Cyrl-CS" dirty="0" smtClean="0"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sr-Latn-CS" i="1" dirty="0" smtClean="0">
                <a:latin typeface="Times New Roman" pitchFamily="18" charset="0"/>
                <a:cs typeface="Times New Roman" pitchFamily="18" charset="0"/>
              </a:rPr>
              <a:t> y= a cos(bx+c)</a:t>
            </a:r>
            <a:endParaRPr lang="en-US" dirty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>
          <a:xfrm>
            <a:off x="457200" y="4343400"/>
            <a:ext cx="8305800" cy="1981200"/>
          </a:xfrm>
        </p:spPr>
        <p:txBody>
          <a:bodyPr>
            <a:normAutofit/>
          </a:bodyPr>
          <a:lstStyle/>
          <a:p>
            <a:pPr algn="ctr"/>
            <a:r>
              <a:rPr lang="sr-Cyrl-CS" i="1" dirty="0" smtClean="0">
                <a:latin typeface="Times New Roman" pitchFamily="18" charset="0"/>
                <a:cs typeface="Times New Roman" pitchFamily="18" charset="0"/>
              </a:rPr>
              <a:t>Аутор</a:t>
            </a:r>
          </a:p>
          <a:p>
            <a:pPr algn="ctr"/>
            <a:r>
              <a:rPr lang="sr-Cyrl-CS" i="1" dirty="0" smtClean="0">
                <a:latin typeface="Times New Roman" pitchFamily="18" charset="0"/>
                <a:cs typeface="Times New Roman" pitchFamily="18" charset="0"/>
              </a:rPr>
              <a:t>Веселиновић Драган</a:t>
            </a:r>
          </a:p>
          <a:p>
            <a:pPr algn="ctr"/>
            <a:r>
              <a:rPr lang="sr-Cyrl-CS" i="1" dirty="0" smtClean="0">
                <a:latin typeface="Times New Roman" pitchFamily="18" charset="0"/>
                <a:cs typeface="Times New Roman" pitchFamily="18" charset="0"/>
              </a:rPr>
              <a:t>бр.инд. 1002/2011</a:t>
            </a:r>
          </a:p>
          <a:p>
            <a:pPr algn="ctr"/>
            <a:r>
              <a:rPr lang="sr-Cyrl-CS" i="1" dirty="0" smtClean="0">
                <a:latin typeface="Times New Roman" pitchFamily="18" charset="0"/>
                <a:cs typeface="Times New Roman" pitchFamily="18" charset="0"/>
              </a:rPr>
              <a:t>Крагујевац, 2012.год.</a:t>
            </a:r>
            <a:endParaRPr lang="en-US" i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/>
        </p:nvGraphicFramePr>
        <p:xfrm>
          <a:off x="4514850" y="3321050"/>
          <a:ext cx="114300" cy="215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9" name="Equation" r:id="rId3" imgW="114120" imgH="215640" progId="Equation.3">
                  <p:embed/>
                </p:oleObj>
              </mc:Choice>
              <mc:Fallback>
                <p:oleObj name="Equation" r:id="rId3" imgW="114120" imgH="215640" progId="Equation.3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14850" y="3321050"/>
                        <a:ext cx="114300" cy="2159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0"/>
            <a:ext cx="8229600" cy="609600"/>
          </a:xfrm>
        </p:spPr>
        <p:txBody>
          <a:bodyPr>
            <a:normAutofit/>
          </a:bodyPr>
          <a:lstStyle/>
          <a:p>
            <a:r>
              <a:rPr lang="sr-Cyrl-CS" sz="2000" b="1" dirty="0" smtClean="0">
                <a:latin typeface="Times New Roman" pitchFamily="18" charset="0"/>
                <a:cs typeface="Times New Roman" pitchFamily="18" charset="0"/>
              </a:rPr>
              <a:t>Како смо дефинисали тригонометријске ф-је  </a:t>
            </a:r>
            <a:r>
              <a:rPr lang="sr-Latn-CS" sz="2000" b="1" dirty="0" smtClean="0">
                <a:latin typeface="Times New Roman" pitchFamily="18" charset="0"/>
                <a:cs typeface="Times New Roman" pitchFamily="18" charset="0"/>
              </a:rPr>
              <a:t>y = sin x  </a:t>
            </a:r>
            <a:r>
              <a:rPr lang="sr-Cyrl-CS" sz="2000" b="1" dirty="0" smtClean="0"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sr-Latn-CS" sz="2000" b="1" dirty="0" smtClean="0">
                <a:latin typeface="Times New Roman" pitchFamily="18" charset="0"/>
                <a:cs typeface="Times New Roman" pitchFamily="18" charset="0"/>
              </a:rPr>
              <a:t> y = cos x ?</a:t>
            </a:r>
            <a:endParaRPr lang="en-US" sz="2000" b="1" dirty="0">
              <a:latin typeface="Times New Roman" pitchFamily="18" charset="0"/>
              <a:cs typeface="Times New Roman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457200" y="1598804"/>
                <a:ext cx="8229600" cy="5050536"/>
              </a:xfrm>
            </p:spPr>
            <p:txBody>
              <a:bodyPr>
                <a:normAutofit/>
              </a:bodyPr>
              <a:lstStyle/>
              <a:p>
                <a:r>
                  <a:rPr lang="sr-Cyrl-CS" sz="1800" dirty="0" smtClean="0">
                    <a:latin typeface="Times New Roman" pitchFamily="18" charset="0"/>
                    <a:cs typeface="Times New Roman" pitchFamily="18" charset="0"/>
                  </a:rPr>
                  <a:t>Пресликали смо  скуп  </a:t>
                </a:r>
                <a:r>
                  <a:rPr lang="sr-Latn-CS" sz="1800" dirty="0" smtClean="0">
                    <a:latin typeface="Times New Roman" pitchFamily="18" charset="0"/>
                    <a:cs typeface="Times New Roman" pitchFamily="18" charset="0"/>
                  </a:rPr>
                  <a:t>R </a:t>
                </a:r>
                <a:r>
                  <a:rPr lang="sr-Cyrl-CS" sz="1800" dirty="0" smtClean="0">
                    <a:latin typeface="Times New Roman" pitchFamily="18" charset="0"/>
                    <a:cs typeface="Times New Roman" pitchFamily="18" charset="0"/>
                  </a:rPr>
                  <a:t>на тригонометријски круг тако што сваком реалном броју доделимо један орјентисани лук те дужине.</a:t>
                </a:r>
              </a:p>
              <a:p>
                <a:r>
                  <a:rPr lang="sr-Cyrl-CS" sz="1800" dirty="0" smtClean="0">
                    <a:latin typeface="Times New Roman" pitchFamily="18" charset="0"/>
                    <a:cs typeface="Times New Roman" pitchFamily="18" charset="0"/>
                  </a:rPr>
                  <a:t>Тако је</a:t>
                </a:r>
              </a:p>
              <a:p>
                <a:pPr>
                  <a:buNone/>
                </a:pPr>
                <a:r>
                  <a:rPr lang="sr-Cyrl-CS" sz="1800" dirty="0" smtClean="0">
                    <a:latin typeface="Times New Roman" pitchFamily="18" charset="0"/>
                    <a:cs typeface="Times New Roman" pitchFamily="18" charset="0"/>
                  </a:rPr>
                  <a:t>	</a:t>
                </a:r>
                <a:r>
                  <a:rPr lang="sr-Latn-CS" sz="1800" b="1" dirty="0" smtClean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sr-Latn-CS" sz="1800" b="1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sz="1800">
                        <a:latin typeface="Cambria Math"/>
                        <a:cs typeface="Times New Roman" pitchFamily="18" charset="0"/>
                      </a:rPr>
                      <m:t>cos</m:t>
                    </m:r>
                    <m:r>
                      <a:rPr lang="en-US" sz="1800" i="1">
                        <a:latin typeface="Cambria Math"/>
                        <a:cs typeface="Times New Roman" pitchFamily="18" charset="0"/>
                      </a:rPr>
                      <m:t> </m:t>
                    </m:r>
                    <m:r>
                      <a:rPr lang="en-US" sz="1800" i="1">
                        <a:latin typeface="Cambria Math"/>
                        <a:cs typeface="Times New Roman" pitchFamily="18" charset="0"/>
                      </a:rPr>
                      <m:t>𝛼</m:t>
                    </m:r>
                    <m:r>
                      <a:rPr lang="en-US" sz="1800" i="1">
                        <a:latin typeface="Cambria Math"/>
                        <a:cs typeface="Times New Roman" pitchFamily="18" charset="0"/>
                      </a:rPr>
                      <m:t>=</m:t>
                    </m:r>
                    <m:f>
                      <m:fPr>
                        <m:ctrlPr>
                          <a:rPr lang="en-US" sz="1800" i="1">
                            <a:latin typeface="Cambria Math"/>
                            <a:cs typeface="Times New Roman" pitchFamily="18" charset="0"/>
                          </a:rPr>
                        </m:ctrlPr>
                      </m:fPr>
                      <m:num>
                        <m:d>
                          <m:dPr>
                            <m:begChr m:val="|"/>
                            <m:endChr m:val="|"/>
                            <m:ctrlPr>
                              <a:rPr lang="en-US" sz="1800" i="1">
                                <a:latin typeface="Cambria Math"/>
                                <a:cs typeface="Times New Roman" pitchFamily="18" charset="0"/>
                              </a:rPr>
                            </m:ctrlPr>
                          </m:dPr>
                          <m:e>
                            <m:r>
                              <a:rPr lang="en-US" sz="1800" i="1">
                                <a:latin typeface="Cambria Math"/>
                                <a:cs typeface="Times New Roman" pitchFamily="18" charset="0"/>
                              </a:rPr>
                              <m:t>𝑂</m:t>
                            </m:r>
                            <m:sSub>
                              <m:sSubPr>
                                <m:ctrlPr>
                                  <a:rPr lang="en-US" sz="1800" i="1">
                                    <a:latin typeface="Cambria Math"/>
                                    <a:cs typeface="Times New Roman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1800" i="1">
                                    <a:latin typeface="Cambria Math"/>
                                    <a:cs typeface="Times New Roman" pitchFamily="18" charset="0"/>
                                  </a:rPr>
                                  <m:t>𝑀</m:t>
                                </m:r>
                              </m:e>
                              <m:sub>
                                <m:r>
                                  <a:rPr lang="en-US" sz="1800" i="1">
                                    <a:latin typeface="Cambria Math"/>
                                    <a:cs typeface="Times New Roman" pitchFamily="18" charset="0"/>
                                  </a:rPr>
                                  <m:t>1</m:t>
                                </m:r>
                              </m:sub>
                            </m:sSub>
                          </m:e>
                        </m:d>
                      </m:num>
                      <m:den>
                        <m:d>
                          <m:dPr>
                            <m:begChr m:val="|"/>
                            <m:endChr m:val="|"/>
                            <m:ctrlPr>
                              <a:rPr lang="en-US" sz="1800" i="1">
                                <a:latin typeface="Cambria Math"/>
                                <a:cs typeface="Times New Roman" pitchFamily="18" charset="0"/>
                              </a:rPr>
                            </m:ctrlPr>
                          </m:dPr>
                          <m:e>
                            <m:r>
                              <a:rPr lang="en-US" sz="1800" i="1">
                                <a:latin typeface="Cambria Math"/>
                                <a:cs typeface="Times New Roman" pitchFamily="18" charset="0"/>
                              </a:rPr>
                              <m:t>𝑂𝑀</m:t>
                            </m:r>
                          </m:e>
                        </m:d>
                      </m:den>
                    </m:f>
                  </m:oMath>
                </a14:m>
                <a:r>
                  <a:rPr lang="en-US" sz="1600" dirty="0">
                    <a:latin typeface="Times New Roman" pitchFamily="18" charset="0"/>
                    <a:cs typeface="Times New Roman" pitchFamily="18" charset="0"/>
                  </a:rPr>
                  <a:t>,   </a:t>
                </a:r>
                <a:r>
                  <a:rPr lang="sr-Cyrl-RS" sz="1600" dirty="0">
                    <a:latin typeface="Times New Roman" pitchFamily="18" charset="0"/>
                    <a:cs typeface="Times New Roman" pitchFamily="18" charset="0"/>
                  </a:rPr>
                  <a:t>односно</a:t>
                </a:r>
                <a:r>
                  <a:rPr lang="en-US" sz="1600" dirty="0">
                    <a:latin typeface="Times New Roman" pitchFamily="18" charset="0"/>
                    <a:cs typeface="Times New Roman" pitchFamily="18" charset="0"/>
                  </a:rPr>
                  <a:t>   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lang="en-US" sz="1800" i="1">
                            <a:latin typeface="Cambria Math"/>
                            <a:cs typeface="Times New Roman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US" sz="1800">
                            <a:latin typeface="Cambria Math"/>
                            <a:cs typeface="Times New Roman" pitchFamily="18" charset="0"/>
                          </a:rPr>
                          <m:t>sin</m:t>
                        </m:r>
                      </m:fName>
                      <m:e>
                        <m:r>
                          <a:rPr lang="en-US" sz="1800" i="1">
                            <a:latin typeface="Cambria Math"/>
                            <a:cs typeface="Times New Roman" pitchFamily="18" charset="0"/>
                          </a:rPr>
                          <m:t>𝛼</m:t>
                        </m:r>
                        <m:r>
                          <a:rPr lang="en-US" sz="1800" i="1">
                            <a:latin typeface="Cambria Math"/>
                            <a:cs typeface="Times New Roman" pitchFamily="18" charset="0"/>
                          </a:rPr>
                          <m:t>=</m:t>
                        </m:r>
                        <m:f>
                          <m:fPr>
                            <m:ctrlPr>
                              <a:rPr lang="en-US" sz="1800" i="1">
                                <a:latin typeface="Cambria Math"/>
                                <a:cs typeface="Times New Roman" pitchFamily="18" charset="0"/>
                              </a:rPr>
                            </m:ctrlPr>
                          </m:fPr>
                          <m:num>
                            <m:d>
                              <m:dPr>
                                <m:begChr m:val="|"/>
                                <m:endChr m:val="|"/>
                                <m:ctrlPr>
                                  <a:rPr lang="en-US" sz="1800" i="1">
                                    <a:latin typeface="Cambria Math"/>
                                    <a:cs typeface="Times New Roman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US" sz="1800" i="1">
                                    <a:latin typeface="Cambria Math"/>
                                    <a:cs typeface="Times New Roman" pitchFamily="18" charset="0"/>
                                  </a:rPr>
                                  <m:t>𝑀</m:t>
                                </m:r>
                                <m:sSub>
                                  <m:sSubPr>
                                    <m:ctrlPr>
                                      <a:rPr lang="en-US" sz="1800" i="1">
                                        <a:latin typeface="Cambria Math"/>
                                        <a:cs typeface="Times New Roman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800" i="1">
                                        <a:latin typeface="Cambria Math"/>
                                        <a:cs typeface="Times New Roman" pitchFamily="18" charset="0"/>
                                      </a:rPr>
                                      <m:t>𝑀</m:t>
                                    </m:r>
                                  </m:e>
                                  <m:sub>
                                    <m:r>
                                      <a:rPr lang="en-US" sz="1800" i="1">
                                        <a:latin typeface="Cambria Math"/>
                                        <a:cs typeface="Times New Roman" pitchFamily="18" charset="0"/>
                                      </a:rPr>
                                      <m:t>1</m:t>
                                    </m:r>
                                  </m:sub>
                                </m:sSub>
                              </m:e>
                            </m:d>
                          </m:num>
                          <m:den>
                            <m:d>
                              <m:dPr>
                                <m:begChr m:val="|"/>
                                <m:endChr m:val="|"/>
                                <m:ctrlPr>
                                  <a:rPr lang="en-US" sz="1800" i="1">
                                    <a:latin typeface="Cambria Math"/>
                                    <a:cs typeface="Times New Roman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US" sz="1800" i="1">
                                    <a:latin typeface="Cambria Math"/>
                                    <a:cs typeface="Times New Roman" pitchFamily="18" charset="0"/>
                                  </a:rPr>
                                  <m:t>𝑂𝑀</m:t>
                                </m:r>
                              </m:e>
                            </m:d>
                          </m:den>
                        </m:f>
                      </m:e>
                    </m:func>
                  </m:oMath>
                </a14:m>
                <a:endParaRPr lang="sr-Cyrl-CS" sz="1800" dirty="0" smtClean="0">
                  <a:latin typeface="Times New Roman" pitchFamily="18" charset="0"/>
                  <a:cs typeface="Times New Roman" pitchFamily="18" charset="0"/>
                </a:endParaRPr>
              </a:p>
              <a:p>
                <a:pPr algn="r">
                  <a:buNone/>
                </a:pPr>
                <a:endParaRPr lang="sr-Latn-CS" sz="1800" dirty="0" smtClean="0">
                  <a:latin typeface="Times New Roman" pitchFamily="18" charset="0"/>
                  <a:cs typeface="Times New Roman" pitchFamily="18" charset="0"/>
                </a:endParaRPr>
              </a:p>
              <a:p>
                <a:pPr algn="r">
                  <a:buNone/>
                </a:pPr>
                <a:endParaRPr lang="sr-Latn-CS" sz="1800" dirty="0" smtClean="0">
                  <a:latin typeface="Times New Roman" pitchFamily="18" charset="0"/>
                  <a:cs typeface="Times New Roman" pitchFamily="18" charset="0"/>
                </a:endParaRPr>
              </a:p>
              <a:p>
                <a:pPr algn="r">
                  <a:buNone/>
                </a:pPr>
                <a:endParaRPr lang="sr-Latn-CS" sz="1800" dirty="0" smtClean="0">
                  <a:latin typeface="Times New Roman" pitchFamily="18" charset="0"/>
                  <a:cs typeface="Times New Roman" pitchFamily="18" charset="0"/>
                </a:endParaRPr>
              </a:p>
              <a:p>
                <a:pPr>
                  <a:buNone/>
                </a:pPr>
                <a:r>
                  <a:rPr lang="sr-Cyrl-CS" sz="1800" dirty="0" smtClean="0">
                    <a:latin typeface="Times New Roman" pitchFamily="18" charset="0"/>
                    <a:cs typeface="Times New Roman" pitchFamily="18" charset="0"/>
                  </a:rPr>
                  <a:t>Настанак  синусоиде</a:t>
                </a:r>
              </a:p>
              <a:p>
                <a:pPr>
                  <a:buNone/>
                </a:pPr>
                <a:endParaRPr lang="en-US" sz="1800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1598804"/>
                <a:ext cx="8229600" cy="5050536"/>
              </a:xfrm>
              <a:blipFill rotWithShape="1">
                <a:blip r:embed="rId2"/>
                <a:stretch>
                  <a:fillRect t="-603" r="-13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Picture 3" descr="sl1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91200" y="2209800"/>
            <a:ext cx="1764793" cy="1533378"/>
          </a:xfrm>
          <a:prstGeom prst="rect">
            <a:avLst/>
          </a:prstGeom>
        </p:spPr>
      </p:pic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051" name="Rectangle 3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8" name="Picture 7" descr="asin.eps">
            <a:hlinkClick r:id="rId4" action="ppaction://hlinkfile"/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14600" y="3657600"/>
            <a:ext cx="4572000" cy="2991740"/>
          </a:xfrm>
          <a:prstGeom prst="rect">
            <a:avLst/>
          </a:prstGeom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uiExpand="1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85800"/>
            <a:ext cx="8229600" cy="1524000"/>
          </a:xfrm>
        </p:spPr>
        <p:txBody>
          <a:bodyPr>
            <a:normAutofit fontScale="90000"/>
          </a:bodyPr>
          <a:lstStyle/>
          <a:p>
            <a:pPr algn="ctr"/>
            <a:r>
              <a:rPr lang="sr-Cyrl-CS" sz="3200" dirty="0" smtClean="0">
                <a:latin typeface="Times New Roman" pitchFamily="18" charset="0"/>
                <a:cs typeface="Times New Roman" pitchFamily="18" charset="0"/>
              </a:rPr>
              <a:t>График функције</a:t>
            </a:r>
            <a:r>
              <a:rPr lang="sr-Cyrl-CS" sz="3200" dirty="0" smtClean="0"/>
              <a:t>   </a:t>
            </a:r>
            <a:r>
              <a:rPr lang="sr-Latn-CS" sz="3200" b="1" i="1" dirty="0" smtClean="0">
                <a:latin typeface="Times New Roman" pitchFamily="18" charset="0"/>
                <a:cs typeface="Times New Roman" pitchFamily="18" charset="0"/>
              </a:rPr>
              <a:t>y</a:t>
            </a:r>
            <a:r>
              <a:rPr lang="sr-Cyrl-CS" sz="32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Latn-CS" sz="3200" b="1" i="1" dirty="0" smtClean="0">
                <a:latin typeface="Times New Roman" pitchFamily="18" charset="0"/>
                <a:cs typeface="Times New Roman" pitchFamily="18" charset="0"/>
              </a:rPr>
              <a:t>= a sin(bx+c)</a:t>
            </a:r>
            <a:r>
              <a:rPr lang="sr-Cyrl-CS" sz="3200" b="1" dirty="0" smtClean="0"/>
              <a:t> </a:t>
            </a:r>
            <a:br>
              <a:rPr lang="sr-Cyrl-CS" sz="3200" b="1" dirty="0" smtClean="0"/>
            </a:br>
            <a:r>
              <a:rPr lang="sr-Cyrl-CS" sz="3200" dirty="0" smtClean="0">
                <a:latin typeface="Times New Roman" pitchFamily="18" charset="0"/>
                <a:cs typeface="Times New Roman" pitchFamily="18" charset="0"/>
              </a:rPr>
              <a:t>анализирамо </a:t>
            </a:r>
            <a:r>
              <a:rPr lang="sr-Cyrl-RS" sz="3200" dirty="0" smtClean="0">
                <a:latin typeface="Times New Roman" pitchFamily="18" charset="0"/>
                <a:cs typeface="Times New Roman" pitchFamily="18" charset="0"/>
              </a:rPr>
              <a:t>у зависности од</a:t>
            </a:r>
            <a:r>
              <a:rPr lang="sr-Cyrl-CS" sz="3200" dirty="0" smtClean="0">
                <a:latin typeface="Times New Roman" pitchFamily="18" charset="0"/>
                <a:cs typeface="Times New Roman" pitchFamily="18" charset="0"/>
              </a:rPr>
              <a:t> параметара </a:t>
            </a:r>
            <a:r>
              <a:rPr lang="sr-Latn-CS" sz="3200" b="1" i="1" dirty="0" smtClean="0">
                <a:latin typeface="Times New Roman" pitchFamily="18" charset="0"/>
                <a:cs typeface="Times New Roman" pitchFamily="18" charset="0"/>
              </a:rPr>
              <a:t>a,b</a:t>
            </a:r>
            <a:r>
              <a:rPr lang="sr-Latn-CS" sz="32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3200" dirty="0" smtClean="0"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sr-Latn-CS" sz="3200" b="1" i="1" dirty="0" smtClean="0">
                <a:latin typeface="Times New Roman" pitchFamily="18" charset="0"/>
                <a:cs typeface="Times New Roman" pitchFamily="18" charset="0"/>
              </a:rPr>
              <a:t>c</a:t>
            </a:r>
            <a:endParaRPr lang="en-US" sz="32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r-Cyrl-CS" i="1" dirty="0" smtClean="0">
                <a:latin typeface="Times New Roman" pitchFamily="18" charset="0"/>
                <a:cs typeface="Times New Roman" pitchFamily="18" charset="0"/>
              </a:rPr>
              <a:t>Параметар  </a:t>
            </a:r>
            <a:r>
              <a:rPr lang="sr-Latn-CS" b="1" i="1" dirty="0" smtClean="0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sr-Latn-CS" i="1" dirty="0" smtClean="0"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sr-Cyrl-CS" i="1" dirty="0" smtClean="0">
                <a:latin typeface="Times New Roman" pitchFamily="18" charset="0"/>
                <a:cs typeface="Times New Roman" pitchFamily="18" charset="0"/>
              </a:rPr>
              <a:t>померање графика дуж </a:t>
            </a:r>
            <a:r>
              <a:rPr lang="sr-Latn-CS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Latn-CS" b="1" i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sr-Cyrl-CS" i="1" dirty="0" smtClean="0">
                <a:latin typeface="Times New Roman" pitchFamily="18" charset="0"/>
                <a:cs typeface="Times New Roman" pitchFamily="18" charset="0"/>
              </a:rPr>
              <a:t> осе</a:t>
            </a:r>
            <a:endParaRPr lang="sr-Latn-CS" i="1" dirty="0" smtClean="0">
              <a:latin typeface="Times New Roman" pitchFamily="18" charset="0"/>
              <a:cs typeface="Times New Roman" pitchFamily="18" charset="0"/>
            </a:endParaRPr>
          </a:p>
          <a:p>
            <a:pPr marL="624078" indent="-514350">
              <a:buFont typeface="+mj-lt"/>
              <a:buAutoNum type="arabicParenR"/>
            </a:pPr>
            <a:r>
              <a:rPr lang="sr-Cyrl-CS" i="1" dirty="0" smtClean="0">
                <a:latin typeface="Times New Roman" pitchFamily="18" charset="0"/>
                <a:cs typeface="Times New Roman" pitchFamily="18" charset="0"/>
              </a:rPr>
              <a:t>За </a:t>
            </a:r>
            <a:r>
              <a:rPr lang="sr-Latn-CS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Latn-CS" b="1" i="1" dirty="0" smtClean="0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en-US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i="1" dirty="0" smtClean="0">
                <a:latin typeface="Times New Roman" pitchFamily="18" charset="0"/>
                <a:cs typeface="Times New Roman" pitchFamily="18" charset="0"/>
              </a:rPr>
              <a:t>&gt; </a:t>
            </a:r>
            <a:r>
              <a:rPr lang="en-US" sz="2400" i="1" dirty="0" smtClean="0">
                <a:latin typeface="Times New Roman" pitchFamily="18" charset="0"/>
                <a:cs typeface="Times New Roman" pitchFamily="18" charset="0"/>
              </a:rPr>
              <a:t>0 , </a:t>
            </a:r>
            <a:r>
              <a:rPr lang="sr-Cyrl-CS" i="1" dirty="0" smtClean="0">
                <a:latin typeface="Times New Roman" pitchFamily="18" charset="0"/>
                <a:cs typeface="Times New Roman" pitchFamily="18" charset="0"/>
              </a:rPr>
              <a:t>померање  графика  улево за </a:t>
            </a:r>
            <a:r>
              <a:rPr lang="sr-Latn-CS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Latn-CS" b="1" i="1" dirty="0" smtClean="0">
                <a:latin typeface="Times New Roman" pitchFamily="18" charset="0"/>
                <a:cs typeface="Times New Roman" pitchFamily="18" charset="0"/>
              </a:rPr>
              <a:t>c/b</a:t>
            </a:r>
            <a:r>
              <a:rPr lang="sr-Cyrl-CS" i="1" dirty="0" smtClean="0"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pPr marL="624078" indent="-514350">
              <a:buFont typeface="+mj-lt"/>
              <a:buAutoNum type="arabicParenR"/>
            </a:pPr>
            <a:r>
              <a:rPr lang="sr-Cyrl-CS" i="1" dirty="0" smtClean="0">
                <a:latin typeface="Times New Roman" pitchFamily="18" charset="0"/>
                <a:cs typeface="Times New Roman" pitchFamily="18" charset="0"/>
              </a:rPr>
              <a:t>За  </a:t>
            </a:r>
            <a:r>
              <a:rPr lang="sr-Latn-CS" b="1" i="1" dirty="0" smtClean="0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en-US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i="1" dirty="0" smtClean="0">
                <a:latin typeface="Times New Roman" pitchFamily="18" charset="0"/>
                <a:cs typeface="Times New Roman" pitchFamily="18" charset="0"/>
              </a:rPr>
              <a:t>&lt; </a:t>
            </a:r>
            <a:r>
              <a:rPr lang="en-US" sz="2400" i="1" dirty="0" smtClean="0">
                <a:latin typeface="Times New Roman" pitchFamily="18" charset="0"/>
                <a:cs typeface="Times New Roman" pitchFamily="18" charset="0"/>
              </a:rPr>
              <a:t>0 , </a:t>
            </a:r>
            <a:r>
              <a:rPr lang="sr-Cyrl-CS" i="1" dirty="0" smtClean="0">
                <a:latin typeface="Times New Roman" pitchFamily="18" charset="0"/>
                <a:cs typeface="Times New Roman" pitchFamily="18" charset="0"/>
              </a:rPr>
              <a:t>померање  графика  удесно за </a:t>
            </a:r>
            <a:r>
              <a:rPr lang="sr-Latn-CS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Latn-CS" b="1" i="1" dirty="0" smtClean="0">
                <a:latin typeface="Times New Roman" pitchFamily="18" charset="0"/>
                <a:cs typeface="Times New Roman" pitchFamily="18" charset="0"/>
              </a:rPr>
              <a:t>c/b</a:t>
            </a:r>
            <a:r>
              <a:rPr lang="sr-Cyrl-CS" i="1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624078" indent="-514350">
              <a:buNone/>
            </a:pPr>
            <a:endParaRPr lang="sr-Cyrl-CS" i="1" dirty="0" smtClean="0">
              <a:latin typeface="Times New Roman" pitchFamily="18" charset="0"/>
              <a:cs typeface="Times New Roman" pitchFamily="18" charset="0"/>
            </a:endParaRPr>
          </a:p>
          <a:p>
            <a:pPr marL="624078" indent="-514350" algn="just">
              <a:buNone/>
            </a:pPr>
            <a:r>
              <a:rPr lang="sr-Cyrl-CS" sz="2000" i="1" dirty="0" smtClean="0">
                <a:latin typeface="Times New Roman" pitchFamily="18" charset="0"/>
                <a:cs typeface="Times New Roman" pitchFamily="18" charset="0"/>
              </a:rPr>
              <a:t>Графици </a:t>
            </a:r>
            <a:r>
              <a:rPr lang="sr-Latn-CS" sz="2000" i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sr-Cyrl-CS" sz="2000" i="1" dirty="0" smtClean="0">
                <a:latin typeface="Times New Roman" pitchFamily="18" charset="0"/>
                <a:cs typeface="Times New Roman" pitchFamily="18" charset="0"/>
              </a:rPr>
              <a:t>функција</a:t>
            </a:r>
            <a:r>
              <a:rPr lang="sr-Latn-CS" sz="2000" i="1" dirty="0" smtClean="0">
                <a:latin typeface="Times New Roman" pitchFamily="18" charset="0"/>
                <a:cs typeface="Times New Roman" pitchFamily="18" charset="0"/>
              </a:rPr>
              <a:t> :</a:t>
            </a:r>
            <a:endParaRPr lang="sr-Cyrl-CS" sz="2000" i="1" dirty="0" smtClean="0">
              <a:latin typeface="Times New Roman" pitchFamily="18" charset="0"/>
              <a:cs typeface="Times New Roman" pitchFamily="18" charset="0"/>
            </a:endParaRPr>
          </a:p>
          <a:p>
            <a:pPr marL="624078" indent="-514350" algn="just">
              <a:buNone/>
            </a:pPr>
            <a:r>
              <a:rPr lang="sr-Latn-CS" sz="2000" i="1" dirty="0" smtClean="0">
                <a:solidFill>
                  <a:srgbClr val="CCCC00"/>
                </a:solidFill>
                <a:latin typeface="Times New Roman" pitchFamily="18" charset="0"/>
                <a:cs typeface="Times New Roman" pitchFamily="18" charset="0"/>
              </a:rPr>
              <a:t>	y = sin(x+2)</a:t>
            </a:r>
          </a:p>
          <a:p>
            <a:pPr marL="624078" indent="-514350" algn="just">
              <a:buNone/>
            </a:pPr>
            <a:r>
              <a:rPr lang="sr-Latn-CS" sz="2000" i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	y = sin x</a:t>
            </a:r>
            <a:endParaRPr lang="en-US" sz="2000" i="1" dirty="0" smtClean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624078" indent="-514350" algn="just">
              <a:buNone/>
            </a:pPr>
            <a:r>
              <a:rPr lang="sr-Latn-CS" sz="2000" i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	y = sin(x - 2)</a:t>
            </a:r>
            <a:endParaRPr lang="en-US" sz="2000" i="1" dirty="0" smtClean="0">
              <a:solidFill>
                <a:schemeClr val="accent3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624078" indent="-514350">
              <a:buNone/>
            </a:pPr>
            <a:endParaRPr lang="en-US" sz="20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15361" name="Picture 1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571500" cy="161925"/>
          </a:xfrm>
          <a:prstGeom prst="rect">
            <a:avLst/>
          </a:prstGeom>
          <a:noFill/>
        </p:spPr>
      </p:pic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15363" name="Picture 3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571500" cy="161925"/>
          </a:xfrm>
          <a:prstGeom prst="rect">
            <a:avLst/>
          </a:prstGeom>
          <a:noFill/>
        </p:spPr>
      </p:pic>
      <p:sp>
        <p:nvSpPr>
          <p:cNvPr id="15366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15365" name="Picture 5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571500" cy="161925"/>
          </a:xfrm>
          <a:prstGeom prst="rect">
            <a:avLst/>
          </a:prstGeom>
          <a:noFill/>
        </p:spPr>
      </p:pic>
      <p:pic>
        <p:nvPicPr>
          <p:cNvPr id="10" name="Picture 9" descr="parametac c.eps">
            <a:hlinkClick r:id="rId3" action="ppaction://hlinkfile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95800" y="4038600"/>
            <a:ext cx="3611250" cy="2272500"/>
          </a:xfrm>
          <a:prstGeom prst="rect">
            <a:avLst/>
          </a:prstGeom>
        </p:spPr>
      </p:pic>
    </p:spTree>
  </p:cSld>
  <p:clrMapOvr>
    <a:masterClrMapping/>
  </p:clrMapOvr>
  <p:transition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uiExpand="1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85800"/>
            <a:ext cx="8229600" cy="1524000"/>
          </a:xfrm>
        </p:spPr>
        <p:txBody>
          <a:bodyPr>
            <a:normAutofit fontScale="90000"/>
          </a:bodyPr>
          <a:lstStyle/>
          <a:p>
            <a:pPr algn="ctr"/>
            <a:r>
              <a:rPr lang="sr-Cyrl-CS" sz="3200" dirty="0">
                <a:latin typeface="Times New Roman" pitchFamily="18" charset="0"/>
                <a:cs typeface="Times New Roman" pitchFamily="18" charset="0"/>
              </a:rPr>
              <a:t>График функције</a:t>
            </a:r>
            <a:r>
              <a:rPr lang="sr-Cyrl-CS" sz="3200" dirty="0"/>
              <a:t>   </a:t>
            </a:r>
            <a:r>
              <a:rPr lang="sr-Latn-CS" sz="3200" b="1" i="1" dirty="0">
                <a:latin typeface="Times New Roman" pitchFamily="18" charset="0"/>
                <a:cs typeface="Times New Roman" pitchFamily="18" charset="0"/>
              </a:rPr>
              <a:t>y</a:t>
            </a:r>
            <a:r>
              <a:rPr lang="sr-Cyrl-CS" sz="32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Latn-CS" sz="3200" b="1" i="1" dirty="0">
                <a:latin typeface="Times New Roman" pitchFamily="18" charset="0"/>
                <a:cs typeface="Times New Roman" pitchFamily="18" charset="0"/>
              </a:rPr>
              <a:t>= a sin(bx+c)</a:t>
            </a:r>
            <a:r>
              <a:rPr lang="sr-Cyrl-CS" sz="3200" b="1" dirty="0"/>
              <a:t> </a:t>
            </a:r>
            <a:br>
              <a:rPr lang="sr-Cyrl-CS" sz="3200" b="1" dirty="0"/>
            </a:br>
            <a:r>
              <a:rPr lang="sr-Cyrl-CS" sz="3200" dirty="0">
                <a:latin typeface="Times New Roman" pitchFamily="18" charset="0"/>
                <a:cs typeface="Times New Roman" pitchFamily="18" charset="0"/>
              </a:rPr>
              <a:t>анализирамо </a:t>
            </a:r>
            <a:r>
              <a:rPr lang="sr-Cyrl-RS" sz="3200" dirty="0">
                <a:latin typeface="Times New Roman" pitchFamily="18" charset="0"/>
                <a:cs typeface="Times New Roman" pitchFamily="18" charset="0"/>
              </a:rPr>
              <a:t>у зависности од</a:t>
            </a:r>
            <a:r>
              <a:rPr lang="sr-Cyrl-CS" sz="3200" dirty="0">
                <a:latin typeface="Times New Roman" pitchFamily="18" charset="0"/>
                <a:cs typeface="Times New Roman" pitchFamily="18" charset="0"/>
              </a:rPr>
              <a:t> параметара </a:t>
            </a:r>
            <a:r>
              <a:rPr lang="sr-Latn-CS" sz="3200" b="1" i="1" dirty="0">
                <a:latin typeface="Times New Roman" pitchFamily="18" charset="0"/>
                <a:cs typeface="Times New Roman" pitchFamily="18" charset="0"/>
              </a:rPr>
              <a:t>a,b</a:t>
            </a:r>
            <a:r>
              <a:rPr lang="sr-Latn-CS" sz="32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3200" dirty="0"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sr-Latn-CS" sz="3200" b="1" i="1" dirty="0">
                <a:latin typeface="Times New Roman" pitchFamily="18" charset="0"/>
                <a:cs typeface="Times New Roman" pitchFamily="18" charset="0"/>
              </a:rPr>
              <a:t>c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r-Cyrl-CS" i="1" dirty="0" smtClean="0">
                <a:latin typeface="Times New Roman" pitchFamily="18" charset="0"/>
                <a:cs typeface="Times New Roman" pitchFamily="18" charset="0"/>
              </a:rPr>
              <a:t>Параметар  </a:t>
            </a:r>
            <a:r>
              <a:rPr lang="sr-Latn-CS" b="1" i="1" dirty="0" smtClean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sr-Cyrl-CS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Latn-CS" i="1" dirty="0" smtClean="0">
                <a:latin typeface="Times New Roman" pitchFamily="18" charset="0"/>
                <a:cs typeface="Times New Roman" pitchFamily="18" charset="0"/>
              </a:rPr>
              <a:t> –</a:t>
            </a:r>
            <a:r>
              <a:rPr lang="sr-Cyrl-CS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Latn-CS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i="1" dirty="0" smtClean="0">
                <a:latin typeface="Times New Roman" pitchFamily="18" charset="0"/>
                <a:cs typeface="Times New Roman" pitchFamily="18" charset="0"/>
              </a:rPr>
              <a:t>повећање учесталости  односно фреквенције графика јер је основни период </a:t>
            </a:r>
            <a:r>
              <a:rPr lang="sr-Cyrl-CS" b="1" i="1" dirty="0" smtClean="0">
                <a:latin typeface="Times New Roman" pitchFamily="18" charset="0"/>
                <a:cs typeface="Times New Roman" pitchFamily="18" charset="0"/>
              </a:rPr>
              <a:t>Т=2</a:t>
            </a:r>
            <a:r>
              <a:rPr lang="el-GR" b="1" i="1" dirty="0" smtClean="0">
                <a:latin typeface="Times New Roman" pitchFamily="18" charset="0"/>
                <a:cs typeface="Times New Roman" pitchFamily="18" charset="0"/>
              </a:rPr>
              <a:t>π</a:t>
            </a:r>
            <a:r>
              <a:rPr lang="sr-Cyrl-CS" b="1" i="1" dirty="0" smtClean="0">
                <a:latin typeface="Times New Roman" pitchFamily="18" charset="0"/>
                <a:cs typeface="Times New Roman" pitchFamily="18" charset="0"/>
              </a:rPr>
              <a:t>/</a:t>
            </a:r>
            <a:r>
              <a:rPr lang="sr-Latn-CS" b="1" i="1" dirty="0" smtClean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dirty="0" smtClean="0"/>
              <a:t> </a:t>
            </a:r>
            <a:endParaRPr lang="sr-Latn-CS" i="1" dirty="0" smtClean="0">
              <a:latin typeface="Times New Roman" pitchFamily="18" charset="0"/>
              <a:cs typeface="Times New Roman" pitchFamily="18" charset="0"/>
            </a:endParaRPr>
          </a:p>
          <a:p>
            <a:pPr marL="624078" indent="-514350">
              <a:buFont typeface="+mj-lt"/>
              <a:buAutoNum type="arabicParenR"/>
            </a:pPr>
            <a:r>
              <a:rPr lang="sr-Cyrl-CS" i="1" dirty="0" smtClean="0">
                <a:latin typeface="Times New Roman" pitchFamily="18" charset="0"/>
                <a:cs typeface="Times New Roman" pitchFamily="18" charset="0"/>
              </a:rPr>
              <a:t>за </a:t>
            </a:r>
            <a:r>
              <a:rPr lang="sr-Latn-CS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Latn-CS" b="1" i="1" dirty="0" smtClean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i="1" dirty="0" smtClean="0">
                <a:latin typeface="Times New Roman" pitchFamily="18" charset="0"/>
                <a:cs typeface="Times New Roman" pitchFamily="18" charset="0"/>
              </a:rPr>
              <a:t>&gt; </a:t>
            </a:r>
            <a:r>
              <a:rPr lang="sr-Latn-CS" sz="2400" i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sz="2400" i="1" dirty="0" smtClean="0">
                <a:latin typeface="Times New Roman" pitchFamily="18" charset="0"/>
                <a:cs typeface="Times New Roman" pitchFamily="18" charset="0"/>
              </a:rPr>
              <a:t> , </a:t>
            </a:r>
            <a:r>
              <a:rPr lang="sr-Cyrl-CS" i="1" dirty="0" smtClean="0">
                <a:latin typeface="Times New Roman" pitchFamily="18" charset="0"/>
                <a:cs typeface="Times New Roman" pitchFamily="18" charset="0"/>
              </a:rPr>
              <a:t>повећање учесталости,</a:t>
            </a:r>
          </a:p>
          <a:p>
            <a:pPr marL="624078" indent="-514350">
              <a:buFont typeface="+mj-lt"/>
              <a:buAutoNum type="arabicParenR"/>
            </a:pPr>
            <a:r>
              <a:rPr lang="sr-Cyrl-CS" i="1" dirty="0" smtClean="0">
                <a:latin typeface="Times New Roman" pitchFamily="18" charset="0"/>
                <a:cs typeface="Times New Roman" pitchFamily="18" charset="0"/>
              </a:rPr>
              <a:t>за  </a:t>
            </a:r>
            <a:r>
              <a:rPr lang="sr-Latn-CS" b="1" i="1" dirty="0" smtClean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i="1" dirty="0" smtClean="0">
                <a:latin typeface="Times New Roman" pitchFamily="18" charset="0"/>
                <a:cs typeface="Times New Roman" pitchFamily="18" charset="0"/>
              </a:rPr>
              <a:t>&lt; </a:t>
            </a:r>
            <a:r>
              <a:rPr lang="sr-Latn-CS" sz="2400" i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sz="2400" i="1" dirty="0" smtClean="0">
                <a:latin typeface="Times New Roman" pitchFamily="18" charset="0"/>
                <a:cs typeface="Times New Roman" pitchFamily="18" charset="0"/>
              </a:rPr>
              <a:t> ,</a:t>
            </a:r>
            <a:r>
              <a:rPr lang="sr-Cyrl-CS" i="1" dirty="0" smtClean="0">
                <a:latin typeface="Times New Roman" pitchFamily="18" charset="0"/>
                <a:cs typeface="Times New Roman" pitchFamily="18" charset="0"/>
              </a:rPr>
              <a:t>смањење учесталости</a:t>
            </a:r>
            <a:r>
              <a:rPr lang="en-US" sz="24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i="1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624078" indent="-514350">
              <a:buNone/>
            </a:pPr>
            <a:endParaRPr lang="sr-Cyrl-CS" i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sr-Cyrl-CS" sz="2000" i="1" dirty="0" smtClean="0">
                <a:latin typeface="Times New Roman" pitchFamily="18" charset="0"/>
                <a:cs typeface="Times New Roman" pitchFamily="18" charset="0"/>
              </a:rPr>
              <a:t>Графици  функција :</a:t>
            </a:r>
          </a:p>
          <a:p>
            <a:pPr>
              <a:buNone/>
            </a:pPr>
            <a:r>
              <a:rPr lang="sr-Latn-CS" sz="2000" i="1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sr-Latn-CS" sz="2000" i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y = sin x, T=2</a:t>
            </a:r>
            <a:r>
              <a:rPr lang="el-GR" sz="2000" i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π</a:t>
            </a:r>
            <a:endParaRPr lang="sr-Latn-CS" sz="2000" i="1" dirty="0" smtClean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sr-Latn-CS" sz="2000" i="1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sr-Latn-CS" sz="2000" i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y = sin ½ x, T=4</a:t>
            </a:r>
            <a:r>
              <a:rPr lang="el-GR" sz="2000" i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π</a:t>
            </a:r>
            <a:endParaRPr lang="sr-Latn-CS" sz="2000" i="1" dirty="0" smtClean="0">
              <a:solidFill>
                <a:schemeClr val="accent3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sr-Latn-CS" sz="2000" i="1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sr-Latn-CS" sz="2000" i="1" dirty="0" smtClean="0">
                <a:solidFill>
                  <a:srgbClr val="CCCC00"/>
                </a:solidFill>
                <a:latin typeface="Times New Roman" pitchFamily="18" charset="0"/>
                <a:cs typeface="Times New Roman" pitchFamily="18" charset="0"/>
              </a:rPr>
              <a:t>y= sin 2x, T=</a:t>
            </a:r>
            <a:r>
              <a:rPr lang="el-GR" sz="2000" i="1" dirty="0" smtClean="0">
                <a:solidFill>
                  <a:srgbClr val="CCCC00"/>
                </a:solidFill>
                <a:latin typeface="Times New Roman" pitchFamily="18" charset="0"/>
                <a:cs typeface="Times New Roman" pitchFamily="18" charset="0"/>
              </a:rPr>
              <a:t>π</a:t>
            </a:r>
            <a:endParaRPr lang="sr-Cyrl-CS" sz="2000" i="1" dirty="0" smtClean="0">
              <a:solidFill>
                <a:srgbClr val="CCCC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en-US" sz="2000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3" descr="parametar b.eps">
            <a:hlinkClick r:id="rId2" action="ppaction://hlinkfile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0" y="4191000"/>
            <a:ext cx="3611250" cy="2272500"/>
          </a:xfrm>
          <a:prstGeom prst="rect">
            <a:avLst/>
          </a:prstGeom>
        </p:spPr>
      </p:pic>
    </p:spTree>
  </p:cSld>
  <p:clrMapOvr>
    <a:masterClrMapping/>
  </p:clrMapOvr>
  <p:transition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uiExpand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1524000"/>
          </a:xfrm>
        </p:spPr>
        <p:txBody>
          <a:bodyPr>
            <a:normAutofit fontScale="90000"/>
          </a:bodyPr>
          <a:lstStyle/>
          <a:p>
            <a:pPr algn="ctr"/>
            <a:r>
              <a:rPr lang="sr-Cyrl-CS" sz="3200" dirty="0">
                <a:latin typeface="Times New Roman" pitchFamily="18" charset="0"/>
                <a:cs typeface="Times New Roman" pitchFamily="18" charset="0"/>
              </a:rPr>
              <a:t>График функције</a:t>
            </a:r>
            <a:r>
              <a:rPr lang="sr-Cyrl-CS" sz="3200" dirty="0"/>
              <a:t>   </a:t>
            </a:r>
            <a:r>
              <a:rPr lang="sr-Latn-CS" sz="3200" b="1" i="1" dirty="0">
                <a:latin typeface="Times New Roman" pitchFamily="18" charset="0"/>
                <a:cs typeface="Times New Roman" pitchFamily="18" charset="0"/>
              </a:rPr>
              <a:t>y</a:t>
            </a:r>
            <a:r>
              <a:rPr lang="sr-Cyrl-CS" sz="32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Latn-CS" sz="3200" b="1" i="1" dirty="0">
                <a:latin typeface="Times New Roman" pitchFamily="18" charset="0"/>
                <a:cs typeface="Times New Roman" pitchFamily="18" charset="0"/>
              </a:rPr>
              <a:t>= a sin(bx+c)</a:t>
            </a:r>
            <a:r>
              <a:rPr lang="sr-Cyrl-CS" sz="3200" b="1" dirty="0"/>
              <a:t> </a:t>
            </a:r>
            <a:br>
              <a:rPr lang="sr-Cyrl-CS" sz="3200" b="1" dirty="0"/>
            </a:br>
            <a:r>
              <a:rPr lang="sr-Cyrl-CS" sz="3200" dirty="0">
                <a:latin typeface="Times New Roman" pitchFamily="18" charset="0"/>
                <a:cs typeface="Times New Roman" pitchFamily="18" charset="0"/>
              </a:rPr>
              <a:t>анализирамо </a:t>
            </a:r>
            <a:r>
              <a:rPr lang="sr-Cyrl-RS" sz="3200" dirty="0">
                <a:latin typeface="Times New Roman" pitchFamily="18" charset="0"/>
                <a:cs typeface="Times New Roman" pitchFamily="18" charset="0"/>
              </a:rPr>
              <a:t>у зависности од</a:t>
            </a:r>
            <a:r>
              <a:rPr lang="sr-Cyrl-CS" sz="3200" dirty="0">
                <a:latin typeface="Times New Roman" pitchFamily="18" charset="0"/>
                <a:cs typeface="Times New Roman" pitchFamily="18" charset="0"/>
              </a:rPr>
              <a:t> параметара </a:t>
            </a:r>
            <a:r>
              <a:rPr lang="sr-Latn-CS" sz="3200" b="1" i="1" dirty="0">
                <a:latin typeface="Times New Roman" pitchFamily="18" charset="0"/>
                <a:cs typeface="Times New Roman" pitchFamily="18" charset="0"/>
              </a:rPr>
              <a:t>a,b</a:t>
            </a:r>
            <a:r>
              <a:rPr lang="sr-Latn-CS" sz="32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3200" dirty="0"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sr-Latn-CS" sz="3200" b="1" i="1" dirty="0">
                <a:latin typeface="Times New Roman" pitchFamily="18" charset="0"/>
                <a:cs typeface="Times New Roman" pitchFamily="18" charset="0"/>
              </a:rPr>
              <a:t>c</a:t>
            </a:r>
            <a:endParaRPr lang="en-US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05000"/>
            <a:ext cx="8229600" cy="4953000"/>
          </a:xfrm>
        </p:spPr>
        <p:txBody>
          <a:bodyPr/>
          <a:lstStyle/>
          <a:p>
            <a:r>
              <a:rPr lang="sr-Cyrl-CS" i="1" dirty="0" smtClean="0">
                <a:latin typeface="Times New Roman" pitchFamily="18" charset="0"/>
                <a:cs typeface="Times New Roman" pitchFamily="18" charset="0"/>
              </a:rPr>
              <a:t>Параметар  </a:t>
            </a:r>
            <a:r>
              <a:rPr lang="sr-Latn-CS" b="1" i="1" dirty="0" smtClean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sr-Cyrl-CS" b="1" i="1" dirty="0" smtClean="0">
                <a:latin typeface="Times New Roman" pitchFamily="18" charset="0"/>
                <a:cs typeface="Times New Roman" pitchFamily="18" charset="0"/>
              </a:rPr>
              <a:t> ≠ 0</a:t>
            </a:r>
            <a:r>
              <a:rPr lang="sr-Latn-CS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Latn-CS" i="1" dirty="0" smtClean="0"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sr-Cyrl-CS" i="1" dirty="0" smtClean="0">
                <a:latin typeface="Times New Roman" pitchFamily="18" charset="0"/>
                <a:cs typeface="Times New Roman" pitchFamily="18" charset="0"/>
              </a:rPr>
              <a:t> вредност  </a:t>
            </a:r>
            <a:r>
              <a:rPr lang="sr-Cyrl-CS" b="1" i="1" dirty="0" smtClean="0">
                <a:latin typeface="Times New Roman" pitchFamily="18" charset="0"/>
                <a:cs typeface="Times New Roman" pitchFamily="18" charset="0"/>
              </a:rPr>
              <a:t>|</a:t>
            </a:r>
            <a:r>
              <a:rPr lang="sr-Latn-CS" b="1" i="1" dirty="0" smtClean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sr-Cyrl-CS" b="1" i="1" dirty="0" smtClean="0">
                <a:latin typeface="Times New Roman" pitchFamily="18" charset="0"/>
                <a:cs typeface="Times New Roman" pitchFamily="18" charset="0"/>
              </a:rPr>
              <a:t>|</a:t>
            </a:r>
            <a:r>
              <a:rPr lang="sr-Latn-CS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i="1" dirty="0" smtClean="0">
                <a:latin typeface="Times New Roman" pitchFamily="18" charset="0"/>
                <a:cs typeface="Times New Roman" pitchFamily="18" charset="0"/>
              </a:rPr>
              <a:t>називамо </a:t>
            </a:r>
            <a:r>
              <a:rPr lang="sr-Cyrl-CS" b="1" i="1" dirty="0" smtClean="0">
                <a:latin typeface="Times New Roman" pitchFamily="18" charset="0"/>
                <a:cs typeface="Times New Roman" pitchFamily="18" charset="0"/>
              </a:rPr>
              <a:t>амплитуда</a:t>
            </a:r>
            <a:r>
              <a:rPr lang="sr-Cyrl-CS" i="1" dirty="0" smtClean="0">
                <a:latin typeface="Times New Roman" pitchFamily="18" charset="0"/>
                <a:cs typeface="Times New Roman" pitchFamily="18" charset="0"/>
              </a:rPr>
              <a:t> и представља максимално растојање тачке графика од</a:t>
            </a:r>
            <a:r>
              <a:rPr lang="sr-Cyrl-CS" b="1" i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sr-Latn-CS" b="1" i="1" dirty="0" smtClean="0">
                <a:latin typeface="Times New Roman" pitchFamily="18" charset="0"/>
                <a:cs typeface="Times New Roman" pitchFamily="18" charset="0"/>
              </a:rPr>
              <a:t>x </a:t>
            </a:r>
            <a:r>
              <a:rPr lang="sr-Cyrl-CS" i="1" dirty="0" smtClean="0">
                <a:latin typeface="Times New Roman" pitchFamily="18" charset="0"/>
                <a:cs typeface="Times New Roman" pitchFamily="18" charset="0"/>
              </a:rPr>
              <a:t>осе.</a:t>
            </a:r>
          </a:p>
          <a:p>
            <a:pPr marL="624078" indent="-514350">
              <a:buFont typeface="+mj-lt"/>
              <a:buAutoNum type="arabicParenR"/>
            </a:pPr>
            <a:r>
              <a:rPr lang="sr-Cyrl-CS" i="1" dirty="0" smtClean="0">
                <a:latin typeface="Times New Roman" pitchFamily="18" charset="0"/>
                <a:cs typeface="Times New Roman" pitchFamily="18" charset="0"/>
              </a:rPr>
              <a:t>за  </a:t>
            </a:r>
            <a:r>
              <a:rPr lang="sr-Cyrl-CS" b="1" i="1" dirty="0" smtClean="0"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en-US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i="1" dirty="0" smtClean="0">
                <a:latin typeface="Times New Roman" pitchFamily="18" charset="0"/>
                <a:cs typeface="Times New Roman" pitchFamily="18" charset="0"/>
              </a:rPr>
              <a:t>&gt; </a:t>
            </a:r>
            <a:r>
              <a:rPr lang="en-US" sz="2400" i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sr-Cyrl-CS" sz="2400" i="1" dirty="0" smtClean="0">
                <a:latin typeface="Times New Roman" pitchFamily="18" charset="0"/>
                <a:cs typeface="Times New Roman" pitchFamily="18" charset="0"/>
              </a:rPr>
              <a:t>,  </a:t>
            </a:r>
            <a:r>
              <a:rPr lang="sr-Cyrl-CS" i="1" dirty="0" smtClean="0">
                <a:latin typeface="Times New Roman" pitchFamily="18" charset="0"/>
                <a:cs typeface="Times New Roman" pitchFamily="18" charset="0"/>
              </a:rPr>
              <a:t>график  се  издужује  по  </a:t>
            </a:r>
            <a:r>
              <a:rPr lang="sr-Cyrl-CS" b="1" i="1" dirty="0" smtClean="0">
                <a:latin typeface="Times New Roman" pitchFamily="18" charset="0"/>
                <a:cs typeface="Times New Roman" pitchFamily="18" charset="0"/>
              </a:rPr>
              <a:t>у</a:t>
            </a:r>
            <a:r>
              <a:rPr lang="sr-Cyrl-CS" i="1" dirty="0" smtClean="0">
                <a:latin typeface="Times New Roman" pitchFamily="18" charset="0"/>
                <a:cs typeface="Times New Roman" pitchFamily="18" charset="0"/>
              </a:rPr>
              <a:t> оси,</a:t>
            </a:r>
          </a:p>
          <a:p>
            <a:pPr marL="624078" indent="-514350">
              <a:buFont typeface="+mj-lt"/>
              <a:buAutoNum type="arabicParenR"/>
            </a:pPr>
            <a:r>
              <a:rPr lang="sr-Cyrl-CS" sz="2400" i="1" dirty="0" smtClean="0">
                <a:latin typeface="Times New Roman" pitchFamily="18" charset="0"/>
                <a:cs typeface="Times New Roman" pitchFamily="18" charset="0"/>
              </a:rPr>
              <a:t>за  </a:t>
            </a:r>
            <a:r>
              <a:rPr lang="sr-Cyrl-CS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b="1" i="1" dirty="0" smtClean="0"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en-US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i="1" dirty="0" smtClean="0">
                <a:latin typeface="Times New Roman" pitchFamily="18" charset="0"/>
                <a:cs typeface="Times New Roman" pitchFamily="18" charset="0"/>
              </a:rPr>
              <a:t>&lt; </a:t>
            </a:r>
            <a:r>
              <a:rPr lang="en-US" sz="2400" i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sr-Cyrl-CS" sz="2400" i="1" dirty="0" smtClean="0">
                <a:latin typeface="Times New Roman" pitchFamily="18" charset="0"/>
                <a:cs typeface="Times New Roman" pitchFamily="18" charset="0"/>
              </a:rPr>
              <a:t>,  </a:t>
            </a:r>
            <a:r>
              <a:rPr lang="sr-Cyrl-CS" i="1" dirty="0" smtClean="0">
                <a:latin typeface="Times New Roman" pitchFamily="18" charset="0"/>
                <a:cs typeface="Times New Roman" pitchFamily="18" charset="0"/>
              </a:rPr>
              <a:t>график  се  сажима  по  </a:t>
            </a:r>
            <a:r>
              <a:rPr lang="sr-Cyrl-CS" b="1" i="1" dirty="0" smtClean="0">
                <a:latin typeface="Times New Roman" pitchFamily="18" charset="0"/>
                <a:cs typeface="Times New Roman" pitchFamily="18" charset="0"/>
              </a:rPr>
              <a:t>у</a:t>
            </a:r>
            <a:r>
              <a:rPr lang="sr-Cyrl-CS" i="1" dirty="0" smtClean="0">
                <a:latin typeface="Times New Roman" pitchFamily="18" charset="0"/>
                <a:cs typeface="Times New Roman" pitchFamily="18" charset="0"/>
              </a:rPr>
              <a:t> оси.</a:t>
            </a:r>
          </a:p>
          <a:p>
            <a:pPr marL="624078" indent="-514350">
              <a:buFont typeface="+mj-lt"/>
              <a:buAutoNum type="arabicParenR"/>
            </a:pPr>
            <a:endParaRPr lang="sr-Cyrl-CS" i="1" dirty="0" smtClean="0">
              <a:latin typeface="Times New Roman" pitchFamily="18" charset="0"/>
              <a:cs typeface="Times New Roman" pitchFamily="18" charset="0"/>
            </a:endParaRPr>
          </a:p>
          <a:p>
            <a:pPr marL="624078" indent="-514350">
              <a:buNone/>
            </a:pPr>
            <a:r>
              <a:rPr lang="sr-Latn-CS" sz="2400" i="1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sr-Cyrl-CS" sz="2000" i="1" dirty="0" smtClean="0">
                <a:latin typeface="Times New Roman" pitchFamily="18" charset="0"/>
                <a:cs typeface="Times New Roman" pitchFamily="18" charset="0"/>
              </a:rPr>
              <a:t>Графици  функција:</a:t>
            </a:r>
          </a:p>
          <a:p>
            <a:pPr marL="624078" indent="-514350">
              <a:buNone/>
            </a:pPr>
            <a:r>
              <a:rPr lang="sr-Cyrl-CS" sz="2000" i="1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sr-Latn-CS" sz="2000" i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y = sin (2x+2),  y=[-1,1],</a:t>
            </a:r>
          </a:p>
          <a:p>
            <a:pPr marL="624078" indent="-514350">
              <a:buNone/>
            </a:pPr>
            <a:r>
              <a:rPr lang="sr-Cyrl-CS" sz="2000" i="1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sr-Latn-CS" sz="2000" i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y = 2sin(2x+2), y=[-2,2],</a:t>
            </a:r>
          </a:p>
          <a:p>
            <a:pPr marL="624078" indent="-514350">
              <a:buNone/>
            </a:pPr>
            <a:r>
              <a:rPr lang="sr-Cyrl-CS" sz="2000" i="1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sr-Latn-CS" sz="2000" i="1" dirty="0" smtClean="0">
                <a:solidFill>
                  <a:srgbClr val="CCCC00"/>
                </a:solidFill>
                <a:latin typeface="Times New Roman" pitchFamily="18" charset="0"/>
                <a:cs typeface="Times New Roman" pitchFamily="18" charset="0"/>
              </a:rPr>
              <a:t>y = 3sin(2x+2), y=[-3,3]</a:t>
            </a:r>
            <a:r>
              <a:rPr lang="sr-Latn-CS" sz="2000" i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en-US" sz="2000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3" descr="parametar a.eps">
            <a:hlinkClick r:id="rId2" action="ppaction://hlinkfile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24400" y="4419600"/>
            <a:ext cx="3611250" cy="2272500"/>
          </a:xfrm>
          <a:prstGeom prst="rect">
            <a:avLst/>
          </a:prstGeom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uiExpand="1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85800"/>
            <a:ext cx="8229600" cy="1524000"/>
          </a:xfrm>
        </p:spPr>
        <p:txBody>
          <a:bodyPr>
            <a:normAutofit/>
          </a:bodyPr>
          <a:lstStyle/>
          <a:p>
            <a:r>
              <a:rPr lang="sr-Cyrl-CS" sz="2800" b="1" i="1" u="sng" dirty="0" smtClean="0">
                <a:latin typeface="Times New Roman" pitchFamily="18" charset="0"/>
                <a:cs typeface="Times New Roman" pitchFamily="18" charset="0"/>
              </a:rPr>
              <a:t>Пример</a:t>
            </a:r>
            <a:br>
              <a:rPr lang="sr-Cyrl-CS" sz="2800" b="1" i="1" u="sng" dirty="0" smtClean="0">
                <a:latin typeface="Times New Roman" pitchFamily="18" charset="0"/>
                <a:cs typeface="Times New Roman" pitchFamily="18" charset="0"/>
              </a:rPr>
            </a:br>
            <a:r>
              <a:rPr lang="sr-Cyrl-CS" sz="2800" dirty="0" smtClean="0">
                <a:latin typeface="Times New Roman" pitchFamily="18" charset="0"/>
                <a:cs typeface="Times New Roman" pitchFamily="18" charset="0"/>
              </a:rPr>
              <a:t>Нацртати </a:t>
            </a:r>
            <a:r>
              <a:rPr lang="sr-Latn-C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dirty="0" smtClean="0">
                <a:latin typeface="Times New Roman" pitchFamily="18" charset="0"/>
                <a:cs typeface="Times New Roman" pitchFamily="18" charset="0"/>
              </a:rPr>
              <a:t>график </a:t>
            </a:r>
            <a:r>
              <a:rPr lang="sr-Latn-C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dirty="0" smtClean="0">
                <a:latin typeface="Times New Roman" pitchFamily="18" charset="0"/>
                <a:cs typeface="Times New Roman" pitchFamily="18" charset="0"/>
              </a:rPr>
              <a:t>функције</a:t>
            </a:r>
            <a:br>
              <a:rPr lang="sr-Cyrl-CS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sr-Latn-CS" sz="2800" i="1" dirty="0" smtClean="0">
                <a:latin typeface="Times New Roman" pitchFamily="18" charset="0"/>
                <a:cs typeface="Times New Roman" pitchFamily="18" charset="0"/>
              </a:rPr>
              <a:t>y = 2</a:t>
            </a:r>
            <a:r>
              <a:rPr lang="sr-Cyrl-CS" sz="28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Latn-CS" sz="2800" i="1" dirty="0" smtClean="0">
                <a:latin typeface="Times New Roman" pitchFamily="18" charset="0"/>
                <a:cs typeface="Times New Roman" pitchFamily="18" charset="0"/>
              </a:rPr>
              <a:t>sin(2x</a:t>
            </a:r>
            <a:r>
              <a:rPr lang="sr-Cyrl-CS" sz="28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Latn-CS" sz="2800" i="1" dirty="0" smtClean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sr-Cyrl-CS" sz="28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l-GR" sz="2800" i="1" dirty="0" smtClean="0">
                <a:latin typeface="Times New Roman" pitchFamily="18" charset="0"/>
                <a:cs typeface="Times New Roman" pitchFamily="18" charset="0"/>
              </a:rPr>
              <a:t>π</a:t>
            </a:r>
            <a:r>
              <a:rPr lang="sr-Latn-CS" sz="2800" i="1" dirty="0" smtClean="0">
                <a:latin typeface="Times New Roman" pitchFamily="18" charset="0"/>
                <a:cs typeface="Times New Roman" pitchFamily="18" charset="0"/>
              </a:rPr>
              <a:t>/2)</a:t>
            </a:r>
            <a:endParaRPr lang="en-US" sz="2800" b="1" i="1" u="sng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sr-Cyrl-CS" sz="2400" b="1" i="1" u="sng" dirty="0" smtClean="0"/>
              <a:t>Решење</a:t>
            </a:r>
          </a:p>
          <a:p>
            <a:pPr marL="566928" indent="-457200">
              <a:buFont typeface="+mj-lt"/>
              <a:buAutoNum type="arabicParenR"/>
            </a:pPr>
            <a:r>
              <a:rPr lang="sr-Latn-CS" sz="2400" i="1" dirty="0" smtClean="0"/>
              <a:t>c = -</a:t>
            </a:r>
            <a:r>
              <a:rPr lang="el-GR" sz="2400" i="1" dirty="0" smtClean="0"/>
              <a:t>π</a:t>
            </a:r>
            <a:r>
              <a:rPr lang="sr-Latn-CS" sz="2400" i="1" dirty="0" smtClean="0"/>
              <a:t>/2,  </a:t>
            </a:r>
            <a:r>
              <a:rPr lang="sr-Cyrl-CS" sz="2400" i="1" dirty="0" smtClean="0"/>
              <a:t>график се помера удесно за </a:t>
            </a:r>
            <a:r>
              <a:rPr lang="sr-Latn-CS" sz="2400" i="1" dirty="0" smtClean="0"/>
              <a:t> c/b = </a:t>
            </a:r>
            <a:r>
              <a:rPr lang="el-GR" sz="2400" i="1" dirty="0" smtClean="0"/>
              <a:t>π/4</a:t>
            </a:r>
            <a:r>
              <a:rPr lang="sr-Latn-CS" sz="2400" i="1" dirty="0" smtClean="0"/>
              <a:t>,</a:t>
            </a:r>
          </a:p>
          <a:p>
            <a:pPr marL="566928" indent="-457200">
              <a:buFont typeface="+mj-lt"/>
              <a:buAutoNum type="arabicParenR"/>
            </a:pPr>
            <a:r>
              <a:rPr lang="sr-Latn-CS" sz="2400" i="1" dirty="0" smtClean="0"/>
              <a:t>b = 2,  </a:t>
            </a:r>
            <a:r>
              <a:rPr lang="sr-Cyrl-CS" sz="2400" i="1" dirty="0" smtClean="0"/>
              <a:t>основни период функције је Т</a:t>
            </a:r>
            <a:r>
              <a:rPr lang="sr-Latn-CS" sz="2400" i="1" dirty="0" smtClean="0"/>
              <a:t> </a:t>
            </a:r>
            <a:r>
              <a:rPr lang="sr-Cyrl-CS" sz="2400" i="1" dirty="0" smtClean="0"/>
              <a:t>=</a:t>
            </a:r>
            <a:r>
              <a:rPr lang="sr-Latn-CS" sz="2400" i="1" dirty="0" smtClean="0"/>
              <a:t> </a:t>
            </a:r>
            <a:r>
              <a:rPr lang="sr-Cyrl-CS" sz="2400" i="1" dirty="0" smtClean="0"/>
              <a:t>2</a:t>
            </a:r>
            <a:r>
              <a:rPr lang="el-GR" sz="2400" i="1" dirty="0" smtClean="0"/>
              <a:t>π/</a:t>
            </a:r>
            <a:r>
              <a:rPr lang="sr-Latn-CS" sz="2400" i="1" dirty="0" smtClean="0"/>
              <a:t>b = </a:t>
            </a:r>
            <a:r>
              <a:rPr lang="el-GR" sz="2400" i="1" dirty="0" smtClean="0"/>
              <a:t>π</a:t>
            </a:r>
            <a:r>
              <a:rPr lang="sr-Latn-CS" sz="2400" i="1" dirty="0" smtClean="0"/>
              <a:t>,</a:t>
            </a:r>
            <a:r>
              <a:rPr lang="sr-Cyrl-CS" sz="2400" i="1" dirty="0" smtClean="0"/>
              <a:t> </a:t>
            </a:r>
            <a:endParaRPr lang="sr-Latn-CS" sz="2400" i="1" dirty="0" smtClean="0"/>
          </a:p>
          <a:p>
            <a:pPr marL="566928" indent="-457200">
              <a:buFont typeface="+mj-lt"/>
              <a:buAutoNum type="arabicParenR"/>
            </a:pPr>
            <a:r>
              <a:rPr lang="sr-Latn-CS" sz="2400" i="1" dirty="0" smtClean="0"/>
              <a:t>a = 2,  </a:t>
            </a:r>
            <a:r>
              <a:rPr lang="sr-Cyrl-CS" sz="2400" i="1" dirty="0" smtClean="0"/>
              <a:t>вредности ф-је су у интервалу [-2,2]</a:t>
            </a:r>
          </a:p>
          <a:p>
            <a:pPr marL="566928" indent="-457200">
              <a:buNone/>
            </a:pPr>
            <a:r>
              <a:rPr lang="sr-Cyrl-CS" sz="2400" i="1" dirty="0" smtClean="0"/>
              <a:t>		        хор. асимптоте су  </a:t>
            </a:r>
            <a:r>
              <a:rPr lang="sr-Latn-CS" sz="2400" i="1" dirty="0" smtClean="0"/>
              <a:t>y = ± 2.</a:t>
            </a:r>
          </a:p>
          <a:p>
            <a:pPr marL="566928" indent="-457200">
              <a:buNone/>
            </a:pPr>
            <a:endParaRPr lang="sr-Cyrl-CS" sz="2400" b="1" i="1" dirty="0" smtClean="0">
              <a:latin typeface="Times New Roman" pitchFamily="18" charset="0"/>
              <a:cs typeface="Times New Roman" pitchFamily="18" charset="0"/>
            </a:endParaRPr>
          </a:p>
          <a:p>
            <a:pPr marL="566928" indent="-457200">
              <a:buNone/>
            </a:pPr>
            <a:r>
              <a:rPr lang="sr-Cyrl-CS" sz="2400" b="1" i="1" dirty="0" smtClean="0">
                <a:latin typeface="Times New Roman" pitchFamily="18" charset="0"/>
                <a:cs typeface="Times New Roman" pitchFamily="18" charset="0"/>
              </a:rPr>
              <a:t>График  ф-је</a:t>
            </a:r>
            <a:r>
              <a:rPr lang="sr-Latn-CS" sz="24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400" b="1" i="1" dirty="0" smtClean="0">
                <a:latin typeface="Times New Roman" pitchFamily="18" charset="0"/>
                <a:cs typeface="Times New Roman" pitchFamily="18" charset="0"/>
              </a:rPr>
              <a:t>у 3 корака</a:t>
            </a:r>
          </a:p>
          <a:p>
            <a:pPr marL="566928" indent="-457200">
              <a:buNone/>
            </a:pPr>
            <a:r>
              <a:rPr lang="sr-Latn-CS" sz="2000" i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		y = sin 2x</a:t>
            </a:r>
          </a:p>
          <a:p>
            <a:pPr marL="566928" indent="-457200">
              <a:buNone/>
            </a:pPr>
            <a:r>
              <a:rPr lang="sr-Latn-CS" sz="2000" i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	y = sin(2x - </a:t>
            </a:r>
            <a:r>
              <a:rPr lang="el-GR" sz="2000" i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π/2</a:t>
            </a:r>
            <a:r>
              <a:rPr lang="sr-Latn-CS" sz="2000" i="1" dirty="0" smtClean="0"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pPr marL="566928" indent="-457200">
              <a:buNone/>
            </a:pPr>
            <a:r>
              <a:rPr lang="sr-Latn-CS" i="1" dirty="0" smtClean="0">
                <a:solidFill>
                  <a:srgbClr val="CCCC00"/>
                </a:solidFill>
                <a:latin typeface="Times New Roman" pitchFamily="18" charset="0"/>
                <a:cs typeface="Times New Roman" pitchFamily="18" charset="0"/>
              </a:rPr>
              <a:t>y = 2</a:t>
            </a:r>
            <a:r>
              <a:rPr lang="sr-Cyrl-CS" i="1" dirty="0" smtClean="0">
                <a:solidFill>
                  <a:srgbClr val="CCCC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Latn-CS" i="1" dirty="0" smtClean="0">
                <a:solidFill>
                  <a:srgbClr val="CCCC00"/>
                </a:solidFill>
                <a:latin typeface="Times New Roman" pitchFamily="18" charset="0"/>
                <a:cs typeface="Times New Roman" pitchFamily="18" charset="0"/>
              </a:rPr>
              <a:t>sin(2x</a:t>
            </a:r>
            <a:r>
              <a:rPr lang="sr-Cyrl-CS" i="1" dirty="0" smtClean="0">
                <a:solidFill>
                  <a:srgbClr val="CCCC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Latn-CS" i="1" dirty="0" smtClean="0">
                <a:solidFill>
                  <a:srgbClr val="CCCC00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sr-Cyrl-CS" i="1" dirty="0" smtClean="0">
                <a:solidFill>
                  <a:srgbClr val="CCCC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l-GR" i="1" dirty="0" smtClean="0">
                <a:solidFill>
                  <a:srgbClr val="CCCC00"/>
                </a:solidFill>
                <a:latin typeface="Times New Roman" pitchFamily="18" charset="0"/>
                <a:cs typeface="Times New Roman" pitchFamily="18" charset="0"/>
              </a:rPr>
              <a:t>π</a:t>
            </a:r>
            <a:r>
              <a:rPr lang="sr-Latn-CS" i="1" dirty="0" smtClean="0">
                <a:solidFill>
                  <a:srgbClr val="CCCC00"/>
                </a:solidFill>
                <a:latin typeface="Times New Roman" pitchFamily="18" charset="0"/>
                <a:cs typeface="Times New Roman" pitchFamily="18" charset="0"/>
              </a:rPr>
              <a:t>/2)</a:t>
            </a:r>
            <a:endParaRPr lang="sr-Cyrl-CS" i="1" dirty="0" smtClean="0">
              <a:solidFill>
                <a:srgbClr val="CCCC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566928" indent="-457200">
              <a:buNone/>
            </a:pPr>
            <a:endParaRPr lang="en-US" sz="2400" b="1" i="1" dirty="0"/>
          </a:p>
        </p:txBody>
      </p:sp>
      <p:pic>
        <p:nvPicPr>
          <p:cNvPr id="4" name="Picture 3" descr="primer.eps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19600" y="4343400"/>
            <a:ext cx="3611250" cy="2272500"/>
          </a:xfrm>
          <a:prstGeom prst="rect">
            <a:avLst/>
          </a:prstGeom>
        </p:spPr>
      </p:pic>
    </p:spTree>
  </p:cSld>
  <p:clrMapOvr>
    <a:masterClrMapping/>
  </p:clrMapOvr>
  <p:transition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uiExpand="1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85800"/>
            <a:ext cx="8229600" cy="1524000"/>
          </a:xfrm>
        </p:spPr>
        <p:txBody>
          <a:bodyPr>
            <a:normAutofit fontScale="90000"/>
          </a:bodyPr>
          <a:lstStyle/>
          <a:p>
            <a:pPr algn="ctr"/>
            <a:r>
              <a:rPr lang="sr-Cyrl-CS" sz="3200" dirty="0" smtClean="0">
                <a:latin typeface="Times New Roman" pitchFamily="18" charset="0"/>
                <a:cs typeface="Times New Roman" pitchFamily="18" charset="0"/>
              </a:rPr>
              <a:t>График функције   </a:t>
            </a:r>
            <a:r>
              <a:rPr lang="sr-Latn-CS" sz="3200" b="1" i="1" dirty="0" smtClean="0">
                <a:latin typeface="Times New Roman" pitchFamily="18" charset="0"/>
                <a:cs typeface="Times New Roman" pitchFamily="18" charset="0"/>
              </a:rPr>
              <a:t>y</a:t>
            </a:r>
            <a:r>
              <a:rPr lang="sr-Cyrl-CS" sz="32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Latn-CS" sz="3200" b="1" i="1" dirty="0" smtClean="0">
                <a:latin typeface="Times New Roman" pitchFamily="18" charset="0"/>
                <a:cs typeface="Times New Roman" pitchFamily="18" charset="0"/>
              </a:rPr>
              <a:t>= a cos(bx+c)</a:t>
            </a:r>
            <a:r>
              <a:rPr lang="sr-Cyrl-C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sr-Cyrl-CS" sz="32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sr-Cyrl-CS" sz="3200" dirty="0" smtClean="0">
                <a:latin typeface="Times New Roman" pitchFamily="18" charset="0"/>
                <a:cs typeface="Times New Roman" pitchFamily="18" charset="0"/>
              </a:rPr>
              <a:t>анализирамо у зависности од параметара </a:t>
            </a:r>
            <a:r>
              <a:rPr lang="sr-Latn-CS" sz="3200" b="1" i="1" dirty="0" smtClean="0">
                <a:latin typeface="Times New Roman" pitchFamily="18" charset="0"/>
                <a:cs typeface="Times New Roman" pitchFamily="18" charset="0"/>
              </a:rPr>
              <a:t>a,b</a:t>
            </a:r>
            <a:r>
              <a:rPr lang="sr-Latn-CS" sz="32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3200" dirty="0" smtClean="0"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sr-Latn-CS" sz="3200" b="1" i="1" dirty="0" smtClean="0">
                <a:latin typeface="Times New Roman" pitchFamily="18" charset="0"/>
                <a:cs typeface="Times New Roman" pitchFamily="18" charset="0"/>
              </a:rPr>
              <a:t>c</a:t>
            </a:r>
            <a:endParaRPr lang="en-US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sr-Cyrl-CS" sz="2400" dirty="0" smtClean="0">
                <a:latin typeface="Times New Roman" pitchFamily="18" charset="0"/>
                <a:cs typeface="Times New Roman" pitchFamily="18" charset="0"/>
              </a:rPr>
              <a:t>График ф-је</a:t>
            </a:r>
            <a:r>
              <a:rPr lang="sr-Latn-C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Latn-CS" sz="2400" b="1" i="1" dirty="0" smtClean="0">
                <a:latin typeface="Times New Roman" pitchFamily="18" charset="0"/>
                <a:cs typeface="Times New Roman" pitchFamily="18" charset="0"/>
              </a:rPr>
              <a:t>y = cos x </a:t>
            </a:r>
            <a:r>
              <a:rPr lang="sr-Cyrl-CS" sz="24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400" dirty="0" smtClean="0">
                <a:latin typeface="Times New Roman" pitchFamily="18" charset="0"/>
                <a:cs typeface="Times New Roman" pitchFamily="18" charset="0"/>
              </a:rPr>
              <a:t>добија се померањем графика ф-је </a:t>
            </a:r>
            <a:r>
              <a:rPr lang="sr-Latn-CS" sz="24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sr-Latn-CS" sz="2400" b="1" i="1" dirty="0" smtClean="0">
                <a:latin typeface="Times New Roman" pitchFamily="18" charset="0"/>
                <a:cs typeface="Times New Roman" pitchFamily="18" charset="0"/>
              </a:rPr>
              <a:t>y = sin x  </a:t>
            </a:r>
            <a:r>
              <a:rPr lang="sr-Cyrl-CS" sz="2400" dirty="0" smtClean="0">
                <a:latin typeface="Times New Roman" pitchFamily="18" charset="0"/>
                <a:cs typeface="Times New Roman" pitchFamily="18" charset="0"/>
              </a:rPr>
              <a:t>улево за </a:t>
            </a:r>
            <a:r>
              <a:rPr lang="sr-Latn-C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l-GR" sz="2400" dirty="0" smtClean="0">
                <a:latin typeface="Times New Roman" pitchFamily="18" charset="0"/>
                <a:cs typeface="Times New Roman" pitchFamily="18" charset="0"/>
              </a:rPr>
              <a:t>π/2</a:t>
            </a:r>
            <a:r>
              <a:rPr lang="sr-Latn-CS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sr-Cyrl-CS" sz="2400" dirty="0" smtClean="0">
                <a:latin typeface="Times New Roman" pitchFamily="18" charset="0"/>
                <a:cs typeface="Times New Roman" pitchFamily="18" charset="0"/>
              </a:rPr>
              <a:t>тј. важи</a:t>
            </a:r>
          </a:p>
          <a:p>
            <a:pPr>
              <a:buNone/>
            </a:pPr>
            <a:r>
              <a:rPr lang="sr-Cyrl-CS" sz="2400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sr-Latn-CS" sz="2400" b="1" i="1" dirty="0" smtClean="0">
                <a:latin typeface="Times New Roman" pitchFamily="18" charset="0"/>
                <a:cs typeface="Times New Roman" pitchFamily="18" charset="0"/>
              </a:rPr>
              <a:t>cos x = sin (x+</a:t>
            </a:r>
            <a:r>
              <a:rPr lang="el-GR" sz="2400" b="1" i="1" dirty="0" smtClean="0">
                <a:latin typeface="Times New Roman" pitchFamily="18" charset="0"/>
                <a:cs typeface="Times New Roman" pitchFamily="18" charset="0"/>
              </a:rPr>
              <a:t>π/2</a:t>
            </a:r>
            <a:r>
              <a:rPr lang="sr-Latn-CS" sz="2400" b="1" i="1" dirty="0" smtClean="0"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pPr>
              <a:buNone/>
            </a:pPr>
            <a:endParaRPr lang="sr-Latn-CS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sr-Latn-CS" sz="2400" i="1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sr-Cyrl-CS" sz="2400" i="1" dirty="0" smtClean="0">
                <a:latin typeface="Times New Roman" pitchFamily="18" charset="0"/>
                <a:cs typeface="Times New Roman" pitchFamily="18" charset="0"/>
              </a:rPr>
              <a:t>Графици функција :</a:t>
            </a:r>
          </a:p>
          <a:p>
            <a:pPr>
              <a:buNone/>
            </a:pPr>
            <a:r>
              <a:rPr lang="sr-Latn-CS" sz="2400" i="1" dirty="0" smtClean="0">
                <a:latin typeface="Times New Roman" pitchFamily="18" charset="0"/>
                <a:cs typeface="Times New Roman" pitchFamily="18" charset="0"/>
              </a:rPr>
              <a:t>		</a:t>
            </a:r>
            <a:r>
              <a:rPr lang="sr-Latn-CS" sz="2400" i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y= sin x</a:t>
            </a:r>
          </a:p>
          <a:p>
            <a:pPr>
              <a:buNone/>
            </a:pPr>
            <a:r>
              <a:rPr lang="sr-Latn-CS" sz="2400" i="1" dirty="0" smtClean="0">
                <a:latin typeface="Times New Roman" pitchFamily="18" charset="0"/>
                <a:cs typeface="Times New Roman" pitchFamily="18" charset="0"/>
              </a:rPr>
              <a:t>		</a:t>
            </a:r>
            <a:r>
              <a:rPr lang="sr-Latn-CS" sz="2400" i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y = cos x.</a:t>
            </a:r>
          </a:p>
          <a:p>
            <a:pPr>
              <a:buNone/>
            </a:pPr>
            <a:r>
              <a:rPr lang="sr-Latn-CS" sz="24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>
              <a:buNone/>
            </a:pPr>
            <a:r>
              <a:rPr lang="sr-Latn-CS" sz="24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sr-Cyrl-CS" sz="2400" b="1" i="1" dirty="0" smtClean="0">
                <a:latin typeface="Times New Roman" pitchFamily="18" charset="0"/>
                <a:cs typeface="Times New Roman" pitchFamily="18" charset="0"/>
              </a:rPr>
              <a:t>За домаћи:</a:t>
            </a:r>
          </a:p>
          <a:p>
            <a:pPr>
              <a:buNone/>
            </a:pPr>
            <a:r>
              <a:rPr lang="sr-Cyrl-CS" sz="2400" b="1" i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sr-Cyrl-CS" sz="2400" dirty="0" smtClean="0">
                <a:latin typeface="Times New Roman" pitchFamily="18" charset="0"/>
                <a:cs typeface="Times New Roman" pitchFamily="18" charset="0"/>
              </a:rPr>
              <a:t>Нацртај график функције</a:t>
            </a:r>
          </a:p>
          <a:p>
            <a:pPr>
              <a:buNone/>
            </a:pPr>
            <a:r>
              <a:rPr lang="sr-Cyrl-CS" sz="2400" b="1" i="1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sr-Latn-CS" sz="2400" b="1" i="1" dirty="0" smtClean="0">
                <a:latin typeface="Times New Roman" pitchFamily="18" charset="0"/>
                <a:cs typeface="Times New Roman" pitchFamily="18" charset="0"/>
              </a:rPr>
              <a:t>y = |sin (x+ </a:t>
            </a:r>
            <a:r>
              <a:rPr lang="el-GR" sz="2400" b="1" i="1" dirty="0" smtClean="0">
                <a:latin typeface="Times New Roman" pitchFamily="18" charset="0"/>
                <a:cs typeface="Times New Roman" pitchFamily="18" charset="0"/>
              </a:rPr>
              <a:t>π/4</a:t>
            </a:r>
            <a:r>
              <a:rPr lang="sr-Latn-CS" sz="2400" b="1" i="1" dirty="0" smtClean="0">
                <a:latin typeface="Times New Roman" pitchFamily="18" charset="0"/>
                <a:cs typeface="Times New Roman" pitchFamily="18" charset="0"/>
              </a:rPr>
              <a:t>)|.</a:t>
            </a:r>
            <a:r>
              <a:rPr lang="sr-Cyrl-CS" sz="2400" b="1" i="1" dirty="0" smtClean="0">
                <a:latin typeface="Times New Roman" pitchFamily="18" charset="0"/>
                <a:cs typeface="Times New Roman" pitchFamily="18" charset="0"/>
              </a:rPr>
              <a:t> 					</a:t>
            </a:r>
            <a:r>
              <a:rPr lang="sr-Cyrl-CS" sz="2400" i="1" dirty="0" smtClean="0">
                <a:latin typeface="Times New Roman" pitchFamily="18" charset="0"/>
                <a:cs typeface="Times New Roman" pitchFamily="18" charset="0"/>
                <a:hlinkClick r:id="rId2" action="ppaction://hlinkfile"/>
              </a:rPr>
              <a:t>решење</a:t>
            </a:r>
            <a:endParaRPr lang="en-US" sz="2400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3" descr="sin-cos.eps">
            <a:hlinkClick r:id="rId3" action="ppaction://hlinkfile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95800" y="3276600"/>
            <a:ext cx="3611250" cy="2272500"/>
          </a:xfrm>
          <a:prstGeom prst="rect">
            <a:avLst/>
          </a:prstGeom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algn="ctr"/>
            <a:r>
              <a:rPr lang="sr-Cyrl-CS" sz="6000" dirty="0" smtClean="0">
                <a:latin typeface="Times New Roman" pitchFamily="18" charset="0"/>
                <a:cs typeface="Times New Roman" pitchFamily="18" charset="0"/>
              </a:rPr>
              <a:t>К   Р  А  Ј</a:t>
            </a:r>
            <a:endParaRPr lang="en-US" sz="6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7200" y="5943600"/>
            <a:ext cx="8458200" cy="685800"/>
          </a:xfrm>
        </p:spPr>
        <p:txBody>
          <a:bodyPr/>
          <a:lstStyle/>
          <a:p>
            <a:pPr algn="ctr"/>
            <a:r>
              <a:rPr lang="sr-Cyrl-CS" b="1" i="1" dirty="0" smtClean="0">
                <a:latin typeface="Times New Roman" pitchFamily="18" charset="0"/>
                <a:cs typeface="Times New Roman" pitchFamily="18" charset="0"/>
              </a:rPr>
              <a:t>Крагујевац, 2012.год.</a:t>
            </a:r>
            <a:endParaRPr lang="en-US" b="1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Urban">
  <a:themeElements>
    <a:clrScheme name="Urban">
      <a:dk1>
        <a:sysClr val="windowText" lastClr="000000"/>
      </a:dk1>
      <a:lt1>
        <a:sysClr val="window" lastClr="FFFFFF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Urban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Urban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Urban</Template>
  <TotalTime>441</TotalTime>
  <Words>263</Words>
  <Application>Microsoft Office PowerPoint</Application>
  <PresentationFormat>On-screen Show (4:3)</PresentationFormat>
  <Paragraphs>64</Paragraphs>
  <Slides>8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0" baseType="lpstr">
      <vt:lpstr>Urban</vt:lpstr>
      <vt:lpstr>Equation</vt:lpstr>
      <vt:lpstr>Функције y= a sin(bx+c)  и  y= a cos(bx+c)</vt:lpstr>
      <vt:lpstr>Како смо дефинисали тригонометријске ф-је  y = sin x  и  y = cos x ?</vt:lpstr>
      <vt:lpstr>График функције   y = a sin(bx+c)  анализирамо у зависности од параметара a,b и c</vt:lpstr>
      <vt:lpstr>График функције   y = a sin(bx+c)  анализирамо у зависности од параметара a,b и c</vt:lpstr>
      <vt:lpstr>График функције   y = a sin(bx+c)  анализирамо у зависности од параметара a,b и c</vt:lpstr>
      <vt:lpstr>Пример Нацртати  график  функције y = 2 sin(2x - π/2)</vt:lpstr>
      <vt:lpstr>График функције   y = a cos(bx+c)  анализирамо у зависности од параметара a,b и c</vt:lpstr>
      <vt:lpstr>К   Р  А  Ј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Функције y=</dc:title>
  <dc:creator/>
  <cp:lastModifiedBy>Aleksandar</cp:lastModifiedBy>
  <cp:revision>39</cp:revision>
  <dcterms:created xsi:type="dcterms:W3CDTF">2006-08-16T00:00:00Z</dcterms:created>
  <dcterms:modified xsi:type="dcterms:W3CDTF">2012-01-21T20:39:13Z</dcterms:modified>
</cp:coreProperties>
</file>