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381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-1029"/>
              <a:lumOff val="-15629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168224"/>
              <a:satOff val="18883"/>
              <a:lumOff val="-3184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68224"/>
                  <a:satOff val="18883"/>
                  <a:lumOff val="-3184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00DBB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wholeTbl>
    <a:band2H>
      <a:tcTxStyle b="def" i="def"/>
      <a:tcStyle>
        <a:tcBdr/>
        <a:fill>
          <a:solidFill>
            <a:srgbClr val="FFFB00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410732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41073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7370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DF9DF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14748"/>
              <a:satOff val="1446"/>
              <a:lumOff val="-896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>
                  <a:hueOff val="114748"/>
                  <a:satOff val="1446"/>
                  <a:lumOff val="-89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satOff val="-21357"/>
              <a:lumOff val="-20662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782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7839"/>
            <a:ext cx="21971000" cy="20066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21719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6000"/>
              </a:spcBef>
              <a:buSzTx/>
              <a:buNone/>
              <a:defRPr sz="5000"/>
            </a:lvl1pPr>
            <a:lvl2pPr marL="0" indent="457200" defTabSz="825500">
              <a:spcBef>
                <a:spcPts val="6000"/>
              </a:spcBef>
              <a:buSzTx/>
              <a:buNone/>
              <a:defRPr sz="5000"/>
            </a:lvl2pPr>
            <a:lvl3pPr marL="0" indent="914400" defTabSz="825500">
              <a:spcBef>
                <a:spcPts val="6000"/>
              </a:spcBef>
              <a:buSzTx/>
              <a:buNone/>
              <a:defRPr sz="5000"/>
            </a:lvl3pPr>
            <a:lvl4pPr marL="0" indent="1371600" defTabSz="825500">
              <a:spcBef>
                <a:spcPts val="6000"/>
              </a:spcBef>
              <a:buSzTx/>
              <a:buNone/>
              <a:defRPr sz="5000"/>
            </a:lvl4pPr>
            <a:lvl5pPr marL="0" indent="1828800" defTabSz="8255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644"/>
            <a:ext cx="21971000" cy="40894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7360"/>
            <a:ext cx="21971000" cy="735145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28667"/>
          </a:xfrm>
          <a:prstGeom prst="rect">
            <a:avLst/>
          </a:prstGeom>
        </p:spPr>
        <p:txBody>
          <a:bodyPr anchor="b"/>
          <a:lstStyle>
            <a:lvl1pPr marL="254000" indent="-2540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5456257" y="9559997"/>
            <a:ext cx="13471486" cy="6985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lack and white close-up of curved pieces of paper"/>
          <p:cNvSpPr/>
          <p:nvPr>
            <p:ph type="pic" sz="quarter" idx="21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Grey disc against a grey background"/>
          <p:cNvSpPr/>
          <p:nvPr>
            <p:ph type="pic" sz="quarter" idx="22"/>
          </p:nvPr>
        </p:nvSpPr>
        <p:spPr>
          <a:xfrm>
            <a:off x="14897100" y="3632200"/>
            <a:ext cx="9131300" cy="64570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Abstract image of two grey discs intersecting"/>
          <p:cNvSpPr/>
          <p:nvPr>
            <p:ph type="pic" sz="half" idx="23"/>
          </p:nvPr>
        </p:nvSpPr>
        <p:spPr>
          <a:xfrm>
            <a:off x="-749300" y="3632200"/>
            <a:ext cx="113030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lack and white close-up of woven texture"/>
          <p:cNvSpPr/>
          <p:nvPr>
            <p:ph type="pic" idx="21"/>
          </p:nvPr>
        </p:nvSpPr>
        <p:spPr>
          <a:xfrm>
            <a:off x="-38100" y="-1293994"/>
            <a:ext cx="24447500" cy="162955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y abstract curve and line"/>
          <p:cNvSpPr/>
          <p:nvPr>
            <p:ph type="pic" idx="21"/>
          </p:nvPr>
        </p:nvSpPr>
        <p:spPr>
          <a:xfrm>
            <a:off x="-50800" y="-1828800"/>
            <a:ext cx="24574500" cy="1737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1945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rridor of an open-air concrete structure under a partly cloudy sky"/>
          <p:cNvSpPr/>
          <p:nvPr>
            <p:ph type="pic" idx="21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494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View through a mesh-like ceiling under a blue sky"/>
          <p:cNvSpPr/>
          <p:nvPr>
            <p:ph type="pic" idx="22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500" y="3906899"/>
            <a:ext cx="21971004" cy="4648201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60642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61-2022@pmf.kg.ac.rs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едавачи: Никола Јевтић, Радован Драшковић, Стефан Бишевац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Предавачи: Никола Јевтић, Радован Драшковић, Стефан Бишевац</a:t>
            </a:r>
          </a:p>
        </p:txBody>
      </p:sp>
      <p:sp>
        <p:nvSpPr>
          <p:cNvPr id="172" name="Уводно предавање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Уводно предавање</a:t>
            </a:r>
          </a:p>
        </p:txBody>
      </p:sp>
      <p:sp>
        <p:nvSpPr>
          <p:cNvPr id="173" name="Рачунарске мреже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Рачунарске мреже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О практичном делу предмет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 практичном делу предмета</a:t>
            </a:r>
          </a:p>
        </p:txBody>
      </p:sp>
      <p:sp>
        <p:nvSpPr>
          <p:cNvPr id="176" name="Теме:…"/>
          <p:cNvSpPr txBox="1"/>
          <p:nvPr>
            <p:ph type="body" idx="1"/>
          </p:nvPr>
        </p:nvSpPr>
        <p:spPr>
          <a:xfrm>
            <a:off x="10403216" y="26619"/>
            <a:ext cx="12082062" cy="12975956"/>
          </a:xfrm>
          <a:prstGeom prst="rect">
            <a:avLst/>
          </a:prstGeom>
        </p:spPr>
        <p:txBody>
          <a:bodyPr/>
          <a:lstStyle/>
          <a:p>
            <a:pPr defTabSz="586104">
              <a:defRPr sz="3905"/>
            </a:pPr>
            <a:r>
              <a:t>Теме:</a:t>
            </a:r>
          </a:p>
          <a:p>
            <a:pPr defTabSz="586104">
              <a:defRPr sz="3905"/>
            </a:pPr>
            <a:r>
              <a:t> - Слој везе података</a:t>
            </a:r>
          </a:p>
          <a:p>
            <a:pPr defTabSz="586104">
              <a:defRPr sz="2982"/>
            </a:pPr>
            <a:r>
              <a:t>     - Уоквиравање</a:t>
            </a:r>
          </a:p>
          <a:p>
            <a:pPr defTabSz="586104">
              <a:defRPr sz="2982"/>
            </a:pPr>
            <a:r>
              <a:t>     - Детекција и исправљање грешака</a:t>
            </a:r>
          </a:p>
          <a:p>
            <a:pPr defTabSz="586104">
              <a:defRPr sz="2982"/>
            </a:pPr>
            <a:r>
              <a:t>     - Контрола тока </a:t>
            </a:r>
          </a:p>
          <a:p>
            <a:pPr defTabSz="586104">
              <a:defRPr sz="2982"/>
            </a:pPr>
            <a:r>
              <a:t>     - Подслој за управљање приступом медијумима </a:t>
            </a:r>
            <a:r>
              <a:rPr sz="2556"/>
              <a:t>(Media Access Control)</a:t>
            </a:r>
          </a:p>
          <a:p>
            <a:pPr defTabSz="586104">
              <a:defRPr sz="3905"/>
            </a:pPr>
            <a:r>
              <a:t> </a:t>
            </a:r>
          </a:p>
          <a:p>
            <a:pPr defTabSz="586104">
              <a:defRPr sz="3905"/>
            </a:pPr>
            <a:r>
              <a:t>- Слој мреже</a:t>
            </a:r>
          </a:p>
          <a:p>
            <a:pPr defTabSz="586104">
              <a:defRPr sz="3905"/>
            </a:pPr>
            <a:r>
              <a:t>   </a:t>
            </a:r>
            <a:r>
              <a:rPr sz="2982"/>
              <a:t> - IP протокол и мрежно адресирање</a:t>
            </a:r>
            <a:endParaRPr sz="2982"/>
          </a:p>
          <a:p>
            <a:pPr defTabSz="586104">
              <a:defRPr sz="3905"/>
            </a:pPr>
            <a:r>
              <a:rPr sz="2982"/>
              <a:t>     - Подмрежавање</a:t>
            </a:r>
            <a:endParaRPr sz="2982"/>
          </a:p>
          <a:p>
            <a:pPr defTabSz="586104">
              <a:defRPr sz="3905"/>
            </a:pPr>
            <a:r>
              <a:t> </a:t>
            </a:r>
          </a:p>
          <a:p>
            <a:pPr defTabSz="586104">
              <a:defRPr sz="3905"/>
            </a:pPr>
            <a:r>
              <a:t>- Рад у симулатору</a:t>
            </a:r>
            <a:endParaRPr sz="2982"/>
          </a:p>
          <a:p>
            <a:pPr defTabSz="586104">
              <a:defRPr sz="3905"/>
            </a:pPr>
            <a:r>
              <a:rPr sz="2982"/>
              <a:t>     - Каблирање, симулатор Packet Tracer и основно подешавање мрежних уређаја (Cisco IOS)</a:t>
            </a:r>
            <a:endParaRPr sz="2982"/>
          </a:p>
          <a:p>
            <a:pPr defTabSz="586104">
              <a:defRPr sz="3905"/>
            </a:pPr>
            <a:r>
              <a:rPr sz="2982"/>
              <a:t>    - Статичко и динамичко рутирање (RIP, OSPF)</a:t>
            </a:r>
            <a:endParaRPr sz="2982"/>
          </a:p>
          <a:p>
            <a:pPr defTabSz="586104">
              <a:defRPr sz="3905"/>
            </a:pPr>
            <a:r>
              <a:rPr sz="2982"/>
              <a:t>    - DHCP, NAT, ACL</a:t>
            </a:r>
            <a:endParaRPr sz="2982"/>
          </a:p>
          <a:p>
            <a:pPr defTabSz="586104">
              <a:defRPr sz="3905"/>
            </a:pPr>
            <a:r>
              <a:rPr sz="2982"/>
              <a:t>    - Spanning tree protocol</a:t>
            </a:r>
            <a:endParaRPr sz="2982"/>
          </a:p>
          <a:p>
            <a:pPr defTabSz="586104">
              <a:defRPr sz="3905"/>
            </a:pPr>
            <a:r>
              <a:rPr sz="2982"/>
              <a:t>    - VLAN, Inter-vlan routing, port security</a:t>
            </a:r>
            <a:endParaRPr sz="2982"/>
          </a:p>
          <a:p>
            <a:pPr defTabSz="586104">
              <a:defRPr sz="3905"/>
            </a:pPr>
            <a:endParaRPr sz="2982"/>
          </a:p>
          <a:p>
            <a:pPr defTabSz="586104">
              <a:defRPr sz="3905"/>
            </a:pPr>
            <a:r>
              <a:t>- Додатак</a:t>
            </a:r>
          </a:p>
          <a:p>
            <a:pPr defTabSz="586104">
              <a:defRPr sz="3905"/>
            </a:pPr>
            <a:r>
              <a:t>   - </a:t>
            </a:r>
            <a:r>
              <a:rPr sz="2982"/>
              <a:t>wireshark</a:t>
            </a:r>
            <a:endParaRPr sz="2982"/>
          </a:p>
          <a:p>
            <a:pPr defTabSz="586104">
              <a:defRPr sz="3905"/>
            </a:pPr>
            <a:r>
              <a:rPr sz="2982"/>
              <a:t>    - алати за проверу мрежне конективности (ping, traceroute, mtr, ifconfig/ipconfig, tcpdump, netstat и тд.)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5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500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500"/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500"/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500"/>
                                        <p:tgtEl>
                                          <p:spTgt spid="1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0" dur="500"/>
                                        <p:tgtEl>
                                          <p:spTgt spid="1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5" dur="500"/>
                                        <p:tgtEl>
                                          <p:spTgt spid="1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0" dur="500"/>
                                        <p:tgtEl>
                                          <p:spTgt spid="1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500"/>
                                        <p:tgtEl>
                                          <p:spTgt spid="1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0" dur="500"/>
                                        <p:tgtEl>
                                          <p:spTgt spid="1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5" dur="500"/>
                                        <p:tgtEl>
                                          <p:spTgt spid="1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p" bldLvl="1" animBg="1" rev="0" advAuto="0" spid="17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Начин похађања наставе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Начин похађања наставе</a:t>
            </a:r>
          </a:p>
        </p:txBody>
      </p:sp>
      <p:sp>
        <p:nvSpPr>
          <p:cNvPr id="179" name="Настава ће бити реализована кроз платформу BigBlueButton.…"/>
          <p:cNvSpPr txBox="1"/>
          <p:nvPr>
            <p:ph type="body" sz="half" idx="1"/>
          </p:nvPr>
        </p:nvSpPr>
        <p:spPr>
          <a:xfrm>
            <a:off x="11810269" y="1357108"/>
            <a:ext cx="11524339" cy="10603738"/>
          </a:xfrm>
          <a:prstGeom prst="rect">
            <a:avLst/>
          </a:prstGeom>
        </p:spPr>
        <p:txBody>
          <a:bodyPr/>
          <a:lstStyle/>
          <a:p>
            <a:pPr defTabSz="668655">
              <a:defRPr sz="4455"/>
            </a:pPr>
            <a:r>
              <a:t>Настава ће бити реализована кроз платформу BigBlueButton. </a:t>
            </a:r>
          </a:p>
          <a:p>
            <a:pPr defTabSz="668655">
              <a:defRPr sz="4455"/>
            </a:pPr>
          </a:p>
          <a:p>
            <a:pPr defTabSz="668655">
              <a:defRPr sz="4455"/>
            </a:pPr>
            <a:r>
              <a:t>Термин за online наставу је среда од 14:00 - 16:00.</a:t>
            </a:r>
          </a:p>
          <a:p>
            <a:pPr defTabSz="668655">
              <a:defRPr sz="4455"/>
            </a:pPr>
          </a:p>
          <a:p>
            <a:pPr defTabSz="668655">
              <a:defRPr sz="4455"/>
            </a:pPr>
            <a:r>
              <a:t>На огласној табли можете пратити сва обавештења која се тичу вежби из предмета Рачунарске мреже.</a:t>
            </a:r>
          </a:p>
          <a:p>
            <a:pPr defTabSz="668655">
              <a:defRPr sz="4455"/>
            </a:pPr>
          </a:p>
          <a:p>
            <a:pPr defTabSz="668655">
              <a:defRPr sz="4455"/>
            </a:pPr>
            <a:r>
              <a:t>На Moodle платформи биће постављен линк за приступ BBB соби на којој ће бити могуће пратити вежбе.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7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Бодовање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Бодовање</a:t>
            </a:r>
          </a:p>
        </p:txBody>
      </p:sp>
      <p:sp>
        <p:nvSpPr>
          <p:cNvPr id="182" name="1. колоквијум (писани тест) – 23 поена…"/>
          <p:cNvSpPr txBox="1"/>
          <p:nvPr>
            <p:ph type="body" sz="half" idx="1"/>
          </p:nvPr>
        </p:nvSpPr>
        <p:spPr>
          <a:xfrm>
            <a:off x="10279062" y="2762684"/>
            <a:ext cx="12996353" cy="10171391"/>
          </a:xfrm>
          <a:prstGeom prst="rect">
            <a:avLst/>
          </a:prstGeom>
        </p:spPr>
        <p:txBody>
          <a:bodyPr/>
          <a:lstStyle/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1. колоквијум (писани тест) – 23 поена </a:t>
            </a: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 колоквијум (рад у симулатору)– 23 поена </a:t>
            </a: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Присуство на предавањима и вежбама – 4 поена</a:t>
            </a: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Укупно 50 поена (услов за полагање испита 26 поена)</a:t>
            </a: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Литература: imiE-Learning - ОАС информатике – 2.година - Летњи семестар - Рачунарске мреже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итање за студенте:…"/>
          <p:cNvSpPr txBox="1"/>
          <p:nvPr/>
        </p:nvSpPr>
        <p:spPr>
          <a:xfrm>
            <a:off x="2592122" y="2836585"/>
            <a:ext cx="18136617" cy="332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Питање за студенте: </a:t>
            </a:r>
          </a:p>
          <a:p>
            <a:pPr algn="ctr"/>
            <a:r>
              <a:t>Да ли желлите да видео/писани материјали буду унапред припремљени</a:t>
            </a:r>
          </a:p>
          <a:p>
            <a:pPr algn="ctr"/>
            <a:r>
              <a:t>или желите да настава буде реализована и снимана у предвиђеном термину?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Студент 3.године ПМФ-а"/>
          <p:cNvSpPr txBox="1"/>
          <p:nvPr>
            <p:ph type="body" idx="21"/>
          </p:nvPr>
        </p:nvSpPr>
        <p:spPr>
          <a:xfrm>
            <a:off x="1206500" y="1763548"/>
            <a:ext cx="9779000" cy="1003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200"/>
            </a:lvl1pPr>
          </a:lstStyle>
          <a:p>
            <a:pPr/>
            <a:r>
              <a:t>Студент 3.године ПМФ-а</a:t>
            </a:r>
          </a:p>
        </p:txBody>
      </p:sp>
      <p:sp>
        <p:nvSpPr>
          <p:cNvPr id="187" name="Никола Јевтић"/>
          <p:cNvSpPr txBox="1"/>
          <p:nvPr>
            <p:ph type="title"/>
          </p:nvPr>
        </p:nvSpPr>
        <p:spPr>
          <a:xfrm>
            <a:off x="1206500" y="214586"/>
            <a:ext cx="9779000" cy="1689101"/>
          </a:xfrm>
          <a:prstGeom prst="rect">
            <a:avLst/>
          </a:prstGeom>
        </p:spPr>
        <p:txBody>
          <a:bodyPr/>
          <a:lstStyle>
            <a:lvl1pPr defTabSz="2316421">
              <a:defRPr spc="-95" sz="9500"/>
            </a:lvl1pPr>
          </a:lstStyle>
          <a:p>
            <a:pPr/>
            <a:r>
              <a:t>Никола Јевтић</a:t>
            </a:r>
          </a:p>
        </p:txBody>
      </p:sp>
      <p:sp>
        <p:nvSpPr>
          <p:cNvPr id="188" name="Радован Драшковић"/>
          <p:cNvSpPr txBox="1"/>
          <p:nvPr/>
        </p:nvSpPr>
        <p:spPr>
          <a:xfrm>
            <a:off x="1206500" y="3938003"/>
            <a:ext cx="977900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2218888">
              <a:lnSpc>
                <a:spcPct val="90000"/>
              </a:lnSpc>
              <a:spcBef>
                <a:spcPts val="0"/>
              </a:spcBef>
              <a:defRPr spc="-91" sz="91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Радован Драшковић</a:t>
            </a:r>
          </a:p>
        </p:txBody>
      </p:sp>
      <p:sp>
        <p:nvSpPr>
          <p:cNvPr id="189" name="Студент 4.године ПМФ-а"/>
          <p:cNvSpPr txBox="1"/>
          <p:nvPr/>
        </p:nvSpPr>
        <p:spPr>
          <a:xfrm>
            <a:off x="1206500" y="5335094"/>
            <a:ext cx="97790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spcBef>
                <a:spcPts val="0"/>
              </a:spcBef>
              <a:defRPr sz="4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Студент 4.године ПМФ-а</a:t>
            </a:r>
          </a:p>
        </p:txBody>
      </p:sp>
      <p:sp>
        <p:nvSpPr>
          <p:cNvPr id="190" name="Стефан Бишевац"/>
          <p:cNvSpPr txBox="1"/>
          <p:nvPr/>
        </p:nvSpPr>
        <p:spPr>
          <a:xfrm>
            <a:off x="1206500" y="7408661"/>
            <a:ext cx="977900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2316421">
              <a:lnSpc>
                <a:spcPct val="90000"/>
              </a:lnSpc>
              <a:spcBef>
                <a:spcPts val="0"/>
              </a:spcBef>
              <a:defRPr spc="-95" sz="9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Стефан Бишевац</a:t>
            </a:r>
          </a:p>
        </p:txBody>
      </p:sp>
      <p:sp>
        <p:nvSpPr>
          <p:cNvPr id="191" name="Дипломирани инжењер електротехнике и рачунарства"/>
          <p:cNvSpPr txBox="1"/>
          <p:nvPr/>
        </p:nvSpPr>
        <p:spPr>
          <a:xfrm>
            <a:off x="1206500" y="8906641"/>
            <a:ext cx="97790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495300">
              <a:spcBef>
                <a:spcPts val="0"/>
              </a:spcBef>
              <a:defRPr sz="33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Дипломирани инжењер електротехнике и рачунарства</a:t>
            </a:r>
          </a:p>
        </p:txBody>
      </p:sp>
      <p:sp>
        <p:nvSpPr>
          <p:cNvPr id="192" name="e-mail: stefan.bisevac@kg.ac.rs"/>
          <p:cNvSpPr txBox="1"/>
          <p:nvPr/>
        </p:nvSpPr>
        <p:spPr>
          <a:xfrm>
            <a:off x="1206500" y="9642000"/>
            <a:ext cx="97790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spcBef>
                <a:spcPts val="0"/>
              </a:spcBef>
              <a:defRPr sz="4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e-mail: stefan.bisevac@kg.ac.rs</a:t>
            </a:r>
          </a:p>
        </p:txBody>
      </p:sp>
      <p:sp>
        <p:nvSpPr>
          <p:cNvPr id="193" name="e-mail: 61-2022@pmf.kg.ac.rs"/>
          <p:cNvSpPr txBox="1"/>
          <p:nvPr/>
        </p:nvSpPr>
        <p:spPr>
          <a:xfrm>
            <a:off x="1206500" y="2493871"/>
            <a:ext cx="97790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>
              <a:spcBef>
                <a:spcPts val="0"/>
              </a:spcBef>
              <a:defRPr sz="4200">
                <a:latin typeface="+mn-lt"/>
                <a:ea typeface="+mn-ea"/>
                <a:cs typeface="+mn-cs"/>
                <a:sym typeface="Produkt Extralight"/>
              </a:defRPr>
            </a:pPr>
            <a:r>
              <a:t>e-mail: </a:t>
            </a:r>
            <a:r>
              <a:rPr u="sng">
                <a:hlinkClick r:id="rId2" invalidUrl="" action="" tgtFrame="" tooltip="" history="1" highlightClick="0" endSnd="0"/>
              </a:rPr>
              <a:t>61-2022@pmf.kg.ac.rs</a:t>
            </a:r>
          </a:p>
        </p:txBody>
      </p:sp>
      <p:sp>
        <p:nvSpPr>
          <p:cNvPr id="194" name="e-mail: 73-2021@pmf.kg.ac.rs"/>
          <p:cNvSpPr txBox="1"/>
          <p:nvPr/>
        </p:nvSpPr>
        <p:spPr>
          <a:xfrm>
            <a:off x="1206500" y="6067936"/>
            <a:ext cx="97790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>
              <a:spcBef>
                <a:spcPts val="0"/>
              </a:spcBef>
              <a:defRPr sz="4200">
                <a:latin typeface="+mn-lt"/>
                <a:ea typeface="+mn-ea"/>
                <a:cs typeface="+mn-cs"/>
                <a:sym typeface="Produkt Extralight"/>
              </a:defRPr>
            </a:pPr>
            <a:r>
              <a:t>e-mail: </a:t>
            </a:r>
            <a:r>
              <a:rPr u="sng">
                <a:hlinkClick r:id="rId2" invalidUrl="" action="" tgtFrame="" tooltip="" history="1" highlightClick="0" endSnd="0"/>
              </a:rPr>
              <a:t>73-2021@pmf.kg.ac.rs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88" grpId="4"/>
      <p:bldP build="whole" bldLvl="1" animBg="1" rev="0" advAuto="0" spid="194" grpId="6"/>
      <p:bldP build="whole" bldLvl="1" animBg="1" rev="0" advAuto="0" spid="186" grpId="2"/>
      <p:bldP build="whole" bldLvl="1" animBg="1" rev="0" advAuto="0" spid="192" grpId="9"/>
      <p:bldP build="whole" bldLvl="1" animBg="1" rev="0" advAuto="0" spid="189" grpId="5"/>
      <p:bldP build="whole" bldLvl="1" animBg="1" rev="0" advAuto="0" spid="190" grpId="7"/>
      <p:bldP build="whole" bldLvl="1" animBg="1" rev="0" advAuto="0" spid="191" grpId="8"/>
      <p:bldP build="whole" bldLvl="1" animBg="1" rev="0" advAuto="0" spid="19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А ко сте ви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 ко сте ви?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едавачи: Никола Јевтић, Радован Драшковић, Стефан Бишевац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Предавачи: Никола Јевтић, Радован Драшковић, Стефан Бишевац</a:t>
            </a:r>
          </a:p>
        </p:txBody>
      </p:sp>
      <p:sp>
        <p:nvSpPr>
          <p:cNvPr id="199" name="Уводно предавање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Уводно предавање</a:t>
            </a:r>
          </a:p>
        </p:txBody>
      </p:sp>
      <p:sp>
        <p:nvSpPr>
          <p:cNvPr id="200" name="Рачунарске мреже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Рачунарске мреже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5_DynamicWavesDark">
  <a:themeElements>
    <a:clrScheme name="35_DynamicWavesDark">
      <a:dk1>
        <a:srgbClr val="FF0000"/>
      </a:dk1>
      <a:lt1>
        <a:srgbClr val="FFFFFF"/>
      </a:lt1>
      <a:dk2>
        <a:srgbClr val="53585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5_DynamicWavesDark">
  <a:themeElements>
    <a:clrScheme name="35_DynamicWavesDark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