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337" r:id="rId2"/>
    <p:sldId id="338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600" 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600" 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600" 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600" 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0066"/>
    <a:srgbClr val="F1CCCC"/>
    <a:srgbClr val="FDF9FA"/>
    <a:srgbClr val="FAFF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55" autoAdjust="0"/>
    <p:restoredTop sz="94660"/>
  </p:normalViewPr>
  <p:slideViewPr>
    <p:cSldViewPr>
      <p:cViewPr>
        <p:scale>
          <a:sx n="94" d="100"/>
          <a:sy n="94" d="100"/>
        </p:scale>
        <p:origin x="-102" y="-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r-Latn-C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r-Latn-C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8BD2C-F0AF-479C-A34F-B111D2BF4E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7709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D541A-B683-4152-B5CB-DF3B793A99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9622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9E84C-7670-4E85-AE82-7FB95E1BD8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865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BA6B2-FFB8-4276-9109-006C801D6B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1791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29F6B-CE63-466B-8602-37D008CDB5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622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07E0A-D23F-441F-86B0-B129C88B4E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4155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7486F-1C20-4461-A611-0AE36CCB37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394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876BB-DC24-4ED7-805E-E7C5E865F9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6488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AD0F7-A475-43E5-96C2-41BA68EF2B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52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7B8C5-22DA-472D-B9DA-74051E6254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4650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626A2-9001-4BC8-A2E1-9264B2C7B5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8423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folHlink"/>
            </a:gs>
            <a:gs pos="50000">
              <a:schemeClr val="bg1"/>
            </a:gs>
            <a:gs pos="100000">
              <a:schemeClr val="folHlink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r-Latn-C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000" i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000" i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000" i="0">
                <a:latin typeface="+mn-lt"/>
                <a:cs typeface="+mn-cs"/>
              </a:defRPr>
            </a:lvl1pPr>
          </a:lstStyle>
          <a:p>
            <a:pPr>
              <a:defRPr/>
            </a:pPr>
            <a:fld id="{78DCB7DA-6F50-4117-AE92-AC20E02855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9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9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9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9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9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9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9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9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9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9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en-A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Zadaci</a:t>
            </a:r>
            <a:endParaRPr lang="sr-Latn-C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14350" indent="-514350">
                  <a:buFont typeface="+mj-lt"/>
                  <a:buAutoNum type="arabicPeriod"/>
                </a:pPr>
                <a:r>
                  <a:rPr lang="en-US" sz="1600" dirty="0" smtClean="0"/>
                  <a:t>Definisati </a:t>
                </a:r>
                <a:r>
                  <a:rPr lang="en-US" sz="1600" dirty="0" err="1" smtClean="0"/>
                  <a:t>funkciju</a:t>
                </a:r>
                <a:r>
                  <a:rPr lang="en-US" sz="1600" dirty="0" smtClean="0"/>
                  <a:t> </a:t>
                </a:r>
                <a:r>
                  <a:rPr lang="en-US" sz="1600" dirty="0" err="1" smtClean="0"/>
                  <a:t>koja</a:t>
                </a:r>
                <a:r>
                  <a:rPr lang="en-US" sz="1600" dirty="0" smtClean="0"/>
                  <a:t> </a:t>
                </a:r>
                <a:r>
                  <a:rPr lang="sr-Latn-CS" sz="1600" dirty="0" smtClean="0"/>
                  <a:t>će za uneti redni broj meseca ispisivati btoj njegovih dana.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sr-Latn-CS" sz="1600" dirty="0" smtClean="0"/>
                  <a:t>Definisati funkciju koja za svoje argumente ima dva realna broja i znak za računsku operaciju (+,-,*,/), a čiji je izlaz rezultat primene unete operacije na date brojeve.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sr-Latn-CS" sz="1600" dirty="0" smtClean="0"/>
                  <a:t>Za uneti prirodna broj </a:t>
                </a:r>
                <a14:m>
                  <m:oMath xmlns:m="http://schemas.openxmlformats.org/officeDocument/2006/math">
                    <m:r>
                      <a:rPr lang="sr-Latn-CS" sz="1600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sr-Latn-CS" sz="1600" dirty="0" smtClean="0"/>
                  <a:t> izračunati sledeće sume:</a:t>
                </a:r>
              </a:p>
              <a:p>
                <a:pPr marL="863600" lvl="1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sr-Latn-CS" sz="1600" b="0" i="1" smtClean="0">
                        <a:latin typeface="Cambria Math"/>
                      </a:rPr>
                      <m:t>𝑆</m:t>
                    </m:r>
                    <m:r>
                      <a:rPr lang="sr-Latn-CS" sz="1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r-Latn-CS" sz="1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CS" sz="1600" b="0" i="1" smtClean="0">
                            <a:latin typeface="Cambria Math"/>
                          </a:rPr>
                          <m:t>1!</m:t>
                        </m:r>
                      </m:num>
                      <m:den>
                        <m:f>
                          <m:fPr>
                            <m:ctrlPr>
                              <a:rPr lang="sr-Latn-CS" sz="16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sr-Latn-CS" sz="16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sr-Latn-CS" sz="16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den>
                    </m:f>
                    <m:r>
                      <a:rPr lang="sr-Latn-CS" sz="16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sr-Latn-CS" sz="1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CS" sz="1600" b="0" i="1" smtClean="0">
                            <a:latin typeface="Cambria Math"/>
                          </a:rPr>
                          <m:t>2!</m:t>
                        </m:r>
                      </m:num>
                      <m:den>
                        <m:f>
                          <m:fPr>
                            <m:ctrlPr>
                              <a:rPr lang="sr-Latn-CS" sz="16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sr-Latn-CS" sz="16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sr-Latn-CS" sz="16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sr-Latn-CS" sz="16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sr-Latn-CS" sz="16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sr-Latn-CS" sz="16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sr-Latn-CS" sz="16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den>
                    </m:f>
                    <m:r>
                      <a:rPr lang="sr-Latn-CS" sz="1600" b="0" i="1" smtClean="0">
                        <a:latin typeface="Cambria Math"/>
                      </a:rPr>
                      <m:t>+</m:t>
                    </m:r>
                    <m:r>
                      <a:rPr lang="sr-Latn-CS" sz="1600" b="0" i="1" smtClean="0">
                        <a:latin typeface="Cambria Math"/>
                        <a:ea typeface="Cambria Math"/>
                      </a:rPr>
                      <m:t>⋯+</m:t>
                    </m:r>
                    <m:f>
                      <m:fPr>
                        <m:ctrlPr>
                          <a:rPr lang="sr-Latn-CS" sz="16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sr-Latn-CS" sz="16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sr-Latn-CS" sz="1600" b="0" i="1" smtClean="0">
                            <a:latin typeface="Cambria Math"/>
                            <a:ea typeface="Cambria Math"/>
                          </a:rPr>
                          <m:t>!</m:t>
                        </m:r>
                      </m:num>
                      <m:den>
                        <m:f>
                          <m:fPr>
                            <m:ctrlPr>
                              <a:rPr lang="sr-Latn-CS" sz="1600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sr-Latn-CS" sz="1600" b="0" i="1" smtClean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sr-Latn-CS" sz="16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  <m:r>
                          <a:rPr lang="sr-Latn-CS" sz="1600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f>
                          <m:fPr>
                            <m:ctrlPr>
                              <a:rPr lang="sr-Latn-CS" sz="1600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sr-Latn-CS" sz="1600" b="0" i="1" smtClean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sr-Latn-CS" sz="1600" b="0" i="1" smtClean="0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den>
                        </m:f>
                        <m:r>
                          <a:rPr lang="sr-Latn-CS" sz="1600" b="0" i="1" smtClean="0">
                            <a:latin typeface="Cambria Math"/>
                            <a:ea typeface="Cambria Math"/>
                          </a:rPr>
                          <m:t>+⋯+</m:t>
                        </m:r>
                        <m:f>
                          <m:fPr>
                            <m:ctrlPr>
                              <a:rPr lang="sr-Latn-CS" sz="1600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sr-Latn-CS" sz="1600" b="0" i="1" smtClean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sr-Latn-CS" sz="1600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  <m:r>
                              <a:rPr lang="sr-Latn-CS" sz="1600" b="0" i="1" smtClean="0">
                                <a:latin typeface="Cambria Math"/>
                                <a:ea typeface="Cambria Math"/>
                              </a:rPr>
                              <m:t>+1</m:t>
                            </m:r>
                          </m:den>
                        </m:f>
                      </m:den>
                    </m:f>
                  </m:oMath>
                </a14:m>
                <a:r>
                  <a:rPr lang="sr-Latn-CS" sz="1600" dirty="0" smtClean="0"/>
                  <a:t>;</a:t>
                </a:r>
              </a:p>
              <a:p>
                <a:pPr marL="863600" lvl="1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sr-Latn-CS" sz="1600" b="0" i="1" smtClean="0">
                        <a:latin typeface="Cambria Math"/>
                      </a:rPr>
                      <m:t>𝑆</m:t>
                    </m:r>
                    <m:r>
                      <a:rPr lang="sr-Latn-CS" sz="1600" b="0" i="1" smtClean="0">
                        <a:latin typeface="Cambria Math"/>
                      </a:rPr>
                      <m:t>=3!−6!+⋯+</m:t>
                    </m:r>
                    <m:sSup>
                      <m:sSupPr>
                        <m:ctrlPr>
                          <a:rPr lang="sr-Latn-CS" sz="1600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CS" sz="16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sr-Latn-CS" sz="1600" b="0" i="1" smtClean="0">
                                <a:latin typeface="Cambria Math"/>
                                <a:ea typeface="Cambria Math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sr-Latn-CS" sz="16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sr-Latn-CS" sz="1600" b="0" i="1" smtClean="0">
                            <a:latin typeface="Cambria Math"/>
                            <a:ea typeface="Cambria Math"/>
                          </a:rPr>
                          <m:t>+1</m:t>
                        </m:r>
                      </m:sup>
                    </m:sSup>
                    <m:d>
                      <m:dPr>
                        <m:ctrlPr>
                          <a:rPr lang="sr-Latn-CS" sz="16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sr-Latn-CS" sz="16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  <m:r>
                          <a:rPr lang="sr-Latn-CS" sz="16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</m:d>
                    <m:r>
                      <a:rPr lang="en-US" sz="1600" b="0" i="0" smtClean="0">
                        <a:latin typeface="Cambria Math"/>
                        <a:ea typeface="Cambria Math"/>
                      </a:rPr>
                      <m:t>!</m:t>
                    </m:r>
                    <m:r>
                      <a:rPr lang="sr-Latn-CS" sz="1600" b="0" i="0" smtClean="0">
                        <a:latin typeface="Cambria Math"/>
                        <a:ea typeface="Cambria Math"/>
                      </a:rPr>
                      <m:t>;</m:t>
                    </m:r>
                  </m:oMath>
                </a14:m>
                <a:endParaRPr lang="sr-Latn-CS" sz="1600" b="0" dirty="0" smtClean="0">
                  <a:ea typeface="Cambria Math"/>
                </a:endParaRPr>
              </a:p>
              <a:p>
                <a:pPr marL="863600" lvl="1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sr-Latn-CS" sz="1600" b="0" i="1" smtClean="0">
                        <a:latin typeface="Cambria Math"/>
                      </a:rPr>
                      <m:t>𝑆</m:t>
                    </m:r>
                    <m:r>
                      <a:rPr lang="sr-Latn-CS" sz="1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r-Latn-CS" sz="1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CS" sz="1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sr-Latn-CS" sz="16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sr-Latn-CS" sz="1600" b="0" i="1" smtClean="0">
                                <a:latin typeface="Cambria Math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sr-Latn-CS" sz="1600" b="0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sr-Latn-CS" sz="1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CS" sz="1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sr-Latn-CS" sz="16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sr-Latn-CS" sz="1600" b="0" i="1" smtClean="0">
                                <a:latin typeface="Cambria Math"/>
                              </a:rPr>
                              <m:t>2+</m:t>
                            </m:r>
                            <m:rad>
                              <m:radPr>
                                <m:degHide m:val="on"/>
                                <m:ctrlPr>
                                  <a:rPr lang="sr-Latn-CS" sz="1600" b="0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sr-Latn-CS" sz="16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rad>
                          </m:e>
                        </m:rad>
                      </m:den>
                    </m:f>
                    <m:r>
                      <a:rPr lang="sr-Latn-CS" sz="1600" b="0" i="1" smtClean="0">
                        <a:latin typeface="Cambria Math"/>
                        <a:ea typeface="Cambria Math"/>
                      </a:rPr>
                      <m:t>∙⋯∙</m:t>
                    </m:r>
                    <m:f>
                      <m:fPr>
                        <m:ctrlPr>
                          <a:rPr lang="sr-Latn-CS" sz="16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sr-Latn-CS" sz="16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sr-Latn-CS" sz="1600" b="0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sr-Latn-CS" sz="1600" b="0" i="1" smtClean="0">
                                <a:latin typeface="Cambria Math"/>
                                <a:ea typeface="Cambria Math"/>
                              </a:rPr>
                              <m:t>2+</m:t>
                            </m:r>
                            <m:rad>
                              <m:radPr>
                                <m:degHide m:val="on"/>
                                <m:ctrlPr>
                                  <a:rPr lang="sr-Latn-CS" sz="16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sr-Latn-CS" sz="1600" b="0" i="1" smtClean="0">
                                    <a:latin typeface="Cambria Math"/>
                                    <a:ea typeface="Cambria Math"/>
                                  </a:rPr>
                                  <m:t>2+⋯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sr-Latn-CS" sz="16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sr-Latn-CS" sz="1600" b="0" i="1" smtClean="0"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e>
                                </m:rad>
                              </m:e>
                            </m:rad>
                          </m:e>
                        </m:rad>
                      </m:den>
                    </m:f>
                    <m:r>
                      <a:rPr lang="sr-Latn-CS" sz="1600" b="0" i="0" smtClean="0">
                        <a:latin typeface="Cambria Math"/>
                        <a:ea typeface="Cambria Math"/>
                      </a:rPr>
                      <m:t>;</m:t>
                    </m:r>
                  </m:oMath>
                </a14:m>
                <a:endParaRPr lang="sr-Latn-CS" sz="1600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sr-Latn-CS" sz="1600" dirty="0" smtClean="0"/>
                  <a:t>Odrediti sve savršene brojeve između 2 i </a:t>
                </a:r>
                <a14:m>
                  <m:oMath xmlns:m="http://schemas.openxmlformats.org/officeDocument/2006/math">
                    <m:r>
                      <a:rPr lang="sr-Latn-CS" sz="1600" b="0" i="1" smtClean="0">
                        <a:latin typeface="Cambria Math"/>
                      </a:rPr>
                      <m:t>𝑚</m:t>
                    </m:r>
                  </m:oMath>
                </a14:m>
                <a:r>
                  <a:rPr lang="sr-Latn-CS" sz="1600" dirty="0" smtClean="0"/>
                  <a:t>. Broj je savršen ako je jednak sumi svojih delioca isključujući njega samog.  Na primer, broj 28 je savršen, jer je </a:t>
                </a:r>
                <a14:m>
                  <m:oMath xmlns:m="http://schemas.openxmlformats.org/officeDocument/2006/math">
                    <m:r>
                      <a:rPr lang="sr-Latn-CS" sz="1600" b="0" i="1" smtClean="0">
                        <a:latin typeface="Cambria Math"/>
                      </a:rPr>
                      <m:t>28=1+2+4+7+14</m:t>
                    </m:r>
                  </m:oMath>
                </a14:m>
                <a:r>
                  <a:rPr lang="sr-Latn-CS" sz="1600" dirty="0" smtClean="0"/>
                  <a:t>.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sr-Latn-CS" sz="1600" dirty="0" smtClean="0"/>
                  <a:t>Za uneti roj meseca i dana u mesecu godine koja nije prestupna odrediti redni broj odgovarajućeg dana u godini (od 1 do 365).</a:t>
                </a:r>
              </a:p>
              <a:p>
                <a:pPr marL="514350" indent="-514350">
                  <a:buFont typeface="+mj-lt"/>
                  <a:buAutoNum type="arabicPeriod"/>
                </a:pPr>
                <a:endParaRPr lang="sr-Latn-CS" sz="16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414" r="-296"/>
                </a:stretch>
              </a:blipFill>
            </p:spPr>
            <p:txBody>
              <a:bodyPr/>
              <a:lstStyle/>
              <a:p>
                <a:r>
                  <a:rPr lang="sr-Latn-C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4680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14350" indent="-514350">
                  <a:buFont typeface="+mj-lt"/>
                  <a:buAutoNum type="arabicPeriod" startAt="6"/>
                </a:pPr>
                <a:r>
                  <a:rPr lang="sr-Latn-CS" sz="1600" dirty="0" smtClean="0"/>
                  <a:t>Približno izračunati sumu </a:t>
                </a:r>
                <a14:m>
                  <m:oMath xmlns:m="http://schemas.openxmlformats.org/officeDocument/2006/math">
                    <m:r>
                      <a:rPr lang="sr-Latn-CS" sz="1600" b="0" i="1" smtClean="0">
                        <a:latin typeface="Cambria Math"/>
                      </a:rPr>
                      <m:t>𝑆</m:t>
                    </m:r>
                    <m:r>
                      <a:rPr lang="sr-Latn-CS" sz="1600" b="0" i="1" smtClean="0">
                        <a:latin typeface="Cambria Math"/>
                      </a:rPr>
                      <m:t>=1−</m:t>
                    </m:r>
                    <m:f>
                      <m:fPr>
                        <m:ctrlPr>
                          <a:rPr lang="sr-Latn-CS" sz="1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CS" sz="1600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sr-Latn-CS" sz="1600" b="0" i="1" smtClean="0">
                            <a:latin typeface="Cambria Math"/>
                          </a:rPr>
                          <m:t>1!</m:t>
                        </m:r>
                      </m:den>
                    </m:f>
                    <m:r>
                      <a:rPr lang="sr-Latn-CS" sz="16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sr-Latn-CS" sz="1600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r-Latn-CS" sz="16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sr-Latn-CS" sz="16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sr-Latn-CS" sz="16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sr-Latn-CS" sz="1600" b="0" i="1" smtClean="0">
                            <a:latin typeface="Cambria Math"/>
                          </a:rPr>
                          <m:t>2!</m:t>
                        </m:r>
                      </m:den>
                    </m:f>
                    <m:r>
                      <a:rPr lang="sr-Latn-CS" sz="1600" b="0" i="1" smtClean="0">
                        <a:latin typeface="Cambria Math"/>
                      </a:rPr>
                      <m:t>−</m:t>
                    </m:r>
                    <m:r>
                      <a:rPr lang="sr-Latn-CS" sz="1600" b="0" i="1" smtClean="0">
                        <a:latin typeface="Cambria Math"/>
                        <a:ea typeface="Cambria Math"/>
                      </a:rPr>
                      <m:t>⋯+</m:t>
                    </m:r>
                    <m:sSup>
                      <m:sSupPr>
                        <m:ctrlPr>
                          <a:rPr lang="sr-Latn-CS" sz="1600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CS" sz="16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sr-Latn-CS" sz="1600" b="0" i="1" smtClean="0">
                                <a:latin typeface="Cambria Math"/>
                                <a:ea typeface="Cambria Math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sr-Latn-CS" sz="16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</m:sup>
                    </m:sSup>
                    <m:f>
                      <m:fPr>
                        <m:ctrlPr>
                          <a:rPr lang="sr-Latn-CS" sz="16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r-Latn-CS" sz="1600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sr-Latn-CS" sz="16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sr-Latn-CS" sz="1600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sup>
                        </m:sSup>
                      </m:num>
                      <m:den>
                        <m:r>
                          <a:rPr lang="sr-Latn-CS" sz="16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sr-Latn-CS" sz="1600" b="0" i="1" smtClean="0">
                            <a:latin typeface="Cambria Math"/>
                            <a:ea typeface="Cambria Math"/>
                          </a:rPr>
                          <m:t>!</m:t>
                        </m:r>
                      </m:den>
                    </m:f>
                    <m:r>
                      <a:rPr lang="sr-Latn-CS" sz="1600" b="0" i="1" smtClean="0">
                        <a:latin typeface="Cambria Math"/>
                        <a:ea typeface="Cambria Math"/>
                      </a:rPr>
                      <m:t>+⋯</m:t>
                    </m:r>
                  </m:oMath>
                </a14:m>
                <a:r>
                  <a:rPr lang="sr-Latn-CS" sz="1600" dirty="0" smtClean="0"/>
                  <a:t> . Sumirati do člana (uključujući i njega) koji je po apsolutnoj vrednosti manji od datog broja </a:t>
                </a:r>
                <a14:m>
                  <m:oMath xmlns:m="http://schemas.openxmlformats.org/officeDocument/2006/math">
                    <m:r>
                      <a:rPr lang="sr-Latn-CS" sz="1600" b="0" i="1" smtClean="0">
                        <a:latin typeface="Cambria Math"/>
                      </a:rPr>
                      <m:t>𝑒𝑝𝑠</m:t>
                    </m:r>
                  </m:oMath>
                </a14:m>
                <a:r>
                  <a:rPr lang="sr-Latn-CS" sz="1600" dirty="0" smtClean="0"/>
                  <a:t>.</a:t>
                </a:r>
                <a:endParaRPr lang="en-US" sz="1600" dirty="0" smtClean="0"/>
              </a:p>
              <a:p>
                <a:pPr marL="514350" indent="-514350">
                  <a:buFont typeface="+mj-lt"/>
                  <a:buAutoNum type="arabicPeriod" startAt="6"/>
                </a:pPr>
                <a:r>
                  <a:rPr lang="en-US" sz="1600" dirty="0" err="1" smtClean="0"/>
                  <a:t>Izra</a:t>
                </a:r>
                <a:r>
                  <a:rPr lang="sr-Latn-CS" sz="1600" dirty="0" smtClean="0"/>
                  <a:t>čunati približnu vrednost razlomka: </a:t>
                </a:r>
              </a:p>
              <a:p>
                <a:pPr marL="0" indent="0">
                  <a:buNone/>
                </a:pPr>
                <a:r>
                  <a:rPr lang="sr-Latn-CS" sz="1600" b="0" dirty="0" smtClean="0"/>
                  <a:t>				</a:t>
                </a:r>
                <a14:m>
                  <m:oMath xmlns:m="http://schemas.openxmlformats.org/officeDocument/2006/math">
                    <m:r>
                      <a:rPr lang="sr-Latn-CS" sz="1600" b="0" i="1" smtClean="0">
                        <a:latin typeface="Cambria Math"/>
                      </a:rPr>
                      <m:t>𝑆</m:t>
                    </m:r>
                    <m:r>
                      <a:rPr lang="sr-Latn-CS" sz="1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r-Latn-CS" sz="1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CS" sz="1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sr-Latn-CS" sz="1600" b="0" i="1" smtClean="0">
                            <a:latin typeface="Cambria Math"/>
                          </a:rPr>
                          <m:t>1+</m:t>
                        </m:r>
                        <m:f>
                          <m:fPr>
                            <m:ctrlPr>
                              <a:rPr lang="sr-Latn-CS" sz="16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sr-Latn-CS" sz="16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sr-Latn-CS" sz="1600" b="0" i="1" smtClean="0">
                                <a:latin typeface="Cambria Math"/>
                              </a:rPr>
                              <m:t>3+</m:t>
                            </m:r>
                            <m:f>
                              <m:fPr>
                                <m:ctrlPr>
                                  <a:rPr lang="sr-Latn-CS" sz="1600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sr-Latn-CS" sz="1600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CS" sz="1600" b="0" i="1" smtClean="0">
                                    <a:latin typeface="Cambria Math"/>
                                  </a:rPr>
                                  <m:t>5+</m:t>
                                </m:r>
                                <m:f>
                                  <m:fPr>
                                    <m:ctrlPr>
                                      <a:rPr lang="sr-Latn-CS" sz="1600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sr-Latn-CS" sz="16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sr-Latn-CS" sz="1600" b="0" i="1" smtClean="0">
                                        <a:latin typeface="Cambria Math"/>
                                        <a:ea typeface="Cambria Math"/>
                                      </a:rPr>
                                      <m:t>⋯+</m:t>
                                    </m:r>
                                    <m:f>
                                      <m:fPr>
                                        <m:ctrlPr>
                                          <a:rPr lang="sr-Latn-CS" sz="1600" b="0" i="1" smtClean="0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sr-Latn-CS" sz="16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r>
                                          <a:rPr lang="sr-Latn-CS" sz="16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109+</m:t>
                                        </m:r>
                                        <m:f>
                                          <m:fPr>
                                            <m:ctrlPr>
                                              <a:rPr lang="sr-Latn-CS" sz="1600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sr-Latn-CS" sz="1600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1</m:t>
                                            </m:r>
                                          </m:num>
                                          <m:den>
                                            <m:r>
                                              <a:rPr lang="sr-Latn-CS" sz="1600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101</m:t>
                                            </m:r>
                                          </m:den>
                                        </m:f>
                                      </m:den>
                                    </m:f>
                                  </m:den>
                                </m:f>
                              </m:den>
                            </m:f>
                          </m:den>
                        </m:f>
                      </m:den>
                    </m:f>
                  </m:oMath>
                </a14:m>
                <a:r>
                  <a:rPr lang="sr-Latn-CS" sz="1600" dirty="0" smtClean="0"/>
                  <a:t>.</a:t>
                </a:r>
              </a:p>
              <a:p>
                <a:pPr marL="514350" indent="-514350">
                  <a:buFont typeface="+mj-lt"/>
                  <a:buAutoNum type="arabicPeriod" startAt="8"/>
                </a:pPr>
                <a:r>
                  <a:rPr lang="sr-Latn-CS" sz="1600" dirty="0" smtClean="0"/>
                  <a:t>Napisati proceduru kojom se ispisuju parovi prijateljskih brojeva do </a:t>
                </a:r>
                <a14:m>
                  <m:oMath xmlns:m="http://schemas.openxmlformats.org/officeDocument/2006/math">
                    <m:r>
                      <a:rPr lang="sr-Latn-CS" sz="1600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sr-Latn-CS" sz="1600" dirty="0" smtClean="0"/>
                  <a:t>. Za dva broja kažemo da su prijateljski ako je jedan broj jednak sumi delioca drugog broja . Na primer prijateljski brojevi su  </a:t>
                </a:r>
                <a14:m>
                  <m:oMath xmlns:m="http://schemas.openxmlformats.org/officeDocument/2006/math">
                    <m:r>
                      <a:rPr lang="sr-Latn-CS" sz="1600" b="0" i="1" smtClean="0">
                        <a:latin typeface="Cambria Math"/>
                      </a:rPr>
                      <m:t>202=1+2+4+71+142</m:t>
                    </m:r>
                  </m:oMath>
                </a14:m>
                <a:r>
                  <a:rPr lang="sr-Latn-CS" sz="1600" dirty="0" smtClean="0"/>
                  <a:t> i </a:t>
                </a:r>
                <a14:m>
                  <m:oMath xmlns:m="http://schemas.openxmlformats.org/officeDocument/2006/math">
                    <m:r>
                      <a:rPr lang="sr-Latn-CS" sz="1600" b="0" i="1" smtClean="0">
                        <a:latin typeface="Cambria Math"/>
                      </a:rPr>
                      <m:t>284=1+2+4+5+10+11+20+22+44+55+110</m:t>
                    </m:r>
                  </m:oMath>
                </a14:m>
                <a:r>
                  <a:rPr lang="sr-Latn-CS" sz="1600" dirty="0" smtClean="0"/>
                  <a:t>.</a:t>
                </a:r>
                <a:endParaRPr lang="sr-Latn-CS" sz="16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Latn-C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7898426"/>
      </p:ext>
    </p:extLst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None/>
          <a:tabLst/>
          <a:defRPr kumimoji="0" lang="en-US" sz="16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None/>
          <a:tabLst/>
          <a:defRPr kumimoji="0" lang="en-US" sz="16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5895</TotalTime>
  <Words>254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Network</vt:lpstr>
      <vt:lpstr>Zadaci</vt:lpstr>
      <vt:lpstr>PowerPoint Presentation</vt:lpstr>
    </vt:vector>
  </TitlesOfParts>
  <Company>PMF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Mathematica</dc:title>
  <dc:creator>sqldev</dc:creator>
  <cp:lastModifiedBy>Tatjana Tomovic</cp:lastModifiedBy>
  <cp:revision>601</cp:revision>
  <dcterms:created xsi:type="dcterms:W3CDTF">2007-11-19T11:31:25Z</dcterms:created>
  <dcterms:modified xsi:type="dcterms:W3CDTF">2015-04-02T19:19:57Z</dcterms:modified>
</cp:coreProperties>
</file>