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5" r:id="rId34"/>
    <p:sldId id="296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318" r:id="rId46"/>
  </p:sldIdLst>
  <p:sldSz cx="9144000" cy="6858000" type="screen4x3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9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6B7CC-77BD-4F8B-A65D-71E85B04BD29}" type="datetimeFigureOut">
              <a:rPr lang="x-none" smtClean="0"/>
              <a:pPr/>
              <a:t>3/29/18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1575E-5A5A-4AB9-B219-E5FA13C752E2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14509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84A7-589E-49D4-85D2-346351A450D6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8CCC-7EF1-4426-9133-3BF2FD6FE907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D087-3E93-445D-A47F-F1D0EB212B7F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8A4C-7E9B-44FC-9928-9B9A440C02E4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1DA4-C663-45CA-B599-C749FD5F159F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3E64-27B8-4DDA-B151-9A9820691204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3128-7F68-410B-A16E-2A9CD871981A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1F57-0637-4762-AA83-F0CD6BAFFCCD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0CEA-CC30-4C53-B821-A40093996275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9E3EE-1CFD-460B-9F94-A97278D0DE9F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5376-C841-4930-AF31-A4F018922F03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99FB43-AF73-48A0-8933-76CA56DFA9FD}" type="datetime1">
              <a:rPr lang="x-none" smtClean="0"/>
              <a:pPr/>
              <a:t>3/29/18</a:t>
            </a:fld>
            <a:endParaRPr lang="x-non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FC9628-4208-4F66-BF31-A689616DD9DA}" type="slidenum">
              <a:rPr lang="x-none" smtClean="0"/>
              <a:pPr/>
              <a:t>‹#›</a:t>
            </a:fld>
            <a:endParaRPr lang="x-non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x-non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SERVLET</a:t>
            </a:r>
            <a:endParaRPr lang="x-non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Osnovna struktura servleta</a:t>
            </a:r>
          </a:p>
          <a:p>
            <a:r>
              <a:rPr lang="x-none" dirty="0" smtClean="0"/>
              <a:t> </a:t>
            </a:r>
            <a:r>
              <a:rPr lang="x-none" dirty="0"/>
              <a:t>Primer jednostavnog servleta koji generiše tekst</a:t>
            </a:r>
          </a:p>
          <a:p>
            <a:r>
              <a:rPr lang="x-none" dirty="0" smtClean="0"/>
              <a:t> </a:t>
            </a:r>
            <a:r>
              <a:rPr lang="x-none" dirty="0"/>
              <a:t>Primer servleta koji generiše HTML</a:t>
            </a:r>
          </a:p>
          <a:p>
            <a:r>
              <a:rPr lang="x-none" dirty="0" smtClean="0"/>
              <a:t> </a:t>
            </a:r>
            <a:r>
              <a:rPr lang="x-none" dirty="0"/>
              <a:t>Servleti i paketi</a:t>
            </a:r>
          </a:p>
          <a:p>
            <a:r>
              <a:rPr lang="x-none" dirty="0" smtClean="0"/>
              <a:t> </a:t>
            </a:r>
            <a:r>
              <a:rPr lang="x-none" dirty="0"/>
              <a:t>Neki alati koji pomažu pri geneisanju HTML koda</a:t>
            </a:r>
          </a:p>
          <a:p>
            <a:r>
              <a:rPr lang="x-none" dirty="0" smtClean="0"/>
              <a:t> </a:t>
            </a:r>
            <a:r>
              <a:rPr lang="x-none" dirty="0"/>
              <a:t>Životni ciklus servleta</a:t>
            </a:r>
          </a:p>
          <a:p>
            <a:r>
              <a:rPr lang="x-none" dirty="0" smtClean="0"/>
              <a:t> </a:t>
            </a:r>
            <a:r>
              <a:rPr lang="x-none" dirty="0"/>
              <a:t>Strategije debagovanja servleta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69784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x-none" dirty="0"/>
              <a:t>Generisanje HTML koda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x-none" i="1" dirty="0"/>
              <a:t>public class HelloServlet extends HttpServlet {</a:t>
            </a:r>
          </a:p>
          <a:p>
            <a:pPr marL="0" indent="0">
              <a:buNone/>
            </a:pPr>
            <a:r>
              <a:rPr lang="x-none" i="1" dirty="0" smtClean="0"/>
              <a:t>	public </a:t>
            </a:r>
            <a:r>
              <a:rPr lang="x-none" i="1" dirty="0"/>
              <a:t>void doGet(HttpServletRequest request,</a:t>
            </a:r>
          </a:p>
          <a:p>
            <a:pPr marL="0" indent="0">
              <a:buNone/>
            </a:pPr>
            <a:r>
              <a:rPr lang="x-none" i="1" dirty="0" smtClean="0"/>
              <a:t>		HttpServletResponse </a:t>
            </a:r>
            <a:r>
              <a:rPr lang="x-none" i="1" dirty="0"/>
              <a:t>response)</a:t>
            </a:r>
          </a:p>
          <a:p>
            <a:pPr marL="0" indent="0">
              <a:buNone/>
            </a:pPr>
            <a:r>
              <a:rPr lang="x-none" i="1" dirty="0" smtClean="0"/>
              <a:t>	throws </a:t>
            </a:r>
            <a:r>
              <a:rPr lang="x-none" i="1" dirty="0"/>
              <a:t>ServletException, IOException {</a:t>
            </a:r>
          </a:p>
          <a:p>
            <a:pPr marL="0" indent="0">
              <a:buNone/>
            </a:pPr>
            <a:r>
              <a:rPr lang="x-none" i="1" dirty="0" smtClean="0"/>
              <a:t>	</a:t>
            </a:r>
            <a:r>
              <a:rPr lang="x-none" i="1" dirty="0" smtClean="0">
                <a:solidFill>
                  <a:srgbClr val="FF0000"/>
                </a:solidFill>
              </a:rPr>
              <a:t>response.setContentType</a:t>
            </a:r>
            <a:r>
              <a:rPr lang="x-none" i="1" dirty="0">
                <a:solidFill>
                  <a:srgbClr val="FF0000"/>
                </a:solidFill>
              </a:rPr>
              <a:t>("text/html");</a:t>
            </a:r>
          </a:p>
          <a:p>
            <a:pPr marL="0" indent="0">
              <a:buNone/>
            </a:pPr>
            <a:r>
              <a:rPr lang="x-none" i="1" dirty="0" smtClean="0"/>
              <a:t>	PrintWriter </a:t>
            </a:r>
            <a:r>
              <a:rPr lang="x-none" i="1" dirty="0"/>
              <a:t>out = response.getWriter();</a:t>
            </a:r>
          </a:p>
          <a:p>
            <a:pPr marL="0" indent="0">
              <a:buNone/>
            </a:pPr>
            <a:r>
              <a:rPr lang="x-none" i="1" dirty="0" smtClean="0"/>
              <a:t>	String </a:t>
            </a:r>
            <a:r>
              <a:rPr lang="x-none" i="1" dirty="0"/>
              <a:t>docType =</a:t>
            </a:r>
          </a:p>
          <a:p>
            <a:pPr marL="0" indent="0">
              <a:buNone/>
            </a:pPr>
            <a:r>
              <a:rPr lang="x-none" i="1" dirty="0" smtClean="0"/>
              <a:t>	"&lt;!</a:t>
            </a:r>
            <a:r>
              <a:rPr lang="x-none" i="1" dirty="0"/>
              <a:t>DOCTYPE HTML PUBLIC \"-//W3C//DTD HTML 4.0 "+</a:t>
            </a:r>
          </a:p>
          <a:p>
            <a:pPr marL="0" indent="0">
              <a:buNone/>
            </a:pPr>
            <a:r>
              <a:rPr lang="x-none" i="1" dirty="0" smtClean="0"/>
              <a:t>	"</a:t>
            </a:r>
            <a:r>
              <a:rPr lang="x-none" i="1" dirty="0"/>
              <a:t>Transitional//EN\"&gt;\n";</a:t>
            </a:r>
          </a:p>
          <a:p>
            <a:pPr marL="0" indent="0">
              <a:buNone/>
            </a:pPr>
            <a:r>
              <a:rPr lang="x-none" i="1" dirty="0" smtClean="0"/>
              <a:t>	out.</a:t>
            </a:r>
            <a:r>
              <a:rPr lang="x-none" i="1" dirty="0" smtClean="0">
                <a:solidFill>
                  <a:srgbClr val="FF0000"/>
                </a:solidFill>
              </a:rPr>
              <a:t>println</a:t>
            </a:r>
            <a:r>
              <a:rPr lang="x-none" i="1" dirty="0" smtClean="0"/>
              <a:t>(docType </a:t>
            </a:r>
            <a:r>
              <a:rPr lang="x-none" i="1" dirty="0"/>
              <a:t>+</a:t>
            </a:r>
          </a:p>
          <a:p>
            <a:pPr marL="0" indent="0">
              <a:buNone/>
            </a:pPr>
            <a:r>
              <a:rPr lang="x-none" i="1" dirty="0" smtClean="0"/>
              <a:t>	"&lt;</a:t>
            </a:r>
            <a:r>
              <a:rPr lang="x-none" i="1" dirty="0"/>
              <a:t>HTML&gt;\n" +</a:t>
            </a:r>
          </a:p>
          <a:p>
            <a:pPr marL="0" indent="0">
              <a:buNone/>
            </a:pPr>
            <a:r>
              <a:rPr lang="x-none" i="1" dirty="0" smtClean="0"/>
              <a:t>	"&lt;</a:t>
            </a:r>
            <a:r>
              <a:rPr lang="x-none" i="1" dirty="0"/>
              <a:t>HEAD&gt;&lt;</a:t>
            </a:r>
            <a:r>
              <a:rPr lang="x-none" i="1" dirty="0" smtClean="0"/>
              <a:t>TITLE&gt;Pozdrav&lt;/</a:t>
            </a:r>
            <a:r>
              <a:rPr lang="x-none" i="1" dirty="0"/>
              <a:t>TITLE&gt;&lt;/HEAD&gt;\n"+</a:t>
            </a:r>
          </a:p>
          <a:p>
            <a:pPr marL="0" indent="0">
              <a:buNone/>
            </a:pPr>
            <a:r>
              <a:rPr lang="x-none" i="1" dirty="0" smtClean="0"/>
              <a:t>	"&lt;</a:t>
            </a:r>
            <a:r>
              <a:rPr lang="x-none" i="1" dirty="0"/>
              <a:t>BODY BGCOLOR=\"#FDF5E6\"&gt;\n" +</a:t>
            </a:r>
          </a:p>
          <a:p>
            <a:pPr marL="0" indent="0">
              <a:buNone/>
            </a:pPr>
            <a:r>
              <a:rPr lang="x-none" i="1" dirty="0" smtClean="0"/>
              <a:t>	"&lt;H1&gt;Zdravo&lt;/</a:t>
            </a:r>
            <a:r>
              <a:rPr lang="x-none" i="1" dirty="0"/>
              <a:t>H1&gt;\n" +</a:t>
            </a:r>
          </a:p>
          <a:p>
            <a:pPr marL="0" indent="0">
              <a:buNone/>
            </a:pPr>
            <a:r>
              <a:rPr lang="x-none" i="1" dirty="0" smtClean="0"/>
              <a:t>	"&lt;/</a:t>
            </a:r>
            <a:r>
              <a:rPr lang="x-none" i="1" dirty="0"/>
              <a:t>BODY&gt;&lt;/HTML&gt;");</a:t>
            </a:r>
          </a:p>
          <a:p>
            <a:pPr marL="0" indent="0">
              <a:buNone/>
            </a:pPr>
            <a:r>
              <a:rPr lang="x-none" i="1" dirty="0" smtClean="0"/>
              <a:t>	}</a:t>
            </a:r>
            <a:endParaRPr lang="x-none" i="1" dirty="0"/>
          </a:p>
          <a:p>
            <a:pPr marL="0" indent="0">
              <a:buNone/>
            </a:pPr>
            <a:r>
              <a:rPr lang="x-none" i="1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10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35961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722344"/>
          </a:xfrm>
        </p:spPr>
        <p:txBody>
          <a:bodyPr>
            <a:normAutofit fontScale="90000"/>
          </a:bodyPr>
          <a:lstStyle/>
          <a:p>
            <a:r>
              <a:rPr lang="x-none" dirty="0"/>
              <a:t>Generisanje HTML koda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45624" cy="5184576"/>
          </a:xfrm>
        </p:spPr>
        <p:txBody>
          <a:bodyPr>
            <a:normAutofit/>
          </a:bodyPr>
          <a:lstStyle/>
          <a:p>
            <a:r>
              <a:rPr lang="vi-VN" dirty="0"/>
              <a:t>PrviServlet nasleđuje klasu </a:t>
            </a:r>
            <a:r>
              <a:rPr lang="vi-VN" dirty="0">
                <a:solidFill>
                  <a:srgbClr val="0070C0"/>
                </a:solidFill>
              </a:rPr>
              <a:t>HttpServlet</a:t>
            </a:r>
            <a:r>
              <a:rPr lang="vi-VN" dirty="0"/>
              <a:t>, </a:t>
            </a:r>
            <a:r>
              <a:rPr lang="vi-VN" dirty="0" smtClean="0"/>
              <a:t>koja</a:t>
            </a:r>
            <a:r>
              <a:rPr lang="x-none" dirty="0" smtClean="0"/>
              <a:t> je implementirala </a:t>
            </a:r>
            <a:r>
              <a:rPr lang="x-none" dirty="0"/>
              <a:t>Servlet interface.</a:t>
            </a:r>
          </a:p>
          <a:p>
            <a:r>
              <a:rPr lang="x-none" dirty="0" smtClean="0"/>
              <a:t>PrviServlet </a:t>
            </a:r>
            <a:r>
              <a:rPr lang="x-none" dirty="0"/>
              <a:t>definiše svoj </a:t>
            </a:r>
            <a:r>
              <a:rPr lang="x-none" dirty="0">
                <a:solidFill>
                  <a:srgbClr val="FF0000"/>
                </a:solidFill>
              </a:rPr>
              <a:t>doGet</a:t>
            </a:r>
            <a:r>
              <a:rPr lang="x-none" dirty="0"/>
              <a:t> metod. </a:t>
            </a:r>
            <a:r>
              <a:rPr lang="x-none" dirty="0" smtClean="0"/>
              <a:t>Ovaj </a:t>
            </a:r>
            <a:r>
              <a:rPr lang="sv-SE" dirty="0" smtClean="0"/>
              <a:t>metod </a:t>
            </a:r>
            <a:r>
              <a:rPr lang="sv-SE" dirty="0"/>
              <a:t>se poziva kada klijent generiše </a:t>
            </a:r>
            <a:r>
              <a:rPr lang="sv-SE" dirty="0" smtClean="0"/>
              <a:t>GET</a:t>
            </a:r>
            <a:r>
              <a:rPr lang="x-none" dirty="0" smtClean="0"/>
              <a:t> zahtev </a:t>
            </a:r>
            <a:r>
              <a:rPr lang="x-none" dirty="0"/>
              <a:t>i kao rezultat se jednostavna </a:t>
            </a:r>
            <a:r>
              <a:rPr lang="x-none" dirty="0" smtClean="0"/>
              <a:t>HTML stranica </a:t>
            </a:r>
            <a:r>
              <a:rPr lang="x-none" dirty="0"/>
              <a:t>vraća klijentu.</a:t>
            </a:r>
          </a:p>
          <a:p>
            <a:r>
              <a:rPr lang="pl-PL" dirty="0"/>
              <a:t>Zahtevi od strane klijenta su sadržani </a:t>
            </a:r>
            <a:r>
              <a:rPr lang="pl-PL" dirty="0" smtClean="0"/>
              <a:t>u </a:t>
            </a:r>
            <a:r>
              <a:rPr lang="x-none" dirty="0" smtClean="0"/>
              <a:t>HttpServletRequest </a:t>
            </a:r>
            <a:r>
              <a:rPr lang="x-none" dirty="0"/>
              <a:t>objektu.</a:t>
            </a:r>
          </a:p>
          <a:p>
            <a:r>
              <a:rPr lang="x-none" dirty="0" smtClean="0"/>
              <a:t>Odgovor </a:t>
            </a:r>
            <a:r>
              <a:rPr lang="x-none" dirty="0"/>
              <a:t>klijentu je u HttpServletResponse.</a:t>
            </a:r>
          </a:p>
          <a:p>
            <a:r>
              <a:rPr lang="x-none" dirty="0" smtClean="0"/>
              <a:t>Zato </a:t>
            </a:r>
            <a:r>
              <a:rPr lang="x-none" dirty="0"/>
              <a:t>što se tekstualni podaci vraćaju klijentu</a:t>
            </a:r>
            <a:r>
              <a:rPr lang="x-none" dirty="0" smtClean="0"/>
              <a:t>, odgovor </a:t>
            </a:r>
            <a:r>
              <a:rPr lang="x-none" dirty="0"/>
              <a:t>je poslat pomoću objekta Writer </a:t>
            </a:r>
            <a:r>
              <a:rPr lang="x-none" dirty="0" smtClean="0"/>
              <a:t>koji je </a:t>
            </a:r>
            <a:r>
              <a:rPr lang="x-none" dirty="0"/>
              <a:t>sadržan u okviru </a:t>
            </a:r>
            <a:r>
              <a:rPr lang="x-none" dirty="0" smtClean="0"/>
              <a:t>HttpServletResponse objekta</a:t>
            </a:r>
            <a:r>
              <a:rPr lang="x-none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31049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59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x-none" dirty="0"/>
              <a:t>HttpServletRequest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04656"/>
          </a:xfrm>
        </p:spPr>
        <p:txBody>
          <a:bodyPr>
            <a:normAutofit/>
          </a:bodyPr>
          <a:lstStyle/>
          <a:p>
            <a:r>
              <a:rPr lang="x-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HttpServletRequest</a:t>
            </a:r>
            <a:r>
              <a:rPr lang="x-none" dirty="0"/>
              <a:t> objekat </a:t>
            </a:r>
            <a:r>
              <a:rPr lang="x-none" dirty="0" smtClean="0"/>
              <a:t>omogućava pristup </a:t>
            </a:r>
            <a:r>
              <a:rPr lang="x-none" dirty="0"/>
              <a:t>HTTP header podacima</a:t>
            </a:r>
          </a:p>
          <a:p>
            <a:r>
              <a:rPr lang="x-none" dirty="0" smtClean="0"/>
              <a:t>Omogućava </a:t>
            </a:r>
            <a:r>
              <a:rPr lang="x-none" dirty="0"/>
              <a:t>prihvatanje argumenata </a:t>
            </a:r>
            <a:r>
              <a:rPr lang="x-none" dirty="0" smtClean="0"/>
              <a:t>koje klijent </a:t>
            </a:r>
            <a:r>
              <a:rPr lang="x-none" dirty="0"/>
              <a:t>šalje kao deo svog zahteva.</a:t>
            </a:r>
          </a:p>
          <a:p>
            <a:r>
              <a:rPr lang="x-none" dirty="0" smtClean="0"/>
              <a:t>Podacima </a:t>
            </a:r>
            <a:r>
              <a:rPr lang="x-none" dirty="0"/>
              <a:t>koje šalje klijent može se </a:t>
            </a:r>
            <a:r>
              <a:rPr lang="x-none" dirty="0" smtClean="0"/>
              <a:t>pristupiti pomoću </a:t>
            </a:r>
            <a:r>
              <a:rPr lang="x-none" dirty="0">
                <a:solidFill>
                  <a:srgbClr val="FF0000"/>
                </a:solidFill>
              </a:rPr>
              <a:t>getParameter</a:t>
            </a:r>
            <a:r>
              <a:rPr lang="x-none" dirty="0"/>
              <a:t> metoda, koji </a:t>
            </a:r>
            <a:r>
              <a:rPr lang="x-none" dirty="0" smtClean="0"/>
              <a:t>vraća vrednost </a:t>
            </a:r>
            <a:r>
              <a:rPr lang="x-none" dirty="0"/>
              <a:t>imenovanog parametra.</a:t>
            </a:r>
          </a:p>
          <a:p>
            <a:r>
              <a:rPr lang="pl-PL" dirty="0" smtClean="0"/>
              <a:t>Ako </a:t>
            </a:r>
            <a:r>
              <a:rPr lang="pl-PL" dirty="0"/>
              <a:t>parametar ima više od jedne vrednosti</a:t>
            </a:r>
            <a:r>
              <a:rPr lang="pl-PL" dirty="0" smtClean="0"/>
              <a:t>, </a:t>
            </a:r>
            <a:r>
              <a:rPr lang="x-none" dirty="0" smtClean="0"/>
              <a:t>koristi </a:t>
            </a:r>
            <a:r>
              <a:rPr lang="x-none" dirty="0"/>
              <a:t>se metod </a:t>
            </a:r>
            <a:r>
              <a:rPr lang="x-none" dirty="0">
                <a:solidFill>
                  <a:srgbClr val="0070C0"/>
                </a:solidFill>
              </a:rPr>
              <a:t>getParameterValues</a:t>
            </a:r>
            <a:r>
              <a:rPr lang="x-none" dirty="0"/>
              <a:t>.</a:t>
            </a:r>
          </a:p>
          <a:p>
            <a:r>
              <a:rPr lang="x-none" dirty="0" smtClean="0"/>
              <a:t>Metod </a:t>
            </a:r>
            <a:r>
              <a:rPr lang="x-none" dirty="0">
                <a:solidFill>
                  <a:srgbClr val="0070C0"/>
                </a:solidFill>
              </a:rPr>
              <a:t>getParameterValues</a:t>
            </a:r>
            <a:r>
              <a:rPr lang="x-none" dirty="0"/>
              <a:t> vraća </a:t>
            </a:r>
            <a:r>
              <a:rPr lang="x-none" dirty="0" smtClean="0"/>
              <a:t>niz vrednosti </a:t>
            </a:r>
            <a:r>
              <a:rPr lang="x-none" dirty="0"/>
              <a:t>za imenovani parametar.</a:t>
            </a:r>
          </a:p>
          <a:p>
            <a:r>
              <a:rPr lang="x-none" dirty="0" smtClean="0"/>
              <a:t>Metod </a:t>
            </a:r>
            <a:r>
              <a:rPr lang="x-none" dirty="0">
                <a:solidFill>
                  <a:srgbClr val="0070C0"/>
                </a:solidFill>
              </a:rPr>
              <a:t>getParameterNames </a:t>
            </a:r>
            <a:r>
              <a:rPr lang="x-none" dirty="0"/>
              <a:t>vraća imena </a:t>
            </a:r>
            <a:r>
              <a:rPr lang="x-none" dirty="0" smtClean="0"/>
              <a:t>svih parametera</a:t>
            </a:r>
            <a:r>
              <a:rPr lang="x-none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08173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x-none" dirty="0"/>
              <a:t>HttpServletResponse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820472" cy="5832648"/>
          </a:xfrm>
        </p:spPr>
        <p:txBody>
          <a:bodyPr>
            <a:noAutofit/>
          </a:bodyPr>
          <a:lstStyle/>
          <a:p>
            <a:r>
              <a:rPr lang="x-none" sz="3200" dirty="0"/>
              <a:t>Objekat HttpServletResponse daje </a:t>
            </a:r>
            <a:r>
              <a:rPr lang="x-none" sz="3200" dirty="0" smtClean="0"/>
              <a:t>dve mogućnosti </a:t>
            </a:r>
            <a:r>
              <a:rPr lang="x-none" sz="3200" dirty="0"/>
              <a:t>za vraćanje podataka </a:t>
            </a:r>
            <a:r>
              <a:rPr lang="x-none" sz="3200" dirty="0" smtClean="0"/>
              <a:t>klijentu:</a:t>
            </a:r>
            <a:endParaRPr lang="x-none" sz="3200" dirty="0"/>
          </a:p>
          <a:p>
            <a:pPr lvl="1"/>
            <a:r>
              <a:rPr lang="x-none" sz="3000" dirty="0" smtClean="0"/>
              <a:t>Metod </a:t>
            </a:r>
            <a:r>
              <a:rPr lang="x-none" sz="3000" dirty="0">
                <a:solidFill>
                  <a:srgbClr val="00B0F0"/>
                </a:solidFill>
              </a:rPr>
              <a:t>getWriter </a:t>
            </a:r>
            <a:r>
              <a:rPr lang="x-none" sz="3000" dirty="0"/>
              <a:t>vraća Writer</a:t>
            </a:r>
          </a:p>
          <a:p>
            <a:pPr lvl="1"/>
            <a:r>
              <a:rPr lang="x-none" sz="3000" dirty="0" smtClean="0"/>
              <a:t>Metod </a:t>
            </a:r>
            <a:r>
              <a:rPr lang="x-none" sz="3000" dirty="0">
                <a:solidFill>
                  <a:srgbClr val="00B0F0"/>
                </a:solidFill>
              </a:rPr>
              <a:t>getOutputStream</a:t>
            </a:r>
            <a:r>
              <a:rPr lang="x-none" sz="3000" dirty="0"/>
              <a:t> </a:t>
            </a:r>
            <a:r>
              <a:rPr lang="x-none" sz="3000" dirty="0" smtClean="0"/>
              <a:t>vraća </a:t>
            </a:r>
            <a:r>
              <a:rPr lang="x-none" i="1" dirty="0" smtClean="0">
                <a:solidFill>
                  <a:srgbClr val="00B0F0"/>
                </a:solidFill>
              </a:rPr>
              <a:t>ServletOutputStream</a:t>
            </a:r>
            <a:endParaRPr lang="x-none" i="1" dirty="0">
              <a:solidFill>
                <a:srgbClr val="00B0F0"/>
              </a:solidFill>
            </a:endParaRPr>
          </a:p>
          <a:p>
            <a:r>
              <a:rPr lang="x-none" sz="3200" dirty="0" smtClean="0">
                <a:solidFill>
                  <a:schemeClr val="accent5">
                    <a:lumMod val="75000"/>
                  </a:schemeClr>
                </a:solidFill>
              </a:rPr>
              <a:t>Metoda </a:t>
            </a:r>
            <a:r>
              <a:rPr lang="x-none" sz="3200" dirty="0">
                <a:solidFill>
                  <a:schemeClr val="accent5">
                    <a:lumMod val="75000"/>
                  </a:schemeClr>
                </a:solidFill>
              </a:rPr>
              <a:t>getWriter se koristi kada su </a:t>
            </a:r>
            <a:r>
              <a:rPr lang="x-none" sz="3200" dirty="0" smtClean="0">
                <a:solidFill>
                  <a:schemeClr val="accent5">
                    <a:lumMod val="75000"/>
                  </a:schemeClr>
                </a:solidFill>
              </a:rPr>
              <a:t>podaci koji se vraćaju </a:t>
            </a:r>
            <a:r>
              <a:rPr lang="x-none" sz="3200" dirty="0">
                <a:solidFill>
                  <a:schemeClr val="accent5">
                    <a:lumMod val="75000"/>
                  </a:schemeClr>
                </a:solidFill>
              </a:rPr>
              <a:t>klijentu tekstualnog tipa, </a:t>
            </a:r>
            <a:r>
              <a:rPr lang="x-none" sz="3200" dirty="0" smtClean="0">
                <a:solidFill>
                  <a:schemeClr val="accent5">
                    <a:lumMod val="75000"/>
                  </a:schemeClr>
                </a:solidFill>
              </a:rPr>
              <a:t>a metod </a:t>
            </a:r>
            <a:r>
              <a:rPr lang="x-none" sz="3200" dirty="0">
                <a:solidFill>
                  <a:schemeClr val="accent5">
                    <a:lumMod val="75000"/>
                  </a:schemeClr>
                </a:solidFill>
              </a:rPr>
              <a:t>getOutputStream za binarne podatke.</a:t>
            </a:r>
          </a:p>
          <a:p>
            <a:r>
              <a:rPr lang="x-none" sz="3200" dirty="0" smtClean="0"/>
              <a:t>Pozivanje </a:t>
            </a:r>
            <a:r>
              <a:rPr lang="x-none" sz="3200" dirty="0"/>
              <a:t>metoda close ovih objekata </a:t>
            </a:r>
            <a:r>
              <a:rPr lang="x-none" sz="3200" dirty="0" smtClean="0"/>
              <a:t>nakon slanja </a:t>
            </a:r>
            <a:r>
              <a:rPr lang="x-none" sz="3200" dirty="0"/>
              <a:t>odgovora omogućava serveru da </a:t>
            </a:r>
            <a:r>
              <a:rPr lang="x-none" sz="3200" dirty="0" smtClean="0"/>
              <a:t>zna kada </a:t>
            </a:r>
            <a:r>
              <a:rPr lang="x-none" sz="3200" dirty="0"/>
              <a:t>je odgovor komplentiran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8109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x-none" dirty="0"/>
              <a:t>GET zahtev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000" b="1" dirty="0"/>
              <a:t>GET zahtev se obrađuje preklapanjem metoda doGet.</a:t>
            </a:r>
          </a:p>
          <a:p>
            <a:pPr marL="0" indent="0">
              <a:buNone/>
            </a:pPr>
            <a:r>
              <a:rPr lang="x-none" sz="2000" i="1" dirty="0"/>
              <a:t>public class ObradaGetMetodaServlet extends HttpServlet</a:t>
            </a:r>
          </a:p>
          <a:p>
            <a:pPr marL="0" indent="0">
              <a:buNone/>
            </a:pPr>
            <a:r>
              <a:rPr lang="x-none" sz="2000" i="1" dirty="0"/>
              <a:t>{</a:t>
            </a:r>
          </a:p>
          <a:p>
            <a:pPr marL="0" indent="0">
              <a:buNone/>
            </a:pPr>
            <a:r>
              <a:rPr lang="x-none" sz="2000" i="1" dirty="0"/>
              <a:t>public void </a:t>
            </a:r>
            <a:r>
              <a:rPr lang="x-none" sz="2000" i="1" dirty="0">
                <a:solidFill>
                  <a:srgbClr val="FF0000"/>
                </a:solidFill>
              </a:rPr>
              <a:t>doGet</a:t>
            </a:r>
            <a:r>
              <a:rPr lang="x-none" sz="2000" i="1" dirty="0"/>
              <a:t> (HttpServletRequest zahtev,</a:t>
            </a:r>
          </a:p>
          <a:p>
            <a:pPr marL="0" indent="0">
              <a:buNone/>
            </a:pPr>
            <a:r>
              <a:rPr lang="x-none" sz="2000" i="1" dirty="0"/>
              <a:t>HttpServletResponse odgovor)throws ServletException,</a:t>
            </a:r>
          </a:p>
          <a:p>
            <a:pPr marL="0" indent="0">
              <a:buNone/>
            </a:pPr>
            <a:r>
              <a:rPr lang="x-none" sz="2000" i="1" dirty="0"/>
              <a:t>IOException</a:t>
            </a:r>
          </a:p>
          <a:p>
            <a:pPr marL="0" indent="0">
              <a:buNone/>
            </a:pPr>
            <a:r>
              <a:rPr lang="x-none" sz="2000" i="1" dirty="0"/>
              <a:t>{ ...</a:t>
            </a:r>
          </a:p>
          <a:p>
            <a:pPr marL="0" indent="0">
              <a:buNone/>
            </a:pPr>
            <a:r>
              <a:rPr lang="x-none" sz="2000" i="1" dirty="0"/>
              <a:t>odgovor.setContentType("text/html");</a:t>
            </a:r>
          </a:p>
          <a:p>
            <a:pPr marL="0" indent="0">
              <a:buNone/>
            </a:pPr>
            <a:r>
              <a:rPr lang="x-none" sz="2000" i="1" dirty="0"/>
              <a:t>PrintWriter out = odgovor.getWriter();</a:t>
            </a:r>
          </a:p>
          <a:p>
            <a:pPr marL="0" indent="0">
              <a:buNone/>
            </a:pPr>
            <a:r>
              <a:rPr lang="x-none" sz="2000" i="1" dirty="0"/>
              <a:t>out.println("&lt;html&gt;" +</a:t>
            </a:r>
          </a:p>
          <a:p>
            <a:pPr marL="0" indent="0">
              <a:buNone/>
            </a:pPr>
            <a:r>
              <a:rPr lang="x-none" sz="2000" i="1" dirty="0"/>
              <a:t>"&lt;head&gt;&lt;title&gt;Primer citanja </a:t>
            </a:r>
            <a:r>
              <a:rPr lang="x-none" sz="2000" i="1" dirty="0" smtClean="0"/>
              <a:t>vrednosti parametra</a:t>
            </a:r>
            <a:r>
              <a:rPr lang="x-none" sz="2000" i="1" dirty="0"/>
              <a:t>&lt;/title&gt;&lt;/head&gt;" + ...);</a:t>
            </a:r>
          </a:p>
          <a:p>
            <a:pPr marL="0" indent="0">
              <a:buNone/>
            </a:pPr>
            <a:r>
              <a:rPr lang="x-none" sz="2000" i="1" dirty="0"/>
              <a:t>String servletPar1 = zahtev.getParameter("par1");</a:t>
            </a:r>
          </a:p>
          <a:p>
            <a:pPr marL="0" indent="0">
              <a:buNone/>
            </a:pPr>
            <a:r>
              <a:rPr lang="x-none" sz="2000" i="1" dirty="0"/>
              <a:t>if (servletPar1 != null) </a:t>
            </a:r>
            <a:r>
              <a:rPr lang="x-none" sz="2000" i="1" dirty="0" smtClean="0"/>
              <a:t>{out.println</a:t>
            </a:r>
            <a:r>
              <a:rPr lang="x-none" sz="2000" i="1" dirty="0"/>
              <a:t>("&lt;body&gt;" + servletPar1</a:t>
            </a:r>
            <a:r>
              <a:rPr lang="x-none" sz="2000" i="1" dirty="0" smtClean="0"/>
              <a:t>);}</a:t>
            </a:r>
            <a:endParaRPr lang="x-none" sz="2000" i="1" dirty="0"/>
          </a:p>
          <a:p>
            <a:pPr marL="0" indent="0">
              <a:buNone/>
            </a:pPr>
            <a:r>
              <a:rPr lang="x-none" sz="2000" i="1" dirty="0"/>
              <a:t>out.println("&lt;/body&gt;&lt;/html&gt;");</a:t>
            </a:r>
          </a:p>
          <a:p>
            <a:pPr marL="0" indent="0">
              <a:buNone/>
            </a:pPr>
            <a:r>
              <a:rPr lang="x-none" sz="2000" i="1" dirty="0"/>
              <a:t>out.close(); }</a:t>
            </a:r>
          </a:p>
          <a:p>
            <a:pPr marL="0" indent="0">
              <a:buNone/>
            </a:pPr>
            <a:r>
              <a:rPr lang="x-none" sz="2000" i="1" dirty="0"/>
              <a:t>...}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06564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598"/>
            <a:ext cx="8229600" cy="807114"/>
          </a:xfrm>
        </p:spPr>
        <p:txBody>
          <a:bodyPr>
            <a:normAutofit fontScale="90000"/>
          </a:bodyPr>
          <a:lstStyle/>
          <a:p>
            <a:r>
              <a:rPr lang="x-none" dirty="0"/>
              <a:t>POST zahtev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60212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x-none" i="1" dirty="0"/>
              <a:t>public class ObradaPostMetodaServlet extends</a:t>
            </a:r>
          </a:p>
          <a:p>
            <a:pPr marL="0" indent="0">
              <a:buNone/>
            </a:pPr>
            <a:r>
              <a:rPr lang="x-none" i="1" dirty="0"/>
              <a:t>HttpServlet {</a:t>
            </a:r>
          </a:p>
          <a:p>
            <a:pPr marL="0" indent="0">
              <a:buNone/>
            </a:pPr>
            <a:r>
              <a:rPr lang="x-none" i="1" dirty="0"/>
              <a:t>public void </a:t>
            </a:r>
            <a:r>
              <a:rPr lang="x-none" i="1" dirty="0">
                <a:solidFill>
                  <a:srgbClr val="FF0000"/>
                </a:solidFill>
              </a:rPr>
              <a:t>doPost</a:t>
            </a:r>
            <a:r>
              <a:rPr lang="x-none" i="1" dirty="0"/>
              <a:t>(HttpServletRequest request,</a:t>
            </a:r>
          </a:p>
          <a:p>
            <a:pPr marL="0" indent="0">
              <a:buNone/>
            </a:pPr>
            <a:r>
              <a:rPr lang="x-none" i="1" dirty="0"/>
              <a:t>HttpServletResponse response)</a:t>
            </a:r>
          </a:p>
          <a:p>
            <a:pPr marL="0" indent="0">
              <a:buNone/>
            </a:pPr>
            <a:r>
              <a:rPr lang="x-none" i="1" dirty="0"/>
              <a:t>throws ServletException, IOException</a:t>
            </a:r>
          </a:p>
          <a:p>
            <a:pPr marL="0" indent="0">
              <a:buNone/>
            </a:pPr>
            <a:r>
              <a:rPr lang="x-none" i="1" dirty="0" smtClean="0"/>
              <a:t>{...</a:t>
            </a:r>
            <a:endParaRPr lang="x-none" i="1" dirty="0"/>
          </a:p>
          <a:p>
            <a:pPr marL="0" indent="0">
              <a:buNone/>
            </a:pPr>
            <a:r>
              <a:rPr lang="x-none" i="1" dirty="0"/>
              <a:t>response.setContentType("text/html");</a:t>
            </a:r>
          </a:p>
          <a:p>
            <a:pPr marL="0" indent="0">
              <a:buNone/>
            </a:pPr>
            <a:r>
              <a:rPr lang="x-none" i="1" dirty="0"/>
              <a:t>PrintWriter out = response.getWriter();</a:t>
            </a:r>
          </a:p>
          <a:p>
            <a:pPr marL="0" indent="0">
              <a:buNone/>
            </a:pPr>
            <a:r>
              <a:rPr lang="x-none" i="1" dirty="0"/>
              <a:t>out.println("&lt;html&gt;" + "&lt;head&gt;&lt;</a:t>
            </a:r>
            <a:r>
              <a:rPr lang="x-none" i="1" dirty="0" smtClean="0"/>
              <a:t>title&gt;Primer citanja </a:t>
            </a:r>
            <a:r>
              <a:rPr lang="x-none" i="1" dirty="0"/>
              <a:t>vrednosti </a:t>
            </a:r>
            <a:r>
              <a:rPr lang="x-none" i="1" dirty="0" smtClean="0"/>
              <a:t>parametra</a:t>
            </a:r>
            <a:r>
              <a:rPr lang="x-none" i="1" dirty="0"/>
              <a:t>&lt;/title&gt;&lt;/head&gt;" </a:t>
            </a:r>
            <a:r>
              <a:rPr lang="x-none" i="1" dirty="0" smtClean="0"/>
              <a:t>+ ...);</a:t>
            </a:r>
            <a:endParaRPr lang="x-none" i="1" dirty="0"/>
          </a:p>
          <a:p>
            <a:pPr marL="0" indent="0">
              <a:buNone/>
            </a:pPr>
            <a:r>
              <a:rPr lang="x-none" i="1" dirty="0"/>
              <a:t>String servletPar1 = request.getParameter("par1");</a:t>
            </a:r>
          </a:p>
          <a:p>
            <a:pPr marL="0" indent="0">
              <a:buNone/>
            </a:pPr>
            <a:r>
              <a:rPr lang="x-none" i="1" dirty="0"/>
              <a:t>if (servletPar1 != null) {</a:t>
            </a:r>
          </a:p>
          <a:p>
            <a:pPr marL="0" indent="0">
              <a:buNone/>
            </a:pPr>
            <a:r>
              <a:rPr lang="x-none" i="1" dirty="0"/>
              <a:t>// prikazivanje procitane vrednosti</a:t>
            </a:r>
          </a:p>
          <a:p>
            <a:pPr marL="0" indent="0">
              <a:buNone/>
            </a:pPr>
            <a:r>
              <a:rPr lang="x-none" i="1" dirty="0"/>
              <a:t>out.println("&lt;body&gt;" + servletPar1);</a:t>
            </a:r>
          </a:p>
          <a:p>
            <a:pPr marL="0" indent="0">
              <a:buNone/>
            </a:pPr>
            <a:r>
              <a:rPr lang="x-none" i="1" dirty="0"/>
              <a:t>}</a:t>
            </a:r>
          </a:p>
          <a:p>
            <a:pPr marL="0" indent="0">
              <a:buNone/>
            </a:pPr>
            <a:r>
              <a:rPr lang="x-none" i="1" dirty="0"/>
              <a:t>out.println("&lt;/body&gt;&lt;/html&gt;");</a:t>
            </a:r>
          </a:p>
          <a:p>
            <a:pPr marL="0" indent="0">
              <a:buNone/>
            </a:pPr>
            <a:r>
              <a:rPr lang="x-none" i="1" dirty="0"/>
              <a:t>out.close();}</a:t>
            </a:r>
          </a:p>
          <a:p>
            <a:pPr marL="0" indent="0">
              <a:buNone/>
            </a:pPr>
            <a:r>
              <a:rPr lang="x-none" i="1" dirty="0"/>
              <a:t>...}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15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27692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x-none" dirty="0"/>
              <a:t>Poziv servleta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487888"/>
          </a:xfrm>
        </p:spPr>
        <p:txBody>
          <a:bodyPr>
            <a:normAutofit/>
          </a:bodyPr>
          <a:lstStyle/>
          <a:p>
            <a:r>
              <a:rPr lang="x-none" dirty="0"/>
              <a:t>Servleti se mogu pozivati direktno upisom </a:t>
            </a:r>
            <a:r>
              <a:rPr lang="x-none" dirty="0" smtClean="0"/>
              <a:t>njihove URL </a:t>
            </a:r>
            <a:r>
              <a:rPr lang="x-none" dirty="0"/>
              <a:t>putanje unutar browsera.</a:t>
            </a:r>
          </a:p>
          <a:p>
            <a:r>
              <a:rPr lang="x-none" dirty="0" smtClean="0"/>
              <a:t>Format </a:t>
            </a:r>
            <a:r>
              <a:rPr lang="x-none" dirty="0"/>
              <a:t>URL putanje generalno zavisi od servera </a:t>
            </a:r>
            <a:r>
              <a:rPr lang="x-none" dirty="0" smtClean="0"/>
              <a:t>koji se </a:t>
            </a:r>
            <a:r>
              <a:rPr lang="x-none" dirty="0"/>
              <a:t>koristi. </a:t>
            </a:r>
            <a:endParaRPr lang="x-none" dirty="0" smtClean="0"/>
          </a:p>
          <a:p>
            <a:pPr marL="0" indent="0">
              <a:buNone/>
            </a:pPr>
            <a:r>
              <a:rPr lang="x-none" dirty="0" smtClean="0"/>
              <a:t>(</a:t>
            </a:r>
            <a:r>
              <a:rPr lang="x-none" dirty="0"/>
              <a:t>Tomcat)</a:t>
            </a:r>
          </a:p>
          <a:p>
            <a:pPr marL="0" indent="0">
              <a:buNone/>
            </a:pPr>
            <a:r>
              <a:rPr lang="x-none" dirty="0"/>
              <a:t>http://</a:t>
            </a:r>
            <a:r>
              <a:rPr lang="x-none" dirty="0" smtClean="0"/>
              <a:t>localhost:8080/Proba/ObradaPostMetodaServlet</a:t>
            </a:r>
            <a:endParaRPr lang="x-none" dirty="0"/>
          </a:p>
          <a:p>
            <a:r>
              <a:rPr lang="x-none" dirty="0" smtClean="0"/>
              <a:t>Za </a:t>
            </a:r>
            <a:r>
              <a:rPr lang="x-none" dirty="0"/>
              <a:t>Get metod poziva:</a:t>
            </a:r>
          </a:p>
          <a:p>
            <a:pPr marL="0" indent="0">
              <a:buNone/>
            </a:pPr>
            <a:r>
              <a:rPr lang="x-none" dirty="0"/>
              <a:t>(Tomcat)</a:t>
            </a:r>
          </a:p>
          <a:p>
            <a:pPr marL="0" indent="0">
              <a:buNone/>
            </a:pPr>
            <a:r>
              <a:rPr lang="x-none" dirty="0"/>
              <a:t>http://</a:t>
            </a:r>
            <a:r>
              <a:rPr lang="x-none" dirty="0" smtClean="0"/>
              <a:t>localhost:8080/Proba/ObradaGetMetodaServlet</a:t>
            </a:r>
          </a:p>
          <a:p>
            <a:pPr marL="0" indent="0">
              <a:buNone/>
            </a:pPr>
            <a:r>
              <a:rPr lang="x-none" dirty="0" smtClean="0"/>
              <a:t>?par1=88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5787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x-none" dirty="0"/>
              <a:t>Poziv servleta sa HTML stranice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x-none" i="1" dirty="0"/>
              <a:t>public class PozivHTMLServlet extends HttpServlet {</a:t>
            </a:r>
          </a:p>
          <a:p>
            <a:pPr marL="0" indent="0">
              <a:buNone/>
            </a:pPr>
            <a:r>
              <a:rPr lang="x-none" i="1" dirty="0"/>
              <a:t>public void doGet (HttpServletRequest request,</a:t>
            </a:r>
          </a:p>
          <a:p>
            <a:pPr marL="0" indent="0">
              <a:buNone/>
            </a:pPr>
            <a:r>
              <a:rPr lang="x-none" i="1" dirty="0"/>
              <a:t>HttpServletResponse response)</a:t>
            </a:r>
          </a:p>
          <a:p>
            <a:pPr marL="0" indent="0">
              <a:buNone/>
            </a:pPr>
            <a:r>
              <a:rPr lang="x-none" i="1" dirty="0"/>
              <a:t>throws ServletException, IOException {</a:t>
            </a:r>
          </a:p>
          <a:p>
            <a:pPr marL="0" indent="0">
              <a:buNone/>
            </a:pPr>
            <a:r>
              <a:rPr lang="x-none" i="1" dirty="0"/>
              <a:t>...</a:t>
            </a:r>
          </a:p>
          <a:p>
            <a:pPr marL="0" indent="0">
              <a:buNone/>
            </a:pPr>
            <a:r>
              <a:rPr lang="x-none" i="1" dirty="0"/>
              <a:t>out.println(... +</a:t>
            </a:r>
          </a:p>
          <a:p>
            <a:pPr marL="0" indent="0">
              <a:buNone/>
            </a:pPr>
            <a:r>
              <a:rPr lang="x-none" i="1" dirty="0"/>
              <a:t>"&lt;a href=\"" +</a:t>
            </a:r>
          </a:p>
          <a:p>
            <a:pPr marL="0" indent="0">
              <a:buNone/>
            </a:pPr>
            <a:r>
              <a:rPr lang="x-none" i="1" dirty="0">
                <a:solidFill>
                  <a:srgbClr val="FF0000"/>
                </a:solidFill>
              </a:rPr>
              <a:t>response.encodeURL("/Proba/ObradaPostMetodaServlet") </a:t>
            </a:r>
            <a:r>
              <a:rPr lang="x-none" i="1" dirty="0"/>
              <a:t>+</a:t>
            </a:r>
          </a:p>
          <a:p>
            <a:pPr marL="0" indent="0">
              <a:buNone/>
            </a:pPr>
            <a:r>
              <a:rPr lang="x-none" i="1" dirty="0"/>
              <a:t>"\"&gt;Poziv servleta&lt;/a&gt; " +</a:t>
            </a:r>
          </a:p>
          <a:p>
            <a:pPr marL="0" indent="0">
              <a:buNone/>
            </a:pPr>
            <a:r>
              <a:rPr lang="x-none" i="1" dirty="0"/>
              <a:t>...);</a:t>
            </a:r>
          </a:p>
          <a:p>
            <a:pPr marL="0" indent="0">
              <a:buNone/>
            </a:pPr>
            <a:r>
              <a:rPr lang="x-none" i="1" dirty="0"/>
              <a:t>...</a:t>
            </a:r>
          </a:p>
          <a:p>
            <a:pPr marL="0" indent="0">
              <a:buNone/>
            </a:pPr>
            <a:r>
              <a:rPr lang="x-none" i="1" dirty="0"/>
              <a:t>}</a:t>
            </a:r>
          </a:p>
          <a:p>
            <a:pPr marL="0" indent="0">
              <a:buNone/>
            </a:pPr>
            <a:r>
              <a:rPr lang="x-none" i="1" dirty="0"/>
              <a:t>...</a:t>
            </a:r>
          </a:p>
          <a:p>
            <a:pPr marL="0" indent="0">
              <a:buNone/>
            </a:pPr>
            <a:r>
              <a:rPr lang="x-none" i="1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17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3086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x-none" dirty="0"/>
              <a:t>Poziv servleta sa HTML stranice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435280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x-none" sz="1900" i="1" dirty="0"/>
              <a:t>public class PozivHTMLServlet extends HttpServlet {</a:t>
            </a:r>
          </a:p>
          <a:p>
            <a:pPr marL="0" indent="0">
              <a:buNone/>
            </a:pPr>
            <a:r>
              <a:rPr lang="x-none" sz="1900" i="1" dirty="0"/>
              <a:t>public void doGet (HttpServletRequest </a:t>
            </a:r>
            <a:r>
              <a:rPr lang="x-none" sz="1900" i="1" dirty="0" smtClean="0"/>
              <a:t>request,HttpServletResponse </a:t>
            </a:r>
            <a:r>
              <a:rPr lang="x-none" sz="1900" i="1" dirty="0"/>
              <a:t>response)</a:t>
            </a:r>
          </a:p>
          <a:p>
            <a:pPr marL="0" indent="0">
              <a:buNone/>
            </a:pPr>
            <a:r>
              <a:rPr lang="x-none" sz="1900" i="1" dirty="0"/>
              <a:t>throws ServletException, IOException </a:t>
            </a:r>
            <a:r>
              <a:rPr lang="x-none" sz="1900" i="1" dirty="0" smtClean="0"/>
              <a:t>{...</a:t>
            </a:r>
            <a:endParaRPr lang="x-none" sz="1900" i="1" dirty="0"/>
          </a:p>
          <a:p>
            <a:pPr marL="0" indent="0">
              <a:buNone/>
            </a:pPr>
            <a:r>
              <a:rPr lang="x-none" sz="1900" i="1" dirty="0"/>
              <a:t>out.println(... </a:t>
            </a:r>
            <a:r>
              <a:rPr lang="x-none" sz="1900" i="1" dirty="0" smtClean="0">
                <a:solidFill>
                  <a:srgbClr val="FF0000"/>
                </a:solidFill>
              </a:rPr>
              <a:t>+"&lt;</a:t>
            </a:r>
            <a:r>
              <a:rPr lang="x-none" sz="1900" i="1" dirty="0">
                <a:solidFill>
                  <a:srgbClr val="FF0000"/>
                </a:solidFill>
              </a:rPr>
              <a:t>form action=\"" +</a:t>
            </a:r>
          </a:p>
          <a:p>
            <a:pPr marL="0" indent="0">
              <a:buNone/>
            </a:pPr>
            <a:r>
              <a:rPr lang="x-none" sz="1900" i="1" dirty="0">
                <a:solidFill>
                  <a:srgbClr val="FF0000"/>
                </a:solidFill>
              </a:rPr>
              <a:t>response.encodeURL("/Proba/ObradaPostMetodaServlet") +</a:t>
            </a:r>
          </a:p>
          <a:p>
            <a:pPr marL="0" indent="0">
              <a:buNone/>
            </a:pPr>
            <a:r>
              <a:rPr lang="x-none" sz="1900" i="1" dirty="0">
                <a:solidFill>
                  <a:srgbClr val="FF0000"/>
                </a:solidFill>
              </a:rPr>
              <a:t>"\" method=\"post\"&gt;" </a:t>
            </a:r>
            <a:r>
              <a:rPr lang="x-none" sz="1900" i="1" dirty="0"/>
              <a:t>+</a:t>
            </a:r>
          </a:p>
          <a:p>
            <a:pPr marL="0" indent="0">
              <a:buNone/>
            </a:pPr>
            <a:r>
              <a:rPr lang="x-none" sz="1900" i="1" dirty="0"/>
              <a:t>...</a:t>
            </a:r>
          </a:p>
          <a:p>
            <a:pPr marL="0" indent="0">
              <a:buNone/>
            </a:pPr>
            <a:r>
              <a:rPr lang="x-none" sz="1900" i="1" dirty="0"/>
              <a:t>"&lt;td&gt;&lt;input type=\"text\" name=\"par1\"" +</a:t>
            </a:r>
          </a:p>
          <a:p>
            <a:pPr marL="0" indent="0">
              <a:buNone/>
            </a:pPr>
            <a:r>
              <a:rPr lang="x-none" sz="1900" i="1" dirty="0"/>
              <a:t>"value=\"88\" size=\"19\"&gt;&lt;/td&gt;" +</a:t>
            </a:r>
          </a:p>
          <a:p>
            <a:pPr marL="0" indent="0">
              <a:buNone/>
            </a:pPr>
            <a:r>
              <a:rPr lang="x-none" sz="1900" i="1" dirty="0"/>
              <a:t>...</a:t>
            </a:r>
          </a:p>
          <a:p>
            <a:pPr marL="0" indent="0">
              <a:buNone/>
            </a:pPr>
            <a:r>
              <a:rPr lang="x-none" sz="1900" i="1" dirty="0"/>
              <a:t>"&lt;td&gt;&lt;input type=\"submit\"" </a:t>
            </a:r>
            <a:r>
              <a:rPr lang="x-none" sz="1900" i="1" dirty="0" smtClean="0"/>
              <a:t>+ "</a:t>
            </a:r>
            <a:r>
              <a:rPr lang="x-none" sz="1900" i="1" dirty="0"/>
              <a:t>value=\"Posalji informacije\"&gt;&lt;/td&gt;" +</a:t>
            </a:r>
          </a:p>
          <a:p>
            <a:pPr marL="0" indent="0">
              <a:buNone/>
            </a:pPr>
            <a:r>
              <a:rPr lang="x-none" sz="1900" i="1" dirty="0"/>
              <a:t>...</a:t>
            </a:r>
          </a:p>
          <a:p>
            <a:pPr marL="0" indent="0">
              <a:buNone/>
            </a:pPr>
            <a:r>
              <a:rPr lang="x-none" sz="1900" i="1" dirty="0"/>
              <a:t>"&lt;/form&gt;" +</a:t>
            </a:r>
          </a:p>
          <a:p>
            <a:pPr marL="0" indent="0">
              <a:buNone/>
            </a:pPr>
            <a:r>
              <a:rPr lang="x-none" sz="1900" i="1" dirty="0"/>
              <a:t>...);</a:t>
            </a:r>
          </a:p>
          <a:p>
            <a:pPr marL="0" indent="0">
              <a:buNone/>
            </a:pPr>
            <a:r>
              <a:rPr lang="x-none" sz="1900" i="1" dirty="0"/>
              <a:t>out.close();</a:t>
            </a:r>
          </a:p>
          <a:p>
            <a:pPr marL="0" indent="0">
              <a:buNone/>
            </a:pPr>
            <a:r>
              <a:rPr lang="x-none" sz="1900" i="1" dirty="0"/>
              <a:t>}</a:t>
            </a:r>
          </a:p>
          <a:p>
            <a:pPr marL="0" indent="0">
              <a:buNone/>
            </a:pPr>
            <a:r>
              <a:rPr lang="x-none" sz="1900" i="1" dirty="0" smtClean="0"/>
              <a:t>...}</a:t>
            </a:r>
            <a:endParaRPr lang="x-none" sz="19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659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598"/>
            <a:ext cx="8229600" cy="663098"/>
          </a:xfrm>
        </p:spPr>
        <p:txBody>
          <a:bodyPr>
            <a:normAutofit fontScale="90000"/>
          </a:bodyPr>
          <a:lstStyle/>
          <a:p>
            <a:r>
              <a:rPr lang="x-none" dirty="0"/>
              <a:t>Čitanje podataka sa forme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435280" cy="60932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x-none" sz="2800" dirty="0">
                <a:solidFill>
                  <a:srgbClr val="C00000"/>
                </a:solidFill>
              </a:rPr>
              <a:t>request.getParameter(“ime")</a:t>
            </a:r>
          </a:p>
          <a:p>
            <a:r>
              <a:rPr lang="x-none" dirty="0" smtClean="0"/>
              <a:t>Dobija </a:t>
            </a:r>
            <a:r>
              <a:rPr lang="x-none" dirty="0"/>
              <a:t>se URL-dekodirana vrednost prvog elementa koji se zove </a:t>
            </a:r>
            <a:r>
              <a:rPr lang="x-none" i="1" dirty="0"/>
              <a:t>ime</a:t>
            </a:r>
          </a:p>
          <a:p>
            <a:r>
              <a:rPr lang="x-none" dirty="0" smtClean="0"/>
              <a:t>Ponaša </a:t>
            </a:r>
            <a:r>
              <a:rPr lang="x-none" dirty="0"/>
              <a:t>se isto i za GET i za POST zahteve</a:t>
            </a:r>
          </a:p>
          <a:p>
            <a:r>
              <a:rPr lang="x-none" dirty="0" smtClean="0"/>
              <a:t>Rezultat </a:t>
            </a:r>
            <a:r>
              <a:rPr lang="x-none" dirty="0"/>
              <a:t>je null ako ne postoji takav parametar u elementima forme</a:t>
            </a:r>
          </a:p>
          <a:p>
            <a:pPr marL="0" indent="0">
              <a:buNone/>
            </a:pPr>
            <a:r>
              <a:rPr lang="x-none" sz="2800" dirty="0" smtClean="0">
                <a:solidFill>
                  <a:srgbClr val="C00000"/>
                </a:solidFill>
              </a:rPr>
              <a:t>request.getParameterValues</a:t>
            </a:r>
            <a:r>
              <a:rPr lang="x-none" sz="2800" dirty="0">
                <a:solidFill>
                  <a:srgbClr val="C00000"/>
                </a:solidFill>
              </a:rPr>
              <a:t>(“ime")</a:t>
            </a:r>
          </a:p>
          <a:p>
            <a:r>
              <a:rPr lang="x-none" dirty="0" smtClean="0"/>
              <a:t>Dobija </a:t>
            </a:r>
            <a:r>
              <a:rPr lang="x-none" dirty="0"/>
              <a:t>se niz URL-dekodiranih vrednosti za sve elemente koji se zovu ime</a:t>
            </a:r>
          </a:p>
          <a:p>
            <a:r>
              <a:rPr lang="x-none" dirty="0" smtClean="0"/>
              <a:t>Dobija </a:t>
            </a:r>
            <a:r>
              <a:rPr lang="x-none" dirty="0"/>
              <a:t>se niz sa jednim elementom, ako se ime pojavljuje samo jednom</a:t>
            </a:r>
          </a:p>
          <a:p>
            <a:r>
              <a:rPr lang="x-none" dirty="0" smtClean="0"/>
              <a:t>Rezultat </a:t>
            </a:r>
            <a:r>
              <a:rPr lang="x-none" dirty="0"/>
              <a:t>je null ako ne postoji takav parametar u elementima forme</a:t>
            </a:r>
          </a:p>
          <a:p>
            <a:pPr marL="0" indent="0">
              <a:buNone/>
            </a:pPr>
            <a:r>
              <a:rPr lang="x-none" sz="2800" dirty="0" smtClean="0">
                <a:solidFill>
                  <a:srgbClr val="C00000"/>
                </a:solidFill>
              </a:rPr>
              <a:t>request.getParameterNames</a:t>
            </a:r>
            <a:r>
              <a:rPr lang="x-none" sz="2800" dirty="0">
                <a:solidFill>
                  <a:srgbClr val="C00000"/>
                </a:solidFill>
              </a:rPr>
              <a:t>() </a:t>
            </a:r>
            <a:r>
              <a:rPr lang="x-none" dirty="0"/>
              <a:t>ili</a:t>
            </a:r>
          </a:p>
          <a:p>
            <a:pPr marL="0" indent="0">
              <a:buNone/>
            </a:pPr>
            <a:r>
              <a:rPr lang="x-none" sz="2800" dirty="0">
                <a:solidFill>
                  <a:srgbClr val="C00000"/>
                </a:solidFill>
              </a:rPr>
              <a:t>request.getParameterMap()</a:t>
            </a:r>
          </a:p>
          <a:p>
            <a:r>
              <a:rPr lang="x-none" dirty="0" smtClean="0"/>
              <a:t>Dobija </a:t>
            </a:r>
            <a:r>
              <a:rPr lang="x-none" dirty="0"/>
              <a:t>se Enumeration ili Map objekti od poslatih elemenata</a:t>
            </a:r>
          </a:p>
          <a:p>
            <a:r>
              <a:rPr lang="x-none" dirty="0" smtClean="0"/>
              <a:t>Uobičajeno </a:t>
            </a:r>
            <a:r>
              <a:rPr lang="x-none" dirty="0"/>
              <a:t>je da je rezervisano za debagovanje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19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81636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x-none" dirty="0" smtClean="0"/>
              <a:t>Uloga servleta</a:t>
            </a:r>
            <a:endParaRPr lang="x-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389120"/>
          </a:xfrm>
        </p:spPr>
        <p:txBody>
          <a:bodyPr/>
          <a:lstStyle/>
          <a:p>
            <a:r>
              <a:rPr lang="x-none" dirty="0"/>
              <a:t>Primanje i čitanje eksplicitnih podataka poslatih od</a:t>
            </a:r>
          </a:p>
          <a:p>
            <a:pPr marL="0" indent="0">
              <a:buNone/>
            </a:pPr>
            <a:r>
              <a:rPr lang="x-none" dirty="0"/>
              <a:t>strane klijenta (podaci sa forme</a:t>
            </a:r>
            <a:r>
              <a:rPr lang="x-none" dirty="0" smtClean="0"/>
              <a:t>)</a:t>
            </a:r>
          </a:p>
          <a:p>
            <a:r>
              <a:rPr lang="x-none" dirty="0" smtClean="0"/>
              <a:t> Primanje i čitanje implicitnih podataka poslatih od</a:t>
            </a:r>
          </a:p>
          <a:p>
            <a:pPr marL="0" indent="0">
              <a:buNone/>
            </a:pPr>
            <a:r>
              <a:rPr lang="x-none" dirty="0" smtClean="0"/>
              <a:t>strane </a:t>
            </a:r>
            <a:r>
              <a:rPr lang="x-none" dirty="0"/>
              <a:t>klijenta (heder zahteva)</a:t>
            </a:r>
          </a:p>
          <a:p>
            <a:r>
              <a:rPr lang="x-none" dirty="0" smtClean="0"/>
              <a:t>Generisanje </a:t>
            </a:r>
            <a:r>
              <a:rPr lang="x-none" dirty="0"/>
              <a:t>rezultata</a:t>
            </a:r>
          </a:p>
          <a:p>
            <a:r>
              <a:rPr lang="x-none" dirty="0" smtClean="0"/>
              <a:t>Slanje </a:t>
            </a:r>
            <a:r>
              <a:rPr lang="x-none" dirty="0"/>
              <a:t>eksplicitnih podataka klijentu (HTML)</a:t>
            </a:r>
          </a:p>
          <a:p>
            <a:r>
              <a:rPr lang="x-none" dirty="0" smtClean="0"/>
              <a:t>Slanje </a:t>
            </a:r>
            <a:r>
              <a:rPr lang="x-none" dirty="0"/>
              <a:t>implicitnih podataka klijentu (kodovi statusa i</a:t>
            </a:r>
          </a:p>
          <a:p>
            <a:pPr marL="0" indent="0">
              <a:buNone/>
            </a:pPr>
            <a:r>
              <a:rPr lang="x-none" dirty="0"/>
              <a:t>heder odgovora)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</a:t>
            </a:fld>
            <a:endParaRPr lang="x-non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13176"/>
            <a:ext cx="6228841" cy="1697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851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x-none" dirty="0"/>
              <a:t>Čitanje podataka sa forme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20</a:t>
            </a:fld>
            <a:endParaRPr lang="x-none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17951"/>
            <a:ext cx="8670947" cy="587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5607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x-none" dirty="0"/>
              <a:t>Životni ciklus servleta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16" y="908720"/>
            <a:ext cx="8964488" cy="5760640"/>
          </a:xfrm>
        </p:spPr>
        <p:txBody>
          <a:bodyPr>
            <a:normAutofit fontScale="92500"/>
          </a:bodyPr>
          <a:lstStyle/>
          <a:p>
            <a:r>
              <a:rPr lang="x-none" sz="2800" b="1" dirty="0">
                <a:latin typeface="Tahoma-Bold"/>
              </a:rPr>
              <a:t>init</a:t>
            </a:r>
          </a:p>
          <a:p>
            <a:pPr lvl="1"/>
            <a:r>
              <a:rPr lang="x-none" dirty="0" smtClean="0">
                <a:latin typeface="Tahoma"/>
              </a:rPr>
              <a:t>Izvršava </a:t>
            </a:r>
            <a:r>
              <a:rPr lang="x-none" dirty="0">
                <a:latin typeface="Tahoma"/>
              </a:rPr>
              <a:t>se jednom kada se servlet prvi put učitava.</a:t>
            </a:r>
          </a:p>
          <a:p>
            <a:pPr lvl="1"/>
            <a:r>
              <a:rPr lang="pl-PL" dirty="0" smtClean="0">
                <a:latin typeface="Tahoma"/>
              </a:rPr>
              <a:t>Ne</a:t>
            </a:r>
            <a:r>
              <a:rPr lang="pl-PL" sz="3000" dirty="0" smtClean="0">
                <a:latin typeface="Tahoma"/>
              </a:rPr>
              <a:t> </a:t>
            </a:r>
            <a:r>
              <a:rPr lang="pl-PL" dirty="0">
                <a:latin typeface="Tahoma"/>
              </a:rPr>
              <a:t>poziva se za svaki zahtev.</a:t>
            </a:r>
          </a:p>
          <a:p>
            <a:r>
              <a:rPr lang="x-none" sz="2800" b="1" dirty="0" smtClean="0">
                <a:latin typeface="Tahoma-Bold"/>
              </a:rPr>
              <a:t>service</a:t>
            </a:r>
            <a:endParaRPr lang="x-none" sz="2800" b="1" dirty="0">
              <a:latin typeface="Tahoma-Bold"/>
            </a:endParaRPr>
          </a:p>
          <a:p>
            <a:pPr lvl="1"/>
            <a:r>
              <a:rPr lang="x-none" dirty="0" smtClean="0">
                <a:latin typeface="Tahoma"/>
              </a:rPr>
              <a:t>Poziva </a:t>
            </a:r>
            <a:r>
              <a:rPr lang="x-none" dirty="0">
                <a:latin typeface="Tahoma"/>
              </a:rPr>
              <a:t>se kod novog thread-a od strane servera za </a:t>
            </a:r>
            <a:r>
              <a:rPr lang="x-none" dirty="0" smtClean="0">
                <a:latin typeface="Tahoma"/>
              </a:rPr>
              <a:t>svaki zahtev</a:t>
            </a:r>
            <a:r>
              <a:rPr lang="x-none" sz="2800" dirty="0">
                <a:latin typeface="Tahoma"/>
              </a:rPr>
              <a:t>.</a:t>
            </a:r>
          </a:p>
          <a:p>
            <a:pPr lvl="1"/>
            <a:r>
              <a:rPr lang="it-IT" dirty="0" smtClean="0">
                <a:latin typeface="Tahoma"/>
              </a:rPr>
              <a:t>Ne </a:t>
            </a:r>
            <a:r>
              <a:rPr lang="it-IT" dirty="0">
                <a:latin typeface="Tahoma"/>
              </a:rPr>
              <a:t>treba preklapati ovaj metod!</a:t>
            </a:r>
          </a:p>
          <a:p>
            <a:r>
              <a:rPr lang="x-none" sz="2800" dirty="0" smtClean="0">
                <a:latin typeface="Tahoma"/>
              </a:rPr>
              <a:t>• </a:t>
            </a:r>
            <a:r>
              <a:rPr lang="x-none" sz="2800" b="1" dirty="0">
                <a:latin typeface="Tahoma-Bold"/>
              </a:rPr>
              <a:t>doGet, doPost, doXxx</a:t>
            </a:r>
          </a:p>
          <a:p>
            <a:pPr lvl="1"/>
            <a:r>
              <a:rPr lang="vi-VN" dirty="0" smtClean="0">
                <a:latin typeface="Tahoma"/>
              </a:rPr>
              <a:t>Obrađuju </a:t>
            </a:r>
            <a:r>
              <a:rPr lang="vi-VN" dirty="0">
                <a:latin typeface="Tahoma"/>
              </a:rPr>
              <a:t>GET, POST, </a:t>
            </a:r>
            <a:r>
              <a:rPr lang="x-none" dirty="0" smtClean="0">
                <a:latin typeface="Tahoma"/>
              </a:rPr>
              <a:t>itd</a:t>
            </a:r>
            <a:r>
              <a:rPr lang="vi-VN" dirty="0" smtClean="0">
                <a:latin typeface="Tahoma"/>
              </a:rPr>
              <a:t>. </a:t>
            </a:r>
            <a:r>
              <a:rPr lang="vi-VN" dirty="0">
                <a:latin typeface="Tahoma"/>
              </a:rPr>
              <a:t>zahteve.</a:t>
            </a:r>
          </a:p>
          <a:p>
            <a:pPr lvl="1"/>
            <a:r>
              <a:rPr lang="x-none" dirty="0" smtClean="0">
                <a:latin typeface="Tahoma"/>
              </a:rPr>
              <a:t>Preklapanje </a:t>
            </a:r>
            <a:r>
              <a:rPr lang="x-none" dirty="0">
                <a:latin typeface="Tahoma"/>
              </a:rPr>
              <a:t>ovih metoda omogućava željeno </a:t>
            </a:r>
            <a:r>
              <a:rPr lang="x-none" dirty="0" smtClean="0">
                <a:latin typeface="Tahoma"/>
              </a:rPr>
              <a:t>ponašanje </a:t>
            </a:r>
            <a:r>
              <a:rPr lang="x-none" sz="2600" dirty="0" smtClean="0">
                <a:latin typeface="Tahoma"/>
              </a:rPr>
              <a:t>servleta</a:t>
            </a:r>
            <a:r>
              <a:rPr lang="x-none" sz="2800" dirty="0">
                <a:latin typeface="Tahoma"/>
              </a:rPr>
              <a:t>.</a:t>
            </a:r>
          </a:p>
          <a:p>
            <a:r>
              <a:rPr lang="x-none" sz="2800" b="1" dirty="0" smtClean="0">
                <a:latin typeface="Tahoma-Bold"/>
              </a:rPr>
              <a:t>destroy</a:t>
            </a:r>
            <a:endParaRPr lang="x-none" sz="2800" b="1" dirty="0">
              <a:latin typeface="Tahoma-Bold"/>
            </a:endParaRPr>
          </a:p>
          <a:p>
            <a:pPr lvl="1"/>
            <a:r>
              <a:rPr lang="x-none" dirty="0" smtClean="0">
                <a:latin typeface="Tahoma"/>
              </a:rPr>
              <a:t>Poziva </a:t>
            </a:r>
            <a:r>
              <a:rPr lang="x-none" dirty="0">
                <a:latin typeface="Tahoma"/>
              </a:rPr>
              <a:t>se kada server briše instancu servleta.</a:t>
            </a:r>
          </a:p>
          <a:p>
            <a:pPr lvl="1"/>
            <a:r>
              <a:rPr lang="x-none" sz="2600" dirty="0" smtClean="0">
                <a:latin typeface="Tahoma"/>
              </a:rPr>
              <a:t>Ne</a:t>
            </a:r>
            <a:r>
              <a:rPr lang="x-none" sz="3000" dirty="0" smtClean="0">
                <a:latin typeface="Tahoma"/>
              </a:rPr>
              <a:t> </a:t>
            </a:r>
            <a:r>
              <a:rPr lang="x-none" dirty="0">
                <a:latin typeface="Tahoma"/>
              </a:rPr>
              <a:t>poziva se posle svakog zahteva.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34421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HttpServlet.init()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424936" cy="3077696"/>
          </a:xfrm>
        </p:spPr>
        <p:txBody>
          <a:bodyPr>
            <a:noAutofit/>
          </a:bodyPr>
          <a:lstStyle/>
          <a:p>
            <a:r>
              <a:rPr lang="x-none" sz="2800" dirty="0" smtClean="0"/>
              <a:t>namenjena </a:t>
            </a:r>
            <a:r>
              <a:rPr lang="x-none" sz="2800" dirty="0"/>
              <a:t>za inicijalizaciju servleta, </a:t>
            </a:r>
            <a:r>
              <a:rPr lang="x-none" sz="2800" dirty="0" smtClean="0"/>
              <a:t>pre </a:t>
            </a:r>
            <a:r>
              <a:rPr lang="x-none" sz="2800" dirty="0"/>
              <a:t>njegove </a:t>
            </a:r>
            <a:r>
              <a:rPr lang="x-none" sz="2800" dirty="0" smtClean="0"/>
              <a:t>prve upotrebe</a:t>
            </a:r>
            <a:endParaRPr lang="x-none" sz="2800" dirty="0"/>
          </a:p>
          <a:p>
            <a:r>
              <a:rPr lang="pl-PL" sz="2800" dirty="0" smtClean="0"/>
              <a:t>poziva </a:t>
            </a:r>
            <a:r>
              <a:rPr lang="pl-PL" sz="2800" dirty="0"/>
              <a:t>se tačno jednom</a:t>
            </a:r>
          </a:p>
          <a:p>
            <a:r>
              <a:rPr lang="pl-PL" sz="2800" dirty="0" smtClean="0"/>
              <a:t>nema </a:t>
            </a:r>
            <a:r>
              <a:rPr lang="pl-PL" sz="2800" dirty="0"/>
              <a:t>prepreke za postojanje konstruktora u servlet klasi </a:t>
            </a:r>
            <a:r>
              <a:rPr lang="pl-PL" sz="2800" dirty="0" smtClean="0"/>
              <a:t>u </a:t>
            </a:r>
            <a:r>
              <a:rPr lang="x-none" sz="2800" dirty="0" smtClean="0"/>
              <a:t>kome </a:t>
            </a:r>
            <a:r>
              <a:rPr lang="x-none" sz="2800" dirty="0"/>
              <a:t>će se odvijati </a:t>
            </a:r>
            <a:r>
              <a:rPr lang="x-none" sz="2800" dirty="0" smtClean="0"/>
              <a:t>deo inicijalizacije</a:t>
            </a:r>
            <a:r>
              <a:rPr lang="x-none" sz="2800" dirty="0"/>
              <a:t>, ali je na raspolaganju </a:t>
            </a:r>
            <a:r>
              <a:rPr lang="x-none" sz="2800" dirty="0" smtClean="0"/>
              <a:t>i init </a:t>
            </a:r>
            <a:r>
              <a:rPr lang="x-none" sz="2800" dirty="0"/>
              <a:t>metoda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27049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x-none" dirty="0"/>
              <a:t>Servlet.service()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024336"/>
          </a:xfrm>
        </p:spPr>
        <p:txBody>
          <a:bodyPr>
            <a:normAutofit lnSpcReduction="10000"/>
          </a:bodyPr>
          <a:lstStyle/>
          <a:p>
            <a:r>
              <a:rPr lang="x-none" b="1" dirty="0"/>
              <a:t>Svaki poziv servleta se svodi na poziv ove metode</a:t>
            </a:r>
          </a:p>
          <a:p>
            <a:pPr marL="0" indent="0">
              <a:buNone/>
            </a:pPr>
            <a:r>
              <a:rPr lang="en-US" b="1" dirty="0" smtClean="0"/>
              <a:t>GET</a:t>
            </a:r>
            <a:r>
              <a:rPr lang="en-US" b="1" dirty="0"/>
              <a:t>, HEAD, PUT, POST, DELETE, OPTIONS </a:t>
            </a:r>
            <a:r>
              <a:rPr lang="en-US" b="1" dirty="0" err="1"/>
              <a:t>i</a:t>
            </a:r>
            <a:r>
              <a:rPr lang="en-US" b="1" dirty="0"/>
              <a:t> TRACE</a:t>
            </a:r>
          </a:p>
          <a:p>
            <a:r>
              <a:rPr lang="x-none" dirty="0" smtClean="0"/>
              <a:t> </a:t>
            </a:r>
            <a:r>
              <a:rPr lang="x-none" b="1" dirty="0"/>
              <a:t>Tipičan scenario poziva:</a:t>
            </a:r>
          </a:p>
          <a:p>
            <a:pPr lvl="1"/>
            <a:r>
              <a:rPr lang="x-none" dirty="0" smtClean="0"/>
              <a:t>postavi </a:t>
            </a:r>
            <a:r>
              <a:rPr lang="x-none" dirty="0"/>
              <a:t>Content-type HTTP odgovora</a:t>
            </a:r>
          </a:p>
          <a:p>
            <a:pPr lvl="1"/>
            <a:r>
              <a:rPr lang="x-none" dirty="0" smtClean="0"/>
              <a:t>uzimi </a:t>
            </a:r>
            <a:r>
              <a:rPr lang="x-none" dirty="0"/>
              <a:t>PrintWriter ka klijentu</a:t>
            </a:r>
          </a:p>
          <a:p>
            <a:pPr lvl="1"/>
            <a:r>
              <a:rPr lang="x-none" dirty="0" smtClean="0"/>
              <a:t>kroz </a:t>
            </a:r>
            <a:r>
              <a:rPr lang="x-none" dirty="0"/>
              <a:t>PrintWriter šalji dinamički kreiran 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52751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x-none" dirty="0"/>
              <a:t>HttpServlet.destroy()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3200" dirty="0"/>
              <a:t>poziva se prilikom uništavanja servleta</a:t>
            </a:r>
          </a:p>
          <a:p>
            <a:r>
              <a:rPr lang="vi-VN" sz="3200" dirty="0" smtClean="0"/>
              <a:t>namenjena </a:t>
            </a:r>
            <a:r>
              <a:rPr lang="vi-VN" sz="3200" dirty="0"/>
              <a:t>za clean-up zadatke neposredno prije </a:t>
            </a:r>
            <a:r>
              <a:rPr lang="vi-VN" sz="3200" dirty="0" smtClean="0"/>
              <a:t>uništenja</a:t>
            </a:r>
            <a:r>
              <a:rPr lang="x-none" sz="3200" dirty="0" smtClean="0"/>
              <a:t> </a:t>
            </a:r>
            <a:r>
              <a:rPr lang="vi-VN" sz="3200" dirty="0" smtClean="0"/>
              <a:t>servleta </a:t>
            </a:r>
            <a:r>
              <a:rPr lang="vi-VN" sz="3200" dirty="0"/>
              <a:t>– oslobađanje resursa koje je servlet zauzimao:</a:t>
            </a:r>
          </a:p>
          <a:p>
            <a:pPr lvl="1"/>
            <a:r>
              <a:rPr lang="vi-VN" sz="3200" dirty="0" smtClean="0"/>
              <a:t>otvorene </a:t>
            </a:r>
            <a:r>
              <a:rPr lang="vi-VN" sz="3200" dirty="0"/>
              <a:t>datoteke, konekcija sa bazom podataka</a:t>
            </a:r>
          </a:p>
          <a:p>
            <a:r>
              <a:rPr lang="vi-VN" sz="3200" dirty="0" smtClean="0"/>
              <a:t>obično </a:t>
            </a:r>
            <a:r>
              <a:rPr lang="vi-VN" sz="3200" dirty="0"/>
              <a:t>prilikom zaustavljanja Web servera</a:t>
            </a:r>
            <a:endParaRPr lang="x-none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2332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x-none" dirty="0"/>
              <a:t>Servlet 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983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sz="2800" dirty="0">
                <a:solidFill>
                  <a:srgbClr val="C00000"/>
                </a:solidFill>
              </a:rPr>
              <a:t>root folder (public_html)</a:t>
            </a:r>
          </a:p>
          <a:p>
            <a:pPr lvl="1"/>
            <a:r>
              <a:rPr lang="x-none" dirty="0" smtClean="0"/>
              <a:t>“</a:t>
            </a:r>
            <a:r>
              <a:rPr lang="x-none" dirty="0"/>
              <a:t>Polazna tačka” Web aplikacije</a:t>
            </a:r>
          </a:p>
          <a:p>
            <a:pPr lvl="1"/>
            <a:r>
              <a:rPr lang="x-none" dirty="0" smtClean="0"/>
              <a:t>Sve </a:t>
            </a:r>
            <a:r>
              <a:rPr lang="x-none" dirty="0"/>
              <a:t>datoteke i poddirektorijumi su </a:t>
            </a:r>
            <a:r>
              <a:rPr lang="x-none" dirty="0" smtClean="0"/>
              <a:t>unutar ovog </a:t>
            </a:r>
            <a:r>
              <a:rPr lang="x-none" dirty="0"/>
              <a:t>foldera: html, slike…</a:t>
            </a:r>
          </a:p>
          <a:p>
            <a:pPr marL="0" indent="0">
              <a:buNone/>
            </a:pPr>
            <a:r>
              <a:rPr lang="x-none" sz="2800" dirty="0" smtClean="0">
                <a:solidFill>
                  <a:srgbClr val="C00000"/>
                </a:solidFill>
              </a:rPr>
              <a:t>/</a:t>
            </a:r>
            <a:r>
              <a:rPr lang="x-none" sz="2800" dirty="0">
                <a:solidFill>
                  <a:srgbClr val="C00000"/>
                </a:solidFill>
              </a:rPr>
              <a:t>public_html/WEB-INF/</a:t>
            </a:r>
          </a:p>
          <a:p>
            <a:pPr lvl="1"/>
            <a:r>
              <a:rPr lang="x-none" dirty="0" smtClean="0"/>
              <a:t>Sadrži </a:t>
            </a:r>
            <a:r>
              <a:rPr lang="x-none" dirty="0"/>
              <a:t>konfiguracione datoteke </a:t>
            </a:r>
            <a:r>
              <a:rPr lang="x-none" dirty="0" smtClean="0"/>
              <a:t>i kompajlirane </a:t>
            </a:r>
            <a:r>
              <a:rPr lang="x-none" dirty="0"/>
              <a:t>klase</a:t>
            </a:r>
          </a:p>
          <a:p>
            <a:pPr lvl="1"/>
            <a:r>
              <a:rPr lang="x-none" dirty="0" smtClean="0"/>
              <a:t>Nije </a:t>
            </a:r>
            <a:r>
              <a:rPr lang="x-none" dirty="0"/>
              <a:t>direktno dostupan putem Web-a</a:t>
            </a:r>
          </a:p>
          <a:p>
            <a:pPr marL="0" indent="0">
              <a:buNone/>
            </a:pPr>
            <a:r>
              <a:rPr lang="x-none" sz="2800" dirty="0" smtClean="0">
                <a:solidFill>
                  <a:srgbClr val="C00000"/>
                </a:solidFill>
              </a:rPr>
              <a:t>/</a:t>
            </a:r>
            <a:r>
              <a:rPr lang="x-none" sz="2800" dirty="0">
                <a:solidFill>
                  <a:srgbClr val="C00000"/>
                </a:solidFill>
              </a:rPr>
              <a:t>public_html/WEB-INF/classes/</a:t>
            </a:r>
          </a:p>
          <a:p>
            <a:pPr lvl="1"/>
            <a:r>
              <a:rPr lang="x-none" dirty="0" smtClean="0"/>
              <a:t>Sve </a:t>
            </a:r>
            <a:r>
              <a:rPr lang="x-none" dirty="0"/>
              <a:t>kompajlirane klase (servlet klase </a:t>
            </a:r>
            <a:endParaRPr lang="x-none" dirty="0" smtClean="0"/>
          </a:p>
          <a:p>
            <a:pPr marL="393192" lvl="1" indent="0">
              <a:buNone/>
            </a:pPr>
            <a:r>
              <a:rPr lang="x-none" dirty="0" smtClean="0"/>
              <a:t>i </a:t>
            </a:r>
            <a:r>
              <a:rPr lang="x-none" dirty="0"/>
              <a:t>druge klase) se nalaze </a:t>
            </a:r>
            <a:r>
              <a:rPr lang="x-none" dirty="0" smtClean="0"/>
              <a:t>u classes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25</a:t>
            </a:fld>
            <a:endParaRPr lang="x-none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97548"/>
            <a:ext cx="2954136" cy="2517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2936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x-none" dirty="0"/>
              <a:t>Mapiranje servleta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680520"/>
          </a:xfrm>
        </p:spPr>
        <p:txBody>
          <a:bodyPr/>
          <a:lstStyle/>
          <a:p>
            <a:r>
              <a:rPr lang="x-none" b="1" dirty="0"/>
              <a:t>Servlet klasa mora biti mapirana - URI</a:t>
            </a:r>
          </a:p>
          <a:p>
            <a:r>
              <a:rPr lang="x-none" b="1" dirty="0" smtClean="0"/>
              <a:t>Pristup </a:t>
            </a:r>
            <a:r>
              <a:rPr lang="x-none" b="1" dirty="0"/>
              <a:t>servletu - general pattern (invoker servlet)</a:t>
            </a:r>
          </a:p>
          <a:p>
            <a:pPr marL="393192" lvl="1" indent="0">
              <a:buNone/>
            </a:pPr>
            <a:r>
              <a:rPr lang="x-none" dirty="0" smtClean="0">
                <a:solidFill>
                  <a:srgbClr val="C00000"/>
                </a:solidFill>
              </a:rPr>
              <a:t>http</a:t>
            </a:r>
            <a:r>
              <a:rPr lang="x-none" dirty="0">
                <a:solidFill>
                  <a:srgbClr val="C00000"/>
                </a:solidFill>
              </a:rPr>
              <a:t>://[domain]/[context]/servlet/[ServletClassName]</a:t>
            </a:r>
          </a:p>
          <a:p>
            <a:pPr marL="393192" lvl="1" indent="0">
              <a:buNone/>
            </a:pPr>
            <a:r>
              <a:rPr lang="x-none" dirty="0" smtClean="0">
                <a:solidFill>
                  <a:srgbClr val="C00000"/>
                </a:solidFill>
              </a:rPr>
              <a:t>http</a:t>
            </a:r>
            <a:r>
              <a:rPr lang="x-none" dirty="0">
                <a:solidFill>
                  <a:srgbClr val="C00000"/>
                </a:solidFill>
              </a:rPr>
              <a:t>://localhost:8988/servletintro/servlet/SimpleServlet</a:t>
            </a:r>
          </a:p>
          <a:p>
            <a:r>
              <a:rPr lang="x-none" b="1" dirty="0" smtClean="0"/>
              <a:t>Mapiranje </a:t>
            </a:r>
            <a:r>
              <a:rPr lang="x-none" b="1" dirty="0"/>
              <a:t>korištenjem konfiguracione datoteke web.xml</a:t>
            </a:r>
          </a:p>
          <a:p>
            <a:pPr lvl="1"/>
            <a:r>
              <a:rPr lang="x-none" dirty="0" smtClean="0"/>
              <a:t>Servlet </a:t>
            </a:r>
            <a:r>
              <a:rPr lang="x-none" dirty="0"/>
              <a:t>se mapira u URL koji je definisao administrator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0627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x-none" dirty="0"/>
              <a:t>web.xml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3960440"/>
          </a:xfrm>
        </p:spPr>
        <p:txBody>
          <a:bodyPr>
            <a:normAutofit fontScale="92500" lnSpcReduction="20000"/>
          </a:bodyPr>
          <a:lstStyle/>
          <a:p>
            <a:r>
              <a:rPr lang="x-none" b="1" dirty="0"/>
              <a:t>web.xml se nalazi </a:t>
            </a:r>
            <a:r>
              <a:rPr lang="x-none" b="1" dirty="0" smtClean="0"/>
              <a:t>u “</a:t>
            </a:r>
            <a:r>
              <a:rPr lang="x-none" b="1" dirty="0"/>
              <a:t>WEB-INF” folder</a:t>
            </a:r>
          </a:p>
          <a:p>
            <a:pPr marL="0" indent="0">
              <a:buNone/>
            </a:pPr>
            <a:r>
              <a:rPr lang="x-none" b="1" dirty="0" smtClean="0"/>
              <a:t>Primer</a:t>
            </a:r>
            <a:endParaRPr lang="x-none" b="1" dirty="0"/>
          </a:p>
          <a:p>
            <a:r>
              <a:rPr lang="x-none" dirty="0" smtClean="0"/>
              <a:t>Servlet </a:t>
            </a:r>
            <a:r>
              <a:rPr lang="x-none" dirty="0"/>
              <a:t>klasa</a:t>
            </a:r>
          </a:p>
          <a:p>
            <a:pPr marL="0" indent="0">
              <a:buNone/>
            </a:pPr>
            <a:r>
              <a:rPr lang="x-none" dirty="0" smtClean="0"/>
              <a:t>	</a:t>
            </a:r>
            <a:r>
              <a:rPr lang="x-none" b="1" dirty="0" smtClean="0">
                <a:solidFill>
                  <a:srgbClr val="C00000"/>
                </a:solidFill>
              </a:rPr>
              <a:t>HelloWorld.class</a:t>
            </a:r>
            <a:endParaRPr lang="x-none" b="1" dirty="0">
              <a:solidFill>
                <a:srgbClr val="C00000"/>
              </a:solidFill>
            </a:endParaRPr>
          </a:p>
          <a:p>
            <a:r>
              <a:rPr lang="x-none" dirty="0" smtClean="0"/>
              <a:t>Kontekst </a:t>
            </a:r>
            <a:r>
              <a:rPr lang="x-none" dirty="0"/>
              <a:t>aplikacije:</a:t>
            </a:r>
          </a:p>
          <a:p>
            <a:pPr marL="0" indent="0">
              <a:buNone/>
            </a:pPr>
            <a:r>
              <a:rPr lang="x-none" dirty="0" smtClean="0"/>
              <a:t>	</a:t>
            </a:r>
            <a:r>
              <a:rPr lang="x-none" b="1" dirty="0" smtClean="0">
                <a:solidFill>
                  <a:srgbClr val="C00000"/>
                </a:solidFill>
              </a:rPr>
              <a:t>http</a:t>
            </a:r>
            <a:r>
              <a:rPr lang="x-none" b="1" dirty="0">
                <a:solidFill>
                  <a:srgbClr val="C00000"/>
                </a:solidFill>
              </a:rPr>
              <a:t>://localhost:8988/servletintro/</a:t>
            </a:r>
          </a:p>
          <a:p>
            <a:r>
              <a:rPr lang="x-none" dirty="0" smtClean="0"/>
              <a:t>Invoker </a:t>
            </a:r>
            <a:r>
              <a:rPr lang="x-none" dirty="0"/>
              <a:t>class mapiranje</a:t>
            </a:r>
          </a:p>
          <a:p>
            <a:pPr marL="0" indent="0">
              <a:buNone/>
            </a:pPr>
            <a:r>
              <a:rPr lang="x-none" b="1" dirty="0" smtClean="0">
                <a:solidFill>
                  <a:srgbClr val="C00000"/>
                </a:solidFill>
              </a:rPr>
              <a:t>http</a:t>
            </a:r>
            <a:r>
              <a:rPr lang="x-none" b="1" dirty="0">
                <a:solidFill>
                  <a:srgbClr val="C00000"/>
                </a:solidFill>
              </a:rPr>
              <a:t>://localhost:8988/servletintro/servlet/HelloWorld</a:t>
            </a:r>
          </a:p>
          <a:p>
            <a:r>
              <a:rPr lang="x-none" dirty="0" smtClean="0"/>
              <a:t>Mapiranje </a:t>
            </a:r>
            <a:r>
              <a:rPr lang="x-none" dirty="0"/>
              <a:t>putem web.xml datoteke</a:t>
            </a:r>
          </a:p>
          <a:p>
            <a:pPr marL="0" indent="0">
              <a:buNone/>
            </a:pPr>
            <a:r>
              <a:rPr lang="x-none" dirty="0" smtClean="0"/>
              <a:t>	</a:t>
            </a:r>
            <a:r>
              <a:rPr lang="x-none" b="1" dirty="0" smtClean="0">
                <a:solidFill>
                  <a:srgbClr val="C00000"/>
                </a:solidFill>
              </a:rPr>
              <a:t>http</a:t>
            </a:r>
            <a:r>
              <a:rPr lang="x-none" b="1" dirty="0">
                <a:solidFill>
                  <a:srgbClr val="C00000"/>
                </a:solidFill>
              </a:rPr>
              <a:t>://localhost:8988/servletintro/hello</a:t>
            </a:r>
            <a:endParaRPr lang="x-none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27</a:t>
            </a:fld>
            <a:endParaRPr lang="x-none"/>
          </a:p>
        </p:txBody>
      </p:sp>
      <p:sp>
        <p:nvSpPr>
          <p:cNvPr id="5" name="TextBox 4"/>
          <p:cNvSpPr txBox="1"/>
          <p:nvPr/>
        </p:nvSpPr>
        <p:spPr>
          <a:xfrm>
            <a:off x="3491880" y="4437112"/>
            <a:ext cx="4392488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x-none" dirty="0"/>
              <a:t>&lt;servlet&gt;</a:t>
            </a:r>
          </a:p>
          <a:p>
            <a:r>
              <a:rPr lang="x-none" dirty="0"/>
              <a:t>&lt;servlet-name&gt;HelloW&lt;/servlet-name&gt;</a:t>
            </a:r>
          </a:p>
          <a:p>
            <a:r>
              <a:rPr lang="x-none" dirty="0"/>
              <a:t>&lt;servlet-class&gt;HelloWorld&lt;/servlet-class&gt;</a:t>
            </a:r>
          </a:p>
          <a:p>
            <a:r>
              <a:rPr lang="x-none" dirty="0"/>
              <a:t>&lt;/servlet&gt;</a:t>
            </a:r>
          </a:p>
          <a:p>
            <a:r>
              <a:rPr lang="x-none" dirty="0"/>
              <a:t>&lt;servlet-mapping&gt;</a:t>
            </a:r>
          </a:p>
          <a:p>
            <a:r>
              <a:rPr lang="x-none" dirty="0"/>
              <a:t>&lt;servlet-name&gt;HelloW&lt;/servlet-name&gt;</a:t>
            </a:r>
          </a:p>
          <a:p>
            <a:r>
              <a:rPr lang="x-none" dirty="0"/>
              <a:t>&lt;url-pattern&gt;hello&lt;/url-pattern&gt;</a:t>
            </a:r>
          </a:p>
          <a:p>
            <a:r>
              <a:rPr lang="x-none" dirty="0"/>
              <a:t>&lt;/servlet-mapping&gt;</a:t>
            </a:r>
          </a:p>
        </p:txBody>
      </p:sp>
    </p:spTree>
    <p:extLst>
      <p:ext uri="{BB962C8B-B14F-4D97-AF65-F5344CB8AC3E}">
        <p14:creationId xmlns:p14="http://schemas.microsoft.com/office/powerpoint/2010/main" val="3025123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x-none" dirty="0"/>
              <a:t>Mogućnosti rada sa cookie-ijima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b="1" dirty="0"/>
              <a:t>Ideja</a:t>
            </a:r>
          </a:p>
          <a:p>
            <a:r>
              <a:rPr lang="x-none" dirty="0" smtClean="0"/>
              <a:t>Servlet </a:t>
            </a:r>
            <a:r>
              <a:rPr lang="x-none" dirty="0"/>
              <a:t>generiše jedinstveno ime i vrednost klijentu.</a:t>
            </a:r>
          </a:p>
          <a:p>
            <a:r>
              <a:rPr lang="x-none" dirty="0" smtClean="0"/>
              <a:t>Klijent </a:t>
            </a:r>
            <a:r>
              <a:rPr lang="x-none" dirty="0"/>
              <a:t>vraća isto ime i vrednost kada se ponovo </a:t>
            </a:r>
            <a:r>
              <a:rPr lang="x-none" dirty="0" smtClean="0"/>
              <a:t>konektuje </a:t>
            </a:r>
            <a:r>
              <a:rPr lang="pl-PL" dirty="0" smtClean="0"/>
              <a:t>na </a:t>
            </a:r>
            <a:r>
              <a:rPr lang="pl-PL" dirty="0"/>
              <a:t>isti sajt ( ili isti domen u zavisnosti od </a:t>
            </a:r>
            <a:r>
              <a:rPr lang="pl-PL" dirty="0" smtClean="0"/>
              <a:t>podešavanja </a:t>
            </a:r>
            <a:r>
              <a:rPr lang="x-none" dirty="0" smtClean="0"/>
              <a:t>vrednosti </a:t>
            </a:r>
            <a:r>
              <a:rPr lang="x-none" dirty="0"/>
              <a:t>cookie-ija).</a:t>
            </a:r>
          </a:p>
          <a:p>
            <a:pPr marL="0" indent="0">
              <a:buNone/>
            </a:pPr>
            <a:r>
              <a:rPr lang="x-none" b="1" dirty="0" smtClean="0"/>
              <a:t>Tipična </a:t>
            </a:r>
            <a:r>
              <a:rPr lang="x-none" b="1" dirty="0"/>
              <a:t>upotreba cookie-ija</a:t>
            </a:r>
          </a:p>
          <a:p>
            <a:r>
              <a:rPr lang="x-none" dirty="0" smtClean="0"/>
              <a:t>Identifikacija </a:t>
            </a:r>
            <a:r>
              <a:rPr lang="x-none" dirty="0"/>
              <a:t>korisnika tokom e-commerce sesije</a:t>
            </a:r>
          </a:p>
          <a:p>
            <a:r>
              <a:rPr lang="pl-PL" dirty="0" smtClean="0"/>
              <a:t>Servlet </a:t>
            </a:r>
            <a:r>
              <a:rPr lang="pl-PL" dirty="0"/>
              <a:t>imaju API na višem nivou za ovaj zadatak</a:t>
            </a:r>
          </a:p>
          <a:p>
            <a:r>
              <a:rPr lang="x-none" dirty="0" smtClean="0"/>
              <a:t>Izbegavanje </a:t>
            </a:r>
            <a:r>
              <a:rPr lang="x-none" dirty="0"/>
              <a:t>korisničkog imena i šifre</a:t>
            </a:r>
          </a:p>
          <a:p>
            <a:r>
              <a:rPr lang="vi-VN" dirty="0" smtClean="0"/>
              <a:t>Prilagođavanje </a:t>
            </a:r>
            <a:r>
              <a:rPr lang="vi-VN" dirty="0"/>
              <a:t>sajta korisniku</a:t>
            </a:r>
          </a:p>
          <a:p>
            <a:r>
              <a:rPr lang="x-none" dirty="0" smtClean="0"/>
              <a:t>Ciljane </a:t>
            </a:r>
            <a:r>
              <a:rPr lang="x-none" dirty="0"/>
              <a:t>reklame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86099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x-none" dirty="0"/>
              <a:t>Mogućnosti rada sa cookie-ijima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29</a:t>
            </a:fld>
            <a:endParaRPr lang="x-none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124744"/>
            <a:ext cx="83439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93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x-none" dirty="0"/>
              <a:t>Primeri korišćenja servleta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x-none" dirty="0"/>
              <a:t>Servleti mogu da se izvršavaju na mnogim </a:t>
            </a:r>
            <a:r>
              <a:rPr lang="x-none" dirty="0" smtClean="0"/>
              <a:t>različitim serverima</a:t>
            </a:r>
            <a:r>
              <a:rPr lang="x-none" dirty="0"/>
              <a:t>, jer servlet API, koji se koristi za </a:t>
            </a:r>
            <a:r>
              <a:rPr lang="x-none" dirty="0" smtClean="0"/>
              <a:t>pisanje servleta</a:t>
            </a:r>
            <a:r>
              <a:rPr lang="x-none" dirty="0"/>
              <a:t>, ne koristi ništa iz serverskog okruženja </a:t>
            </a:r>
            <a:r>
              <a:rPr lang="x-none" dirty="0" smtClean="0"/>
              <a:t>ili </a:t>
            </a:r>
            <a:r>
              <a:rPr lang="it-IT" dirty="0" smtClean="0"/>
              <a:t>protokola</a:t>
            </a:r>
            <a:r>
              <a:rPr lang="it-IT" dirty="0"/>
              <a:t>. Servleti su postali sastavni deo skoro </a:t>
            </a:r>
            <a:r>
              <a:rPr lang="it-IT" dirty="0" smtClean="0"/>
              <a:t>svih</a:t>
            </a:r>
            <a:r>
              <a:rPr lang="x-none" dirty="0" smtClean="0"/>
              <a:t> HTTP </a:t>
            </a:r>
            <a:r>
              <a:rPr lang="x-none" dirty="0"/>
              <a:t>servera koji na taj način podržavaju </a:t>
            </a:r>
            <a:r>
              <a:rPr lang="x-none" dirty="0" smtClean="0"/>
              <a:t>servlet tehnologiju</a:t>
            </a:r>
            <a:r>
              <a:rPr lang="x-none" dirty="0"/>
              <a:t>.</a:t>
            </a:r>
          </a:p>
          <a:p>
            <a:r>
              <a:rPr lang="vi-VN" dirty="0" smtClean="0"/>
              <a:t>Komunikacija </a:t>
            </a:r>
            <a:r>
              <a:rPr lang="vi-VN" dirty="0"/>
              <a:t>između korisnika. Servlet može </a:t>
            </a:r>
            <a:r>
              <a:rPr lang="vi-VN" dirty="0" smtClean="0"/>
              <a:t>da</a:t>
            </a:r>
            <a:r>
              <a:rPr lang="x-none" dirty="0" smtClean="0"/>
              <a:t> </a:t>
            </a:r>
            <a:r>
              <a:rPr lang="pl-PL" dirty="0" smtClean="0"/>
              <a:t>obradi više zahteva </a:t>
            </a:r>
            <a:r>
              <a:rPr lang="pl-PL" dirty="0"/>
              <a:t>konkurentno i da ih </a:t>
            </a:r>
            <a:r>
              <a:rPr lang="pl-PL" dirty="0" smtClean="0"/>
              <a:t>ujedno </a:t>
            </a:r>
            <a:r>
              <a:rPr lang="x-none" dirty="0" smtClean="0"/>
              <a:t>sihronizuje</a:t>
            </a:r>
            <a:r>
              <a:rPr lang="x-none" dirty="0"/>
              <a:t>. Na ovaj način servleti </a:t>
            </a:r>
            <a:r>
              <a:rPr lang="x-none" dirty="0" smtClean="0"/>
              <a:t>podržavaju sisteme </a:t>
            </a:r>
            <a:r>
              <a:rPr lang="x-none" dirty="0"/>
              <a:t>kao što su on-line konferencije</a:t>
            </a:r>
          </a:p>
          <a:p>
            <a:r>
              <a:rPr lang="vi-VN" dirty="0" smtClean="0"/>
              <a:t>Prosleđivanje </a:t>
            </a:r>
            <a:r>
              <a:rPr lang="vi-VN" dirty="0"/>
              <a:t>zahteva. Servleti mogu da </a:t>
            </a:r>
            <a:r>
              <a:rPr lang="vi-VN" dirty="0" smtClean="0"/>
              <a:t>proslede</a:t>
            </a:r>
            <a:r>
              <a:rPr lang="x-none" dirty="0" smtClean="0"/>
              <a:t> </a:t>
            </a:r>
            <a:r>
              <a:rPr lang="pt-BR" dirty="0" smtClean="0"/>
              <a:t>zahteve </a:t>
            </a:r>
            <a:r>
              <a:rPr lang="pt-BR" dirty="0"/>
              <a:t>ostalim serverima i servletima. Na taj </a:t>
            </a:r>
            <a:r>
              <a:rPr lang="pt-BR" dirty="0" smtClean="0"/>
              <a:t>način</a:t>
            </a:r>
            <a:r>
              <a:rPr lang="x-none" dirty="0" smtClean="0"/>
              <a:t> se </a:t>
            </a:r>
            <a:r>
              <a:rPr lang="x-none" dirty="0"/>
              <a:t>odražava bolji balans opterećenja </a:t>
            </a:r>
            <a:r>
              <a:rPr lang="x-none" dirty="0" smtClean="0"/>
              <a:t>nekoliko </a:t>
            </a:r>
            <a:r>
              <a:rPr lang="pl-PL" dirty="0" smtClean="0"/>
              <a:t>servera </a:t>
            </a:r>
            <a:r>
              <a:rPr lang="pl-PL" dirty="0"/>
              <a:t>koji imaju istu funkciju.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7085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x-none" dirty="0"/>
              <a:t>Problemi rada sa cookie-ijima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Problem je privatnost, a ne bezbednost.</a:t>
            </a:r>
          </a:p>
          <a:p>
            <a:r>
              <a:rPr lang="x-none" dirty="0" smtClean="0"/>
              <a:t>Serveri </a:t>
            </a:r>
            <a:r>
              <a:rPr lang="x-none" dirty="0"/>
              <a:t>mogu da pamte korisnikove ranije akcije</a:t>
            </a:r>
          </a:p>
          <a:p>
            <a:r>
              <a:rPr lang="pl-PL" dirty="0" smtClean="0"/>
              <a:t>Ako </a:t>
            </a:r>
            <a:r>
              <a:rPr lang="pl-PL" dirty="0"/>
              <a:t>korisnik daje personalne informacije, serveri mogu </a:t>
            </a:r>
            <a:r>
              <a:rPr lang="pl-PL" dirty="0" smtClean="0"/>
              <a:t>da povezuju </a:t>
            </a:r>
            <a:r>
              <a:rPr lang="pl-PL" dirty="0"/>
              <a:t>te informacije sa prethodnim akcijama</a:t>
            </a:r>
          </a:p>
          <a:p>
            <a:r>
              <a:rPr lang="it-IT" dirty="0" smtClean="0"/>
              <a:t>Serveri </a:t>
            </a:r>
            <a:r>
              <a:rPr lang="it-IT" dirty="0"/>
              <a:t>mogu deliti cookie informacije sa trećom stranom</a:t>
            </a:r>
          </a:p>
          <a:p>
            <a:r>
              <a:rPr lang="x-none" dirty="0" smtClean="0"/>
              <a:t>Loše </a:t>
            </a:r>
            <a:r>
              <a:rPr lang="x-none" dirty="0"/>
              <a:t>dizajnirani sajtovi smeštaju poverljive </a:t>
            </a:r>
            <a:r>
              <a:rPr lang="x-none" dirty="0" smtClean="0"/>
              <a:t>informacije, kao </a:t>
            </a:r>
            <a:r>
              <a:rPr lang="x-none" dirty="0"/>
              <a:t>što su brojevi kreditnih kartica, direktno u cookie</a:t>
            </a:r>
          </a:p>
          <a:p>
            <a:pPr marL="0" indent="0">
              <a:buNone/>
            </a:pPr>
            <a:r>
              <a:rPr lang="x-none" b="1" dirty="0" smtClean="0"/>
              <a:t>Preporuka</a:t>
            </a:r>
            <a:endParaRPr lang="x-none" b="1" dirty="0"/>
          </a:p>
          <a:p>
            <a:r>
              <a:rPr lang="pl-PL" dirty="0" smtClean="0"/>
              <a:t>Ako </a:t>
            </a:r>
            <a:r>
              <a:rPr lang="pl-PL" dirty="0"/>
              <a:t>cookie-iji nisu kritični za izvršavanje zadatka, </a:t>
            </a:r>
            <a:r>
              <a:rPr lang="pl-PL" dirty="0" smtClean="0"/>
              <a:t>treba </a:t>
            </a:r>
            <a:r>
              <a:rPr lang="x-none" dirty="0" smtClean="0"/>
              <a:t>izbeći </a:t>
            </a:r>
            <a:r>
              <a:rPr lang="x-none" dirty="0"/>
              <a:t>servlete koji u potpunosti prestaju sa radom ako </a:t>
            </a:r>
            <a:r>
              <a:rPr lang="x-none" dirty="0" smtClean="0"/>
              <a:t>se cookie-iji </a:t>
            </a:r>
            <a:r>
              <a:rPr lang="x-none" dirty="0"/>
              <a:t>zabrane</a:t>
            </a:r>
          </a:p>
          <a:p>
            <a:r>
              <a:rPr lang="x-none" dirty="0" smtClean="0"/>
              <a:t>Ne </a:t>
            </a:r>
            <a:r>
              <a:rPr lang="x-none" dirty="0"/>
              <a:t>smeštati poverljive informacije u cookie-ije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30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3628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x-none" dirty="0"/>
              <a:t>Brisanje cookie-ija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31</a:t>
            </a:fld>
            <a:endParaRPr lang="x-none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038225"/>
            <a:ext cx="7991475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996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x-none" dirty="0"/>
              <a:t>Slanje cookie-ija klijentu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x-none" b="1" dirty="0"/>
              <a:t>Kreira se Cookie objekat.</a:t>
            </a:r>
          </a:p>
          <a:p>
            <a:r>
              <a:rPr lang="x-none" dirty="0" smtClean="0"/>
              <a:t>Poziva </a:t>
            </a:r>
            <a:r>
              <a:rPr lang="x-none" dirty="0"/>
              <a:t>se Cookie konstruktor sa imenom cookie-ija </a:t>
            </a:r>
            <a:r>
              <a:rPr lang="x-none" dirty="0" smtClean="0"/>
              <a:t>i željenom </a:t>
            </a:r>
            <a:r>
              <a:rPr lang="x-none" dirty="0"/>
              <a:t>vrednosti, oba argumenta su tipa Strings</a:t>
            </a:r>
          </a:p>
          <a:p>
            <a:pPr marL="0" indent="0">
              <a:buNone/>
            </a:pPr>
            <a:r>
              <a:rPr lang="x-none" b="1" dirty="0" smtClean="0"/>
              <a:t>           </a:t>
            </a:r>
            <a:r>
              <a:rPr lang="en-US" b="1" dirty="0" smtClean="0">
                <a:solidFill>
                  <a:srgbClr val="C00000"/>
                </a:solidFill>
              </a:rPr>
              <a:t>Cookie </a:t>
            </a:r>
            <a:r>
              <a:rPr lang="en-US" b="1" dirty="0">
                <a:solidFill>
                  <a:srgbClr val="C00000"/>
                </a:solidFill>
              </a:rPr>
              <a:t>c = new Cookie("</a:t>
            </a:r>
            <a:r>
              <a:rPr lang="en-US" b="1" dirty="0" err="1">
                <a:solidFill>
                  <a:srgbClr val="C00000"/>
                </a:solidFill>
              </a:rPr>
              <a:t>userID</a:t>
            </a:r>
            <a:r>
              <a:rPr lang="en-US" b="1" dirty="0">
                <a:solidFill>
                  <a:srgbClr val="C00000"/>
                </a:solidFill>
              </a:rPr>
              <a:t>", "a1234");</a:t>
            </a:r>
          </a:p>
          <a:p>
            <a:pPr marL="0" indent="0">
              <a:buNone/>
            </a:pPr>
            <a:r>
              <a:rPr lang="x-none" b="1" dirty="0" smtClean="0"/>
              <a:t>Postavlja </a:t>
            </a:r>
            <a:r>
              <a:rPr lang="x-none" b="1" dirty="0"/>
              <a:t>se maksimalno vreme života cookie-ija.</a:t>
            </a:r>
          </a:p>
          <a:p>
            <a:r>
              <a:rPr lang="x-none" dirty="0" smtClean="0"/>
              <a:t>Da </a:t>
            </a:r>
            <a:r>
              <a:rPr lang="x-none" dirty="0"/>
              <a:t>bi se naglasilo čitaču da smesti cookie na disk </a:t>
            </a:r>
            <a:r>
              <a:rPr lang="x-none" dirty="0" smtClean="0"/>
              <a:t>umesto samo </a:t>
            </a:r>
            <a:r>
              <a:rPr lang="x-none" dirty="0"/>
              <a:t>u </a:t>
            </a:r>
            <a:r>
              <a:rPr lang="x-none" dirty="0" smtClean="0"/>
              <a:t>memoriju koristi </a:t>
            </a:r>
            <a:r>
              <a:rPr lang="x-none" dirty="0"/>
              <a:t>se setMaxAge (argument je </a:t>
            </a:r>
            <a:r>
              <a:rPr lang="x-none" dirty="0" smtClean="0"/>
              <a:t>broj secondi</a:t>
            </a:r>
            <a:r>
              <a:rPr lang="x-none" dirty="0"/>
              <a:t>)</a:t>
            </a:r>
          </a:p>
          <a:p>
            <a:pPr marL="0" indent="0">
              <a:buNone/>
            </a:pPr>
            <a:r>
              <a:rPr lang="x-none" b="1" dirty="0" smtClean="0"/>
              <a:t>                 </a:t>
            </a:r>
            <a:r>
              <a:rPr lang="x-none" b="1" dirty="0" smtClean="0">
                <a:solidFill>
                  <a:srgbClr val="C00000"/>
                </a:solidFill>
              </a:rPr>
              <a:t>c.setMaxAge(60*60*24*7</a:t>
            </a:r>
            <a:r>
              <a:rPr lang="x-none" b="1" dirty="0">
                <a:solidFill>
                  <a:srgbClr val="C00000"/>
                </a:solidFill>
              </a:rPr>
              <a:t>); </a:t>
            </a:r>
            <a:r>
              <a:rPr lang="x-none" dirty="0"/>
              <a:t>// Jedna nedelja</a:t>
            </a:r>
          </a:p>
          <a:p>
            <a:pPr marL="0" indent="0">
              <a:buNone/>
            </a:pPr>
            <a:r>
              <a:rPr lang="x-none" b="1" dirty="0" smtClean="0"/>
              <a:t>Smesti </a:t>
            </a:r>
            <a:r>
              <a:rPr lang="x-none" b="1" dirty="0"/>
              <a:t>se Cookie u objekat HTTP response</a:t>
            </a:r>
          </a:p>
          <a:p>
            <a:r>
              <a:rPr lang="x-none" dirty="0" smtClean="0"/>
              <a:t>Koristi </a:t>
            </a:r>
            <a:r>
              <a:rPr lang="x-none" dirty="0"/>
              <a:t>se response.addCookie.</a:t>
            </a:r>
          </a:p>
          <a:p>
            <a:r>
              <a:rPr lang="it-IT" dirty="0" smtClean="0"/>
              <a:t>Bez </a:t>
            </a:r>
            <a:r>
              <a:rPr lang="it-IT" dirty="0"/>
              <a:t>ove naredbe, cookie se neće poslati klijentu!</a:t>
            </a:r>
          </a:p>
          <a:p>
            <a:pPr marL="0" indent="0">
              <a:buNone/>
            </a:pPr>
            <a:r>
              <a:rPr lang="x-none" b="1" dirty="0" smtClean="0">
                <a:solidFill>
                  <a:srgbClr val="C00000"/>
                </a:solidFill>
              </a:rPr>
              <a:t>                  response.addCookie(c</a:t>
            </a:r>
            <a:r>
              <a:rPr lang="x-none" b="1" dirty="0">
                <a:solidFill>
                  <a:srgbClr val="C00000"/>
                </a:solidFill>
              </a:rPr>
              <a:t>);</a:t>
            </a:r>
            <a:endParaRPr lang="x-none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23564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x-none" dirty="0"/>
              <a:t>Atributi Cookie-ija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27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b="1" dirty="0"/>
              <a:t>getDomain/setDomain</a:t>
            </a:r>
          </a:p>
          <a:p>
            <a:r>
              <a:rPr lang="vi-VN" dirty="0" smtClean="0"/>
              <a:t>Specificira </a:t>
            </a:r>
            <a:r>
              <a:rPr lang="vi-VN" dirty="0"/>
              <a:t>se domen koji obrađuje cookie. Trenutni </a:t>
            </a:r>
            <a:r>
              <a:rPr lang="vi-VN" dirty="0" smtClean="0"/>
              <a:t>host</a:t>
            </a:r>
            <a:r>
              <a:rPr lang="x-none" dirty="0" smtClean="0"/>
              <a:t> </a:t>
            </a:r>
            <a:r>
              <a:rPr lang="it-IT" dirty="0" smtClean="0"/>
              <a:t>mora </a:t>
            </a:r>
            <a:r>
              <a:rPr lang="it-IT" dirty="0"/>
              <a:t>biti deo specificiranog domena.</a:t>
            </a:r>
          </a:p>
          <a:p>
            <a:pPr marL="0" indent="0">
              <a:buNone/>
            </a:pPr>
            <a:r>
              <a:rPr lang="x-none" b="1" dirty="0" smtClean="0"/>
              <a:t>getMaxAge/setMaxAge</a:t>
            </a:r>
            <a:endParaRPr lang="x-none" b="1" dirty="0"/>
          </a:p>
          <a:p>
            <a:r>
              <a:rPr lang="x-none" dirty="0" smtClean="0"/>
              <a:t>Čita/postavlja </a:t>
            </a:r>
            <a:r>
              <a:rPr lang="x-none" dirty="0"/>
              <a:t>vreme života cookie-ija (u sekundama). </a:t>
            </a:r>
            <a:r>
              <a:rPr lang="x-none" dirty="0" smtClean="0"/>
              <a:t>Ako </a:t>
            </a:r>
            <a:r>
              <a:rPr lang="it-IT" dirty="0" smtClean="0"/>
              <a:t>se </a:t>
            </a:r>
            <a:r>
              <a:rPr lang="it-IT" dirty="0"/>
              <a:t>ova vrednost ne postavi, </a:t>
            </a:r>
            <a:r>
              <a:rPr lang="it-IT" dirty="0" smtClean="0"/>
              <a:t>podra</a:t>
            </a:r>
            <a:r>
              <a:rPr lang="x-none" dirty="0" smtClean="0"/>
              <a:t>z</a:t>
            </a:r>
            <a:r>
              <a:rPr lang="it-IT" dirty="0" smtClean="0"/>
              <a:t>umeva </a:t>
            </a:r>
            <a:r>
              <a:rPr lang="it-IT" dirty="0"/>
              <a:t>se da je </a:t>
            </a:r>
            <a:r>
              <a:rPr lang="it-IT" dirty="0" smtClean="0"/>
              <a:t>vreme</a:t>
            </a:r>
            <a:r>
              <a:rPr lang="x-none" dirty="0" smtClean="0"/>
              <a:t> života </a:t>
            </a:r>
            <a:r>
              <a:rPr lang="x-none" dirty="0"/>
              <a:t>cookie-ija samo trenutna sesija.</a:t>
            </a:r>
          </a:p>
          <a:p>
            <a:pPr marL="0" indent="0">
              <a:buNone/>
            </a:pPr>
            <a:r>
              <a:rPr lang="x-none" b="1" dirty="0" smtClean="0"/>
              <a:t>getName</a:t>
            </a:r>
            <a:endParaRPr lang="x-none" b="1" dirty="0"/>
          </a:p>
          <a:p>
            <a:r>
              <a:rPr lang="x-none" dirty="0" smtClean="0"/>
              <a:t>Dobija </a:t>
            </a:r>
            <a:r>
              <a:rPr lang="x-none" dirty="0"/>
              <a:t>se ime cookie-ija. Ne postoji setName metod, jer </a:t>
            </a:r>
            <a:r>
              <a:rPr lang="x-none" dirty="0" smtClean="0"/>
              <a:t>se </a:t>
            </a:r>
            <a:r>
              <a:rPr lang="pl-PL" dirty="0" smtClean="0"/>
              <a:t>ime </a:t>
            </a:r>
            <a:r>
              <a:rPr lang="pl-PL" dirty="0"/>
              <a:t>definiše u okviru konstruktora. U okviru niza </a:t>
            </a:r>
            <a:r>
              <a:rPr lang="pl-PL" dirty="0" smtClean="0"/>
              <a:t>cookie-ija koji </a:t>
            </a:r>
            <a:r>
              <a:rPr lang="pl-PL" dirty="0"/>
              <a:t>se dobija od strane klijenta, metod getName se </a:t>
            </a:r>
            <a:r>
              <a:rPr lang="pl-PL" dirty="0" smtClean="0"/>
              <a:t>koristi </a:t>
            </a:r>
            <a:r>
              <a:rPr lang="it-IT" dirty="0" smtClean="0"/>
              <a:t>da </a:t>
            </a:r>
            <a:r>
              <a:rPr lang="it-IT" dirty="0"/>
              <a:t>bi se pronašao željeni cookie.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05516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x-none" dirty="0"/>
              <a:t>Atributi Cookie-ija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x-none" b="1" dirty="0">
                <a:solidFill>
                  <a:srgbClr val="FF0000"/>
                </a:solidFill>
              </a:rPr>
              <a:t>getPath/setPath</a:t>
            </a:r>
          </a:p>
          <a:p>
            <a:r>
              <a:rPr lang="fi-FI" dirty="0" smtClean="0"/>
              <a:t>Čita/postavlja </a:t>
            </a:r>
            <a:r>
              <a:rPr lang="fi-FI" dirty="0"/>
              <a:t>putanju koja obrađuje cookie. Ako se </a:t>
            </a:r>
            <a:r>
              <a:rPr lang="fi-FI" dirty="0" smtClean="0"/>
              <a:t>ne</a:t>
            </a:r>
            <a:r>
              <a:rPr lang="x-none" dirty="0" smtClean="0"/>
              <a:t> navede</a:t>
            </a:r>
            <a:r>
              <a:rPr lang="x-none" dirty="0"/>
              <a:t>, cookie pripada URLu koji je u okviru </a:t>
            </a:r>
            <a:r>
              <a:rPr lang="x-none"/>
              <a:t>ili </a:t>
            </a:r>
            <a:r>
              <a:rPr lang="x-none" smtClean="0"/>
              <a:t>direktorijum iznad </a:t>
            </a:r>
            <a:r>
              <a:rPr lang="x-none" dirty="0"/>
              <a:t>trenutne stranice.</a:t>
            </a:r>
          </a:p>
          <a:p>
            <a:pPr marL="0" indent="0">
              <a:buNone/>
            </a:pPr>
            <a:r>
              <a:rPr lang="x-none" b="1" dirty="0" smtClean="0">
                <a:solidFill>
                  <a:srgbClr val="FF0000"/>
                </a:solidFill>
              </a:rPr>
              <a:t>getSecure/setSecure</a:t>
            </a:r>
            <a:endParaRPr lang="x-none" b="1" dirty="0">
              <a:solidFill>
                <a:srgbClr val="FF0000"/>
              </a:solidFill>
            </a:endParaRPr>
          </a:p>
          <a:p>
            <a:r>
              <a:rPr lang="it-IT" dirty="0" smtClean="0"/>
              <a:t>Čita/postavlja </a:t>
            </a:r>
            <a:r>
              <a:rPr lang="it-IT" dirty="0"/>
              <a:t>flag koji definiše da li se cookie </a:t>
            </a:r>
            <a:r>
              <a:rPr lang="it-IT" dirty="0" smtClean="0"/>
              <a:t>izvršava</a:t>
            </a:r>
            <a:r>
              <a:rPr lang="x-non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pomoću SSL konkecije ili bilo koje konekcije.</a:t>
            </a:r>
          </a:p>
          <a:p>
            <a:pPr marL="0" indent="0">
              <a:buNone/>
            </a:pPr>
            <a:r>
              <a:rPr lang="x-none" b="1" dirty="0" smtClean="0">
                <a:solidFill>
                  <a:srgbClr val="FF0000"/>
                </a:solidFill>
              </a:rPr>
              <a:t>getValue/setValue</a:t>
            </a:r>
            <a:endParaRPr lang="x-none" b="1" dirty="0">
              <a:solidFill>
                <a:srgbClr val="FF0000"/>
              </a:solidFill>
            </a:endParaRPr>
          </a:p>
          <a:p>
            <a:r>
              <a:rPr lang="x-none" dirty="0" smtClean="0"/>
              <a:t>Čita/postavlja </a:t>
            </a:r>
            <a:r>
              <a:rPr lang="x-none" dirty="0"/>
              <a:t>vrednost koja se želi pamtiti u </a:t>
            </a:r>
            <a:r>
              <a:rPr lang="x-none" dirty="0" smtClean="0"/>
              <a:t>okviru </a:t>
            </a:r>
            <a:r>
              <a:rPr lang="pl-PL" dirty="0" smtClean="0"/>
              <a:t>cookie-ija</a:t>
            </a:r>
            <a:r>
              <a:rPr lang="pl-PL" dirty="0"/>
              <a:t>. Za nove cookie-ije, ova vrednost se postavlja </a:t>
            </a:r>
            <a:r>
              <a:rPr lang="pl-PL" dirty="0" smtClean="0"/>
              <a:t>u </a:t>
            </a:r>
            <a:r>
              <a:rPr lang="x-none" dirty="0" smtClean="0"/>
              <a:t>konstruktoru</a:t>
            </a:r>
            <a:r>
              <a:rPr lang="x-none" dirty="0"/>
              <a:t>, a ne pomoću setValue. getValue se koristi </a:t>
            </a:r>
            <a:r>
              <a:rPr lang="x-none" dirty="0" smtClean="0"/>
              <a:t>da bi </a:t>
            </a:r>
            <a:r>
              <a:rPr lang="x-none" dirty="0"/>
              <a:t>se dobila upisana vrednost. Ako se postojećem </a:t>
            </a:r>
            <a:r>
              <a:rPr lang="x-none" dirty="0" smtClean="0"/>
              <a:t>cookie-iju </a:t>
            </a:r>
            <a:r>
              <a:rPr lang="pl-PL" dirty="0" smtClean="0"/>
              <a:t>menja </a:t>
            </a:r>
            <a:r>
              <a:rPr lang="pl-PL" dirty="0"/>
              <a:t>vrednost,potrebno je poslati tu novu vrednost </a:t>
            </a:r>
            <a:r>
              <a:rPr lang="pl-PL" dirty="0" smtClean="0"/>
              <a:t>sa </a:t>
            </a:r>
            <a:r>
              <a:rPr lang="x-none" dirty="0" smtClean="0"/>
              <a:t>response.addCookie</a:t>
            </a:r>
            <a:r>
              <a:rPr lang="x-none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221032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x-none" dirty="0"/>
              <a:t>Praćenje sesije korisnika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85408"/>
          </a:xfrm>
        </p:spPr>
        <p:txBody>
          <a:bodyPr>
            <a:normAutofit lnSpcReduction="10000"/>
          </a:bodyPr>
          <a:lstStyle/>
          <a:p>
            <a:r>
              <a:rPr lang="x-none" b="1" dirty="0"/>
              <a:t>cookie mehanizam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35</a:t>
            </a:fld>
            <a:endParaRPr lang="x-none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99" y="1916832"/>
            <a:ext cx="9027105" cy="303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6493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x-none" b="1" dirty="0"/>
              <a:t>Praćenje sesije korisnika - cookie</a:t>
            </a:r>
            <a:endParaRPr lang="x-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vi-VN" b="1" dirty="0"/>
              <a:t>Ideja: povezati određeni cookie sa podacima na </a:t>
            </a:r>
            <a:r>
              <a:rPr lang="vi-VN" b="1" dirty="0" smtClean="0"/>
              <a:t>serveru</a:t>
            </a:r>
            <a:endParaRPr lang="x-none" b="1" dirty="0" smtClean="0"/>
          </a:p>
          <a:p>
            <a:pPr marL="0" indent="0">
              <a:buNone/>
            </a:pPr>
            <a:endParaRPr lang="vi-VN" b="1" dirty="0"/>
          </a:p>
          <a:p>
            <a:pPr marL="0" indent="0">
              <a:buNone/>
            </a:pPr>
            <a:r>
              <a:rPr lang="x-none" i="1" dirty="0"/>
              <a:t>String sessionID = napravitiJedinstveniString();</a:t>
            </a:r>
          </a:p>
          <a:p>
            <a:pPr marL="0" indent="0">
              <a:buNone/>
            </a:pPr>
            <a:r>
              <a:rPr lang="x-none" i="1" dirty="0"/>
              <a:t>HashMap sessionInfo = new HashMap();</a:t>
            </a:r>
          </a:p>
          <a:p>
            <a:pPr marL="0" indent="0">
              <a:buNone/>
            </a:pPr>
            <a:r>
              <a:rPr lang="x-none" i="1" dirty="0"/>
              <a:t>HashMap globalTable = pronaciUTabeliSesiju();</a:t>
            </a:r>
          </a:p>
          <a:p>
            <a:pPr marL="0" indent="0">
              <a:buNone/>
            </a:pPr>
            <a:r>
              <a:rPr lang="x-none" i="1" dirty="0"/>
              <a:t>globalTable.put(sessionID, sessionInfo);</a:t>
            </a:r>
          </a:p>
          <a:p>
            <a:pPr marL="0" indent="0">
              <a:buNone/>
            </a:pPr>
            <a:r>
              <a:rPr lang="x-none" i="1" dirty="0"/>
              <a:t>Cookie sessionCookie =</a:t>
            </a:r>
          </a:p>
          <a:p>
            <a:pPr marL="0" indent="0">
              <a:buNone/>
            </a:pPr>
            <a:r>
              <a:rPr lang="x-none" i="1" dirty="0"/>
              <a:t>new Cookie("JSESSIONID", sessionID);</a:t>
            </a:r>
          </a:p>
          <a:p>
            <a:pPr marL="0" indent="0">
              <a:buNone/>
            </a:pPr>
            <a:r>
              <a:rPr lang="x-none" i="1" dirty="0"/>
              <a:t>sessionCookie.setPath("/");</a:t>
            </a:r>
          </a:p>
          <a:p>
            <a:pPr marL="0" indent="0">
              <a:buNone/>
            </a:pPr>
            <a:r>
              <a:rPr lang="x-none" i="1" dirty="0"/>
              <a:t>response.addCookie(sessionCookie);</a:t>
            </a:r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pl-PL" b="1" dirty="0" smtClean="0"/>
              <a:t>Potrebno </a:t>
            </a:r>
            <a:r>
              <a:rPr lang="pl-PL" b="1" dirty="0"/>
              <a:t>je još uraditi:</a:t>
            </a:r>
          </a:p>
          <a:p>
            <a:pPr marL="0" indent="0">
              <a:buNone/>
            </a:pPr>
            <a:r>
              <a:rPr lang="x-none" dirty="0"/>
              <a:t>– izvršiti cookie koji smešta identifikator sesije</a:t>
            </a:r>
          </a:p>
          <a:p>
            <a:pPr marL="0" indent="0">
              <a:buNone/>
            </a:pPr>
            <a:r>
              <a:rPr lang="x-none" dirty="0"/>
              <a:t>– postaviti vreme zadržavanja za cookie</a:t>
            </a:r>
          </a:p>
          <a:p>
            <a:pPr marL="0" indent="0">
              <a:buNone/>
            </a:pPr>
            <a:r>
              <a:rPr lang="x-none" dirty="0"/>
              <a:t>– povezati hash tabelu sa svakim zahtevom</a:t>
            </a:r>
          </a:p>
          <a:p>
            <a:pPr marL="0" indent="0">
              <a:buNone/>
            </a:pPr>
            <a:r>
              <a:rPr lang="x-none" dirty="0"/>
              <a:t>– generisati jedinstveni identifikator sesije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499157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sv-SE" sz="3600" b="1" dirty="0"/>
              <a:t>Praćenje sesije korisnika – promena URLa</a:t>
            </a:r>
            <a:endParaRPr lang="x-non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5760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x-none" b="1" dirty="0"/>
              <a:t>Ideja</a:t>
            </a:r>
          </a:p>
          <a:p>
            <a:r>
              <a:rPr lang="x-none" dirty="0" smtClean="0"/>
              <a:t>Na </a:t>
            </a:r>
            <a:r>
              <a:rPr lang="x-none" dirty="0"/>
              <a:t>klijentskoj strani dodati novi sadržaj koji </a:t>
            </a:r>
            <a:r>
              <a:rPr lang="x-none" dirty="0" smtClean="0"/>
              <a:t>identifikuje </a:t>
            </a:r>
            <a:r>
              <a:rPr lang="pl-PL" dirty="0" smtClean="0"/>
              <a:t>datu </a:t>
            </a:r>
            <a:r>
              <a:rPr lang="pl-PL" dirty="0"/>
              <a:t>sesiju na kraj svakog URLa</a:t>
            </a:r>
          </a:p>
          <a:p>
            <a:r>
              <a:rPr lang="x-none" dirty="0" smtClean="0"/>
              <a:t>Server </a:t>
            </a:r>
            <a:r>
              <a:rPr lang="x-none" dirty="0"/>
              <a:t>povezuje poslati podatak sa sesijom koja </a:t>
            </a:r>
            <a:r>
              <a:rPr lang="x-none" dirty="0" smtClean="0"/>
              <a:t>se izvršava</a:t>
            </a:r>
            <a:endParaRPr lang="x-none" dirty="0"/>
          </a:p>
          <a:p>
            <a:r>
              <a:rPr lang="x-none" dirty="0" smtClean="0"/>
              <a:t>Na </a:t>
            </a:r>
            <a:r>
              <a:rPr lang="x-none" dirty="0"/>
              <a:t>primer, http://host/path/file.html;jsessionid=1234</a:t>
            </a:r>
          </a:p>
          <a:p>
            <a:pPr marL="0" indent="0">
              <a:buNone/>
            </a:pPr>
            <a:r>
              <a:rPr lang="x-none" b="1" dirty="0" smtClean="0"/>
              <a:t>Prednosti</a:t>
            </a:r>
            <a:endParaRPr lang="x-none" b="1" dirty="0"/>
          </a:p>
          <a:p>
            <a:r>
              <a:rPr lang="x-none" dirty="0" smtClean="0"/>
              <a:t>Korektno </a:t>
            </a:r>
            <a:r>
              <a:rPr lang="x-none" dirty="0"/>
              <a:t>se izvršava i u slučajevima kada su </a:t>
            </a:r>
            <a:r>
              <a:rPr lang="x-none" dirty="0" smtClean="0"/>
              <a:t>cookie-iji zabranjeni </a:t>
            </a:r>
            <a:r>
              <a:rPr lang="x-none" dirty="0"/>
              <a:t>ili nisu podržani</a:t>
            </a:r>
          </a:p>
          <a:p>
            <a:pPr marL="0" indent="0">
              <a:buNone/>
            </a:pPr>
            <a:r>
              <a:rPr lang="x-none" b="1" dirty="0" smtClean="0"/>
              <a:t>Mane</a:t>
            </a:r>
            <a:endParaRPr lang="x-none" b="1" dirty="0"/>
          </a:p>
          <a:p>
            <a:r>
              <a:rPr lang="x-none" dirty="0" smtClean="0"/>
              <a:t>Moraju </a:t>
            </a:r>
            <a:r>
              <a:rPr lang="x-none" dirty="0"/>
              <a:t>se menjati svi URL koji se pozivaju stranice </a:t>
            </a:r>
            <a:r>
              <a:rPr lang="x-none" dirty="0" smtClean="0"/>
              <a:t>sa sajta</a:t>
            </a:r>
            <a:endParaRPr lang="x-none" dirty="0"/>
          </a:p>
          <a:p>
            <a:r>
              <a:rPr lang="it-IT" dirty="0" smtClean="0"/>
              <a:t>Sve </a:t>
            </a:r>
            <a:r>
              <a:rPr lang="it-IT" dirty="0"/>
              <a:t>stranice se moraju dinamički generisati</a:t>
            </a:r>
          </a:p>
          <a:p>
            <a:r>
              <a:rPr lang="x-none" dirty="0" smtClean="0"/>
              <a:t>Ne </a:t>
            </a:r>
            <a:r>
              <a:rPr lang="x-none" dirty="0"/>
              <a:t>radi korektno za linkove sa drugih sajtova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37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590422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36680"/>
          </a:xfrm>
        </p:spPr>
        <p:txBody>
          <a:bodyPr>
            <a:normAutofit/>
          </a:bodyPr>
          <a:lstStyle/>
          <a:p>
            <a:r>
              <a:rPr lang="x-none" sz="3600" b="1" dirty="0"/>
              <a:t>Praćenje sesije korisnika – elementi forme</a:t>
            </a:r>
            <a:endParaRPr lang="x-non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b="1" dirty="0"/>
              <a:t>Ideja: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/>
              <a:t>&lt;INPUT TYPE="HIDDEN" NAME="session"</a:t>
            </a:r>
          </a:p>
          <a:p>
            <a:pPr marL="0" indent="0">
              <a:buNone/>
            </a:pPr>
            <a:r>
              <a:rPr lang="x-none" b="1" dirty="0"/>
              <a:t>VALUE="..."&gt;</a:t>
            </a:r>
          </a:p>
          <a:p>
            <a:pPr marL="0" indent="0">
              <a:buNone/>
            </a:pPr>
            <a:r>
              <a:rPr lang="x-none" b="1" dirty="0" smtClean="0"/>
              <a:t>Prednosti</a:t>
            </a:r>
            <a:endParaRPr lang="x-none" b="1" dirty="0"/>
          </a:p>
          <a:p>
            <a:r>
              <a:rPr lang="x-none" dirty="0" smtClean="0"/>
              <a:t>Korektno </a:t>
            </a:r>
            <a:r>
              <a:rPr lang="x-none" dirty="0"/>
              <a:t>se izvršava i u slučajevima kada su </a:t>
            </a:r>
            <a:r>
              <a:rPr lang="x-none" dirty="0" smtClean="0"/>
              <a:t>cookie-iji zabranjeni </a:t>
            </a:r>
            <a:r>
              <a:rPr lang="x-none" dirty="0"/>
              <a:t>ili nisu podržani</a:t>
            </a:r>
          </a:p>
          <a:p>
            <a:pPr marL="0" indent="0">
              <a:buNone/>
            </a:pPr>
            <a:r>
              <a:rPr lang="x-none" b="1" dirty="0" smtClean="0"/>
              <a:t>Mane</a:t>
            </a:r>
            <a:endParaRPr lang="x-none" b="1" dirty="0"/>
          </a:p>
          <a:p>
            <a:r>
              <a:rPr lang="x-none" dirty="0" smtClean="0"/>
              <a:t>Dosta </a:t>
            </a:r>
            <a:r>
              <a:rPr lang="x-none" dirty="0"/>
              <a:t>napornog procesiranja</a:t>
            </a:r>
          </a:p>
          <a:p>
            <a:r>
              <a:rPr lang="x-none" dirty="0" smtClean="0"/>
              <a:t>Sve </a:t>
            </a:r>
            <a:r>
              <a:rPr lang="x-none" dirty="0"/>
              <a:t>stranice moraju biti rezultat slanja forme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961990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x-none" sz="4000" b="1" dirty="0"/>
              <a:t>Praćenje sesije korisnika pomoću Jave</a:t>
            </a:r>
            <a:endParaRPr lang="x-non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b="1" dirty="0"/>
              <a:t>Objekti sesije se čuvaju na </a:t>
            </a:r>
            <a:r>
              <a:rPr lang="pt-BR" b="1" dirty="0" smtClean="0"/>
              <a:t>serveru</a:t>
            </a:r>
            <a:endParaRPr lang="x-none" b="1" dirty="0" smtClean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x-none" b="1" dirty="0" smtClean="0"/>
              <a:t>Sesije </a:t>
            </a:r>
            <a:r>
              <a:rPr lang="x-none" b="1" dirty="0"/>
              <a:t>su automatski povezane sa klijentom pomoću </a:t>
            </a:r>
            <a:r>
              <a:rPr lang="x-none" b="1" dirty="0" smtClean="0"/>
              <a:t>cookie-ija ili </a:t>
            </a:r>
            <a:r>
              <a:rPr lang="x-none" b="1" dirty="0"/>
              <a:t>promene URLa</a:t>
            </a:r>
          </a:p>
          <a:p>
            <a:pPr marL="0" indent="0">
              <a:buNone/>
            </a:pPr>
            <a:r>
              <a:rPr lang="x-none" dirty="0"/>
              <a:t>– Koristi se request.getSession da bi se dobio objekat sesije</a:t>
            </a:r>
          </a:p>
          <a:p>
            <a:pPr marL="0" indent="0">
              <a:buNone/>
            </a:pPr>
            <a:r>
              <a:rPr lang="pl-PL" dirty="0"/>
              <a:t>- U pozadini, sistem pregleda cookie ili URL dodatne informacije i</a:t>
            </a:r>
          </a:p>
          <a:p>
            <a:pPr marL="0" indent="0">
              <a:buNone/>
            </a:pPr>
            <a:r>
              <a:rPr lang="x-none" dirty="0"/>
              <a:t>pretražuje da li se ključ poklapa sa nekim od prethodno smeštenih</a:t>
            </a:r>
          </a:p>
          <a:p>
            <a:pPr marL="0" indent="0">
              <a:buNone/>
            </a:pPr>
            <a:r>
              <a:rPr lang="x-none" dirty="0"/>
              <a:t>objekata sesije.</a:t>
            </a:r>
          </a:p>
          <a:p>
            <a:pPr marL="0" indent="0">
              <a:buNone/>
            </a:pPr>
            <a:r>
              <a:rPr lang="vi-VN" dirty="0"/>
              <a:t>- Ako pronađe poklapanje, kao rezultat vraća pronađeni objekat.</a:t>
            </a:r>
          </a:p>
          <a:p>
            <a:pPr marL="0" indent="0">
              <a:buNone/>
            </a:pPr>
            <a:r>
              <a:rPr lang="vi-VN" dirty="0"/>
              <a:t>- Ako ne pronađe, kreira novi, povezuje cookie ili URL informacije sa</a:t>
            </a:r>
          </a:p>
          <a:p>
            <a:pPr marL="0" indent="0">
              <a:buNone/>
            </a:pPr>
            <a:r>
              <a:rPr lang="x-none" dirty="0"/>
              <a:t>njegovim ključem i vraća kao rezultat novi objekat sesije.</a:t>
            </a:r>
          </a:p>
          <a:p>
            <a:pPr marL="0" indent="0">
              <a:buNone/>
            </a:pPr>
            <a:r>
              <a:rPr lang="x-none" b="1" dirty="0" smtClean="0"/>
              <a:t>Mehanizmi </a:t>
            </a:r>
            <a:r>
              <a:rPr lang="x-none" b="1" dirty="0"/>
              <a:t>poput Hashtable dozvoljavaju da se smeštaju</a:t>
            </a:r>
          </a:p>
          <a:p>
            <a:pPr marL="0" indent="0">
              <a:buNone/>
            </a:pPr>
            <a:r>
              <a:rPr lang="x-none" b="1" dirty="0"/>
              <a:t>neophodni objekti unutar sesije</a:t>
            </a:r>
          </a:p>
          <a:p>
            <a:pPr marL="0" indent="0">
              <a:buNone/>
            </a:pPr>
            <a:r>
              <a:rPr lang="x-none" dirty="0"/>
              <a:t>– setAttribute smešta vrednost</a:t>
            </a:r>
          </a:p>
          <a:p>
            <a:pPr marL="0" indent="0">
              <a:buNone/>
            </a:pPr>
            <a:r>
              <a:rPr lang="x-none" dirty="0"/>
              <a:t>– getAttribute prikazuje vrednost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39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003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346"/>
            <a:ext cx="8229600" cy="1143000"/>
          </a:xfrm>
        </p:spPr>
        <p:txBody>
          <a:bodyPr/>
          <a:lstStyle/>
          <a:p>
            <a:r>
              <a:rPr lang="x-none" dirty="0"/>
              <a:t>Primeri jednostavnog servleta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</a:t>
            </a:fld>
            <a:endParaRPr lang="x-non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52382"/>
            <a:ext cx="8433577" cy="51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3715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x-none" sz="4000" b="1" dirty="0"/>
              <a:t>Praćenje sesije korisnika pomoću Jave</a:t>
            </a:r>
            <a:endParaRPr lang="x-non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58326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x-none" b="1" dirty="0"/>
              <a:t>Pristup objektu sesije</a:t>
            </a:r>
          </a:p>
          <a:p>
            <a:r>
              <a:rPr lang="x-none" dirty="0" smtClean="0"/>
              <a:t>Pozivom </a:t>
            </a:r>
            <a:r>
              <a:rPr lang="x-none" dirty="0"/>
              <a:t>request.getSession dobija se HttpSession objekat</a:t>
            </a:r>
          </a:p>
          <a:p>
            <a:r>
              <a:rPr lang="x-none" dirty="0" smtClean="0"/>
              <a:t>To </a:t>
            </a:r>
            <a:r>
              <a:rPr lang="x-none" dirty="0"/>
              <a:t>je objekat tipa hashtable povezan sa korisnikom</a:t>
            </a:r>
          </a:p>
          <a:p>
            <a:pPr marL="0" indent="0">
              <a:buNone/>
            </a:pPr>
            <a:r>
              <a:rPr lang="x-none" b="1" dirty="0" smtClean="0"/>
              <a:t>Pretraga </a:t>
            </a:r>
            <a:r>
              <a:rPr lang="x-none" b="1" dirty="0"/>
              <a:t>informacija povezanih sa sesijom</a:t>
            </a:r>
          </a:p>
          <a:p>
            <a:r>
              <a:rPr lang="x-none" dirty="0" smtClean="0"/>
              <a:t>Poziv </a:t>
            </a:r>
            <a:r>
              <a:rPr lang="x-none" dirty="0"/>
              <a:t>getAttribute u okviru HttpSession objekta, </a:t>
            </a:r>
            <a:r>
              <a:rPr lang="x-none" dirty="0" smtClean="0"/>
              <a:t>prebacuje vrednost </a:t>
            </a:r>
            <a:r>
              <a:rPr lang="x-none" dirty="0"/>
              <a:t>u odgovarajući tip i proverava da li je rezultat null.</a:t>
            </a:r>
          </a:p>
          <a:p>
            <a:pPr marL="0" indent="0">
              <a:buNone/>
            </a:pPr>
            <a:r>
              <a:rPr lang="x-none" b="1" dirty="0" smtClean="0"/>
              <a:t>Smeštanje </a:t>
            </a:r>
            <a:r>
              <a:rPr lang="x-none" b="1" dirty="0"/>
              <a:t>informacije u okviru sesije.</a:t>
            </a:r>
          </a:p>
          <a:p>
            <a:r>
              <a:rPr lang="it-IT" dirty="0" smtClean="0"/>
              <a:t>Koristi </a:t>
            </a:r>
            <a:r>
              <a:rPr lang="it-IT" dirty="0"/>
              <a:t>se setAttribute sa parom ključ, vrednost </a:t>
            </a:r>
            <a:r>
              <a:rPr lang="it-IT" dirty="0" smtClean="0"/>
              <a:t>kao</a:t>
            </a:r>
            <a:r>
              <a:rPr lang="x-none" dirty="0" smtClean="0"/>
              <a:t> argumentom</a:t>
            </a:r>
            <a:r>
              <a:rPr lang="x-none" dirty="0"/>
              <a:t>.</a:t>
            </a:r>
          </a:p>
          <a:p>
            <a:pPr marL="0" indent="0">
              <a:buNone/>
            </a:pPr>
            <a:r>
              <a:rPr lang="x-none" b="1" dirty="0" smtClean="0"/>
              <a:t>Uklanjanje </a:t>
            </a:r>
            <a:r>
              <a:rPr lang="x-none" b="1" dirty="0"/>
              <a:t>podataka sesije</a:t>
            </a:r>
          </a:p>
          <a:p>
            <a:r>
              <a:rPr lang="it-IT" dirty="0" smtClean="0"/>
              <a:t>Poziva </a:t>
            </a:r>
            <a:r>
              <a:rPr lang="it-IT" dirty="0"/>
              <a:t>se removeAttribute da bi se uklonila </a:t>
            </a:r>
            <a:r>
              <a:rPr lang="it-IT" dirty="0" smtClean="0"/>
              <a:t>specifična</a:t>
            </a:r>
            <a:r>
              <a:rPr lang="x-none" dirty="0" smtClean="0"/>
              <a:t> vrednost</a:t>
            </a:r>
            <a:r>
              <a:rPr lang="x-none" dirty="0"/>
              <a:t>.</a:t>
            </a:r>
          </a:p>
          <a:p>
            <a:r>
              <a:rPr lang="x-none" dirty="0" smtClean="0"/>
              <a:t>Poziva </a:t>
            </a:r>
            <a:r>
              <a:rPr lang="x-none" dirty="0"/>
              <a:t>se invalidate da bi se uklonila trenutna sesija.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40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487190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x-none" sz="4000" b="1" dirty="0"/>
              <a:t>Praćenje sesije korisnika pomoću Jave</a:t>
            </a:r>
            <a:endParaRPr lang="x-non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x-none" b="1" dirty="0"/>
              <a:t>HttpSession session = request.getSession();</a:t>
            </a:r>
          </a:p>
          <a:p>
            <a:pPr marL="0" indent="0">
              <a:buNone/>
            </a:pPr>
            <a:r>
              <a:rPr lang="x-none" b="1" dirty="0"/>
              <a:t>SomeClass value =</a:t>
            </a:r>
          </a:p>
          <a:p>
            <a:pPr marL="0" indent="0">
              <a:buNone/>
            </a:pPr>
            <a:r>
              <a:rPr lang="x-none" b="1" dirty="0"/>
              <a:t>(SomeClass)session.getAttribute("someID");</a:t>
            </a:r>
          </a:p>
          <a:p>
            <a:pPr marL="0" indent="0">
              <a:buNone/>
            </a:pPr>
            <a:r>
              <a:rPr lang="x-none" b="1" dirty="0"/>
              <a:t>if (value == null) {</a:t>
            </a:r>
          </a:p>
          <a:p>
            <a:pPr marL="0" indent="0">
              <a:buNone/>
            </a:pPr>
            <a:r>
              <a:rPr lang="x-none" b="1" dirty="0"/>
              <a:t>value = new SomeClass(...);</a:t>
            </a:r>
          </a:p>
          <a:p>
            <a:pPr marL="0" indent="0">
              <a:buNone/>
            </a:pPr>
            <a:r>
              <a:rPr lang="x-none" b="1" dirty="0"/>
              <a:t>session.setAttribute("someID", value);</a:t>
            </a:r>
          </a:p>
          <a:p>
            <a:pPr marL="0" indent="0">
              <a:buNone/>
            </a:pPr>
            <a:r>
              <a:rPr lang="x-none" b="1" dirty="0"/>
              <a:t>}</a:t>
            </a:r>
          </a:p>
          <a:p>
            <a:pPr marL="0" indent="0">
              <a:buNone/>
            </a:pPr>
            <a:r>
              <a:rPr lang="x-none" b="1" dirty="0"/>
              <a:t>doSomethingWith(value</a:t>
            </a:r>
            <a:r>
              <a:rPr lang="x-none" b="1" dirty="0" smtClean="0"/>
              <a:t>);</a:t>
            </a:r>
          </a:p>
          <a:p>
            <a:pPr marL="0" indent="0">
              <a:buNone/>
            </a:pPr>
            <a:endParaRPr lang="x-none" b="1" dirty="0"/>
          </a:p>
          <a:p>
            <a:r>
              <a:rPr lang="it-IT" dirty="0" smtClean="0"/>
              <a:t>Nie </a:t>
            </a:r>
            <a:r>
              <a:rPr lang="it-IT" dirty="0"/>
              <a:t>potrebno pozivati ponovo setAttribute (</a:t>
            </a:r>
            <a:r>
              <a:rPr lang="it-IT" dirty="0" smtClean="0"/>
              <a:t>nakon</a:t>
            </a:r>
            <a:r>
              <a:rPr lang="x-none" dirty="0" smtClean="0"/>
              <a:t> </a:t>
            </a:r>
            <a:r>
              <a:rPr lang="pl-PL" dirty="0" smtClean="0"/>
              <a:t>promene vrednosti</a:t>
            </a:r>
            <a:r>
              <a:rPr lang="pl-PL" dirty="0"/>
              <a:t>) ako je promenjena vrednost </a:t>
            </a:r>
            <a:r>
              <a:rPr lang="pl-PL" dirty="0" smtClean="0"/>
              <a:t>isti </a:t>
            </a:r>
            <a:r>
              <a:rPr lang="x-none" dirty="0" smtClean="0"/>
              <a:t>objekat</a:t>
            </a:r>
            <a:r>
              <a:rPr lang="x-none" dirty="0"/>
              <a:t>.</a:t>
            </a:r>
          </a:p>
          <a:p>
            <a:r>
              <a:rPr lang="x-none" dirty="0" smtClean="0"/>
              <a:t>Ali </a:t>
            </a:r>
            <a:r>
              <a:rPr lang="x-none" dirty="0"/>
              <a:t>ako je vrednost nepromenljiva, tada će </a:t>
            </a:r>
            <a:r>
              <a:rPr lang="x-none" dirty="0" smtClean="0"/>
              <a:t>promenjena </a:t>
            </a:r>
            <a:r>
              <a:rPr lang="it-IT" dirty="0" smtClean="0"/>
              <a:t>vrednost </a:t>
            </a:r>
            <a:r>
              <a:rPr lang="it-IT" dirty="0"/>
              <a:t>biti novi objekta i mora se ponovo </a:t>
            </a:r>
            <a:r>
              <a:rPr lang="it-IT" dirty="0" smtClean="0"/>
              <a:t>pozvati</a:t>
            </a:r>
            <a:r>
              <a:rPr lang="x-none" dirty="0" smtClean="0"/>
              <a:t> setAttribute</a:t>
            </a:r>
            <a:r>
              <a:rPr lang="x-none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010744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80696"/>
          </a:xfrm>
        </p:spPr>
        <p:txBody>
          <a:bodyPr>
            <a:normAutofit/>
          </a:bodyPr>
          <a:lstStyle/>
          <a:p>
            <a:r>
              <a:rPr lang="x-none" sz="4000" b="1" dirty="0"/>
              <a:t>Praćenje sesije korisnika pomoću Jave</a:t>
            </a:r>
            <a:endParaRPr lang="x-none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42</a:t>
            </a:fld>
            <a:endParaRPr lang="x-none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31352"/>
            <a:ext cx="8424936" cy="5017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82728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x-none" dirty="0"/>
              <a:t>HttpSession metode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x-none" b="1" dirty="0"/>
              <a:t>getAttribute</a:t>
            </a:r>
          </a:p>
          <a:p>
            <a:r>
              <a:rPr lang="x-none" dirty="0" smtClean="0"/>
              <a:t>Vraća </a:t>
            </a:r>
            <a:r>
              <a:rPr lang="x-none" dirty="0"/>
              <a:t>prethodno smeštenu vrednost iz objekta sesije.</a:t>
            </a:r>
          </a:p>
          <a:p>
            <a:r>
              <a:rPr lang="x-none" dirty="0" smtClean="0"/>
              <a:t>Rezultat </a:t>
            </a:r>
            <a:r>
              <a:rPr lang="x-none" dirty="0"/>
              <a:t>je null ako nijedna vrednost nije povezana sa datim imenom.</a:t>
            </a:r>
          </a:p>
          <a:p>
            <a:pPr marL="0" indent="0">
              <a:buNone/>
            </a:pPr>
            <a:r>
              <a:rPr lang="x-none" b="1" dirty="0" smtClean="0"/>
              <a:t>setAttribute</a:t>
            </a:r>
            <a:endParaRPr lang="x-none" b="1" dirty="0"/>
          </a:p>
          <a:p>
            <a:r>
              <a:rPr lang="x-none" dirty="0" smtClean="0"/>
              <a:t>povezuje </a:t>
            </a:r>
            <a:r>
              <a:rPr lang="x-none" dirty="0"/>
              <a:t>vrednost sa navedenim imenom.</a:t>
            </a:r>
          </a:p>
          <a:p>
            <a:r>
              <a:rPr lang="it-IT" dirty="0" smtClean="0"/>
              <a:t>vrši </a:t>
            </a:r>
            <a:r>
              <a:rPr lang="it-IT" dirty="0"/>
              <a:t>se monitoring promena: vrednosti </a:t>
            </a:r>
            <a:r>
              <a:rPr lang="it-IT" dirty="0" smtClean="0"/>
              <a:t>implementiraju</a:t>
            </a:r>
            <a:r>
              <a:rPr lang="x-none" dirty="0" smtClean="0"/>
              <a:t> HttpSessionBindingListener</a:t>
            </a:r>
            <a:r>
              <a:rPr lang="x-none" dirty="0"/>
              <a:t>.</a:t>
            </a:r>
          </a:p>
          <a:p>
            <a:pPr marL="0" indent="0">
              <a:buNone/>
            </a:pPr>
            <a:r>
              <a:rPr lang="x-none" b="1" dirty="0" smtClean="0"/>
              <a:t>removeAttribute</a:t>
            </a:r>
            <a:endParaRPr lang="x-none" b="1" dirty="0"/>
          </a:p>
          <a:p>
            <a:r>
              <a:rPr lang="x-none" dirty="0" smtClean="0"/>
              <a:t>uklanja </a:t>
            </a:r>
            <a:r>
              <a:rPr lang="x-none" dirty="0"/>
              <a:t>vrednosti koje su povezane sa navedenim imenom.</a:t>
            </a:r>
          </a:p>
          <a:p>
            <a:pPr marL="0" indent="0">
              <a:buNone/>
            </a:pPr>
            <a:r>
              <a:rPr lang="x-none" b="1" dirty="0" smtClean="0"/>
              <a:t>getAttributeNames</a:t>
            </a:r>
            <a:endParaRPr lang="x-none" b="1" dirty="0"/>
          </a:p>
          <a:p>
            <a:r>
              <a:rPr lang="x-none" dirty="0" smtClean="0"/>
              <a:t>vraća </a:t>
            </a:r>
            <a:r>
              <a:rPr lang="x-none" dirty="0"/>
              <a:t>imena svih atributa u okviru sesije.</a:t>
            </a:r>
          </a:p>
          <a:p>
            <a:pPr marL="0" indent="0">
              <a:buNone/>
            </a:pPr>
            <a:r>
              <a:rPr lang="x-none" b="1" dirty="0" smtClean="0"/>
              <a:t>getId</a:t>
            </a:r>
            <a:endParaRPr lang="x-none" b="1" dirty="0"/>
          </a:p>
          <a:p>
            <a:r>
              <a:rPr lang="x-none" dirty="0" smtClean="0"/>
              <a:t>vraća </a:t>
            </a:r>
            <a:r>
              <a:rPr lang="x-none" dirty="0"/>
              <a:t>jedinstveni identifikator.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83944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x-none" dirty="0"/>
              <a:t>HttpSession metode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x-none" b="1" dirty="0"/>
              <a:t>isNew</a:t>
            </a:r>
          </a:p>
          <a:p>
            <a:r>
              <a:rPr lang="pl-PL" dirty="0" smtClean="0"/>
              <a:t>Prepoznaje </a:t>
            </a:r>
            <a:r>
              <a:rPr lang="pl-PL" dirty="0"/>
              <a:t>da li je sesija nova za klijenta (ne za stranicu)</a:t>
            </a:r>
          </a:p>
          <a:p>
            <a:pPr marL="0" indent="0">
              <a:buNone/>
            </a:pPr>
            <a:r>
              <a:rPr lang="x-none" b="1" dirty="0" smtClean="0"/>
              <a:t>getCreationTime</a:t>
            </a:r>
            <a:endParaRPr lang="x-none" b="1" dirty="0"/>
          </a:p>
          <a:p>
            <a:r>
              <a:rPr lang="x-none" dirty="0" smtClean="0"/>
              <a:t>Vraća </a:t>
            </a:r>
            <a:r>
              <a:rPr lang="x-none" dirty="0"/>
              <a:t>vreme kada je sesija prvi put kreirana</a:t>
            </a:r>
          </a:p>
          <a:p>
            <a:pPr marL="0" indent="0">
              <a:buNone/>
            </a:pPr>
            <a:r>
              <a:rPr lang="x-none" b="1" dirty="0" smtClean="0"/>
              <a:t>getLastAccessedTime</a:t>
            </a:r>
            <a:endParaRPr lang="x-none" b="1" dirty="0"/>
          </a:p>
          <a:p>
            <a:r>
              <a:rPr lang="x-none" dirty="0" smtClean="0"/>
              <a:t>Vraća </a:t>
            </a:r>
            <a:r>
              <a:rPr lang="x-none" dirty="0"/>
              <a:t>kao rezultat vreme kada je sesija poslednji </a:t>
            </a:r>
            <a:r>
              <a:rPr lang="x-none" dirty="0" smtClean="0"/>
              <a:t>put poslata </a:t>
            </a:r>
            <a:r>
              <a:rPr lang="x-none" dirty="0"/>
              <a:t>klijentu</a:t>
            </a:r>
          </a:p>
          <a:p>
            <a:pPr marL="0" indent="0">
              <a:buNone/>
            </a:pPr>
            <a:r>
              <a:rPr lang="x-none" b="1" dirty="0" smtClean="0"/>
              <a:t>getMaxInactiveInterval</a:t>
            </a:r>
            <a:r>
              <a:rPr lang="x-none" b="1" dirty="0"/>
              <a:t>, setMaxInactiveInterval</a:t>
            </a:r>
          </a:p>
          <a:p>
            <a:r>
              <a:rPr lang="x-none" dirty="0" smtClean="0"/>
              <a:t>Pročitati </a:t>
            </a:r>
            <a:r>
              <a:rPr lang="x-none" dirty="0"/>
              <a:t>ili postaviti vremenski interval kada je sesije </a:t>
            </a:r>
            <a:r>
              <a:rPr lang="x-none" dirty="0" smtClean="0"/>
              <a:t>bez pristupa </a:t>
            </a:r>
            <a:r>
              <a:rPr lang="x-none" dirty="0"/>
              <a:t>i postavlja se kao nevalidna</a:t>
            </a:r>
          </a:p>
          <a:p>
            <a:pPr marL="0" indent="0">
              <a:buNone/>
            </a:pPr>
            <a:r>
              <a:rPr lang="x-none" b="1" dirty="0" smtClean="0"/>
              <a:t>invalidate</a:t>
            </a:r>
            <a:endParaRPr lang="x-none" b="1" dirty="0"/>
          </a:p>
          <a:p>
            <a:r>
              <a:rPr lang="x-none" dirty="0" smtClean="0"/>
              <a:t>Postaviti </a:t>
            </a:r>
            <a:r>
              <a:rPr lang="x-none" dirty="0"/>
              <a:t>trenutnu sesiju kao nevalidnu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392708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x-none" b="1" dirty="0"/>
              <a:t>Praćenje sesije korisnika</a:t>
            </a:r>
            <a:endParaRPr lang="x-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x-none" b="1" i="1" dirty="0"/>
              <a:t>public void doGet(HttpServletRequest req,</a:t>
            </a:r>
          </a:p>
          <a:p>
            <a:pPr marL="0" indent="0">
              <a:buNone/>
            </a:pPr>
            <a:r>
              <a:rPr lang="x-none" b="1" i="1" dirty="0"/>
              <a:t>HttpServletResponse res) {</a:t>
            </a:r>
          </a:p>
          <a:p>
            <a:pPr marL="0" indent="0">
              <a:buNone/>
            </a:pPr>
            <a:r>
              <a:rPr lang="x-none" b="1" i="1" dirty="0">
                <a:solidFill>
                  <a:srgbClr val="00B0F0"/>
                </a:solidFill>
              </a:rPr>
              <a:t>HttpSession session = request.getSession(true);</a:t>
            </a:r>
          </a:p>
          <a:p>
            <a:pPr marL="0" indent="0">
              <a:buNone/>
            </a:pPr>
            <a:r>
              <a:rPr lang="x-none" b="1" i="1" dirty="0">
                <a:solidFill>
                  <a:srgbClr val="00B0F0"/>
                </a:solidFill>
              </a:rPr>
              <a:t>userInfo = new UserInfo();</a:t>
            </a:r>
          </a:p>
          <a:p>
            <a:pPr marL="0" indent="0">
              <a:buNone/>
            </a:pPr>
            <a:r>
              <a:rPr lang="x-none" b="1" i="1" dirty="0">
                <a:solidFill>
                  <a:srgbClr val="00B0F0"/>
                </a:solidFill>
              </a:rPr>
              <a:t>session.putValue(session.getId(), userInfo);</a:t>
            </a:r>
          </a:p>
          <a:p>
            <a:pPr marL="0" indent="0">
              <a:buNone/>
            </a:pPr>
            <a:r>
              <a:rPr lang="x-none" b="1" i="1" dirty="0"/>
              <a:t>res.setContentType("text/html");</a:t>
            </a:r>
          </a:p>
          <a:p>
            <a:pPr marL="0" indent="0">
              <a:buNone/>
            </a:pPr>
            <a:r>
              <a:rPr lang="x-none" b="1" i="1" dirty="0"/>
              <a:t>PrintWriter out = res.getWriter();</a:t>
            </a:r>
          </a:p>
          <a:p>
            <a:pPr marL="0" indent="0">
              <a:buNone/>
            </a:pPr>
            <a:r>
              <a:rPr lang="x-none" b="1" i="1" dirty="0"/>
              <a:t>out.println("&lt;HTML&gt;");</a:t>
            </a:r>
          </a:p>
          <a:p>
            <a:pPr marL="0" indent="0">
              <a:buNone/>
            </a:pPr>
            <a:r>
              <a:rPr lang="en-US" b="1" i="1" dirty="0" err="1"/>
              <a:t>out.println</a:t>
            </a:r>
            <a:r>
              <a:rPr lang="en-US" b="1" i="1" dirty="0"/>
              <a:t>("&lt;HEAD&gt;&lt;TITLE&gt;Test&lt;/TITLE&gt;&lt;/HEAD&gt;");</a:t>
            </a:r>
          </a:p>
          <a:p>
            <a:pPr marL="0" indent="0">
              <a:buNone/>
            </a:pPr>
            <a:r>
              <a:rPr lang="x-none" b="1" i="1" dirty="0"/>
              <a:t>out.println("&lt;BODY&gt;");</a:t>
            </a:r>
          </a:p>
          <a:p>
            <a:pPr marL="0" indent="0">
              <a:buNone/>
            </a:pPr>
            <a:r>
              <a:rPr lang="x-none" b="1" i="1" dirty="0"/>
              <a:t>...</a:t>
            </a:r>
          </a:p>
          <a:p>
            <a:pPr marL="0" indent="0">
              <a:buNone/>
            </a:pPr>
            <a:r>
              <a:rPr lang="x-none" b="1" i="1" dirty="0">
                <a:solidFill>
                  <a:srgbClr val="00B0F0"/>
                </a:solidFill>
              </a:rPr>
              <a:t>userInfo = (UserInfo)session.getValue(session.getId());</a:t>
            </a:r>
          </a:p>
          <a:p>
            <a:pPr marL="0" indent="0">
              <a:buNone/>
            </a:pPr>
            <a:r>
              <a:rPr lang="x-none" b="1" i="1" dirty="0"/>
              <a:t>out.close();</a:t>
            </a:r>
          </a:p>
          <a:p>
            <a:pPr marL="0" indent="0">
              <a:buNone/>
            </a:pPr>
            <a:r>
              <a:rPr lang="x-none" b="1" i="1" dirty="0"/>
              <a:t>}</a:t>
            </a:r>
          </a:p>
          <a:p>
            <a:pPr marL="0" indent="0">
              <a:buNone/>
            </a:pPr>
            <a:endParaRPr lang="x-none" b="1" dirty="0" smtClean="0"/>
          </a:p>
          <a:p>
            <a:pPr marL="0" indent="0">
              <a:buNone/>
            </a:pPr>
            <a:r>
              <a:rPr lang="x-none" b="1" dirty="0" smtClean="0"/>
              <a:t>Samo </a:t>
            </a:r>
            <a:r>
              <a:rPr lang="x-none" b="1" dirty="0"/>
              <a:t>session ID se prenosi do korisnika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45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1556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412" y="188640"/>
            <a:ext cx="8229600" cy="1143000"/>
          </a:xfrm>
        </p:spPr>
        <p:txBody>
          <a:bodyPr/>
          <a:lstStyle/>
          <a:p>
            <a:r>
              <a:rPr lang="x-none" dirty="0"/>
              <a:t>Arhitektura Servlet Paketa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79296" cy="4911824"/>
          </a:xfrm>
        </p:spPr>
        <p:txBody>
          <a:bodyPr/>
          <a:lstStyle/>
          <a:p>
            <a:r>
              <a:rPr lang="x-none" dirty="0"/>
              <a:t>Servleti koriste paket javax.servlet, koji sadrži interfejs i </a:t>
            </a:r>
            <a:r>
              <a:rPr lang="x-none" dirty="0" smtClean="0"/>
              <a:t>klase za </a:t>
            </a:r>
            <a:r>
              <a:rPr lang="x-none" dirty="0"/>
              <a:t>njihovo pisanje</a:t>
            </a:r>
          </a:p>
          <a:p>
            <a:r>
              <a:rPr lang="vi-VN" dirty="0" smtClean="0"/>
              <a:t>Svi </a:t>
            </a:r>
            <a:r>
              <a:rPr lang="vi-VN" dirty="0"/>
              <a:t>servleti implementuju interfejs Servlets, ili češće </a:t>
            </a:r>
            <a:r>
              <a:rPr lang="vi-VN" dirty="0" smtClean="0"/>
              <a:t>nasleđuju</a:t>
            </a:r>
            <a:r>
              <a:rPr lang="x-none" dirty="0" smtClean="0"/>
              <a:t> klasu </a:t>
            </a:r>
            <a:r>
              <a:rPr lang="x-none" dirty="0"/>
              <a:t>koja je </a:t>
            </a:r>
            <a:r>
              <a:rPr lang="x-none" dirty="0" smtClean="0"/>
              <a:t>već implementirala </a:t>
            </a:r>
            <a:r>
              <a:rPr lang="x-none" dirty="0"/>
              <a:t>ovaj interfejs.</a:t>
            </a:r>
          </a:p>
          <a:p>
            <a:r>
              <a:rPr lang="x-none" dirty="0" smtClean="0"/>
              <a:t>Najkorišćenija </a:t>
            </a:r>
            <a:r>
              <a:rPr lang="x-none" dirty="0"/>
              <a:t>klasa ove vrste je klasa HttpServlet.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5</a:t>
            </a:fld>
            <a:endParaRPr lang="x-none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55" y="3717032"/>
            <a:ext cx="1951163" cy="2842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85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x-none" dirty="0"/>
              <a:t>Interakcija sa klijentom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x-none" sz="3200" dirty="0"/>
              <a:t>Kada servlet dobije poziv od strane klijenta, </a:t>
            </a:r>
            <a:r>
              <a:rPr lang="x-none" sz="3200" dirty="0" smtClean="0"/>
              <a:t>on prihvata </a:t>
            </a:r>
            <a:r>
              <a:rPr lang="x-none" sz="3200" dirty="0"/>
              <a:t>dva </a:t>
            </a:r>
            <a:r>
              <a:rPr lang="x-none" sz="3200" dirty="0" smtClean="0"/>
              <a:t>objekta </a:t>
            </a:r>
          </a:p>
          <a:p>
            <a:r>
              <a:rPr lang="x-none" sz="3200" dirty="0" smtClean="0">
                <a:solidFill>
                  <a:srgbClr val="FF0000"/>
                </a:solidFill>
              </a:rPr>
              <a:t>ServletRequest</a:t>
            </a:r>
            <a:r>
              <a:rPr lang="x-none" sz="3200" dirty="0"/>
              <a:t>, koji održava komunikaciju </a:t>
            </a:r>
            <a:r>
              <a:rPr lang="x-none" sz="3200" dirty="0" smtClean="0"/>
              <a:t>od klijenta </a:t>
            </a:r>
            <a:r>
              <a:rPr lang="x-none" sz="3200" dirty="0"/>
              <a:t>do servera.</a:t>
            </a:r>
          </a:p>
          <a:p>
            <a:r>
              <a:rPr lang="x-none" sz="3200" dirty="0" smtClean="0">
                <a:solidFill>
                  <a:srgbClr val="FF0000"/>
                </a:solidFill>
              </a:rPr>
              <a:t>ServletResponse</a:t>
            </a:r>
            <a:r>
              <a:rPr lang="x-none" sz="3200" dirty="0"/>
              <a:t>, koji održava komunikaciju </a:t>
            </a:r>
            <a:r>
              <a:rPr lang="x-none" sz="3200" dirty="0" smtClean="0"/>
              <a:t>od servera </a:t>
            </a:r>
            <a:r>
              <a:rPr lang="x-none" sz="3200" dirty="0"/>
              <a:t>ponovo ka klijentu.</a:t>
            </a:r>
          </a:p>
          <a:p>
            <a:r>
              <a:rPr lang="x-none" sz="3200" dirty="0" smtClean="0"/>
              <a:t>ServletRequest </a:t>
            </a:r>
            <a:r>
              <a:rPr lang="x-none" sz="3200" dirty="0"/>
              <a:t>and ServletResponse su </a:t>
            </a:r>
            <a:r>
              <a:rPr lang="x-none" sz="3200" dirty="0" smtClean="0"/>
              <a:t>interface definisani </a:t>
            </a:r>
            <a:r>
              <a:rPr lang="x-none" sz="3200" dirty="0"/>
              <a:t>u </a:t>
            </a:r>
            <a:r>
              <a:rPr lang="x-none" sz="3200" dirty="0">
                <a:solidFill>
                  <a:srgbClr val="0070C0"/>
                </a:solidFill>
              </a:rPr>
              <a:t>javax.servlet</a:t>
            </a:r>
            <a:r>
              <a:rPr lang="x-none" sz="3200" dirty="0"/>
              <a:t> paketu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68475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x-none" dirty="0"/>
              <a:t>ServletRequest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vi-V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ServletRequest</a:t>
            </a:r>
            <a:r>
              <a:rPr lang="vi-VN" dirty="0"/>
              <a:t> interfejs dozvoljava servletu da:</a:t>
            </a:r>
          </a:p>
          <a:p>
            <a:r>
              <a:rPr lang="vi-VN" dirty="0" smtClean="0"/>
              <a:t>Pristupi </a:t>
            </a:r>
            <a:r>
              <a:rPr lang="vi-VN" dirty="0"/>
              <a:t>informacijama (imena parametara) koje </a:t>
            </a:r>
            <a:r>
              <a:rPr lang="vi-VN" dirty="0" smtClean="0"/>
              <a:t>šalje</a:t>
            </a:r>
            <a:r>
              <a:rPr lang="x-none" dirty="0" smtClean="0"/>
              <a:t> </a:t>
            </a:r>
            <a:r>
              <a:rPr lang="vi-VN" dirty="0" smtClean="0"/>
              <a:t>klijent</a:t>
            </a:r>
            <a:r>
              <a:rPr lang="vi-VN" dirty="0"/>
              <a:t>, protokol koji koristi klijent, i ime </a:t>
            </a:r>
            <a:r>
              <a:rPr lang="vi-VN" dirty="0" smtClean="0"/>
              <a:t>udaljenog</a:t>
            </a:r>
            <a:r>
              <a:rPr lang="x-none" dirty="0" smtClean="0"/>
              <a:t> </a:t>
            </a:r>
            <a:r>
              <a:rPr lang="vi-VN" dirty="0" smtClean="0"/>
              <a:t>računara </a:t>
            </a:r>
            <a:r>
              <a:rPr lang="vi-VN" dirty="0"/>
              <a:t>koji je poslao zahtev koji je server primio.</a:t>
            </a:r>
          </a:p>
          <a:p>
            <a:r>
              <a:rPr lang="vi-VN" dirty="0" smtClean="0">
                <a:solidFill>
                  <a:srgbClr val="FF0000"/>
                </a:solidFill>
              </a:rPr>
              <a:t>ServletInputStream</a:t>
            </a:r>
            <a:r>
              <a:rPr lang="vi-VN" dirty="0" smtClean="0"/>
              <a:t> </a:t>
            </a:r>
            <a:r>
              <a:rPr lang="vi-VN" dirty="0"/>
              <a:t>- servleti dobijaju podatke </a:t>
            </a:r>
            <a:r>
              <a:rPr lang="vi-VN" dirty="0" smtClean="0"/>
              <a:t>od</a:t>
            </a:r>
            <a:r>
              <a:rPr lang="x-none" dirty="0" smtClean="0"/>
              <a:t> </a:t>
            </a:r>
            <a:r>
              <a:rPr lang="vi-VN" dirty="0" smtClean="0"/>
              <a:t>klijenta </a:t>
            </a:r>
            <a:r>
              <a:rPr lang="vi-VN" dirty="0"/>
              <a:t>koji su poslati preko određenog protokola.</a:t>
            </a:r>
          </a:p>
          <a:p>
            <a:pPr marL="0" indent="0">
              <a:buNone/>
            </a:pPr>
            <a:r>
              <a:rPr lang="vi-VN" dirty="0" smtClean="0"/>
              <a:t>Primer </a:t>
            </a:r>
            <a:r>
              <a:rPr lang="vi-VN" dirty="0"/>
              <a:t>HTML koda</a:t>
            </a:r>
          </a:p>
          <a:p>
            <a:pPr marL="0" indent="0">
              <a:buNone/>
            </a:pPr>
            <a:r>
              <a:rPr lang="vi-VN" dirty="0">
                <a:solidFill>
                  <a:srgbClr val="0070C0"/>
                </a:solidFill>
              </a:rPr>
              <a:t>&lt;FORM name=”MojaPostForma” action=”</a:t>
            </a:r>
            <a:r>
              <a:rPr lang="vi-VN" dirty="0" smtClean="0">
                <a:solidFill>
                  <a:srgbClr val="0070C0"/>
                </a:solidFill>
              </a:rPr>
              <a:t>ProbaServlet”</a:t>
            </a:r>
            <a:r>
              <a:rPr lang="x-none" dirty="0" smtClean="0">
                <a:solidFill>
                  <a:srgbClr val="0070C0"/>
                </a:solidFill>
              </a:rPr>
              <a:t> </a:t>
            </a:r>
            <a:r>
              <a:rPr lang="vi-VN" dirty="0" smtClean="0">
                <a:solidFill>
                  <a:srgbClr val="0070C0"/>
                </a:solidFill>
              </a:rPr>
              <a:t>method=POST</a:t>
            </a:r>
            <a:r>
              <a:rPr lang="vi-VN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buNone/>
            </a:pPr>
            <a:r>
              <a:rPr lang="vi-VN" dirty="0">
                <a:solidFill>
                  <a:srgbClr val="0070C0"/>
                </a:solidFill>
              </a:rPr>
              <a:t>&lt;/FORM&gt;</a:t>
            </a:r>
          </a:p>
          <a:p>
            <a:pPr marL="0" indent="0">
              <a:buNone/>
            </a:pPr>
            <a:r>
              <a:rPr lang="vi-VN" dirty="0" smtClean="0"/>
              <a:t>ili</a:t>
            </a:r>
            <a:endParaRPr lang="vi-VN" dirty="0"/>
          </a:p>
          <a:p>
            <a:pPr marL="0" indent="0">
              <a:buNone/>
            </a:pPr>
            <a:r>
              <a:rPr lang="vi-VN" dirty="0">
                <a:solidFill>
                  <a:srgbClr val="0070C0"/>
                </a:solidFill>
              </a:rPr>
              <a:t>&lt;FORM name=”MojaGetForma</a:t>
            </a:r>
            <a:r>
              <a:rPr lang="vi-VN" dirty="0" smtClean="0">
                <a:solidFill>
                  <a:srgbClr val="0070C0"/>
                </a:solidFill>
              </a:rPr>
              <a:t>”</a:t>
            </a:r>
            <a:r>
              <a:rPr lang="x-none" dirty="0" smtClean="0">
                <a:solidFill>
                  <a:srgbClr val="0070C0"/>
                </a:solidFill>
              </a:rPr>
              <a:t> </a:t>
            </a:r>
            <a:r>
              <a:rPr lang="vi-VN" dirty="0" smtClean="0">
                <a:solidFill>
                  <a:srgbClr val="0070C0"/>
                </a:solidFill>
              </a:rPr>
              <a:t>action</a:t>
            </a:r>
            <a:r>
              <a:rPr lang="vi-VN" dirty="0">
                <a:solidFill>
                  <a:srgbClr val="0070C0"/>
                </a:solidFill>
              </a:rPr>
              <a:t>=”ProbaServlet?par1=88” </a:t>
            </a:r>
            <a:r>
              <a:rPr lang="x-none" dirty="0" smtClean="0">
                <a:solidFill>
                  <a:srgbClr val="0070C0"/>
                </a:solidFill>
              </a:rPr>
              <a:t>m</a:t>
            </a:r>
            <a:r>
              <a:rPr lang="vi-VN" dirty="0" smtClean="0">
                <a:solidFill>
                  <a:srgbClr val="0070C0"/>
                </a:solidFill>
              </a:rPr>
              <a:t>ethod=GET</a:t>
            </a:r>
            <a:r>
              <a:rPr lang="vi-VN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buNone/>
            </a:pPr>
            <a:r>
              <a:rPr lang="vi-VN" dirty="0">
                <a:solidFill>
                  <a:srgbClr val="0070C0"/>
                </a:solidFill>
              </a:rPr>
              <a:t>&lt;/FORM&gt;</a:t>
            </a:r>
          </a:p>
          <a:p>
            <a:r>
              <a:rPr lang="vi-VN" dirty="0" smtClean="0"/>
              <a:t>HttpServletRequest </a:t>
            </a:r>
            <a:r>
              <a:rPr lang="vi-VN" dirty="0"/>
              <a:t>interface sadrži metode </a:t>
            </a:r>
            <a:r>
              <a:rPr lang="vi-VN" dirty="0" smtClean="0"/>
              <a:t>koje</a:t>
            </a:r>
            <a:r>
              <a:rPr lang="x-none" dirty="0" smtClean="0"/>
              <a:t> </a:t>
            </a:r>
            <a:r>
              <a:rPr lang="vi-VN" dirty="0" smtClean="0"/>
              <a:t>pristupaju </a:t>
            </a:r>
            <a:r>
              <a:rPr lang="vi-VN" dirty="0"/>
              <a:t>HTTP header informacijama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7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27303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x-none" dirty="0"/>
              <a:t>ServletResponse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040560"/>
          </a:xfrm>
        </p:spPr>
        <p:txBody>
          <a:bodyPr>
            <a:normAutofit/>
          </a:bodyPr>
          <a:lstStyle/>
          <a:p>
            <a:r>
              <a:rPr lang="vi-V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ServletResponse</a:t>
            </a:r>
            <a:r>
              <a:rPr lang="vi-VN" dirty="0"/>
              <a:t> interfejs </a:t>
            </a:r>
            <a:r>
              <a:rPr lang="vi-VN" dirty="0" smtClean="0"/>
              <a:t>omogućava</a:t>
            </a:r>
            <a:r>
              <a:rPr lang="x-none" dirty="0" smtClean="0"/>
              <a:t> </a:t>
            </a:r>
            <a:r>
              <a:rPr lang="vi-VN" dirty="0" smtClean="0"/>
              <a:t>servletima </a:t>
            </a:r>
            <a:r>
              <a:rPr lang="vi-VN" dirty="0"/>
              <a:t>metode za generisanje odgovora:</a:t>
            </a:r>
          </a:p>
          <a:p>
            <a:pPr lvl="1"/>
            <a:r>
              <a:rPr lang="vi-VN" dirty="0" smtClean="0"/>
              <a:t>Dozvoljava </a:t>
            </a:r>
            <a:r>
              <a:rPr lang="vi-VN" dirty="0"/>
              <a:t>servletu da definiše </a:t>
            </a:r>
            <a:r>
              <a:rPr lang="vi-VN" dirty="0" smtClean="0"/>
              <a:t>sadržaj</a:t>
            </a:r>
            <a:r>
              <a:rPr lang="x-none" dirty="0" smtClean="0"/>
              <a:t> </a:t>
            </a:r>
            <a:r>
              <a:rPr lang="vi-VN" dirty="0" smtClean="0"/>
              <a:t>odgovora </a:t>
            </a:r>
            <a:r>
              <a:rPr lang="vi-VN" dirty="0"/>
              <a:t>i tip podataka (MIME).</a:t>
            </a:r>
          </a:p>
          <a:p>
            <a:pPr lvl="1"/>
            <a:r>
              <a:rPr lang="vi-VN" dirty="0" smtClean="0"/>
              <a:t>Obezbeđuje </a:t>
            </a:r>
            <a:r>
              <a:rPr lang="vi-VN" dirty="0"/>
              <a:t>izlazni stream</a:t>
            </a:r>
            <a:r>
              <a:rPr lang="vi-VN" dirty="0" smtClean="0"/>
              <a:t>,</a:t>
            </a:r>
            <a:r>
              <a:rPr lang="x-none" dirty="0" smtClean="0"/>
              <a:t> </a:t>
            </a:r>
            <a:r>
              <a:rPr lang="vi-VN" dirty="0" smtClean="0">
                <a:solidFill>
                  <a:srgbClr val="00B0F0"/>
                </a:solidFill>
              </a:rPr>
              <a:t>ServletOutputStream</a:t>
            </a:r>
            <a:r>
              <a:rPr lang="vi-VN" dirty="0" smtClean="0"/>
              <a:t> </a:t>
            </a:r>
            <a:r>
              <a:rPr lang="vi-VN" dirty="0"/>
              <a:t>i </a:t>
            </a:r>
            <a:r>
              <a:rPr lang="vi-VN" dirty="0">
                <a:solidFill>
                  <a:srgbClr val="00B0F0"/>
                </a:solidFill>
              </a:rPr>
              <a:t>Writer</a:t>
            </a:r>
            <a:r>
              <a:rPr lang="vi-VN" dirty="0"/>
              <a:t> preko </a:t>
            </a:r>
            <a:r>
              <a:rPr lang="vi-VN" dirty="0" smtClean="0"/>
              <a:t>kojih</a:t>
            </a:r>
            <a:r>
              <a:rPr lang="x-none" dirty="0" smtClean="0"/>
              <a:t> </a:t>
            </a:r>
            <a:r>
              <a:rPr lang="vi-VN" dirty="0" smtClean="0"/>
              <a:t>servlet </a:t>
            </a:r>
            <a:r>
              <a:rPr lang="vi-VN" dirty="0"/>
              <a:t>šalje podatke.</a:t>
            </a:r>
          </a:p>
          <a:p>
            <a:pPr marL="0" indent="0">
              <a:buNone/>
            </a:pPr>
            <a:r>
              <a:rPr lang="vi-VN" dirty="0"/>
              <a:t>Dodatne mogućnosti HTTP </a:t>
            </a:r>
            <a:r>
              <a:rPr lang="vi-VN" dirty="0" smtClean="0"/>
              <a:t>Servleta</a:t>
            </a:r>
            <a:r>
              <a:rPr lang="x-none" dirty="0" smtClean="0"/>
              <a:t>:</a:t>
            </a:r>
            <a:endParaRPr lang="vi-VN" dirty="0"/>
          </a:p>
          <a:p>
            <a:pPr lvl="1"/>
            <a:r>
              <a:rPr lang="vi-VN" dirty="0" smtClean="0"/>
              <a:t>HTTP </a:t>
            </a:r>
            <a:r>
              <a:rPr lang="vi-VN" dirty="0"/>
              <a:t>servleti imaju dodatne objekte </a:t>
            </a:r>
            <a:r>
              <a:rPr lang="vi-VN" dirty="0" smtClean="0"/>
              <a:t>koji</a:t>
            </a:r>
            <a:r>
              <a:rPr lang="x-none" dirty="0" smtClean="0"/>
              <a:t> </a:t>
            </a:r>
            <a:r>
              <a:rPr lang="vi-VN" dirty="0" smtClean="0"/>
              <a:t>omogućavaju </a:t>
            </a:r>
            <a:r>
              <a:rPr lang="vi-VN" dirty="0"/>
              <a:t>rad sa sesijama.</a:t>
            </a:r>
          </a:p>
          <a:p>
            <a:pPr lvl="1"/>
            <a:r>
              <a:rPr lang="vi-VN" dirty="0" smtClean="0"/>
              <a:t>Može </a:t>
            </a:r>
            <a:r>
              <a:rPr lang="vi-VN" dirty="0"/>
              <a:t>se sačuvati stanje promenljivih </a:t>
            </a:r>
            <a:r>
              <a:rPr lang="vi-VN" dirty="0" smtClean="0"/>
              <a:t>između</a:t>
            </a:r>
            <a:r>
              <a:rPr lang="x-none" dirty="0" smtClean="0"/>
              <a:t> </a:t>
            </a:r>
            <a:r>
              <a:rPr lang="vi-VN" dirty="0" smtClean="0"/>
              <a:t>više </a:t>
            </a:r>
            <a:r>
              <a:rPr lang="vi-VN" dirty="0"/>
              <a:t>poziva sa klijentske i serverske strane.</a:t>
            </a:r>
          </a:p>
          <a:p>
            <a:pPr lvl="1"/>
            <a:r>
              <a:rPr lang="vi-VN" dirty="0" smtClean="0"/>
              <a:t>HTTP </a:t>
            </a:r>
            <a:r>
              <a:rPr lang="vi-VN" dirty="0"/>
              <a:t>servleti imaju i objekte </a:t>
            </a:r>
            <a:r>
              <a:rPr lang="vi-VN" dirty="0" smtClean="0"/>
              <a:t>koji</a:t>
            </a:r>
            <a:r>
              <a:rPr lang="x-none" dirty="0" smtClean="0"/>
              <a:t> </a:t>
            </a:r>
            <a:r>
              <a:rPr lang="vi-VN" dirty="0" smtClean="0"/>
              <a:t>omogućavaju </a:t>
            </a:r>
            <a:r>
              <a:rPr lang="vi-VN" dirty="0"/>
              <a:t>rad sa cookie.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1709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lang="x-none" dirty="0"/>
              <a:t>Generisanje HTML koda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97360"/>
            <a:ext cx="8640960" cy="5139952"/>
          </a:xfrm>
        </p:spPr>
        <p:txBody>
          <a:bodyPr>
            <a:normAutofit/>
          </a:bodyPr>
          <a:lstStyle/>
          <a:p>
            <a:r>
              <a:rPr lang="x-none" sz="2800" dirty="0"/>
              <a:t>Potrebno je obavestiti </a:t>
            </a:r>
            <a:r>
              <a:rPr lang="x-none" sz="2800" dirty="0" smtClean="0"/>
              <a:t>browser </a:t>
            </a:r>
            <a:r>
              <a:rPr lang="x-none" sz="2800" dirty="0"/>
              <a:t>da </a:t>
            </a:r>
            <a:r>
              <a:rPr lang="x-none" sz="2800" dirty="0" smtClean="0"/>
              <a:t>se šalju </a:t>
            </a:r>
            <a:r>
              <a:rPr lang="x-none" sz="2800" dirty="0"/>
              <a:t>podaci koji su tipa HTML</a:t>
            </a:r>
          </a:p>
          <a:p>
            <a:pPr marL="0" indent="0">
              <a:buNone/>
            </a:pPr>
            <a:r>
              <a:rPr lang="x-none" sz="2800" dirty="0" smtClean="0"/>
              <a:t>                 </a:t>
            </a:r>
            <a:r>
              <a:rPr lang="x-none" sz="2800" dirty="0" smtClean="0">
                <a:solidFill>
                  <a:srgbClr val="FF0000"/>
                </a:solidFill>
              </a:rPr>
              <a:t>response.setContentType</a:t>
            </a:r>
            <a:r>
              <a:rPr lang="x-none" sz="2800" dirty="0">
                <a:solidFill>
                  <a:srgbClr val="FF0000"/>
                </a:solidFill>
              </a:rPr>
              <a:t>("text/html");</a:t>
            </a:r>
          </a:p>
          <a:p>
            <a:r>
              <a:rPr lang="x-none" sz="2800" dirty="0" smtClean="0"/>
              <a:t>Koristi </a:t>
            </a:r>
            <a:r>
              <a:rPr lang="x-none" sz="2800" dirty="0"/>
              <a:t>se naredba println da </a:t>
            </a:r>
            <a:r>
              <a:rPr lang="x-none" sz="2800" dirty="0" smtClean="0"/>
              <a:t>bi </a:t>
            </a:r>
            <a:r>
              <a:rPr lang="x-none" sz="2800" dirty="0"/>
              <a:t>se </a:t>
            </a:r>
            <a:r>
              <a:rPr lang="x-none" sz="2800" dirty="0" smtClean="0"/>
              <a:t>dobila korektna </a:t>
            </a:r>
            <a:r>
              <a:rPr lang="x-none" sz="2800" dirty="0"/>
              <a:t>Web stranica</a:t>
            </a:r>
          </a:p>
          <a:p>
            <a:r>
              <a:rPr lang="x-none" sz="2800" dirty="0" smtClean="0"/>
              <a:t>Naredbe </a:t>
            </a:r>
            <a:r>
              <a:rPr lang="x-none" sz="2800" dirty="0"/>
              <a:t>print koriste HTML tagove</a:t>
            </a:r>
          </a:p>
          <a:p>
            <a:r>
              <a:rPr lang="x-none" sz="2800" dirty="0" smtClean="0"/>
              <a:t>Provera </a:t>
            </a:r>
            <a:r>
              <a:rPr lang="x-none" sz="2800" dirty="0"/>
              <a:t>dobijenog HTML koda sa </a:t>
            </a:r>
            <a:r>
              <a:rPr lang="x-none" sz="2800" dirty="0" smtClean="0"/>
              <a:t>formalnim sintaksnim </a:t>
            </a:r>
            <a:r>
              <a:rPr lang="x-none" sz="2800" dirty="0"/>
              <a:t>validatorima</a:t>
            </a:r>
          </a:p>
          <a:p>
            <a:r>
              <a:rPr lang="x-none" sz="2800" dirty="0" smtClean="0"/>
              <a:t>http</a:t>
            </a:r>
            <a:r>
              <a:rPr lang="x-none" sz="2800" dirty="0"/>
              <a:t>://validator.w3.org/</a:t>
            </a:r>
          </a:p>
          <a:p>
            <a:r>
              <a:rPr lang="x-none" sz="2800" dirty="0" smtClean="0"/>
              <a:t>http</a:t>
            </a:r>
            <a:r>
              <a:rPr lang="x-none" sz="2800" dirty="0"/>
              <a:t>://www.htmlhelp.com/tools/validator/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C9628-4208-4F66-BF31-A689616DD9DA}" type="slidenum">
              <a:rPr lang="x-none" smtClean="0"/>
              <a:pPr/>
              <a:t>9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34547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272</TotalTime>
  <Words>2730</Words>
  <Application>Microsoft Macintosh PowerPoint</Application>
  <PresentationFormat>On-screen Show (4:3)</PresentationFormat>
  <Paragraphs>461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Flow</vt:lpstr>
      <vt:lpstr>SERVLET</vt:lpstr>
      <vt:lpstr>Uloga servleta</vt:lpstr>
      <vt:lpstr>Primeri korišćenja servleta</vt:lpstr>
      <vt:lpstr>Primeri jednostavnog servleta</vt:lpstr>
      <vt:lpstr>Arhitektura Servlet Paketa</vt:lpstr>
      <vt:lpstr>Interakcija sa klijentom</vt:lpstr>
      <vt:lpstr>ServletRequest</vt:lpstr>
      <vt:lpstr>ServletResponse</vt:lpstr>
      <vt:lpstr>Generisanje HTML koda</vt:lpstr>
      <vt:lpstr>Generisanje HTML koda</vt:lpstr>
      <vt:lpstr>Generisanje HTML koda</vt:lpstr>
      <vt:lpstr>HttpServletRequest</vt:lpstr>
      <vt:lpstr>HttpServletResponse</vt:lpstr>
      <vt:lpstr>GET zahtev</vt:lpstr>
      <vt:lpstr>POST zahtev</vt:lpstr>
      <vt:lpstr>Poziv servleta</vt:lpstr>
      <vt:lpstr>Poziv servleta sa HTML stranice</vt:lpstr>
      <vt:lpstr>Poziv servleta sa HTML stranice</vt:lpstr>
      <vt:lpstr>Čitanje podataka sa forme</vt:lpstr>
      <vt:lpstr>Čitanje podataka sa forme</vt:lpstr>
      <vt:lpstr>Životni ciklus servleta</vt:lpstr>
      <vt:lpstr>HttpServlet.init()</vt:lpstr>
      <vt:lpstr>Servlet.service()</vt:lpstr>
      <vt:lpstr>HttpServlet.destroy()</vt:lpstr>
      <vt:lpstr>Servlet Deployment</vt:lpstr>
      <vt:lpstr>Mapiranje servleta</vt:lpstr>
      <vt:lpstr>web.xml</vt:lpstr>
      <vt:lpstr>Mogućnosti rada sa cookie-ijima</vt:lpstr>
      <vt:lpstr>Mogućnosti rada sa cookie-ijima</vt:lpstr>
      <vt:lpstr>Problemi rada sa cookie-ijima</vt:lpstr>
      <vt:lpstr>Brisanje cookie-ija</vt:lpstr>
      <vt:lpstr>Slanje cookie-ija klijentu</vt:lpstr>
      <vt:lpstr>Atributi Cookie-ija</vt:lpstr>
      <vt:lpstr>Atributi Cookie-ija</vt:lpstr>
      <vt:lpstr>Praćenje sesije korisnika</vt:lpstr>
      <vt:lpstr>Praćenje sesije korisnika - cookie</vt:lpstr>
      <vt:lpstr>Praćenje sesije korisnika – promena URLa</vt:lpstr>
      <vt:lpstr>Praćenje sesije korisnika – elementi forme</vt:lpstr>
      <vt:lpstr>Praćenje sesije korisnika pomoću Jave</vt:lpstr>
      <vt:lpstr>Praćenje sesije korisnika pomoću Jave</vt:lpstr>
      <vt:lpstr>Praćenje sesije korisnika pomoću Jave</vt:lpstr>
      <vt:lpstr>Praćenje sesije korisnika pomoću Jave</vt:lpstr>
      <vt:lpstr>HttpSession metode</vt:lpstr>
      <vt:lpstr>HttpSession metode</vt:lpstr>
      <vt:lpstr>Praćenje sesije korisnika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Internet aplikacija</dc:title>
  <dc:creator>MI7</dc:creator>
  <cp:lastModifiedBy>mac</cp:lastModifiedBy>
  <cp:revision>87</cp:revision>
  <dcterms:created xsi:type="dcterms:W3CDTF">2013-03-27T18:52:08Z</dcterms:created>
  <dcterms:modified xsi:type="dcterms:W3CDTF">2018-03-29T21:39:45Z</dcterms:modified>
</cp:coreProperties>
</file>