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549" r:id="rId2"/>
    <p:sldId id="653" r:id="rId3"/>
    <p:sldId id="626" r:id="rId4"/>
    <p:sldId id="634" r:id="rId5"/>
    <p:sldId id="615" r:id="rId6"/>
    <p:sldId id="655" r:id="rId7"/>
    <p:sldId id="684" r:id="rId8"/>
    <p:sldId id="636" r:id="rId9"/>
    <p:sldId id="681" r:id="rId10"/>
    <p:sldId id="682" r:id="rId11"/>
    <p:sldId id="685" r:id="rId12"/>
    <p:sldId id="635" r:id="rId13"/>
    <p:sldId id="628" r:id="rId14"/>
    <p:sldId id="638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629" r:id="rId28"/>
    <p:sldId id="640" r:id="rId29"/>
    <p:sldId id="644" r:id="rId30"/>
    <p:sldId id="673" r:id="rId31"/>
    <p:sldId id="674" r:id="rId32"/>
    <p:sldId id="677" r:id="rId33"/>
    <p:sldId id="698" r:id="rId34"/>
    <p:sldId id="699" r:id="rId35"/>
    <p:sldId id="700" r:id="rId36"/>
    <p:sldId id="701" r:id="rId37"/>
    <p:sldId id="703" r:id="rId38"/>
    <p:sldId id="702" r:id="rId39"/>
    <p:sldId id="659" r:id="rId40"/>
    <p:sldId id="6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33CC"/>
    <a:srgbClr val="66FFFF"/>
    <a:srgbClr val="33CCFF"/>
    <a:srgbClr val="6600FF"/>
    <a:srgbClr val="FF0066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224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CED1225-FB2D-41FB-9A74-A88D6710BF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C644B6C-ABCE-45E6-8589-4345AD9E30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3340C-1B88-49E7-9BAB-52B0BDE895BB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529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n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3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84BE"/>
              </a:clrFrom>
              <a:clrTo>
                <a:srgbClr val="0084BE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3646016"/>
            <a:ext cx="8839200" cy="1727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zh-CN" sz="3800" dirty="0" smtClean="0">
              <a:ea typeface="SimSun" pitchFamily="2" charset="-12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zh-CN" sz="3800" dirty="0" err="1" smtClean="0">
                <a:latin typeface="Calibri" pitchFamily="34" charset="0"/>
                <a:ea typeface="SimSun" pitchFamily="2" charset="-122"/>
                <a:cs typeface="Calibri" pitchFamily="34" charset="0"/>
              </a:rPr>
              <a:t>Vladan</a:t>
            </a:r>
            <a:r>
              <a:rPr lang="en-US" altLang="zh-CN" sz="38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 Radosavljevic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zh-CN" sz="4400" baseline="300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December, 2012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50825" y="0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FF"/>
              </a:buClr>
            </a:pPr>
            <a:endParaRPr lang="en-US" altLang="zh-CN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-323850" y="2499544"/>
            <a:ext cx="95773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algn="ctr">
              <a:spcBef>
                <a:spcPct val="20000"/>
              </a:spcBef>
              <a:buClr>
                <a:srgbClr val="0000FF"/>
              </a:buClr>
              <a:defRPr/>
            </a:pPr>
            <a:endParaRPr lang="en-US" altLang="zh-CN" sz="1600" dirty="0"/>
          </a:p>
          <a:p>
            <a:pPr marL="166688"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Gaussian </a:t>
            </a:r>
            <a:r>
              <a:rPr lang="en-US" altLang="zh-CN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Conditional Random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Fields</a:t>
            </a:r>
            <a:endParaRPr lang="en-US" altLang="zh-CN" sz="40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66688"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endParaRPr lang="en-US" altLang="zh-CN" sz="4000" b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cst_201_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069336" cy="65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1520" y="3960440"/>
            <a:ext cx="511256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Errors on small AOD penalized more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than errors on large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AOD.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Successful prediction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if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FRAC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>
                <a:latin typeface="Calibri" pitchFamily="34" charset="0"/>
                <a:cs typeface="Calibri" pitchFamily="34" charset="0"/>
              </a:rPr>
              <a:t>number of points that satisfy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inequality.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5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Accuracy Measures</a:t>
            </a:r>
          </a:p>
        </p:txBody>
      </p:sp>
      <p:sp>
        <p:nvSpPr>
          <p:cNvPr id="605196" name="Rectangle 4"/>
          <p:cNvSpPr>
            <a:spLocks noChangeArrowheads="1"/>
          </p:cNvSpPr>
          <p:nvPr/>
        </p:nvSpPr>
        <p:spPr bwMode="auto">
          <a:xfrm>
            <a:off x="252164" y="1484785"/>
            <a:ext cx="84963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= [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baseline="-1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baseline="-1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,…,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baseline="-10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target values,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= [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1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1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,…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10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predictions.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Root mean-squared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error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(RMSE),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coefficient of determination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(R</a:t>
            </a:r>
            <a:r>
              <a:rPr lang="en-US" sz="22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Domain specific measure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fraction of successful predictions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(FRAC) </a:t>
            </a:r>
          </a:p>
        </p:txBody>
      </p:sp>
      <p:sp>
        <p:nvSpPr>
          <p:cNvPr id="6051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5189" name="Object 5"/>
          <p:cNvGraphicFramePr>
            <a:graphicFrameLocks noChangeAspect="1"/>
          </p:cNvGraphicFramePr>
          <p:nvPr/>
        </p:nvGraphicFramePr>
        <p:xfrm>
          <a:off x="714375" y="2604517"/>
          <a:ext cx="7392988" cy="752475"/>
        </p:xfrm>
        <a:graphic>
          <a:graphicData uri="http://schemas.openxmlformats.org/presentationml/2006/ole">
            <p:oleObj spid="_x0000_s696322" name="Equation" r:id="rId3" imgW="4724280" imgH="482400" progId="Equation.3">
              <p:embed/>
            </p:oleObj>
          </a:graphicData>
        </a:graphic>
      </p:graphicFrame>
      <p:sp>
        <p:nvSpPr>
          <p:cNvPr id="605199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5192" name="Object 8"/>
          <p:cNvGraphicFramePr>
            <a:graphicFrameLocks noChangeAspect="1"/>
          </p:cNvGraphicFramePr>
          <p:nvPr/>
        </p:nvGraphicFramePr>
        <p:xfrm>
          <a:off x="2483768" y="4841850"/>
          <a:ext cx="2016125" cy="387350"/>
        </p:xfrm>
        <a:graphic>
          <a:graphicData uri="http://schemas.openxmlformats.org/presentationml/2006/ole">
            <p:oleObj spid="_x0000_s696323" name="Equation" r:id="rId4" imgW="1040948" imgH="203112" progId="Equation.3">
              <p:embed/>
            </p:oleObj>
          </a:graphicData>
        </a:graphic>
      </p:graphicFrame>
      <p:sp>
        <p:nvSpPr>
          <p:cNvPr id="605200" name="Rectangle 1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5194" name="Object 10"/>
          <p:cNvGraphicFramePr>
            <a:graphicFrameLocks noChangeAspect="1"/>
          </p:cNvGraphicFramePr>
          <p:nvPr/>
        </p:nvGraphicFramePr>
        <p:xfrm>
          <a:off x="2555776" y="5445125"/>
          <a:ext cx="1871663" cy="622300"/>
        </p:xfrm>
        <a:graphic>
          <a:graphicData uri="http://schemas.openxmlformats.org/presentationml/2006/ole">
            <p:oleObj spid="_x0000_s696324" name="Equation" r:id="rId5" imgW="939392" imgH="317362" progId="Equation.3">
              <p:embed/>
            </p:oleObj>
          </a:graphicData>
        </a:graphic>
      </p:graphicFrame>
      <p:pic>
        <p:nvPicPr>
          <p:cNvPr id="13" name="Picture 12"/>
          <p:cNvPicPr/>
          <p:nvPr/>
        </p:nvPicPr>
        <p:blipFill>
          <a:blip r:embed="rId6" cstate="print"/>
          <a:srcRect l="8008" t="4452" r="12500" b="2397"/>
          <a:stretch>
            <a:fillRect/>
          </a:stretch>
        </p:blipFill>
        <p:spPr bwMode="auto">
          <a:xfrm>
            <a:off x="5612086" y="3903834"/>
            <a:ext cx="3136378" cy="276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201" name="Rectangle 13"/>
          <p:cNvSpPr>
            <a:spLocks noChangeArrowheads="1"/>
          </p:cNvSpPr>
          <p:nvPr/>
        </p:nvSpPr>
        <p:spPr bwMode="auto">
          <a:xfrm>
            <a:off x="5897172" y="3861048"/>
            <a:ext cx="29162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endParaRPr lang="en-US" sz="1400" dirty="0">
              <a:latin typeface="CAC Futura Casual" pitchFamily="2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Solid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ideal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prediction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Dashed 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xpected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Conditional Random Fields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0825" y="1317066"/>
            <a:ext cx="4897239" cy="3681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Fusion of data driven and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knowledge driven predictions. 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Information fusion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structured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-temporal data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Conditional Random Fields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(CRFs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CRF was originally designed for classification of sequential data.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Applications in natural language processing, computer vision and computational biology.</a:t>
            </a:r>
          </a:p>
        </p:txBody>
      </p:sp>
      <p:cxnSp>
        <p:nvCxnSpPr>
          <p:cNvPr id="24579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9768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4941168"/>
            <a:ext cx="8712968" cy="151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CRF for regression is a less explored topic.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Continuous Conditional Random Fields for Regression in Remote Sensing, Radosavljevic, V., Vucetic, S., Obradovic, Z., Proc. 19th European Conf. on Artificial Intelligence,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Continuous Conditional Random Fields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73450" name="Text Box 3"/>
          <p:cNvSpPr txBox="1">
            <a:spLocks noChangeArrowheads="1"/>
          </p:cNvSpPr>
          <p:nvPr/>
        </p:nvSpPr>
        <p:spPr bwMode="auto">
          <a:xfrm>
            <a:off x="250825" y="1628800"/>
            <a:ext cx="8678863" cy="4899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Continuous CRF (CCRF)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model:</a:t>
            </a: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	– 	association potential, models association between </a:t>
            </a:r>
            <a:r>
              <a:rPr lang="en-US" sz="2200" i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i="1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			The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larger the value of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is the more </a:t>
            </a:r>
            <a:r>
              <a:rPr lang="en-US" sz="2200" i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is related to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			It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does not impose any independency relations among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inputs.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	– 	interaction potential, models interaction among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outputs.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	– 	normalization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constant.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defTabSz="34448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73451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3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73446" name="Object 6"/>
          <p:cNvGraphicFramePr>
            <a:graphicFrameLocks noChangeAspect="1"/>
          </p:cNvGraphicFramePr>
          <p:nvPr/>
        </p:nvGraphicFramePr>
        <p:xfrm>
          <a:off x="1448619" y="2132856"/>
          <a:ext cx="6147717" cy="777731"/>
        </p:xfrm>
        <a:graphic>
          <a:graphicData uri="http://schemas.openxmlformats.org/presentationml/2006/ole">
            <p:oleObj spid="_x0000_s573446" name="Equation" r:id="rId3" imgW="3479760" imgH="444240" progId="Equation.3">
              <p:embed/>
            </p:oleObj>
          </a:graphicData>
        </a:graphic>
      </p:graphicFrame>
      <p:sp>
        <p:nvSpPr>
          <p:cNvPr id="5734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73448" name="Object 8"/>
          <p:cNvGraphicFramePr>
            <a:graphicFrameLocks noChangeAspect="1"/>
          </p:cNvGraphicFramePr>
          <p:nvPr/>
        </p:nvGraphicFramePr>
        <p:xfrm>
          <a:off x="1403648" y="3068960"/>
          <a:ext cx="6113363" cy="898773"/>
        </p:xfrm>
        <a:graphic>
          <a:graphicData uri="http://schemas.openxmlformats.org/presentationml/2006/ole">
            <p:oleObj spid="_x0000_s573448" name="Equation" r:id="rId4" imgW="3225600" imgH="469800" progId="Equation.3">
              <p:embed/>
            </p:oleObj>
          </a:graphicData>
        </a:graphic>
      </p:graphicFrame>
      <p:sp>
        <p:nvSpPr>
          <p:cNvPr id="573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734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734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CCRF - Learning &amp; Inference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91867" name="Text Box 3"/>
          <p:cNvSpPr txBox="1">
            <a:spLocks noChangeArrowheads="1"/>
          </p:cNvSpPr>
          <p:nvPr/>
        </p:nvSpPr>
        <p:spPr bwMode="auto">
          <a:xfrm>
            <a:off x="250825" y="1512888"/>
            <a:ext cx="8678863" cy="4967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Learning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: find parameters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to maximize the conditional log-likelihood on the set of training examples (by gradient ascent)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Different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challenges from discrete-valued CRF (classification). In regression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is an integral, in classification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sum.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must be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integrable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! Depends on the complexity of association and interaction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potentials.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Inference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: find the outputs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for a given set of observations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and estimated parameters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such that the conditional probability P(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|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 is maximized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1868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18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1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18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1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18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91853" name="Object 13"/>
          <p:cNvGraphicFramePr>
            <a:graphicFrameLocks noChangeAspect="1"/>
          </p:cNvGraphicFramePr>
          <p:nvPr/>
        </p:nvGraphicFramePr>
        <p:xfrm>
          <a:off x="1128713" y="2417763"/>
          <a:ext cx="4497387" cy="1011237"/>
        </p:xfrm>
        <a:graphic>
          <a:graphicData uri="http://schemas.openxmlformats.org/presentationml/2006/ole">
            <p:oleObj spid="_x0000_s291853" name="Equation" r:id="rId3" imgW="2311200" imgH="609480" progId="Equation.3">
              <p:embed/>
            </p:oleObj>
          </a:graphicData>
        </a:graphic>
      </p:graphicFrame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graphicFrame>
        <p:nvGraphicFramePr>
          <p:cNvPr id="291865" name="Object 25"/>
          <p:cNvGraphicFramePr>
            <a:graphicFrameLocks noChangeAspect="1"/>
          </p:cNvGraphicFramePr>
          <p:nvPr/>
        </p:nvGraphicFramePr>
        <p:xfrm>
          <a:off x="1187624" y="6051745"/>
          <a:ext cx="2232248" cy="545607"/>
        </p:xfrm>
        <a:graphic>
          <a:graphicData uri="http://schemas.openxmlformats.org/presentationml/2006/ole">
            <p:oleObj spid="_x0000_s291865" name="Equation" r:id="rId4" imgW="132048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CCRF Feature Functions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6770" name="Text Box 3"/>
          <p:cNvSpPr txBox="1">
            <a:spLocks noChangeArrowheads="1"/>
          </p:cNvSpPr>
          <p:nvPr/>
        </p:nvSpPr>
        <p:spPr bwMode="auto">
          <a:xfrm>
            <a:off x="250825" y="1500572"/>
            <a:ext cx="8678863" cy="50967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are usually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defined as linear combination of feature functions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Any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potentially relevant feature could be included to the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model.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Parameter estimation automatically determines relevance by feature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weighting.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general, hard to evaluate P(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|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 due to complexity of feature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functions.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dirty="0">
              <a:latin typeface="CAC Futura Casual" pitchFamily="2" charset="0"/>
            </a:endParaRPr>
          </a:p>
        </p:txBody>
      </p:sp>
      <p:cxnSp>
        <p:nvCxnSpPr>
          <p:cNvPr id="586771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67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graphicFrame>
        <p:nvGraphicFramePr>
          <p:cNvPr id="586763" name="Object 11"/>
          <p:cNvGraphicFramePr>
            <a:graphicFrameLocks noChangeAspect="1"/>
          </p:cNvGraphicFramePr>
          <p:nvPr/>
        </p:nvGraphicFramePr>
        <p:xfrm>
          <a:off x="1908175" y="2204864"/>
          <a:ext cx="3455988" cy="1458913"/>
        </p:xfrm>
        <a:graphic>
          <a:graphicData uri="http://schemas.openxmlformats.org/presentationml/2006/ole">
            <p:oleObj spid="_x0000_s586763" name="Equation" r:id="rId3" imgW="1548728" imgH="672808" progId="Equation.3">
              <p:embed/>
            </p:oleObj>
          </a:graphicData>
        </a:graphic>
      </p:graphicFrame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6779" name="Rectangle 1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678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825" y="3717032"/>
            <a:ext cx="8641655" cy="3607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=1 if (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are linked in graph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 0 otherwise.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(l)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similarity between outputs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taking as input any subset 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|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becomes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dirty="0">
              <a:latin typeface="CAC Futura Casual" pitchFamily="2" charset="0"/>
            </a:endParaRPr>
          </a:p>
        </p:txBody>
      </p:sp>
      <p:sp>
        <p:nvSpPr>
          <p:cNvPr id="586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Gaussian Conditional Random Fields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6770" name="Text Box 3"/>
          <p:cNvSpPr txBox="1">
            <a:spLocks noChangeArrowheads="1"/>
          </p:cNvSpPr>
          <p:nvPr/>
        </p:nvSpPr>
        <p:spPr bwMode="auto">
          <a:xfrm>
            <a:off x="250825" y="1484784"/>
            <a:ext cx="5617319" cy="1988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are defined as quadratic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functions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in terms of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predicts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taking any subset 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x.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6771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67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67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6779" name="Rectangle 1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678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7348" name="Object 4"/>
          <p:cNvGraphicFramePr>
            <a:graphicFrameLocks noChangeAspect="1"/>
          </p:cNvGraphicFramePr>
          <p:nvPr/>
        </p:nvGraphicFramePr>
        <p:xfrm>
          <a:off x="1763688" y="2420888"/>
          <a:ext cx="2649537" cy="409575"/>
        </p:xfrm>
        <a:graphic>
          <a:graphicData uri="http://schemas.openxmlformats.org/presentationml/2006/ole">
            <p:oleObj spid="_x0000_s697348" name="Equation" r:id="rId3" imgW="1562040" imgH="241200" progId="Equation.3">
              <p:embed/>
            </p:oleObj>
          </a:graphicData>
        </a:graphic>
      </p:graphicFrame>
      <p:sp>
        <p:nvSpPr>
          <p:cNvPr id="6973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73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7353" name="Object 9"/>
          <p:cNvGraphicFramePr>
            <a:graphicFrameLocks noChangeAspect="1"/>
          </p:cNvGraphicFramePr>
          <p:nvPr/>
        </p:nvGraphicFramePr>
        <p:xfrm>
          <a:off x="1763688" y="5805264"/>
          <a:ext cx="6912768" cy="683843"/>
        </p:xfrm>
        <a:graphic>
          <a:graphicData uri="http://schemas.openxmlformats.org/presentationml/2006/ole">
            <p:oleObj spid="_x0000_s697353" name="Equation" r:id="rId4" imgW="4483100" imgH="444500" progId="Equation.3">
              <p:embed/>
            </p:oleObj>
          </a:graphicData>
        </a:graphic>
      </p:graphicFrame>
      <p:graphicFrame>
        <p:nvGraphicFramePr>
          <p:cNvPr id="697356" name="Object 12"/>
          <p:cNvGraphicFramePr>
            <a:graphicFrameLocks noChangeAspect="1"/>
          </p:cNvGraphicFramePr>
          <p:nvPr/>
        </p:nvGraphicFramePr>
        <p:xfrm>
          <a:off x="1727234" y="3573016"/>
          <a:ext cx="3650806" cy="432048"/>
        </p:xfrm>
        <a:graphic>
          <a:graphicData uri="http://schemas.openxmlformats.org/presentationml/2006/ole">
            <p:oleObj spid="_x0000_s697356" name="Equation" r:id="rId5" imgW="2145960" imgH="253800" progId="Equation.3">
              <p:embed/>
            </p:oleObj>
          </a:graphicData>
        </a:graphic>
      </p:graphicFrame>
      <p:pic>
        <p:nvPicPr>
          <p:cNvPr id="69735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4044" y="1614667"/>
            <a:ext cx="3496468" cy="253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1763688" y="1700808"/>
            <a:ext cx="5616624" cy="1008112"/>
          </a:xfrm>
          <a:prstGeom prst="rect">
            <a:avLst/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590882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52383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Gaussian Conditional Random Fields (GCRF)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		           </a:t>
            </a:r>
            <a:br>
              <a:rPr lang="en-US" sz="2200" b="1" dirty="0">
                <a:latin typeface="Calibri" pitchFamily="34" charset="0"/>
                <a:cs typeface="Calibri" pitchFamily="34" charset="0"/>
              </a:rPr>
            </a:b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	           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		           Σ</a:t>
            </a:r>
            <a:r>
              <a:rPr lang="en-US" sz="2200" b="1" baseline="30000" dirty="0">
                <a:latin typeface="Calibri" pitchFamily="34" charset="0"/>
                <a:cs typeface="Calibri" pitchFamily="34" charset="0"/>
                <a:sym typeface="Symbol" pitchFamily="18" charset="2"/>
              </a:rPr>
              <a:t></a:t>
            </a:r>
            <a:r>
              <a:rPr lang="en-US" sz="2200" baseline="30000" dirty="0">
                <a:latin typeface="Calibri" pitchFamily="34" charset="0"/>
                <a:cs typeface="Calibri" pitchFamily="34" charset="0"/>
              </a:rPr>
              <a:t>1 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 2(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+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		         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	           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		         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		          μ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 = 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Σb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90883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0884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908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908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908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908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90891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4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5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7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898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0872" name="Object 24"/>
          <p:cNvGraphicFramePr>
            <a:graphicFrameLocks noChangeAspect="1"/>
          </p:cNvGraphicFramePr>
          <p:nvPr/>
        </p:nvGraphicFramePr>
        <p:xfrm>
          <a:off x="2028825" y="1844675"/>
          <a:ext cx="5140325" cy="792163"/>
        </p:xfrm>
        <a:graphic>
          <a:graphicData uri="http://schemas.openxmlformats.org/presentationml/2006/ole">
            <p:oleObj spid="_x0000_s702467" name="Equation" r:id="rId3" imgW="2400120" imgH="368280" progId="Equation.3">
              <p:embed/>
            </p:oleObj>
          </a:graphicData>
        </a:graphic>
      </p:graphicFrame>
      <p:sp>
        <p:nvSpPr>
          <p:cNvPr id="590899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900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90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90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090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Calibri" pitchFamily="34" charset="0"/>
              </a:rPr>
              <a:t>Gaussian Conditional Random Fields</a:t>
            </a:r>
          </a:p>
        </p:txBody>
      </p:sp>
      <p:sp>
        <p:nvSpPr>
          <p:cNvPr id="70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1864724" y="3515522"/>
          <a:ext cx="1807025" cy="1368152"/>
        </p:xfrm>
        <a:graphic>
          <a:graphicData uri="http://schemas.openxmlformats.org/presentationml/2006/ole">
            <p:oleObj spid="_x0000_s702471" name="Equation" r:id="rId4" imgW="1155600" imgH="863280" progId="Equation.3">
              <p:embed/>
            </p:oleObj>
          </a:graphicData>
        </a:graphic>
      </p:graphicFrame>
      <p:sp>
        <p:nvSpPr>
          <p:cNvPr id="7024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2473" name="Object 9"/>
          <p:cNvGraphicFramePr>
            <a:graphicFrameLocks noChangeAspect="1"/>
          </p:cNvGraphicFramePr>
          <p:nvPr/>
        </p:nvGraphicFramePr>
        <p:xfrm>
          <a:off x="4377084" y="3356992"/>
          <a:ext cx="2931220" cy="1677748"/>
        </p:xfrm>
        <a:graphic>
          <a:graphicData uri="http://schemas.openxmlformats.org/presentationml/2006/ole">
            <p:oleObj spid="_x0000_s702473" name="Equation" r:id="rId5" imgW="1904760" imgH="1091880" progId="Equation.3">
              <p:embed/>
            </p:oleObj>
          </a:graphicData>
        </a:graphic>
      </p:graphicFrame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2475" name="Object 11"/>
          <p:cNvGraphicFramePr>
            <a:graphicFrameLocks noChangeAspect="1"/>
          </p:cNvGraphicFramePr>
          <p:nvPr/>
        </p:nvGraphicFramePr>
        <p:xfrm>
          <a:off x="1835696" y="5805264"/>
          <a:ext cx="2045682" cy="720080"/>
        </p:xfrm>
        <a:graphic>
          <a:graphicData uri="http://schemas.openxmlformats.org/presentationml/2006/ole">
            <p:oleObj spid="_x0000_s702475" name="Equation" r:id="rId6" imgW="1206500" imgH="431800" progId="Equation.3">
              <p:embed/>
            </p:oleObj>
          </a:graphicData>
        </a:graphic>
      </p:graphicFrame>
      <p:cxnSp>
        <p:nvCxnSpPr>
          <p:cNvPr id="39" name="Straight Connector 38"/>
          <p:cNvCxnSpPr/>
          <p:nvPr/>
        </p:nvCxnSpPr>
        <p:spPr bwMode="auto">
          <a:xfrm flipH="1">
            <a:off x="1907704" y="3212976"/>
            <a:ext cx="1728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1907704" y="5661248"/>
            <a:ext cx="1728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- Inference &amp; Learning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34891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556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Inference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Learning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has to be positive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definite.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Diagonal dominance (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&gt;0) is sufficient criterion.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log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α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log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maximize log-likelihood with respect to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u</a:t>
            </a:r>
            <a:r>
              <a:rPr lang="en-US" i="1" baseline="-25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sparse, the training time decreased from O(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to O(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 (even to O(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4892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893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34900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3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6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7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8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9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885" name="Object 27"/>
          <p:cNvGraphicFramePr>
            <a:graphicFrameLocks noChangeAspect="1"/>
          </p:cNvGraphicFramePr>
          <p:nvPr/>
        </p:nvGraphicFramePr>
        <p:xfrm>
          <a:off x="1308522" y="1703388"/>
          <a:ext cx="4919662" cy="531812"/>
        </p:xfrm>
        <a:graphic>
          <a:graphicData uri="http://schemas.openxmlformats.org/presentationml/2006/ole">
            <p:oleObj spid="_x0000_s703490" name="Equation" r:id="rId3" imgW="3174840" imgH="342720" progId="Equation.3">
              <p:embed/>
            </p:oleObj>
          </a:graphicData>
        </a:graphic>
      </p:graphicFrame>
      <p:sp>
        <p:nvSpPr>
          <p:cNvPr id="63491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889" name="Object 9"/>
          <p:cNvGraphicFramePr>
            <a:graphicFrameLocks noChangeAspect="1"/>
          </p:cNvGraphicFramePr>
          <p:nvPr/>
        </p:nvGraphicFramePr>
        <p:xfrm>
          <a:off x="1287463" y="2348880"/>
          <a:ext cx="3327400" cy="541337"/>
        </p:xfrm>
        <a:graphic>
          <a:graphicData uri="http://schemas.openxmlformats.org/presentationml/2006/ole">
            <p:oleObj spid="_x0000_s703491" name="Equation" r:id="rId4" imgW="2450880" imgH="393480" progId="Equation.3">
              <p:embed/>
            </p:oleObj>
          </a:graphicData>
        </a:graphic>
      </p:graphicFrame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1259632" y="2885083"/>
          <a:ext cx="5359400" cy="544512"/>
        </p:xfrm>
        <a:graphic>
          <a:graphicData uri="http://schemas.openxmlformats.org/presentationml/2006/ole">
            <p:oleObj spid="_x0000_s703492" name="Equation" r:id="rId5" imgW="4495680" imgH="393480" progId="Equation.3">
              <p:embed/>
            </p:oleObj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261491" y="5805264"/>
          <a:ext cx="7630989" cy="619063"/>
        </p:xfrm>
        <a:graphic>
          <a:graphicData uri="http://schemas.openxmlformats.org/presentationml/2006/ole">
            <p:oleObj spid="_x0000_s703493" name="Equation" r:id="rId6" imgW="5333760" imgH="431640" progId="Equation.3">
              <p:embed/>
            </p:oleObj>
          </a:graphicData>
        </a:graphic>
      </p:graphicFrame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1259632" y="3458542"/>
          <a:ext cx="6361112" cy="619125"/>
        </p:xfrm>
        <a:graphic>
          <a:graphicData uri="http://schemas.openxmlformats.org/presentationml/2006/ole">
            <p:oleObj spid="_x0000_s703494" name="Equation" r:id="rId7" imgW="4647960" imgH="457200" progId="Equation.3">
              <p:embed/>
            </p:oleObj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1239612" y="4077668"/>
          <a:ext cx="4358822" cy="635000"/>
        </p:xfrm>
        <a:graphic>
          <a:graphicData uri="http://schemas.openxmlformats.org/presentationml/2006/ole">
            <p:oleObj spid="_x0000_s703495" name="Equation" r:id="rId8" imgW="3111480" imgH="457200" progId="Equation.3">
              <p:embed/>
            </p:oleObj>
          </a:graphicData>
        </a:graphic>
      </p:graphicFrame>
      <p:sp>
        <p:nvSpPr>
          <p:cNvPr id="36" name="Oval 35"/>
          <p:cNvSpPr/>
          <p:nvPr/>
        </p:nvSpPr>
        <p:spPr bwMode="auto">
          <a:xfrm>
            <a:off x="5508104" y="2852936"/>
            <a:ext cx="115212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02416" y="2483604"/>
            <a:ext cx="324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most computationally expensive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Extension - Indicator Functions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7796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7608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Learned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represents our belief in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on entire dataset.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Indicator functions 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that partition data into subsets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is replaced with sum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km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with sum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i="1" baseline="-25000" dirty="0" err="1" smtClean="0">
                <a:latin typeface="Calibri" pitchFamily="34" charset="0"/>
                <a:cs typeface="Calibri" pitchFamily="34" charset="0"/>
              </a:rPr>
              <a:t>lm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represents belief in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in different subsets, corresponding to different prediction conditions.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represents level of correlation under different conditions.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Association potential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becomes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7797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7798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7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78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8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1831975" y="3689350"/>
          <a:ext cx="4545013" cy="892175"/>
        </p:xfrm>
        <a:graphic>
          <a:graphicData uri="http://schemas.openxmlformats.org/presentationml/2006/ole">
            <p:oleObj spid="_x0000_s704516" name="Equation" r:id="rId3" imgW="2552400" imgH="507960" progId="Equation.3">
              <p:embed/>
            </p:oleObj>
          </a:graphicData>
        </a:graphic>
      </p:graphicFrame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1835696" y="2634680"/>
          <a:ext cx="4322500" cy="794320"/>
        </p:xfrm>
        <a:graphic>
          <a:graphicData uri="http://schemas.openxmlformats.org/presentationml/2006/ole">
            <p:oleObj spid="_x0000_s704519" name="Equation" r:id="rId4" imgW="2514600" imgH="457200" progId="Equation.3">
              <p:embed/>
            </p:oleObj>
          </a:graphicData>
        </a:graphic>
      </p:graphicFrame>
      <p:pic>
        <p:nvPicPr>
          <p:cNvPr id="7045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08925"/>
            <a:ext cx="3508553" cy="25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Extension - Missing Data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7796" name="Text Box 3"/>
          <p:cNvSpPr txBox="1">
            <a:spLocks noChangeArrowheads="1"/>
          </p:cNvSpPr>
          <p:nvPr/>
        </p:nvSpPr>
        <p:spPr bwMode="auto">
          <a:xfrm>
            <a:off x="250825" y="1678151"/>
            <a:ext cx="8678863" cy="4696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Special type of indicator function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Precision matrix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might become singular as we are decreasing the values on main diagonal and Q may not be strictly diagonally dominant any more.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 constant function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that, for example, predicts mean value of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on available data and is always active 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0,available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= 1).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7797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7798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7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78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8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827584" y="3558977"/>
          <a:ext cx="4635500" cy="446087"/>
        </p:xfrm>
        <a:graphic>
          <a:graphicData uri="http://schemas.openxmlformats.org/presentationml/2006/ole">
            <p:oleObj spid="_x0000_s705538" name="Equation" r:id="rId3" imgW="2603160" imgH="253800" progId="Equation.3">
              <p:embed/>
            </p:oleObj>
          </a:graphicData>
        </a:graphic>
      </p:graphicFrame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881484" y="2347218"/>
          <a:ext cx="5346700" cy="793750"/>
        </p:xfrm>
        <a:graphic>
          <a:graphicData uri="http://schemas.openxmlformats.org/presentationml/2006/ole">
            <p:oleObj spid="_x0000_s705539" name="Equation" r:id="rId4" imgW="3111480" imgH="457200" progId="Equation.3">
              <p:embed/>
            </p:oleObj>
          </a:graphicData>
        </a:graphic>
      </p:graphicFrame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07048"/>
            <a:ext cx="350697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55576" y="2145742"/>
            <a:ext cx="8678863" cy="3207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Motivation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Unstructured predictors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Gaussian Conditional Random Fields</a:t>
            </a:r>
            <a:br>
              <a:rPr lang="en-US" sz="2200" b="1" dirty="0">
                <a:latin typeface="Calibri" pitchFamily="34" charset="0"/>
                <a:cs typeface="Calibri" pitchFamily="34" charset="0"/>
              </a:rPr>
            </a:b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Conclusion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n"/>
            </a:pPr>
            <a:endParaRPr lang="en-US" sz="2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Extension - </a:t>
            </a:r>
            <a:r>
              <a:rPr lang="en-US" altLang="zh-CN" sz="4200" b="1" dirty="0" err="1" smtClean="0">
                <a:latin typeface="Calibri" pitchFamily="34" charset="0"/>
                <a:ea typeface="SimSun" pitchFamily="2" charset="-122"/>
                <a:cs typeface="Calibri" pitchFamily="34" charset="0"/>
              </a:rPr>
              <a:t>Semisupervised</a:t>
            </a:r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 Learning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7796" name="Text Box 3"/>
          <p:cNvSpPr txBox="1">
            <a:spLocks noChangeArrowheads="1"/>
          </p:cNvSpPr>
          <p:nvPr/>
        </p:nvSpPr>
        <p:spPr bwMode="auto">
          <a:xfrm>
            <a:off x="250825" y="1484784"/>
            <a:ext cx="8678863" cy="611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Labeled 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and unlabeled 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data.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|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~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Gaussian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 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[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300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baseline="300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[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Marginal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distribution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|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~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Gaussian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LU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UU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 -1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Learning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Memory requirements: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matrix, feasible if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&lt;&lt;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N.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7797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7798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7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78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8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08987"/>
            <a:ext cx="3504304" cy="25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565" name="Object 5"/>
          <p:cNvGraphicFramePr>
            <a:graphicFrameLocks noChangeAspect="1"/>
          </p:cNvGraphicFramePr>
          <p:nvPr/>
        </p:nvGraphicFramePr>
        <p:xfrm>
          <a:off x="1187624" y="5013176"/>
          <a:ext cx="7063357" cy="615726"/>
        </p:xfrm>
        <a:graphic>
          <a:graphicData uri="http://schemas.openxmlformats.org/presentationml/2006/ole">
            <p:oleObj spid="_x0000_s706565" name="Equation" r:id="rId4" imgW="5219640" imgH="393480" progId="Equation.3">
              <p:embed/>
            </p:oleObj>
          </a:graphicData>
        </a:graphic>
      </p:graphicFrame>
      <p:graphicFrame>
        <p:nvGraphicFramePr>
          <p:cNvPr id="706566" name="Object 6"/>
          <p:cNvGraphicFramePr>
            <a:graphicFrameLocks noChangeAspect="1"/>
          </p:cNvGraphicFramePr>
          <p:nvPr/>
        </p:nvGraphicFramePr>
        <p:xfrm>
          <a:off x="1164034" y="5589240"/>
          <a:ext cx="6864350" cy="446088"/>
        </p:xfrm>
        <a:graphic>
          <a:graphicData uri="http://schemas.openxmlformats.org/presentationml/2006/ole">
            <p:oleObj spid="_x0000_s706566" name="Equation" r:id="rId5" imgW="4292280" imgH="279360" progId="Equation.3">
              <p:embed/>
            </p:oleObj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2915816" y="3717032"/>
            <a:ext cx="115212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699792" y="5661248"/>
            <a:ext cx="576064" cy="43204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076056" y="5661248"/>
            <a:ext cx="576064" cy="43204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452320" y="5661248"/>
            <a:ext cx="576064" cy="43204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Extension - Partially Observed Test Data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7796" name="Text Box 3"/>
          <p:cNvSpPr txBox="1">
            <a:spLocks noChangeArrowheads="1"/>
          </p:cNvSpPr>
          <p:nvPr/>
        </p:nvSpPr>
        <p:spPr bwMode="auto">
          <a:xfrm>
            <a:off x="250825" y="1678151"/>
            <a:ext cx="8678863" cy="6007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Labeled 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and unlabeled 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test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data.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|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~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Gaussian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 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[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300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baseline="300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[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Conditional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distribution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|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~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Gaussian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UU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UU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Inference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		μ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UU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7797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7798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7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7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78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7808" name="Rectangle 1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08987"/>
            <a:ext cx="3504304" cy="25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7588" name="Object 27"/>
          <p:cNvGraphicFramePr>
            <a:graphicFrameLocks noChangeAspect="1"/>
          </p:cNvGraphicFramePr>
          <p:nvPr/>
        </p:nvGraphicFramePr>
        <p:xfrm>
          <a:off x="1234256" y="5273675"/>
          <a:ext cx="2833688" cy="531813"/>
        </p:xfrm>
        <a:graphic>
          <a:graphicData uri="http://schemas.openxmlformats.org/presentationml/2006/ole">
            <p:oleObj spid="_x0000_s707588" name="Equation" r:id="rId4" imgW="18288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Neural Gaussian Conditional Random Fields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34891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547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Neural Gaussian Conditional Random Fields (NGCRF) model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Adaptive feature function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Weights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can be trained simultaneously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with other GCRF parameters.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complements the existing predictors.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GCRF parameters as functions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Parameters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are a measure of prediction uncertainty.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some applications the quality of different predictors and the level of correlation change with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Parameters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are replaced with the uncertainty functions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and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ψ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where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ψ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are the new set of parameters.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4892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893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34900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3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6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7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8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9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9224" name="Object 8"/>
          <p:cNvGraphicFramePr>
            <a:graphicFrameLocks noChangeAspect="1"/>
          </p:cNvGraphicFramePr>
          <p:nvPr/>
        </p:nvGraphicFramePr>
        <p:xfrm>
          <a:off x="1259631" y="2564904"/>
          <a:ext cx="2664297" cy="385622"/>
        </p:xfrm>
        <a:graphic>
          <a:graphicData uri="http://schemas.openxmlformats.org/presentationml/2006/ole">
            <p:oleObj spid="_x0000_s708610" name="Equation" r:id="rId3" imgW="1459866" imgH="215806" progId="Equation.3">
              <p:embed/>
            </p:oleObj>
          </a:graphicData>
        </a:graphic>
      </p:graphicFrame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36021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NGCRF - Learning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34891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5250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Adaptive feature function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gradient of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logP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with respect 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depends on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the functional form of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∂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logP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/∂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becomes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Uncertainty functions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 ensure feasibility of the model, exponential transformation on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β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Learning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4892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893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34900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3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6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7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8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9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0244" name="Object 4"/>
          <p:cNvGraphicFramePr>
            <a:graphicFrameLocks noChangeAspect="1"/>
          </p:cNvGraphicFramePr>
          <p:nvPr/>
        </p:nvGraphicFramePr>
        <p:xfrm>
          <a:off x="2425006" y="3356992"/>
          <a:ext cx="1858962" cy="619125"/>
        </p:xfrm>
        <a:graphic>
          <a:graphicData uri="http://schemas.openxmlformats.org/presentationml/2006/ole">
            <p:oleObj spid="_x0000_s709634" name="Equation" r:id="rId3" imgW="1295280" imgH="431640" progId="Equation.3">
              <p:embed/>
            </p:oleObj>
          </a:graphicData>
        </a:graphic>
      </p:graphicFrame>
      <p:graphicFrame>
        <p:nvGraphicFramePr>
          <p:cNvPr id="650246" name="Object 6"/>
          <p:cNvGraphicFramePr>
            <a:graphicFrameLocks noChangeAspect="1"/>
          </p:cNvGraphicFramePr>
          <p:nvPr/>
        </p:nvGraphicFramePr>
        <p:xfrm>
          <a:off x="2440788" y="2393702"/>
          <a:ext cx="1881187" cy="603250"/>
        </p:xfrm>
        <a:graphic>
          <a:graphicData uri="http://schemas.openxmlformats.org/presentationml/2006/ole">
            <p:oleObj spid="_x0000_s709635" name="Equation" r:id="rId4" imgW="1346040" imgH="431640" progId="Equation.3">
              <p:embed/>
            </p:oleObj>
          </a:graphicData>
        </a:graphic>
      </p:graphicFrame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0248" name="Object 8"/>
          <p:cNvGraphicFramePr>
            <a:graphicFrameLocks noChangeAspect="1"/>
          </p:cNvGraphicFramePr>
          <p:nvPr/>
        </p:nvGraphicFramePr>
        <p:xfrm>
          <a:off x="2436806" y="5178357"/>
          <a:ext cx="5591578" cy="410883"/>
        </p:xfrm>
        <a:graphic>
          <a:graphicData uri="http://schemas.openxmlformats.org/presentationml/2006/ole">
            <p:oleObj spid="_x0000_s709636" name="Equation" r:id="rId5" imgW="2984500" imgH="215900" progId="Equation.3">
              <p:embed/>
            </p:oleObj>
          </a:graphicData>
        </a:graphic>
      </p:graphicFrame>
      <p:sp>
        <p:nvSpPr>
          <p:cNvPr id="65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0250" name="Object 10"/>
          <p:cNvGraphicFramePr>
            <a:graphicFrameLocks noChangeAspect="1"/>
          </p:cNvGraphicFramePr>
          <p:nvPr/>
        </p:nvGraphicFramePr>
        <p:xfrm>
          <a:off x="2411760" y="5949280"/>
          <a:ext cx="5035550" cy="622300"/>
        </p:xfrm>
        <a:graphic>
          <a:graphicData uri="http://schemas.openxmlformats.org/presentationml/2006/ole">
            <p:oleObj spid="_x0000_s709637" name="Equation" r:id="rId6" imgW="3403440" imgH="431640" progId="Equation.3">
              <p:embed/>
            </p:oleObj>
          </a:graphicData>
        </a:graphic>
      </p:graphicFrame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772816"/>
            <a:ext cx="36021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for Classification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34891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53860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is a class label, for simplicity we assume binary classification.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Linear regression for classification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discrete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directly into GCRF.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Gaussian processes for classification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latent continuous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GCRF on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then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-&gt;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Second approach successfully applied in 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C. Tan, J. Tang, J. Sun, Q. Lin, F. Wang, 	</a:t>
            </a:r>
            <a:b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“Social action tracking </a:t>
            </a:r>
            <a:b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via noise tolerant time-varying factor graphs”, </a:t>
            </a:r>
            <a:b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KDD</a:t>
            </a:r>
            <a:r>
              <a:rPr lang="en-US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2010</a:t>
            </a:r>
            <a:r>
              <a:rPr lang="en-US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Tan et al. based their work on Continuous CRF, complicated model not GCRF, not exact Expectation-maximization (EM) but EM like instead.</a:t>
            </a:r>
            <a:endParaRPr lang="en-US" sz="2200" b="1" baseline="-25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baseline="-25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 GCRF mathematically sounded EM is possible.</a:t>
            </a:r>
          </a:p>
        </p:txBody>
      </p:sp>
      <p:cxnSp>
        <p:nvCxnSpPr>
          <p:cNvPr id="634892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893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34900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3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6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7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8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9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64211"/>
            <a:ext cx="3600400" cy="33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for Classification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34891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3274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Assumption -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follows Gaussian distribution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When combined with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that follows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GCRF, given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= (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257300" lvl="2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P(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= P(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|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)P(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Then, P(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is multivariate Gaussian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4892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893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34900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3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6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7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8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9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4338" name="Object 2"/>
          <p:cNvGraphicFramePr>
            <a:graphicFrameLocks noChangeAspect="1"/>
          </p:cNvGraphicFramePr>
          <p:nvPr/>
        </p:nvGraphicFramePr>
        <p:xfrm>
          <a:off x="1408758" y="1700808"/>
          <a:ext cx="2443162" cy="709613"/>
        </p:xfrm>
        <a:graphic>
          <a:graphicData uri="http://schemas.openxmlformats.org/presentationml/2006/ole">
            <p:oleObj spid="_x0000_s710658" name="Equation" r:id="rId3" imgW="1701720" imgH="495000" progId="Equation.3">
              <p:embed/>
            </p:oleObj>
          </a:graphicData>
        </a:graphic>
      </p:graphicFrame>
      <p:graphicFrame>
        <p:nvGraphicFramePr>
          <p:cNvPr id="654341" name="Object 5"/>
          <p:cNvGraphicFramePr>
            <a:graphicFrameLocks noChangeAspect="1"/>
          </p:cNvGraphicFramePr>
          <p:nvPr/>
        </p:nvGraphicFramePr>
        <p:xfrm>
          <a:off x="1403648" y="3871515"/>
          <a:ext cx="3992563" cy="709613"/>
        </p:xfrm>
        <a:graphic>
          <a:graphicData uri="http://schemas.openxmlformats.org/presentationml/2006/ole">
            <p:oleObj spid="_x0000_s710659" name="Equation" r:id="rId4" imgW="2781000" imgH="495000" progId="Equation.3">
              <p:embed/>
            </p:oleObj>
          </a:graphicData>
        </a:graphic>
      </p:graphicFrame>
      <p:graphicFrame>
        <p:nvGraphicFramePr>
          <p:cNvPr id="654342" name="Object 6"/>
          <p:cNvGraphicFramePr>
            <a:graphicFrameLocks noChangeAspect="1"/>
          </p:cNvGraphicFramePr>
          <p:nvPr/>
        </p:nvGraphicFramePr>
        <p:xfrm>
          <a:off x="2024112" y="4869160"/>
          <a:ext cx="3556000" cy="692150"/>
        </p:xfrm>
        <a:graphic>
          <a:graphicData uri="http://schemas.openxmlformats.org/presentationml/2006/ole">
            <p:oleObj spid="_x0000_s710660" name="Equation" r:id="rId5" imgW="2476440" imgH="482400" progId="Equation.3">
              <p:embed/>
            </p:oleObj>
          </a:graphicData>
        </a:graphic>
      </p:graphicFrame>
      <p:graphicFrame>
        <p:nvGraphicFramePr>
          <p:cNvPr id="654343" name="Object 7"/>
          <p:cNvGraphicFramePr>
            <a:graphicFrameLocks noChangeAspect="1"/>
          </p:cNvGraphicFramePr>
          <p:nvPr/>
        </p:nvGraphicFramePr>
        <p:xfrm>
          <a:off x="395536" y="4869160"/>
          <a:ext cx="4905375" cy="1876425"/>
        </p:xfrm>
        <a:graphic>
          <a:graphicData uri="http://schemas.openxmlformats.org/presentationml/2006/ole">
            <p:oleObj spid="_x0000_s710661" name="Equation" r:id="rId6" imgW="3416040" imgH="1307880" progId="Equation.3">
              <p:embed/>
            </p:oleObj>
          </a:graphicData>
        </a:graphic>
      </p:graphicFrame>
      <p:pic>
        <p:nvPicPr>
          <p:cNvPr id="7106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356992"/>
            <a:ext cx="34812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for Classification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34891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648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Expectation maximization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 step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 step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Q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symmetric positive definite, solving for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identical to learning in GCRF.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Classification</a:t>
            </a:r>
          </a:p>
          <a:p>
            <a:pPr marL="2171700" lvl="4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average value 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positive examples</a:t>
            </a:r>
          </a:p>
          <a:p>
            <a:pPr marL="2171700" lvl="4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average value 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negative examples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2171700" lvl="4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4892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4893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34900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3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6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7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8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09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62" name="Object 2"/>
          <p:cNvGraphicFramePr>
            <a:graphicFrameLocks noChangeAspect="1"/>
          </p:cNvGraphicFramePr>
          <p:nvPr/>
        </p:nvGraphicFramePr>
        <p:xfrm>
          <a:off x="1458663" y="1988840"/>
          <a:ext cx="2825305" cy="384737"/>
        </p:xfrm>
        <a:graphic>
          <a:graphicData uri="http://schemas.openxmlformats.org/presentationml/2006/ole">
            <p:oleObj spid="_x0000_s711682" name="Equation" r:id="rId3" imgW="1866600" imgH="253800" progId="Equation.3">
              <p:embed/>
            </p:oleObj>
          </a:graphicData>
        </a:graphic>
      </p:graphicFrame>
      <p:graphicFrame>
        <p:nvGraphicFramePr>
          <p:cNvPr id="655363" name="Object 3"/>
          <p:cNvGraphicFramePr>
            <a:graphicFrameLocks noChangeAspect="1"/>
          </p:cNvGraphicFramePr>
          <p:nvPr/>
        </p:nvGraphicFramePr>
        <p:xfrm>
          <a:off x="1475656" y="2693020"/>
          <a:ext cx="2736304" cy="519956"/>
        </p:xfrm>
        <a:graphic>
          <a:graphicData uri="http://schemas.openxmlformats.org/presentationml/2006/ole">
            <p:oleObj spid="_x0000_s711683" name="Equation" r:id="rId4" imgW="1739880" imgH="330120" progId="Equation.3">
              <p:embed/>
            </p:oleObj>
          </a:graphicData>
        </a:graphic>
      </p:graphicFrame>
      <p:graphicFrame>
        <p:nvGraphicFramePr>
          <p:cNvPr id="655364" name="Object 4"/>
          <p:cNvGraphicFramePr>
            <a:graphicFrameLocks noChangeAspect="1"/>
          </p:cNvGraphicFramePr>
          <p:nvPr/>
        </p:nvGraphicFramePr>
        <p:xfrm>
          <a:off x="1462087" y="3068960"/>
          <a:ext cx="6998345" cy="1779094"/>
        </p:xfrm>
        <a:graphic>
          <a:graphicData uri="http://schemas.openxmlformats.org/presentationml/2006/ole">
            <p:oleObj spid="_x0000_s711684" name="Equation" r:id="rId5" imgW="4660560" imgH="1180800" progId="Equation.3">
              <p:embed/>
            </p:oleObj>
          </a:graphicData>
        </a:graphic>
      </p:graphicFrame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1685" name="Object 5"/>
          <p:cNvGraphicFramePr>
            <a:graphicFrameLocks noChangeAspect="1"/>
          </p:cNvGraphicFramePr>
          <p:nvPr/>
        </p:nvGraphicFramePr>
        <p:xfrm>
          <a:off x="1529203" y="5661248"/>
          <a:ext cx="2034685" cy="901736"/>
        </p:xfrm>
        <a:graphic>
          <a:graphicData uri="http://schemas.openxmlformats.org/presentationml/2006/ole">
            <p:oleObj spid="_x0000_s711685" name="Equation" r:id="rId6" imgW="1676400" imgH="73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for AOD Prediction – Association Potential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92896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4512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DD – data driven predictor, KD – knowledge driven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predictor.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Association potential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feature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functions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DD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and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KD</a:t>
            </a: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are outputs of data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driven and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knowledge driven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models.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Values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feature functions are larger for more accurate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predictions.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Large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α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places large penalty on mistakes of a model and is an indication of large quality of the predictor.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 example of indicator functions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dirty="0">
              <a:latin typeface="CAC Futura Casual" pitchFamily="2" charset="0"/>
            </a:endParaRPr>
          </a:p>
        </p:txBody>
      </p:sp>
      <p:cxnSp>
        <p:nvCxnSpPr>
          <p:cNvPr id="292897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2898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9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9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9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92905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2891" name="Object 27"/>
          <p:cNvGraphicFramePr>
            <a:graphicFrameLocks noChangeAspect="1"/>
          </p:cNvGraphicFramePr>
          <p:nvPr/>
        </p:nvGraphicFramePr>
        <p:xfrm>
          <a:off x="1908175" y="2907407"/>
          <a:ext cx="2755900" cy="809625"/>
        </p:xfrm>
        <a:graphic>
          <a:graphicData uri="http://schemas.openxmlformats.org/presentationml/2006/ole">
            <p:oleObj spid="_x0000_s292891" name="Equation" r:id="rId3" imgW="1295280" imgH="380880" progId="Equation.3">
              <p:embed/>
            </p:oleObj>
          </a:graphicData>
        </a:graphic>
      </p:graphicFrame>
      <p:sp>
        <p:nvSpPr>
          <p:cNvPr id="29290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2894" name="Object 30"/>
          <p:cNvGraphicFramePr>
            <a:graphicFrameLocks noChangeAspect="1"/>
          </p:cNvGraphicFramePr>
          <p:nvPr/>
        </p:nvGraphicFramePr>
        <p:xfrm>
          <a:off x="1979613" y="2088084"/>
          <a:ext cx="5041900" cy="404812"/>
        </p:xfrm>
        <a:graphic>
          <a:graphicData uri="http://schemas.openxmlformats.org/presentationml/2006/ole">
            <p:oleObj spid="_x0000_s292894" name="Equation" r:id="rId4" imgW="2374560" imgH="190440" progId="Equation.3">
              <p:embed/>
            </p:oleObj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/>
        </p:nvGraphicFramePr>
        <p:xfrm>
          <a:off x="1924423" y="5414955"/>
          <a:ext cx="4447777" cy="1470429"/>
        </p:xfrm>
        <a:graphic>
          <a:graphicData uri="http://schemas.openxmlformats.org/presentationml/2006/ole">
            <p:oleObj spid="_x0000_s292896" name="Equation" r:id="rId5" imgW="283176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for AOD Prediction – Interaction Potential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88824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78863" cy="598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Interaction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potential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Feature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function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		       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=1 if (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 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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 0, otherwise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have similar values if they have an edge in the graph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Multiple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facilitate  modeling of different aspects of correlation (for example spatial and temporal).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dirty="0">
              <a:latin typeface="CAC Futura Casua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dirty="0">
              <a:latin typeface="CAC Futura Casual" pitchFamily="2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i="1" dirty="0"/>
          </a:p>
        </p:txBody>
      </p:sp>
      <p:cxnSp>
        <p:nvCxnSpPr>
          <p:cNvPr id="588825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88826" name="Rectangle 2"/>
          <p:cNvSpPr>
            <a:spLocks noChangeArrowheads="1"/>
          </p:cNvSpPr>
          <p:nvPr/>
        </p:nvSpPr>
        <p:spPr bwMode="auto">
          <a:xfrm>
            <a:off x="0" y="26988"/>
            <a:ext cx="411163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88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88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88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88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588833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88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883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8836" name="Rectangle 1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8818" name="Object 18"/>
          <p:cNvGraphicFramePr>
            <a:graphicFrameLocks noChangeAspect="1"/>
          </p:cNvGraphicFramePr>
          <p:nvPr/>
        </p:nvGraphicFramePr>
        <p:xfrm>
          <a:off x="1619672" y="1848787"/>
          <a:ext cx="3168353" cy="428085"/>
        </p:xfrm>
        <a:graphic>
          <a:graphicData uri="http://schemas.openxmlformats.org/presentationml/2006/ole">
            <p:oleObj spid="_x0000_s588818" name="Equation" r:id="rId3" imgW="1854000" imgH="253800" progId="Equation.3">
              <p:embed/>
            </p:oleObj>
          </a:graphicData>
        </a:graphic>
      </p:graphicFrame>
      <p:sp>
        <p:nvSpPr>
          <p:cNvPr id="588837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88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3"/>
          <p:cNvGraphicFramePr>
            <a:graphicFrameLocks noChangeAspect="1"/>
          </p:cNvGraphicFramePr>
          <p:nvPr/>
        </p:nvGraphicFramePr>
        <p:xfrm>
          <a:off x="1619671" y="2861864"/>
          <a:ext cx="2880321" cy="423120"/>
        </p:xfrm>
        <a:graphic>
          <a:graphicData uri="http://schemas.openxmlformats.org/presentationml/2006/ole">
            <p:oleObj spid="_x0000_s588823" name="Equation" r:id="rId4" imgW="17524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Experiments</a:t>
            </a:r>
          </a:p>
        </p:txBody>
      </p:sp>
      <p:sp>
        <p:nvSpPr>
          <p:cNvPr id="640002" name="Rectangle 4"/>
          <p:cNvSpPr>
            <a:spLocks noChangeArrowheads="1"/>
          </p:cNvSpPr>
          <p:nvPr/>
        </p:nvSpPr>
        <p:spPr bwMode="auto">
          <a:xfrm>
            <a:off x="34924" y="1512888"/>
            <a:ext cx="885755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28374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collocated observations, training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2005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data, test on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2006 data.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Train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NN on 2005 data and then use its predictions as inputs to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GCRF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nested cross-validation (cross-validation on 2005 data).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Single graph G,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weighted by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200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represents a measure of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-temporal proximity between data points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(data are irregularly sampled in both space and time)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~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temporalDist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i,j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&lt; 60 days and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spatialDist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i,j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&lt; 100km.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represents the level of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-temporal correlation of neighboring outputs (large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indicates that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-temporal correlation is large).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00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0004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0005" name="Rectangle 12"/>
          <p:cNvSpPr>
            <a:spLocks noChangeArrowheads="1"/>
          </p:cNvSpPr>
          <p:nvPr/>
        </p:nvSpPr>
        <p:spPr bwMode="auto">
          <a:xfrm>
            <a:off x="0" y="3101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05" name="Object 1"/>
          <p:cNvGraphicFramePr>
            <a:graphicFrameLocks noChangeAspect="1"/>
          </p:cNvGraphicFramePr>
          <p:nvPr/>
        </p:nvGraphicFramePr>
        <p:xfrm>
          <a:off x="1017588" y="3645024"/>
          <a:ext cx="6074692" cy="1091224"/>
        </p:xfrm>
        <a:graphic>
          <a:graphicData uri="http://schemas.openxmlformats.org/presentationml/2006/ole">
            <p:oleObj spid="_x0000_s635905" name="Equation" r:id="rId3" imgW="35686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Motivation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“All models are wrong, but some are useful”, George E. P. Box</a:t>
            </a:r>
            <a:endParaRPr lang="en-US" sz="2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954735"/>
            <a:ext cx="37480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2780555"/>
            <a:ext cx="4176713" cy="3960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Traditional supervised learning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Models mainly focus on the prediction of a single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output.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61" y="4293071"/>
            <a:ext cx="324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4714875" y="2780555"/>
            <a:ext cx="4178300" cy="3960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Structured learning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Models learn to simultaneously predict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all outputs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given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all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inputs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250825" y="1363415"/>
            <a:ext cx="8642350" cy="124341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-temporal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data - outputs are correlated in space and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time.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Can we take an advantage of knowing that outputs are structured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Can we incorporate different sources of information?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- Partitioning the World into 5 Regions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388" y="4941168"/>
            <a:ext cx="8678862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Approximate values of learned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α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ratio of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α’s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NN:C005=24:13 in North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America.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ratio of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α’s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NN:C005=8:9 in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Africa.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β was estimated to 0.049, which slightly improves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accuracy.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GCRF improves FRAC accuracy as well.</a:t>
            </a: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580669" name="Group 61"/>
          <p:cNvGraphicFramePr>
            <a:graphicFrameLocks noGrp="1"/>
          </p:cNvGraphicFramePr>
          <p:nvPr/>
        </p:nvGraphicFramePr>
        <p:xfrm>
          <a:off x="107505" y="2276872"/>
          <a:ext cx="8928991" cy="2715728"/>
        </p:xfrm>
        <a:graphic>
          <a:graphicData uri="http://schemas.openxmlformats.org/drawingml/2006/table">
            <a:tbl>
              <a:tblPr/>
              <a:tblGrid>
                <a:gridCol w="950437"/>
                <a:gridCol w="561730"/>
                <a:gridCol w="1080120"/>
                <a:gridCol w="1224136"/>
                <a:gridCol w="1224136"/>
                <a:gridCol w="576064"/>
                <a:gridCol w="1080120"/>
                <a:gridCol w="1152128"/>
                <a:gridCol w="1080120"/>
              </a:tblGrid>
              <a:tr h="339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RMSE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FRAC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Region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C005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≠0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C005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≠0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Globe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0.112±0.001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0.1067±0.0005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0.1056±0.0005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0.667±0.002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0.704±0.003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0.708±0.004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N. 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0.085±0.001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0.083±0.001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0.081±0.001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0.667±0.008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0.71±0.01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0.71±0.01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S. 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0.110±005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0.104±0.003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0.098±0.002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0.56±0.01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0.58±0.02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0.60±0.02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0.080±0.001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0.0736±0.0005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0.0728±0.0005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0.762±0.005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0.807±0.006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0.812±0.006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Africa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0.154±0.001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0.152±0.001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0.149±0.001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0.560±0.006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0.568±0.007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0.577±0.006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Asia&amp;Aus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0.156±0.001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0.145±001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0.148±0.001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0.66±0.01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0.71±0.01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0.70±0.01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1559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C005 – operational knowledge driven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algorithm.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Without interaction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potential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=0) and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 interaction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potential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≠0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GCRF - Observations with Different Qualities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388" y="4710623"/>
            <a:ext cx="8678862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Data partitioned into four subsets with quality flags QA = 0, 1, 2, and 3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Low quality data QA = 0, ratio of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’s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NN:C005=21:10.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High quality data QA=3, ratio of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α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’s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NN:C005=16:16.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β was estimated to 0.06, which slightly improves accuracy.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FRAC is also improved by GCRF.</a:t>
            </a: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580669" name="Group 61"/>
          <p:cNvGraphicFramePr>
            <a:graphicFrameLocks noGrp="1"/>
          </p:cNvGraphicFramePr>
          <p:nvPr/>
        </p:nvGraphicFramePr>
        <p:xfrm>
          <a:off x="107505" y="2276872"/>
          <a:ext cx="8928991" cy="2376262"/>
        </p:xfrm>
        <a:graphic>
          <a:graphicData uri="http://schemas.openxmlformats.org/drawingml/2006/table">
            <a:tbl>
              <a:tblPr/>
              <a:tblGrid>
                <a:gridCol w="950437"/>
                <a:gridCol w="561730"/>
                <a:gridCol w="1080120"/>
                <a:gridCol w="1224136"/>
                <a:gridCol w="1224136"/>
                <a:gridCol w="576064"/>
                <a:gridCol w="1080120"/>
                <a:gridCol w="1152128"/>
                <a:gridCol w="1080120"/>
              </a:tblGrid>
              <a:tr h="339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RMSE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FRAC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Region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C005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≠0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C005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GCRF,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≠0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Entire 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0.112±0.001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0.1065±0.0005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0.105±0.0005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0.667±0.002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0.705±0.004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0.709±0.004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QA=0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0.128±0.002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0.123±0.001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0.121±0.001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0.60±0.01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0.64±0.01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0.64±0.01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QA=1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0.108±0.001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0.109±0.001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0.107±0.001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0.623±0.006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0.65±0.01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0.652±0.005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QA=2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0.110±0.002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0.104±0.001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0.101±0.001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0.65±0.01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0.686±0.007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0.689±0.007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QA=3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0.104±0.002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0.097±0.001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0.096±0.001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0.755±0.003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itchFamily="34" charset="0"/>
                        </a:rPr>
                        <a:t>0.761±0.002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C005 – operational knowledge driven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algorithm.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Without interaction potential 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=0) and with interaction potential 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≠0).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NGCRF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200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- a neural network with 10 hidden nodes.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baseline="30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is a vector with all ones,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="1" i="1" baseline="-25000" dirty="0" smtClean="0">
                <a:latin typeface="Calibri" pitchFamily="34" charset="0"/>
                <a:cs typeface="Calibri" pitchFamily="34" charset="0"/>
              </a:rPr>
              <a:t>2,3,4,5</a:t>
            </a:r>
            <a:r>
              <a:rPr lang="en-US" sz="2200" i="1" baseline="30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quality flags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baseline="30000" dirty="0" smtClean="0">
                <a:latin typeface="Calibri" pitchFamily="34" charset="0"/>
                <a:cs typeface="Calibri" pitchFamily="34" charset="0"/>
              </a:rPr>
              <a:t>i,j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is a vector with all ones,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baseline="30000" dirty="0" smtClean="0">
                <a:latin typeface="Calibri" pitchFamily="34" charset="0"/>
                <a:cs typeface="Calibri" pitchFamily="34" charset="0"/>
              </a:rPr>
              <a:t>i,j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spatial distance between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baseline="30000" dirty="0" smtClean="0">
                <a:latin typeface="Calibri" pitchFamily="34" charset="0"/>
                <a:cs typeface="Calibri" pitchFamily="34" charset="0"/>
              </a:rPr>
              <a:t>i,j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temporal distance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Results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Without interaction potential 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=0) and with interaction potential (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≠0).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NGCRF makes use of learning the level of correlation between neighboring observations and makes use of adaptive feature function.</a:t>
            </a: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1265" name="Object 1"/>
          <p:cNvGraphicFramePr>
            <a:graphicFrameLocks noChangeAspect="1"/>
          </p:cNvGraphicFramePr>
          <p:nvPr/>
        </p:nvGraphicFramePr>
        <p:xfrm>
          <a:off x="1187624" y="2204864"/>
          <a:ext cx="1676346" cy="432048"/>
        </p:xfrm>
        <a:graphic>
          <a:graphicData uri="http://schemas.openxmlformats.org/presentationml/2006/ole">
            <p:oleObj spid="_x0000_s651265" name="Equation" r:id="rId3" imgW="927100" imgH="241300" progId="Equation.3">
              <p:embed/>
            </p:oleObj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1267" name="Object 3"/>
          <p:cNvGraphicFramePr>
            <a:graphicFrameLocks noChangeAspect="1"/>
          </p:cNvGraphicFramePr>
          <p:nvPr/>
        </p:nvGraphicFramePr>
        <p:xfrm>
          <a:off x="1187624" y="3347481"/>
          <a:ext cx="1872208" cy="441559"/>
        </p:xfrm>
        <a:graphic>
          <a:graphicData uri="http://schemas.openxmlformats.org/presentationml/2006/ole">
            <p:oleObj spid="_x0000_s651267" name="Equation" r:id="rId4" imgW="1016000" imgH="241300" progId="Equation.3">
              <p:embed/>
            </p:oleObj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47664" y="418868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C005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NN</a:t>
                      </a:r>
                      <a:endParaRPr lang="en-US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GCRF</a:t>
                      </a:r>
                      <a:endParaRPr lang="en-US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NGCRF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RMSE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0.102</a:t>
                      </a:r>
                      <a:endParaRPr lang="en-US" sz="14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FRAC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0.74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Aggregation of AOD</a:t>
            </a:r>
            <a:br>
              <a:rPr lang="en-US" sz="3600" b="1" dirty="0" smtClean="0"/>
            </a:br>
            <a:r>
              <a:rPr lang="en-US" sz="3600" b="1" dirty="0" smtClean="0"/>
              <a:t>Predictions from Multiple Instruments</a:t>
            </a:r>
            <a:endParaRPr lang="en-US" altLang="zh-CN" sz="3600" b="1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598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Aggregation of Operational Aerosol Retrievals from Multiple Instruments, </a:t>
            </a:r>
            <a:r>
              <a:rPr lang="en-US" sz="22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Djuric</a:t>
            </a: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, N., Radosavljevic, V., Obradovic, Z., Vucetic, S., Submitted to IEEE Transactions on </a:t>
            </a:r>
            <a:r>
              <a:rPr lang="en-US" sz="22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Geoscience</a:t>
            </a: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and Remote Sensing.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Number of data points for various data sources for years 2006 - 2010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292" y="2492896"/>
            <a:ext cx="4152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5306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Graphical representation of GCRF Model for AOD estimation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thick line: within-day interaction, 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thin line: between-day interaction,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dotted line: association between inputs and outputs.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GCRF Model</a:t>
            </a:r>
            <a:endParaRPr lang="en-US" altLang="zh-CN" sz="3600" b="1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4829"/>
            <a:ext cx="6552728" cy="359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408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Number of points for different satellite availability patterns for 2006-2010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Data Availability</a:t>
            </a:r>
            <a:endParaRPr lang="en-US" altLang="zh-CN" sz="3600" b="1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4480"/>
            <a:ext cx="7980505" cy="29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449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Bottom part shows 10:30am, upper part shows 1:30pm results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RMSE of Individual Instruments and Different GCRF Models</a:t>
            </a:r>
            <a:endParaRPr lang="en-US" altLang="zh-CN" sz="3600" b="1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4"/>
            <a:ext cx="9144000" cy="36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52383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RMSE vs. uncertainty of GCRF for labeled points, with confidence intervals showing 5th and 95th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quantiles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AOD predictions where GCRF is more certain correspond to lower RMSE.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GCRF provides a valuable information about prediction quality.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Uncertainty = Quality Flag</a:t>
            </a:r>
            <a:endParaRPr lang="en-US" altLang="zh-CN" sz="3600" b="1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026" y="1340768"/>
            <a:ext cx="516625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4320604" cy="55769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Colored dots: satellite AOD estimation is available for that particular day.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Dotted vertical line: day #185.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Upper 10:30am, bottom 1:30pm.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Uncertainty gradually increases with distance from the nearest available satellite estimation.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Drop in uncertainty at day 185 although no instrument gave an estimate at 1:30pm on that and neighboring days.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Can be explained by the estimation at 10:30am.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GCRF Uncertainty Estimate for AERONET Site Located at Maryland Science Center</a:t>
            </a:r>
            <a:endParaRPr lang="en-US" altLang="zh-CN" sz="3200" b="1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1508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388676"/>
            <a:ext cx="8964612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914" y="1196752"/>
            <a:ext cx="4752528" cy="281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54931"/>
            <a:ext cx="4752528" cy="283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Conclusion</a:t>
            </a:r>
            <a:endParaRPr lang="en-US" altLang="zh-CN" sz="21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47170" name="Text Box 3"/>
          <p:cNvSpPr txBox="1">
            <a:spLocks noChangeArrowheads="1"/>
          </p:cNvSpPr>
          <p:nvPr/>
        </p:nvSpPr>
        <p:spPr bwMode="auto">
          <a:xfrm>
            <a:off x="250825" y="1052736"/>
            <a:ext cx="8678863" cy="70234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Main contribution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GCRF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capable of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modeling correlated attributes of different quality, handling missing values, modeling with partially observed labels, taking into account structure among outputs. 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Limitations of GCRF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Overfitting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Enforcement of diagonal dominance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Future work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Analysis of convexity; parallel computing.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Application to other domains</a:t>
            </a:r>
          </a:p>
          <a:p>
            <a:pPr marL="1257300" lvl="2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Classification problems.</a:t>
            </a:r>
          </a:p>
          <a:p>
            <a:pPr marL="1257300" lvl="2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Control theory.</a:t>
            </a:r>
          </a:p>
          <a:p>
            <a:pPr marL="1257300" lvl="2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Social networks.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dirty="0">
              <a:latin typeface="CAC Futura Casual" pitchFamily="2" charset="0"/>
            </a:endParaRPr>
          </a:p>
        </p:txBody>
      </p:sp>
      <p:cxnSp>
        <p:nvCxnSpPr>
          <p:cNvPr id="647171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71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71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71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  <a:latin typeface="CAC Futura Casual"/>
              <a:cs typeface="+mn-cs"/>
            </a:endParaRPr>
          </a:p>
        </p:txBody>
      </p:sp>
      <p:sp>
        <p:nvSpPr>
          <p:cNvPr id="647178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7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1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2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4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5" name="Rectangle 2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6" name="Rectangle 2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7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71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8849" name="Object 1"/>
          <p:cNvGraphicFramePr>
            <a:graphicFrameLocks noChangeAspect="1"/>
          </p:cNvGraphicFramePr>
          <p:nvPr/>
        </p:nvGraphicFramePr>
        <p:xfrm>
          <a:off x="2699792" y="4077072"/>
          <a:ext cx="1762078" cy="576064"/>
        </p:xfrm>
        <a:graphic>
          <a:graphicData uri="http://schemas.openxmlformats.org/presentationml/2006/ole">
            <p:oleObj spid="_x0000_s718849" name="Equation" r:id="rId3" imgW="1485900" imgH="482600" progId="Equation.3">
              <p:embed/>
            </p:oleObj>
          </a:graphicData>
        </a:graphic>
      </p:graphicFrame>
      <p:pic>
        <p:nvPicPr>
          <p:cNvPr id="71885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0968"/>
            <a:ext cx="2350201" cy="1590100"/>
          </a:xfrm>
          <a:prstGeom prst="rect">
            <a:avLst/>
          </a:prstGeom>
          <a:noFill/>
        </p:spPr>
      </p:pic>
      <p:pic>
        <p:nvPicPr>
          <p:cNvPr id="71885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988" y="3126306"/>
            <a:ext cx="2358939" cy="1598838"/>
          </a:xfrm>
          <a:prstGeom prst="rect">
            <a:avLst/>
          </a:prstGeom>
          <a:noFill/>
        </p:spPr>
      </p:pic>
      <p:sp>
        <p:nvSpPr>
          <p:cNvPr id="7188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20072" y="46531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Diagonal dominance	          Exact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Motivation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78863" cy="50290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Relationships among the outputs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are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application-specific.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Defined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in advance, either by domain knowledge or by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assumptions.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Time series example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i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is dependent on that of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i−1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i+1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as is the case in temporal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data.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is noisy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Traditional model: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might be different from those of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i-1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Structured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model: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takes into account that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more likely to have value close to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i-1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i+1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thus improving final predictions. </a:t>
            </a:r>
          </a:p>
        </p:txBody>
      </p:sp>
      <p:cxnSp>
        <p:nvCxnSpPr>
          <p:cNvPr id="21507" name="AutoShape 6"/>
          <p:cNvCxnSpPr>
            <a:cxnSpLocks noChangeShapeType="1"/>
          </p:cNvCxnSpPr>
          <p:nvPr/>
        </p:nvCxnSpPr>
        <p:spPr bwMode="auto">
          <a:xfrm>
            <a:off x="1692275" y="5043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454" y="2708895"/>
            <a:ext cx="324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4" name="Straight Connector 13"/>
          <p:cNvCxnSpPr>
            <a:cxnSpLocks noChangeShapeType="1"/>
          </p:cNvCxnSpPr>
          <p:nvPr/>
        </p:nvCxnSpPr>
        <p:spPr bwMode="auto">
          <a:xfrm>
            <a:off x="3571875" y="4221088"/>
            <a:ext cx="7858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5" name="Straight Connector 14"/>
          <p:cNvCxnSpPr>
            <a:cxnSpLocks noChangeShapeType="1"/>
          </p:cNvCxnSpPr>
          <p:nvPr/>
        </p:nvCxnSpPr>
        <p:spPr bwMode="auto">
          <a:xfrm>
            <a:off x="4818561" y="4221088"/>
            <a:ext cx="714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endParaRPr lang="en-US" sz="4000" b="1" smtClean="0"/>
          </a:p>
        </p:txBody>
      </p:sp>
      <p:sp>
        <p:nvSpPr>
          <p:cNvPr id="64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3068638"/>
            <a:ext cx="8458200" cy="32210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THANK YOU!</a:t>
            </a:r>
            <a:endParaRPr lang="en-US" sz="4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Remote Sensing Application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607425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Estimate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-temporal distribution of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continuous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valued geophysical phenomenon (temperature, precipitation,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aerosol optical depth AOD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Ground-based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sensors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Local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coverage.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High accuracy (ground truth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531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526118" y="6215063"/>
            <a:ext cx="464343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Daily global coverage of MODIS sensor, NASA’s Terra satellite</a:t>
            </a:r>
          </a:p>
        </p:txBody>
      </p:sp>
      <p:pic>
        <p:nvPicPr>
          <p:cNvPr id="22533" name="Picture 4" descr="bamgomas_m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857625"/>
            <a:ext cx="4395788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2" descr="https://lpdaac.usgs.gov/var/ezwebin_site/storage/images/media/images/first_complete_day_from_modis/8529-1-eng-US/first_complete_day_from_mod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5"/>
            <a:ext cx="4429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4824413" y="2492896"/>
            <a:ext cx="4284662" cy="1095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Satellite-based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sensors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Global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coverage.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Low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accuracy.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0" y="6215063"/>
            <a:ext cx="464343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Global distribution of AERONET ground-based sensor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Aerosol Optical Depth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641655" cy="20374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Aerosols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Small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particles in the atmosphere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that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scatter and absorb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light.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Aerosol Optical Depth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AOD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is a measure of the degree to which aerosols prevent transmission of the light through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atmosphere.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Challenge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accurate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AOD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estimation from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satellite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observations.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dirty="0">
              <a:latin typeface="CAC Futura Casual" pitchFamily="2" charset="0"/>
            </a:endParaRPr>
          </a:p>
        </p:txBody>
      </p:sp>
      <p:cxnSp>
        <p:nvCxnSpPr>
          <p:cNvPr id="24579" name="AutoShape 6"/>
          <p:cNvCxnSpPr>
            <a:cxnSpLocks noChangeShapeType="1"/>
          </p:cNvCxnSpPr>
          <p:nvPr/>
        </p:nvCxnSpPr>
        <p:spPr bwMode="auto">
          <a:xfrm>
            <a:off x="1692275" y="49498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3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4" name="Rectangle 1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1801" t="-18715" r="3000" b="75375"/>
          <a:stretch>
            <a:fillRect/>
          </a:stretch>
        </p:blipFill>
        <p:spPr bwMode="auto">
          <a:xfrm rot="8431368" flipH="1" flipV="1">
            <a:off x="5131905" y="4147164"/>
            <a:ext cx="3600401" cy="247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407"/>
              </a:clrFrom>
              <a:clrTo>
                <a:srgbClr val="000407">
                  <a:alpha val="0"/>
                </a:srgbClr>
              </a:clrTo>
            </a:clrChange>
          </a:blip>
          <a:srcRect l="1801" t="74249" r="3000"/>
          <a:stretch>
            <a:fillRect/>
          </a:stretch>
        </p:blipFill>
        <p:spPr bwMode="auto">
          <a:xfrm rot="19479039">
            <a:off x="4312662" y="3737429"/>
            <a:ext cx="3599690" cy="180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8" name="Text Box 6"/>
          <p:cNvSpPr txBox="1">
            <a:spLocks noChangeArrowheads="1"/>
          </p:cNvSpPr>
          <p:nvPr/>
        </p:nvSpPr>
        <p:spPr bwMode="auto">
          <a:xfrm>
            <a:off x="6948264" y="4859868"/>
            <a:ext cx="1274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small </a:t>
            </a:r>
            <a:r>
              <a:rPr lang="en-US" dirty="0" smtClean="0"/>
              <a:t>AOD</a:t>
            </a:r>
            <a:endParaRPr lang="en-US" dirty="0"/>
          </a:p>
        </p:txBody>
      </p:sp>
      <p:sp>
        <p:nvSpPr>
          <p:cNvPr id="24589" name="Text Box 7"/>
          <p:cNvSpPr txBox="1">
            <a:spLocks noChangeArrowheads="1"/>
          </p:cNvSpPr>
          <p:nvPr/>
        </p:nvSpPr>
        <p:spPr bwMode="auto">
          <a:xfrm>
            <a:off x="4907051" y="4892687"/>
            <a:ext cx="124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large </a:t>
            </a:r>
            <a:r>
              <a:rPr lang="en-US" dirty="0" smtClean="0"/>
              <a:t>AOD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347864" y="3933056"/>
            <a:ext cx="579613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585" name="Picture 1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40000"/>
          </a:blip>
          <a:srcRect l="22893" t="35320" r="28053" b="12357"/>
          <a:stretch>
            <a:fillRect/>
          </a:stretch>
        </p:blipFill>
        <p:spPr bwMode="auto">
          <a:xfrm>
            <a:off x="251520" y="3501603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 bwMode="auto">
          <a:xfrm>
            <a:off x="3419872" y="4149080"/>
            <a:ext cx="936104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355976" y="3356992"/>
            <a:ext cx="2808312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7164288" y="3356992"/>
            <a:ext cx="1979712" cy="1728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084168" y="5085184"/>
            <a:ext cx="3059832" cy="17728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355976" y="4941168"/>
            <a:ext cx="1728192" cy="1916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3347864" y="3356992"/>
            <a:ext cx="381642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347864" y="4149080"/>
            <a:ext cx="2736304" cy="2708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AOD Prediction Challenges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23850" y="3824288"/>
            <a:ext cx="8678863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Spatial and temporal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correlation, missing data.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507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1508" name="Picture 10" descr="Aerosol optical dep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4221163"/>
            <a:ext cx="374491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http://www.pages.drexel.edu/~brooksdr/DRB_web_page/Aerosols/PhiladelphiaAOT.jpg"/>
          <p:cNvPicPr>
            <a:picLocks noChangeAspect="1" noChangeArrowheads="1"/>
          </p:cNvPicPr>
          <p:nvPr/>
        </p:nvPicPr>
        <p:blipFill>
          <a:blip r:embed="rId3" cstate="print"/>
          <a:srcRect l="4375" b="5659"/>
          <a:stretch>
            <a:fillRect/>
          </a:stretch>
        </p:blipFill>
        <p:spPr bwMode="auto">
          <a:xfrm>
            <a:off x="5030788" y="4292600"/>
            <a:ext cx="32131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39552" y="6453188"/>
            <a:ext cx="432047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Global aerosol optical depth,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MODIS,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Terra, April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2001.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56100" y="6453336"/>
            <a:ext cx="464343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Monthly MODIS AOD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over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Philadelphia, 2000-2005.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12" name="Picture 14" descr="414613main_A-train_with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11288"/>
            <a:ext cx="4537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3311525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Data fusion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Multiple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sensors.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Different algorithms for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the same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sensor.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4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42350" cy="244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>
              <a:latin typeface="CAC Futura Casual"/>
            </a:endParaRPr>
          </a:p>
        </p:txBody>
      </p:sp>
      <p:sp>
        <p:nvSpPr>
          <p:cNvPr id="21515" name="Text Box 3"/>
          <p:cNvSpPr txBox="1">
            <a:spLocks noChangeArrowheads="1"/>
          </p:cNvSpPr>
          <p:nvPr/>
        </p:nvSpPr>
        <p:spPr bwMode="auto">
          <a:xfrm>
            <a:off x="250825" y="3860800"/>
            <a:ext cx="8642350" cy="29257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n"/>
            </a:pPr>
            <a:endParaRPr lang="en-US">
              <a:latin typeface="CAC Futura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640960" cy="1143000"/>
          </a:xfrm>
        </p:spPr>
        <p:txBody>
          <a:bodyPr/>
          <a:lstStyle/>
          <a:p>
            <a:pPr eaLnBrk="1" hangingPunct="1"/>
            <a:r>
              <a:rPr lang="en-US" altLang="zh-CN" sz="4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Aerosol Optical Depth Prediction</a:t>
            </a:r>
            <a:endParaRPr lang="en-US" altLang="zh-CN" sz="4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cxnSp>
        <p:nvCxnSpPr>
          <p:cNvPr id="25603" name="AutoShape 6"/>
          <p:cNvCxnSpPr>
            <a:cxnSpLocks noChangeShapeType="1"/>
          </p:cNvCxnSpPr>
          <p:nvPr/>
        </p:nvCxnSpPr>
        <p:spPr bwMode="auto">
          <a:xfrm>
            <a:off x="1692275" y="4733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5604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8"/>
            <a:ext cx="3243544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5473303" cy="5379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Data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Input: x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satellite observations &amp; ancillary attributes.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Output: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AOD.</a:t>
            </a: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Knowledge driven AOD prediction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Lookup table LUT = {(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)} representing the most common conditions (three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-temporal aerosol models).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Use LUT to find the most similar entry to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1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Data driven AOD prediction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Data set D = {(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)} of merged satellite and ground base data.</a:t>
            </a:r>
          </a:p>
          <a:p>
            <a:pPr marL="1143000" lvl="2" indent="-2286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ground based AOD.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Learn a model to predict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given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800100" lvl="1" indent="-3429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Neural networks are often model of choice.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l="1424" t="5769" r="2045" b="58167"/>
          <a:stretch>
            <a:fillRect/>
          </a:stretch>
        </p:blipFill>
        <p:spPr bwMode="auto">
          <a:xfrm>
            <a:off x="5724128" y="1556792"/>
            <a:ext cx="3240360" cy="9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1212" t="56270" r="1387" b="7968"/>
          <a:stretch>
            <a:fillRect/>
          </a:stretch>
        </p:blipFill>
        <p:spPr bwMode="auto">
          <a:xfrm>
            <a:off x="5724128" y="2492896"/>
            <a:ext cx="3240360" cy="89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36096" y="3356992"/>
            <a:ext cx="3816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Spatio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-temporal aerosol models (four seasons)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08104" y="6479473"/>
            <a:ext cx="38164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Data Fusion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>
                <a:latin typeface="Calibri" pitchFamily="34" charset="0"/>
                <a:cs typeface="Calibri" pitchFamily="34" charset="0"/>
              </a:rPr>
              <a:t>Regression Model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250825" y="6309320"/>
            <a:ext cx="8569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2000" indent="-762000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without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transformation       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        log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transformation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             square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root transformation</a:t>
            </a:r>
          </a:p>
          <a:p>
            <a:pPr marL="762000" indent="-762000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250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484685"/>
            <a:ext cx="8569325" cy="25923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Typical assumption: a data-generating model </a:t>
            </a:r>
            <a:r>
              <a:rPr lang="en-US" altLang="zh-CN" sz="2200" dirty="0">
                <a:latin typeface="Calibri" pitchFamily="34" charset="0"/>
                <a:ea typeface="SimSun" pitchFamily="2" charset="-122"/>
                <a:cs typeface="Calibri" pitchFamily="34" charset="0"/>
              </a:rPr>
              <a:t>with </a:t>
            </a:r>
            <a:r>
              <a:rPr lang="el-GR" altLang="zh-CN" sz="2200" i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σ</a:t>
            </a:r>
            <a:r>
              <a:rPr lang="en-US" altLang="zh-CN" sz="2200" i="1" baseline="300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2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 = </a:t>
            </a:r>
            <a:r>
              <a:rPr lang="en-US" altLang="zh-CN" sz="2200" i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const.</a:t>
            </a:r>
            <a:endParaRPr lang="en-US" altLang="zh-CN" sz="2200" i="1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altLang="zh-CN" sz="2200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altLang="zh-CN" sz="22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Residual plot </a:t>
            </a:r>
            <a:r>
              <a:rPr lang="en-US" altLang="zh-CN" sz="2200" i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f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(</a:t>
            </a:r>
            <a:r>
              <a:rPr lang="en-US" altLang="zh-CN" sz="2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x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) - </a:t>
            </a:r>
            <a:r>
              <a:rPr lang="en-US" altLang="zh-CN" sz="2200" i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y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 as a function of </a:t>
            </a:r>
            <a:r>
              <a:rPr lang="en-US" altLang="zh-CN" sz="2200" i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f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(</a:t>
            </a:r>
            <a:r>
              <a:rPr lang="en-US" altLang="zh-CN" sz="2200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x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) provides an evidence </a:t>
            </a:r>
            <a:r>
              <a:rPr lang="en-US" altLang="zh-CN" sz="2200" dirty="0">
                <a:latin typeface="Calibri" pitchFamily="34" charset="0"/>
                <a:ea typeface="SimSun" pitchFamily="2" charset="-122"/>
                <a:cs typeface="Calibri" pitchFamily="34" charset="0"/>
              </a:rPr>
              <a:t>that this assumption is 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violated. </a:t>
            </a: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Variance </a:t>
            </a:r>
            <a:r>
              <a:rPr lang="en-US" altLang="zh-CN" sz="2200" dirty="0">
                <a:latin typeface="Calibri" pitchFamily="34" charset="0"/>
                <a:ea typeface="SimSun" pitchFamily="2" charset="-122"/>
                <a:cs typeface="Calibri" pitchFamily="34" charset="0"/>
              </a:rPr>
              <a:t>stabilizing transformations are useful in these </a:t>
            </a:r>
            <a:r>
              <a:rPr lang="en-US" altLang="zh-CN" sz="22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cases.</a:t>
            </a: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n-US" sz="2200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0481" name="Object 1"/>
          <p:cNvGraphicFramePr>
            <a:graphicFrameLocks noChangeAspect="1"/>
          </p:cNvGraphicFramePr>
          <p:nvPr/>
        </p:nvGraphicFramePr>
        <p:xfrm>
          <a:off x="3275856" y="1916832"/>
          <a:ext cx="2871962" cy="398422"/>
        </p:xfrm>
        <a:graphic>
          <a:graphicData uri="http://schemas.openxmlformats.org/presentationml/2006/ole">
            <p:oleObj spid="_x0000_s660481" name="Equation" r:id="rId3" imgW="1651000" imgH="228600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563888" y="3490144"/>
          <a:ext cx="2211387" cy="442912"/>
        </p:xfrm>
        <a:graphic>
          <a:graphicData uri="http://schemas.openxmlformats.org/presentationml/2006/ole">
            <p:oleObj spid="_x0000_s660482" name="Equation" r:id="rId4" imgW="1269720" imgH="253800" progId="Equation.3">
              <p:embed/>
            </p:oleObj>
          </a:graphicData>
        </a:graphic>
      </p:graphicFrame>
      <p:pic>
        <p:nvPicPr>
          <p:cNvPr id="660485" name="Picture 5"/>
          <p:cNvPicPr>
            <a:picLocks noChangeAspect="1" noChangeArrowheads="1"/>
          </p:cNvPicPr>
          <p:nvPr/>
        </p:nvPicPr>
        <p:blipFill>
          <a:blip r:embed="rId5" cstate="print"/>
          <a:srcRect t="4497" r="5423"/>
          <a:stretch>
            <a:fillRect/>
          </a:stretch>
        </p:blipFill>
        <p:spPr bwMode="auto">
          <a:xfrm>
            <a:off x="585242" y="4149080"/>
            <a:ext cx="2474590" cy="2017571"/>
          </a:xfrm>
          <a:prstGeom prst="rect">
            <a:avLst/>
          </a:prstGeom>
          <a:noFill/>
        </p:spPr>
      </p:pic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6" cstate="print"/>
          <a:srcRect t="4497" r="5423"/>
          <a:stretch>
            <a:fillRect/>
          </a:stretch>
        </p:blipFill>
        <p:spPr bwMode="auto">
          <a:xfrm>
            <a:off x="3249538" y="4150396"/>
            <a:ext cx="2484115" cy="2016255"/>
          </a:xfrm>
          <a:prstGeom prst="rect">
            <a:avLst/>
          </a:prstGeom>
          <a:noFill/>
        </p:spPr>
      </p:pic>
      <p:pic>
        <p:nvPicPr>
          <p:cNvPr id="660483" name="Picture 3"/>
          <p:cNvPicPr>
            <a:picLocks noChangeAspect="1" noChangeArrowheads="1"/>
          </p:cNvPicPr>
          <p:nvPr/>
        </p:nvPicPr>
        <p:blipFill>
          <a:blip r:embed="rId7" cstate="print"/>
          <a:srcRect t="4497" r="5423"/>
          <a:stretch>
            <a:fillRect/>
          </a:stretch>
        </p:blipFill>
        <p:spPr bwMode="auto">
          <a:xfrm>
            <a:off x="5913834" y="4149080"/>
            <a:ext cx="2474590" cy="2017571"/>
          </a:xfrm>
          <a:prstGeom prst="rect">
            <a:avLst/>
          </a:prstGeom>
          <a:noFill/>
        </p:spPr>
      </p:pic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0" y="2181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II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sII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CloudsI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I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I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I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11967</TotalTime>
  <Words>1932</Words>
  <Application>Microsoft Office PowerPoint</Application>
  <PresentationFormat>On-screen Show (4:3)</PresentationFormat>
  <Paragraphs>590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CloudsII</vt:lpstr>
      <vt:lpstr>Equation</vt:lpstr>
      <vt:lpstr>Microsoft Equation 3.0</vt:lpstr>
      <vt:lpstr>Slide 1</vt:lpstr>
      <vt:lpstr>Outline</vt:lpstr>
      <vt:lpstr>Motivation “All models are wrong, but some are useful”, George E. P. Box</vt:lpstr>
      <vt:lpstr>Motivation</vt:lpstr>
      <vt:lpstr>Remote Sensing Application</vt:lpstr>
      <vt:lpstr>Aerosol Optical Depth</vt:lpstr>
      <vt:lpstr>AOD Prediction Challenges</vt:lpstr>
      <vt:lpstr>Aerosol Optical Depth Prediction</vt:lpstr>
      <vt:lpstr>Regression Model</vt:lpstr>
      <vt:lpstr>Accuracy Measures</vt:lpstr>
      <vt:lpstr>Conditional Random Fields</vt:lpstr>
      <vt:lpstr>Continuous Conditional Random Fields</vt:lpstr>
      <vt:lpstr>CCRF - Learning &amp; Inference</vt:lpstr>
      <vt:lpstr>CCRF Feature Functions</vt:lpstr>
      <vt:lpstr>Gaussian Conditional Random Fields</vt:lpstr>
      <vt:lpstr>Slide 16</vt:lpstr>
      <vt:lpstr>GCRF - Inference &amp; Learning</vt:lpstr>
      <vt:lpstr>GCRF Extension - Indicator Functions</vt:lpstr>
      <vt:lpstr>GCRF Extension - Missing Data</vt:lpstr>
      <vt:lpstr>GCRF Extension - Semisupervised Learning</vt:lpstr>
      <vt:lpstr>GCRF Extension - Partially Observed Test Data</vt:lpstr>
      <vt:lpstr>Neural Gaussian Conditional Random Fields</vt:lpstr>
      <vt:lpstr>NGCRF - Learning</vt:lpstr>
      <vt:lpstr>GCRF for Classification</vt:lpstr>
      <vt:lpstr>GCRF for Classification</vt:lpstr>
      <vt:lpstr>GCRF for Classification</vt:lpstr>
      <vt:lpstr>GCRF for AOD Prediction – Association Potential</vt:lpstr>
      <vt:lpstr>GCRF for AOD Prediction – Interaction Potential</vt:lpstr>
      <vt:lpstr>Experiments</vt:lpstr>
      <vt:lpstr>GCRF - Partitioning the World into 5 Regions</vt:lpstr>
      <vt:lpstr>GCRF - Observations with Different Qualities</vt:lpstr>
      <vt:lpstr>NGCRF</vt:lpstr>
      <vt:lpstr>Aggregation of AOD Predictions from Multiple Instruments</vt:lpstr>
      <vt:lpstr>GCRF Model</vt:lpstr>
      <vt:lpstr>Data Availability</vt:lpstr>
      <vt:lpstr>RMSE of Individual Instruments and Different GCRF Models</vt:lpstr>
      <vt:lpstr>Uncertainty = Quality Flag</vt:lpstr>
      <vt:lpstr>GCRF Uncertainty Estimate for AERONET Site Located at Maryland Science Center</vt:lpstr>
      <vt:lpstr>Conclusion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</dc:creator>
  <cp:lastModifiedBy>Vlada</cp:lastModifiedBy>
  <cp:revision>291</cp:revision>
  <dcterms:created xsi:type="dcterms:W3CDTF">2005-02-16T02:21:12Z</dcterms:created>
  <dcterms:modified xsi:type="dcterms:W3CDTF">2012-12-28T17:52:31Z</dcterms:modified>
</cp:coreProperties>
</file>