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5" autoAdjust="0"/>
    <p:restoredTop sz="94640" autoAdjust="0"/>
  </p:normalViewPr>
  <p:slideViewPr>
    <p:cSldViewPr>
      <p:cViewPr varScale="1">
        <p:scale>
          <a:sx n="103" d="100"/>
          <a:sy n="103" d="100"/>
        </p:scale>
        <p:origin x="-2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D286-8DA9-43CA-B90D-74D349402DCF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312F-6BD3-4816-801E-DBB3BAF6E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93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D286-8DA9-43CA-B90D-74D349402DCF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312F-6BD3-4816-801E-DBB3BAF6E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9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D286-8DA9-43CA-B90D-74D349402DCF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312F-6BD3-4816-801E-DBB3BAF6E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2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D286-8DA9-43CA-B90D-74D349402DCF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312F-6BD3-4816-801E-DBB3BAF6E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70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D286-8DA9-43CA-B90D-74D349402DCF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312F-6BD3-4816-801E-DBB3BAF6E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D286-8DA9-43CA-B90D-74D349402DCF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312F-6BD3-4816-801E-DBB3BAF6E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7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D286-8DA9-43CA-B90D-74D349402DCF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312F-6BD3-4816-801E-DBB3BAF6E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97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D286-8DA9-43CA-B90D-74D349402DCF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312F-6BD3-4816-801E-DBB3BAF6E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237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D286-8DA9-43CA-B90D-74D349402DCF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312F-6BD3-4816-801E-DBB3BAF6E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D286-8DA9-43CA-B90D-74D349402DCF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312F-6BD3-4816-801E-DBB3BAF6E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71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D286-8DA9-43CA-B90D-74D349402DCF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312F-6BD3-4816-801E-DBB3BAF6E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95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CD286-8DA9-43CA-B90D-74D349402DCF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3312F-6BD3-4816-801E-DBB3BAF6EC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82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142999"/>
          </a:xfrm>
        </p:spPr>
        <p:txBody>
          <a:bodyPr/>
          <a:lstStyle/>
          <a:p>
            <a:r>
              <a:rPr lang="en-US" b="1" dirty="0" smtClean="0"/>
              <a:t>ICT in the workplace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99" y="1600200"/>
            <a:ext cx="7743371" cy="4038600"/>
          </a:xfrm>
        </p:spPr>
        <p:txBody>
          <a:bodyPr/>
          <a:lstStyle/>
          <a:p>
            <a:pPr algn="l"/>
            <a:r>
              <a:rPr lang="en-US" dirty="0" smtClean="0"/>
              <a:t>noun – </a:t>
            </a:r>
            <a:r>
              <a:rPr lang="en-US" b="1" i="1" dirty="0" smtClean="0">
                <a:solidFill>
                  <a:srgbClr val="FF0000"/>
                </a:solidFill>
              </a:rPr>
              <a:t>n </a:t>
            </a:r>
          </a:p>
          <a:p>
            <a:pPr algn="l"/>
            <a:r>
              <a:rPr lang="en-US" dirty="0"/>
              <a:t>v</a:t>
            </a:r>
            <a:r>
              <a:rPr lang="en-US" dirty="0" smtClean="0"/>
              <a:t>erb – </a:t>
            </a:r>
            <a:r>
              <a:rPr lang="en-US" b="1" i="1" dirty="0" smtClean="0">
                <a:solidFill>
                  <a:srgbClr val="FF0000"/>
                </a:solidFill>
              </a:rPr>
              <a:t>v </a:t>
            </a:r>
          </a:p>
          <a:p>
            <a:pPr algn="l"/>
            <a:r>
              <a:rPr lang="en-US" dirty="0"/>
              <a:t>a</a:t>
            </a:r>
            <a:r>
              <a:rPr lang="en-US" dirty="0" smtClean="0"/>
              <a:t>djective – </a:t>
            </a:r>
            <a:r>
              <a:rPr lang="en-US" b="1" i="1" dirty="0" err="1" smtClean="0">
                <a:solidFill>
                  <a:srgbClr val="FF0000"/>
                </a:solidFill>
              </a:rPr>
              <a:t>adj</a:t>
            </a:r>
            <a:r>
              <a:rPr lang="en-US" b="1" i="1" dirty="0" smtClean="0">
                <a:solidFill>
                  <a:srgbClr val="FF0000"/>
                </a:solidFill>
              </a:rPr>
              <a:t> 	</a:t>
            </a:r>
            <a:r>
              <a:rPr lang="en-US" dirty="0" smtClean="0"/>
              <a:t>	abbreviation – </a:t>
            </a:r>
            <a:r>
              <a:rPr lang="en-US" b="1" i="1" dirty="0" smtClean="0">
                <a:solidFill>
                  <a:srgbClr val="FF0000"/>
                </a:solidFill>
              </a:rPr>
              <a:t>abb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 algn="l"/>
            <a:r>
              <a:rPr lang="en-US" dirty="0" smtClean="0"/>
              <a:t>				countable – </a:t>
            </a:r>
            <a:r>
              <a:rPr lang="en-US" b="1" i="1" dirty="0" smtClean="0">
                <a:solidFill>
                  <a:srgbClr val="FF0000"/>
                </a:solidFill>
              </a:rPr>
              <a:t>C </a:t>
            </a:r>
          </a:p>
          <a:p>
            <a:pPr algn="l"/>
            <a:r>
              <a:rPr lang="en-US" dirty="0" smtClean="0"/>
              <a:t>				uncountable – </a:t>
            </a:r>
            <a:r>
              <a:rPr lang="en-US" b="1" i="1" dirty="0" smtClean="0">
                <a:solidFill>
                  <a:srgbClr val="FF0000"/>
                </a:solidFill>
              </a:rPr>
              <a:t>U 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			transitive – </a:t>
            </a:r>
            <a:r>
              <a:rPr lang="en-US" b="1" i="1" dirty="0" smtClean="0">
                <a:solidFill>
                  <a:srgbClr val="FF0000"/>
                </a:solidFill>
              </a:rPr>
              <a:t>T                </a:t>
            </a:r>
            <a:r>
              <a:rPr lang="en-US" sz="2000" b="1" dirty="0" smtClean="0">
                <a:solidFill>
                  <a:schemeClr val="tx1"/>
                </a:solidFill>
              </a:rPr>
              <a:t>1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261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sr-Latn-RS" b="1" dirty="0" smtClean="0"/>
              <a:t>Manufacturing</a:t>
            </a:r>
          </a:p>
          <a:p>
            <a:pPr marL="514350" indent="-514350">
              <a:buAutoNum type="arabicPeriod"/>
            </a:pPr>
            <a:r>
              <a:rPr lang="sr-Latn-RS" b="1" dirty="0" smtClean="0"/>
              <a:t>Communication</a:t>
            </a:r>
          </a:p>
          <a:p>
            <a:pPr marL="514350" indent="-514350">
              <a:buAutoNum type="arabicPeriod"/>
            </a:pPr>
            <a:r>
              <a:rPr lang="sr-Latn-RS" b="1" dirty="0" smtClean="0"/>
              <a:t>Monitoring stock</a:t>
            </a:r>
          </a:p>
          <a:p>
            <a:pPr marL="514350" indent="-514350">
              <a:buAutoNum type="arabicPeriod"/>
            </a:pPr>
            <a:r>
              <a:rPr lang="sr-Latn-RS" b="1" dirty="0" smtClean="0"/>
              <a:t>Calculating customers’ bills /        information about what has been sold </a:t>
            </a:r>
          </a:p>
          <a:p>
            <a:pPr marL="514350" indent="-514350">
              <a:buAutoNum type="arabicPeriod"/>
            </a:pPr>
            <a:endParaRPr lang="sr-Latn-RS" dirty="0" smtClean="0"/>
          </a:p>
          <a:p>
            <a:pPr marL="0" indent="0">
              <a:buNone/>
            </a:pPr>
            <a:r>
              <a:rPr lang="sr-Latn-RS" sz="2800" dirty="0" smtClean="0">
                <a:solidFill>
                  <a:srgbClr val="0070C0"/>
                </a:solidFill>
              </a:rPr>
              <a:t>1. Manual workers in a manufacturing process</a:t>
            </a:r>
          </a:p>
          <a:p>
            <a:pPr marL="0" indent="0">
              <a:buNone/>
            </a:pPr>
            <a:r>
              <a:rPr lang="sr-Latn-RS" sz="2800" dirty="0" smtClean="0">
                <a:solidFill>
                  <a:srgbClr val="0070C0"/>
                </a:solidFill>
              </a:rPr>
              <a:t>2. People physically travel to the meeting’s location</a:t>
            </a:r>
          </a:p>
          <a:p>
            <a:pPr marL="0" indent="0">
              <a:buNone/>
            </a:pPr>
            <a:r>
              <a:rPr lang="sr-Latn-RS" sz="2800" dirty="0" smtClean="0">
                <a:solidFill>
                  <a:srgbClr val="0070C0"/>
                </a:solidFill>
              </a:rPr>
              <a:t>3. Stock levels were checked manually.</a:t>
            </a:r>
          </a:p>
          <a:p>
            <a:pPr marL="0" indent="0">
              <a:buNone/>
            </a:pPr>
            <a:r>
              <a:rPr lang="sr-Latn-RS" sz="2800" dirty="0" smtClean="0">
                <a:solidFill>
                  <a:srgbClr val="0070C0"/>
                </a:solidFill>
              </a:rPr>
              <a:t>4. Calculating figures manually</a:t>
            </a:r>
            <a:r>
              <a:rPr lang="en-US" sz="2800" dirty="0" smtClean="0">
                <a:solidFill>
                  <a:srgbClr val="0070C0"/>
                </a:solidFill>
              </a:rPr>
              <a:t>				</a:t>
            </a:r>
            <a:r>
              <a:rPr lang="en-US" sz="2800" dirty="0" smtClean="0"/>
              <a:t>10</a:t>
            </a:r>
            <a:endParaRPr lang="sr-Latn-RS" sz="2800" dirty="0" smtClean="0"/>
          </a:p>
          <a:p>
            <a:pPr marL="514350" indent="-514350">
              <a:buAutoNum type="arabicPeriod"/>
            </a:pP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2154992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RS" dirty="0" smtClean="0"/>
              <a:t>Exer</a:t>
            </a:r>
            <a:r>
              <a:rPr lang="en-US" smtClean="0"/>
              <a:t>c</a:t>
            </a:r>
            <a:r>
              <a:rPr lang="sr-Latn-RS" smtClean="0"/>
              <a:t>ise </a:t>
            </a:r>
            <a:r>
              <a:rPr lang="sr-Latn-RS" dirty="0" smtClean="0"/>
              <a:t>E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Retail and manufacturing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	a/int</a:t>
            </a:r>
            <a:r>
              <a:rPr lang="en-US" dirty="0" smtClean="0"/>
              <a:t>r</a:t>
            </a:r>
            <a:r>
              <a:rPr lang="sr-Latn-RS" dirty="0" smtClean="0"/>
              <a:t>oduction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b-1/2</a:t>
            </a:r>
          </a:p>
          <a:p>
            <a:pPr marL="0" indent="0">
              <a:buNone/>
            </a:pPr>
            <a:r>
              <a:rPr lang="sr-Latn-RS" dirty="0" smtClean="0"/>
              <a:t>	c/1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d/1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e/1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f/2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g/3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dirty="0" smtClean="0"/>
              <a:t>h/conclusion</a:t>
            </a:r>
            <a:r>
              <a:rPr lang="en-US" dirty="0" smtClean="0"/>
              <a:t>					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36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5850"/>
            <a:ext cx="8229600" cy="504031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>
                <a:solidFill>
                  <a:srgbClr val="FF0000"/>
                </a:solidFill>
              </a:rPr>
              <a:t>k</a:t>
            </a:r>
            <a:r>
              <a:rPr lang="sr-Latn-RS" b="1" dirty="0" smtClean="0">
                <a:solidFill>
                  <a:srgbClr val="FF0000"/>
                </a:solidFill>
              </a:rPr>
              <a:t>ey role </a:t>
            </a:r>
            <a:r>
              <a:rPr lang="sr-Latn-RS" dirty="0" smtClean="0"/>
              <a:t>– NP – important purpose</a:t>
            </a:r>
          </a:p>
          <a:p>
            <a:pPr marL="0" indent="0">
              <a:buNone/>
            </a:pPr>
            <a:r>
              <a:rPr lang="sr-Latn-RS" b="1" dirty="0">
                <a:solidFill>
                  <a:srgbClr val="FF0000"/>
                </a:solidFill>
              </a:rPr>
              <a:t>f</a:t>
            </a:r>
            <a:r>
              <a:rPr lang="sr-Latn-RS" b="1" dirty="0" smtClean="0">
                <a:solidFill>
                  <a:srgbClr val="FF0000"/>
                </a:solidFill>
              </a:rPr>
              <a:t>ax machine </a:t>
            </a:r>
            <a:r>
              <a:rPr lang="sr-Latn-RS" dirty="0" smtClean="0"/>
              <a:t>– NP – machine for sending and receiving copies of document electronically</a:t>
            </a:r>
          </a:p>
          <a:p>
            <a:pPr marL="0" indent="0">
              <a:buNone/>
            </a:pPr>
            <a:r>
              <a:rPr lang="sr-Latn-RS" b="1" dirty="0">
                <a:solidFill>
                  <a:srgbClr val="FF0000"/>
                </a:solidFill>
              </a:rPr>
              <a:t>d</a:t>
            </a:r>
            <a:r>
              <a:rPr lang="sr-Latn-RS" b="1" dirty="0" smtClean="0">
                <a:solidFill>
                  <a:srgbClr val="FF0000"/>
                </a:solidFill>
              </a:rPr>
              <a:t>esktop publishing </a:t>
            </a:r>
            <a:r>
              <a:rPr lang="sr-Latn-RS" dirty="0" smtClean="0"/>
              <a:t>– NP – way of producing high quality documents on a computer</a:t>
            </a:r>
          </a:p>
          <a:p>
            <a:pPr marL="0" indent="0">
              <a:buNone/>
            </a:pPr>
            <a:r>
              <a:rPr lang="sr-Latn-RS" b="1" dirty="0">
                <a:solidFill>
                  <a:srgbClr val="FF0000"/>
                </a:solidFill>
              </a:rPr>
              <a:t>s</a:t>
            </a:r>
            <a:r>
              <a:rPr lang="sr-Latn-RS" b="1" dirty="0" smtClean="0">
                <a:solidFill>
                  <a:srgbClr val="FF0000"/>
                </a:solidFill>
              </a:rPr>
              <a:t>tore customer details </a:t>
            </a:r>
            <a:r>
              <a:rPr lang="sr-Latn-RS" dirty="0" smtClean="0"/>
              <a:t>– VP – keep information about customers</a:t>
            </a:r>
          </a:p>
          <a:p>
            <a:pPr marL="0" indent="0">
              <a:buNone/>
            </a:pPr>
            <a:r>
              <a:rPr lang="sr-Latn-RS" b="1" dirty="0">
                <a:solidFill>
                  <a:srgbClr val="FF0000"/>
                </a:solidFill>
              </a:rPr>
              <a:t>s</a:t>
            </a:r>
            <a:r>
              <a:rPr lang="sr-Latn-RS" b="1" dirty="0" smtClean="0">
                <a:solidFill>
                  <a:srgbClr val="FF0000"/>
                </a:solidFill>
              </a:rPr>
              <a:t>torage space </a:t>
            </a:r>
            <a:r>
              <a:rPr lang="sr-Latn-RS" dirty="0" smtClean="0"/>
              <a:t>– NP – where documents are kept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882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>
                <a:solidFill>
                  <a:srgbClr val="FF0000"/>
                </a:solidFill>
              </a:rPr>
              <a:t>c</a:t>
            </a:r>
            <a:r>
              <a:rPr lang="sr-Latn-RS" b="1" dirty="0" smtClean="0">
                <a:solidFill>
                  <a:srgbClr val="FF0000"/>
                </a:solidFill>
              </a:rPr>
              <a:t>ombine bar coding with EPOS system </a:t>
            </a:r>
            <a:r>
              <a:rPr lang="sr-Latn-RS" dirty="0" smtClean="0"/>
              <a:t>– VP – put two important aids to retailing together</a:t>
            </a:r>
          </a:p>
          <a:p>
            <a:pPr marL="0" indent="0">
              <a:buNone/>
            </a:pPr>
            <a:r>
              <a:rPr lang="sr-Latn-RS" b="1" dirty="0">
                <a:solidFill>
                  <a:srgbClr val="FF0000"/>
                </a:solidFill>
              </a:rPr>
              <a:t>l</a:t>
            </a:r>
            <a:r>
              <a:rPr lang="sr-Latn-RS" b="1" dirty="0" smtClean="0">
                <a:solidFill>
                  <a:srgbClr val="FF0000"/>
                </a:solidFill>
              </a:rPr>
              <a:t>ogs each sale </a:t>
            </a:r>
            <a:r>
              <a:rPr lang="sr-Latn-RS" dirty="0" smtClean="0"/>
              <a:t>– VP – records the item as sold</a:t>
            </a:r>
          </a:p>
          <a:p>
            <a:pPr marL="0" indent="0">
              <a:buNone/>
            </a:pPr>
            <a:r>
              <a:rPr lang="sr-Latn-RS" b="1" dirty="0">
                <a:solidFill>
                  <a:srgbClr val="FF0000"/>
                </a:solidFill>
              </a:rPr>
              <a:t>r</a:t>
            </a:r>
            <a:r>
              <a:rPr lang="sr-Latn-RS" b="1" dirty="0" smtClean="0">
                <a:solidFill>
                  <a:srgbClr val="FF0000"/>
                </a:solidFill>
              </a:rPr>
              <a:t>outine, complex and dangerous procedures </a:t>
            </a:r>
            <a:r>
              <a:rPr lang="sr-Latn-RS" dirty="0" smtClean="0"/>
              <a:t>– NP – normal everyday tasks which are difficult or dangerous</a:t>
            </a:r>
          </a:p>
          <a:p>
            <a:pPr marL="0" indent="0">
              <a:buNone/>
            </a:pPr>
            <a:r>
              <a:rPr lang="sr-Latn-RS" b="1" dirty="0">
                <a:solidFill>
                  <a:srgbClr val="FF0000"/>
                </a:solidFill>
              </a:rPr>
              <a:t>r</a:t>
            </a:r>
            <a:r>
              <a:rPr lang="sr-Latn-RS" b="1" dirty="0" smtClean="0">
                <a:solidFill>
                  <a:srgbClr val="FF0000"/>
                </a:solidFill>
              </a:rPr>
              <a:t>educe the size of their workforces </a:t>
            </a:r>
            <a:r>
              <a:rPr lang="sr-Latn-RS" dirty="0" smtClean="0"/>
              <a:t>– VP – cut the number of people employed</a:t>
            </a:r>
            <a:r>
              <a:rPr lang="en-US" dirty="0" smtClean="0"/>
              <a:t>		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20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1397000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659209"/>
              </p:ext>
            </p:extLst>
          </p:nvPr>
        </p:nvGraphicFramePr>
        <p:xfrm>
          <a:off x="457200" y="990600"/>
          <a:ext cx="8229600" cy="4491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14350">
                <a:tc>
                  <a:txBody>
                    <a:bodyPr/>
                    <a:lstStyle/>
                    <a:p>
                      <a:r>
                        <a:rPr lang="sr-Latn-RS" dirty="0" smtClean="0"/>
                        <a:t>Word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Base word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Affix and meaning</a:t>
                      </a:r>
                      <a:endParaRPr lang="en-US" dirty="0"/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r>
                        <a:rPr lang="sr-Latn-RS" dirty="0" smtClean="0"/>
                        <a:t>Internet (N)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net (N)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i="1" dirty="0" smtClean="0"/>
                        <a:t>inter</a:t>
                      </a:r>
                      <a:r>
                        <a:rPr lang="sr-Latn-RS" baseline="0" dirty="0" smtClean="0"/>
                        <a:t> = between</a:t>
                      </a:r>
                      <a:endParaRPr lang="en-US" dirty="0"/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r>
                        <a:rPr lang="sr-Latn-RS" dirty="0" smtClean="0"/>
                        <a:t>video-conferencing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video-conference (N)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i="1" dirty="0" smtClean="0"/>
                        <a:t>ing</a:t>
                      </a:r>
                      <a:r>
                        <a:rPr lang="sr-Latn-RS" dirty="0" smtClean="0"/>
                        <a:t> = gerund = the noun made from a verb</a:t>
                      </a:r>
                      <a:endParaRPr lang="en-US" dirty="0"/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r>
                        <a:rPr lang="sr-Latn-RS" dirty="0" smtClean="0"/>
                        <a:t>manager</a:t>
                      </a:r>
                      <a:r>
                        <a:rPr lang="sr-Latn-RS" baseline="0" dirty="0" smtClean="0"/>
                        <a:t> (N)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manage (V)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i="1" dirty="0" smtClean="0"/>
                        <a:t>er</a:t>
                      </a:r>
                      <a:r>
                        <a:rPr lang="sr-Latn-RS" dirty="0" smtClean="0"/>
                        <a:t> = the person who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/>
                        <a:t>Verb </a:t>
                      </a:r>
                      <a:r>
                        <a:rPr lang="sr-Latn-RS" dirty="0" smtClean="0">
                          <a:sym typeface="Wingdings" pitchFamily="2" charset="2"/>
                        </a:rPr>
                        <a:t> Noun</a:t>
                      </a:r>
                      <a:endParaRPr lang="en-US" dirty="0" smtClean="0"/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r>
                        <a:rPr lang="sr-Latn-RS" dirty="0" smtClean="0"/>
                        <a:t>reorder (V)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order (V)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re = again</a:t>
                      </a:r>
                      <a:endParaRPr lang="en-US" dirty="0"/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r>
                        <a:rPr lang="sr-Latn-RS" dirty="0" smtClean="0"/>
                        <a:t>communication (N)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communicate (V)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i="1" dirty="0" smtClean="0"/>
                        <a:t>(t)ion </a:t>
                      </a:r>
                      <a:r>
                        <a:rPr lang="sr-Latn-RS" dirty="0" smtClean="0"/>
                        <a:t>= the act of</a:t>
                      </a:r>
                    </a:p>
                    <a:p>
                      <a:r>
                        <a:rPr lang="sr-Latn-RS" dirty="0" smtClean="0"/>
                        <a:t>Verb </a:t>
                      </a:r>
                      <a:r>
                        <a:rPr lang="sr-Latn-RS" dirty="0" smtClean="0">
                          <a:sym typeface="Wingdings" pitchFamily="2" charset="2"/>
                        </a:rPr>
                        <a:t> Noun</a:t>
                      </a:r>
                      <a:endParaRPr lang="en-US" dirty="0"/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r>
                        <a:rPr lang="sr-Latn-RS" dirty="0" smtClean="0"/>
                        <a:t>upgrade (V)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grade (N)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i="1" dirty="0" smtClean="0"/>
                        <a:t>up</a:t>
                      </a:r>
                      <a:r>
                        <a:rPr lang="sr-Latn-RS" dirty="0" smtClean="0"/>
                        <a:t> = move in a higher level</a:t>
                      </a:r>
                      <a:endParaRPr lang="en-US" dirty="0"/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r>
                        <a:rPr lang="sr-Latn-RS" dirty="0" smtClean="0"/>
                        <a:t>impossible (Adj)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possible (Adj)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i="1" dirty="0" smtClean="0"/>
                        <a:t>im </a:t>
                      </a:r>
                      <a:r>
                        <a:rPr lang="sr-Latn-RS" dirty="0" smtClean="0"/>
                        <a:t>= not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488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5856"/>
            <a:ext cx="8229600" cy="535030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Discourse markers</a:t>
            </a:r>
            <a:r>
              <a:rPr lang="sr-Latn-RS" b="1" dirty="0" smtClean="0">
                <a:solidFill>
                  <a:srgbClr val="FF0000"/>
                </a:solidFill>
              </a:rPr>
              <a:t> (in writing)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endParaRPr lang="sr-Latn-R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sr-Latn-RS" dirty="0" smtClean="0"/>
              <a:t>F</a:t>
            </a:r>
            <a:r>
              <a:rPr lang="en-US" dirty="0" err="1" smtClean="0"/>
              <a:t>irstly</a:t>
            </a:r>
            <a:r>
              <a:rPr lang="sr-Latn-RS" dirty="0" smtClean="0"/>
              <a:t> / Secondly / Thirdly</a:t>
            </a:r>
          </a:p>
          <a:p>
            <a:pPr>
              <a:buFontTx/>
              <a:buChar char="-"/>
            </a:pPr>
            <a:r>
              <a:rPr lang="sr-Latn-RS" dirty="0" smtClean="0"/>
              <a:t>In addition / In conclusion / In sum</a:t>
            </a:r>
          </a:p>
          <a:p>
            <a:pPr>
              <a:buFontTx/>
              <a:buChar char="-"/>
            </a:pPr>
            <a:r>
              <a:rPr lang="sr-Latn-RS" dirty="0" smtClean="0"/>
              <a:t>Moreover</a:t>
            </a:r>
          </a:p>
          <a:p>
            <a:pPr>
              <a:buFontTx/>
              <a:buChar char="-"/>
            </a:pPr>
            <a:r>
              <a:rPr lang="sr-Latn-RS" dirty="0"/>
              <a:t>O</a:t>
            </a:r>
            <a:r>
              <a:rPr lang="sr-Latn-RS" dirty="0" smtClean="0"/>
              <a:t>n the one hand / On the other hand</a:t>
            </a:r>
          </a:p>
          <a:p>
            <a:pPr>
              <a:buFontTx/>
              <a:buChar char="-"/>
            </a:pPr>
            <a:r>
              <a:rPr lang="sr-Latn-RS" dirty="0" smtClean="0"/>
              <a:t>To begin with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15</a:t>
            </a:r>
            <a:endParaRPr lang="sr-Latn-RS" dirty="0" smtClean="0"/>
          </a:p>
          <a:p>
            <a:pPr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94689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9523058"/>
              </p:ext>
            </p:extLst>
          </p:nvPr>
        </p:nvGraphicFramePr>
        <p:xfrm>
          <a:off x="457200" y="990600"/>
          <a:ext cx="8229600" cy="468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590800"/>
                <a:gridCol w="2743200"/>
              </a:tblGrid>
              <a:tr h="2946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Topic</a:t>
                      </a:r>
                      <a:r>
                        <a:rPr lang="sr-Latn-RS" baseline="0" dirty="0" smtClean="0"/>
                        <a:t> sentence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Followed 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Discourse markers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1. ICT plays a key role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giving a list of points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In fact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2. Firstly, ICT is a faster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giving more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r>
                        <a:rPr lang="sr-Latn-RS" dirty="0" smtClean="0"/>
                        <a:t>one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3. ICT is also used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giving examples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For </a:t>
                      </a:r>
                      <a:r>
                        <a:rPr lang="en-US" dirty="0" smtClean="0"/>
                        <a:t>example</a:t>
                      </a:r>
                      <a:r>
                        <a:rPr lang="sr-Latn-RS" dirty="0" smtClean="0"/>
                        <a:t>; In the past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4. Another area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/>
                        <a:t>giving more information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/>
                        <a:t>giving examples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5. Manufacturers use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/>
                        <a:t>giving examples</a:t>
                      </a:r>
                      <a:endParaRPr lang="en-US" dirty="0" smtClean="0"/>
                    </a:p>
                    <a:p>
                      <a:r>
                        <a:rPr lang="sr-Latn-RS" dirty="0" smtClean="0"/>
                        <a:t>defining and describing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At the design stage</a:t>
                      </a:r>
                    </a:p>
                    <a:p>
                      <a:r>
                        <a:rPr lang="sr-Latn-RS" dirty="0" smtClean="0"/>
                        <a:t>In the production stage</a:t>
                      </a:r>
                    </a:p>
                    <a:p>
                      <a:r>
                        <a:rPr lang="sr-Latn-RS" dirty="0" smtClean="0"/>
                        <a:t>As a result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6. New technology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/>
                        <a:t>giving a list of points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Firstly; Secondly; Thirdly</a:t>
                      </a:r>
                    </a:p>
                    <a:p>
                      <a:r>
                        <a:rPr lang="sr-Latn-RS" dirty="0" smtClean="0"/>
                        <a:t>Consequently; Finaly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7. However, it is important...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/>
                        <a:t>giving a list of points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Firstly; Lastly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8. Modern technology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/>
                        <a:t>giving more information</a:t>
                      </a:r>
                      <a:endParaRPr lang="en-US" dirty="0" smtClean="0"/>
                    </a:p>
                    <a:p>
                      <a:r>
                        <a:rPr lang="sr-Latn-RS" dirty="0" smtClean="0"/>
                        <a:t>concluding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However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927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RS" b="1" dirty="0" smtClean="0"/>
              <a:t>Two-word phrases</a:t>
            </a:r>
          </a:p>
          <a:p>
            <a:pPr marL="0" indent="0">
              <a:buNone/>
            </a:pPr>
            <a:r>
              <a:rPr lang="sr-Latn-RS" dirty="0" smtClean="0"/>
              <a:t>	</a:t>
            </a:r>
            <a:r>
              <a:rPr lang="sr-Latn-RS" dirty="0" smtClean="0">
                <a:solidFill>
                  <a:srgbClr val="FF0000"/>
                </a:solidFill>
              </a:rPr>
              <a:t>personal 		computer</a:t>
            </a:r>
          </a:p>
          <a:p>
            <a:pPr marL="0" indent="0">
              <a:buNone/>
            </a:pPr>
            <a:r>
              <a:rPr lang="sr-Latn-RS" dirty="0" smtClean="0"/>
              <a:t>	WP 			package</a:t>
            </a:r>
          </a:p>
          <a:p>
            <a:pPr marL="0" indent="0">
              <a:buNone/>
            </a:pPr>
            <a:r>
              <a:rPr lang="sr-Latn-RS" dirty="0" smtClean="0"/>
              <a:t>	</a:t>
            </a:r>
            <a:r>
              <a:rPr lang="sr-Latn-RS" dirty="0" smtClean="0">
                <a:solidFill>
                  <a:srgbClr val="FF0000"/>
                </a:solidFill>
              </a:rPr>
              <a:t>EPOS</a:t>
            </a:r>
            <a:r>
              <a:rPr lang="sr-Latn-RS" dirty="0" smtClean="0"/>
              <a:t> 			</a:t>
            </a:r>
            <a:r>
              <a:rPr lang="sr-Latn-RS" dirty="0" smtClean="0">
                <a:solidFill>
                  <a:srgbClr val="FF0000"/>
                </a:solidFill>
              </a:rPr>
              <a:t>system</a:t>
            </a:r>
          </a:p>
          <a:p>
            <a:pPr marL="0" indent="0">
              <a:buNone/>
            </a:pPr>
            <a:r>
              <a:rPr lang="sr-Latn-RS" dirty="0" smtClean="0"/>
              <a:t>	desktop 		publishing</a:t>
            </a:r>
          </a:p>
          <a:p>
            <a:pPr marL="0" indent="0">
              <a:buNone/>
            </a:pPr>
            <a:r>
              <a:rPr lang="sr-Latn-RS" dirty="0" smtClean="0"/>
              <a:t>	</a:t>
            </a:r>
            <a:r>
              <a:rPr lang="sr-Latn-RS" dirty="0" smtClean="0">
                <a:solidFill>
                  <a:srgbClr val="FF0000"/>
                </a:solidFill>
              </a:rPr>
              <a:t>cost-     		effective</a:t>
            </a:r>
          </a:p>
          <a:p>
            <a:pPr marL="0" indent="0">
              <a:buNone/>
            </a:pPr>
            <a:r>
              <a:rPr lang="sr-Latn-RS" dirty="0" smtClean="0"/>
              <a:t>	technical 		support</a:t>
            </a:r>
          </a:p>
          <a:p>
            <a:pPr marL="0" indent="0">
              <a:buNone/>
            </a:pPr>
            <a:r>
              <a:rPr lang="sr-Latn-RS" dirty="0" smtClean="0"/>
              <a:t>	</a:t>
            </a:r>
            <a:r>
              <a:rPr lang="sr-Latn-RS" dirty="0" smtClean="0">
                <a:solidFill>
                  <a:srgbClr val="FF0000"/>
                </a:solidFill>
              </a:rPr>
              <a:t>scanning 		device</a:t>
            </a:r>
          </a:p>
          <a:p>
            <a:pPr marL="0" indent="0">
              <a:buNone/>
            </a:pPr>
            <a:r>
              <a:rPr lang="sr-Latn-RS" dirty="0" smtClean="0"/>
              <a:t>	video-			conference</a:t>
            </a:r>
          </a:p>
          <a:p>
            <a:pPr marL="0" indent="0">
              <a:buNone/>
            </a:pPr>
            <a:r>
              <a:rPr lang="sr-Latn-RS" dirty="0" smtClean="0"/>
              <a:t>	</a:t>
            </a:r>
            <a:r>
              <a:rPr lang="sr-Latn-RS" dirty="0" smtClean="0">
                <a:solidFill>
                  <a:srgbClr val="FF0000"/>
                </a:solidFill>
              </a:rPr>
              <a:t>fax 			machine</a:t>
            </a:r>
          </a:p>
          <a:p>
            <a:pPr marL="0" indent="0">
              <a:buNone/>
            </a:pPr>
            <a:r>
              <a:rPr lang="sr-Latn-RS" dirty="0">
                <a:solidFill>
                  <a:srgbClr val="FF0000"/>
                </a:solidFill>
              </a:rPr>
              <a:t>	</a:t>
            </a:r>
            <a:r>
              <a:rPr lang="sr-Latn-RS" dirty="0" smtClean="0"/>
              <a:t>bar			code</a:t>
            </a:r>
          </a:p>
          <a:p>
            <a:pPr marL="0" indent="0">
              <a:buNone/>
            </a:pPr>
            <a:r>
              <a:rPr lang="sr-Latn-RS" dirty="0">
                <a:solidFill>
                  <a:srgbClr val="FF0000"/>
                </a:solidFill>
              </a:rPr>
              <a:t>	</a:t>
            </a:r>
            <a:r>
              <a:rPr lang="sr-Latn-RS" dirty="0" smtClean="0">
                <a:solidFill>
                  <a:srgbClr val="FF0000"/>
                </a:solidFill>
              </a:rPr>
              <a:t>modern/new		technology</a:t>
            </a:r>
          </a:p>
          <a:p>
            <a:pPr marL="0" indent="0">
              <a:buNone/>
            </a:pPr>
            <a:r>
              <a:rPr lang="sr-Latn-RS" dirty="0">
                <a:solidFill>
                  <a:srgbClr val="FF0000"/>
                </a:solidFill>
              </a:rPr>
              <a:t>	</a:t>
            </a:r>
            <a:r>
              <a:rPr lang="sr-Latn-RS" dirty="0" smtClean="0"/>
              <a:t>routine		procedure</a:t>
            </a:r>
            <a:r>
              <a:rPr lang="en-US" dirty="0" smtClean="0"/>
              <a:t>			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230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6119001"/>
              </p:ext>
            </p:extLst>
          </p:nvPr>
        </p:nvGraphicFramePr>
        <p:xfrm>
          <a:off x="457200" y="1066800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971800"/>
                <a:gridCol w="2971800"/>
              </a:tblGrid>
              <a:tr h="553720">
                <a:tc>
                  <a:txBody>
                    <a:bodyPr/>
                    <a:lstStyle/>
                    <a:p>
                      <a:r>
                        <a:rPr lang="sr-Latn-RS" dirty="0" smtClean="0"/>
                        <a:t>How ICT is used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Benefits of using ICT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Costs and risks involved</a:t>
                      </a:r>
                      <a:endParaRPr lang="en-US" dirty="0"/>
                    </a:p>
                  </a:txBody>
                  <a:tcPr/>
                </a:tc>
              </a:tr>
              <a:tr h="553720">
                <a:tc>
                  <a:txBody>
                    <a:bodyPr/>
                    <a:lstStyle/>
                    <a:p>
                      <a:r>
                        <a:rPr lang="sr-Latn-RS" dirty="0" smtClean="0"/>
                        <a:t>Communication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faster and more efficient;</a:t>
                      </a:r>
                    </a:p>
                    <a:p>
                      <a:r>
                        <a:rPr lang="sr-Latn-RS" dirty="0" smtClean="0"/>
                        <a:t>send</a:t>
                      </a:r>
                      <a:r>
                        <a:rPr lang="sr-Latn-RS" baseline="0" dirty="0" smtClean="0"/>
                        <a:t> / receive electronically;</a:t>
                      </a:r>
                    </a:p>
                    <a:p>
                      <a:r>
                        <a:rPr lang="sr-Latn-RS" baseline="0" dirty="0" smtClean="0"/>
                        <a:t>video-conferencing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initial cost &amp; equipment;</a:t>
                      </a:r>
                    </a:p>
                    <a:p>
                      <a:r>
                        <a:rPr lang="sr-Latn-RS" dirty="0" smtClean="0"/>
                        <a:t>leasing network connections;</a:t>
                      </a:r>
                    </a:p>
                    <a:p>
                      <a:r>
                        <a:rPr lang="sr-Latn-RS" dirty="0" smtClean="0"/>
                        <a:t>possible interception of communications</a:t>
                      </a:r>
                      <a:endParaRPr lang="en-US" dirty="0"/>
                    </a:p>
                  </a:txBody>
                  <a:tcPr/>
                </a:tc>
              </a:tr>
              <a:tr h="553720">
                <a:tc>
                  <a:txBody>
                    <a:bodyPr/>
                    <a:lstStyle/>
                    <a:p>
                      <a:r>
                        <a:rPr lang="sr-Latn-RS" dirty="0" smtClean="0"/>
                        <a:t>Inputing, storing and managing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less storage space;</a:t>
                      </a:r>
                      <a:r>
                        <a:rPr lang="sr-Latn-RS" baseline="0" dirty="0" smtClean="0"/>
                        <a:t> more secure; data entered once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initial</a:t>
                      </a:r>
                      <a:r>
                        <a:rPr lang="sr-Latn-RS" baseline="0" dirty="0" smtClean="0"/>
                        <a:t> cost of equipment; staff training; quick obsolescence;</a:t>
                      </a:r>
                    </a:p>
                    <a:p>
                      <a:r>
                        <a:rPr lang="sr-Latn-RS" baseline="0" dirty="0" smtClean="0"/>
                        <a:t>backed up data (security)</a:t>
                      </a:r>
                      <a:endParaRPr lang="en-US" dirty="0"/>
                    </a:p>
                  </a:txBody>
                  <a:tcPr/>
                </a:tc>
              </a:tr>
              <a:tr h="553720">
                <a:tc>
                  <a:txBody>
                    <a:bodyPr/>
                    <a:lstStyle/>
                    <a:p>
                      <a:r>
                        <a:rPr lang="sr-Latn-RS" dirty="0" smtClean="0"/>
                        <a:t>Managing sales and stock control (retail)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ease of input/output data;</a:t>
                      </a:r>
                    </a:p>
                    <a:p>
                      <a:r>
                        <a:rPr lang="sr-Latn-RS" dirty="0" smtClean="0"/>
                        <a:t>automatic</a:t>
                      </a:r>
                      <a:r>
                        <a:rPr lang="sr-Latn-RS" baseline="0" dirty="0" smtClean="0"/>
                        <a:t> data calculations; quick access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initial</a:t>
                      </a:r>
                      <a:r>
                        <a:rPr lang="sr-Latn-RS" baseline="0" dirty="0" smtClean="0"/>
                        <a:t> cost of equipment; </a:t>
                      </a:r>
                    </a:p>
                    <a:p>
                      <a:r>
                        <a:rPr lang="sr-Latn-RS" baseline="0" dirty="0" smtClean="0"/>
                        <a:t>bar codes on all products</a:t>
                      </a:r>
                      <a:endParaRPr lang="en-US" dirty="0"/>
                    </a:p>
                  </a:txBody>
                  <a:tcPr/>
                </a:tc>
              </a:tr>
              <a:tr h="553720">
                <a:tc>
                  <a:txBody>
                    <a:bodyPr/>
                    <a:lstStyle/>
                    <a:p>
                      <a:r>
                        <a:rPr lang="sr-Latn-RS" dirty="0" smtClean="0"/>
                        <a:t>Designing and building products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greater accuracy; </a:t>
                      </a:r>
                    </a:p>
                    <a:p>
                      <a:r>
                        <a:rPr lang="sr-Latn-RS" dirty="0" smtClean="0"/>
                        <a:t>production: more quickly; higher specifications; </a:t>
                      </a:r>
                    </a:p>
                    <a:p>
                      <a:r>
                        <a:rPr lang="sr-Latn-RS" dirty="0" smtClean="0"/>
                        <a:t>fewer employees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/>
                        <a:t>initial</a:t>
                      </a:r>
                      <a:r>
                        <a:rPr lang="sr-Latn-RS" baseline="0" dirty="0" smtClean="0"/>
                        <a:t> cost of equipment; </a:t>
                      </a:r>
                    </a:p>
                    <a:p>
                      <a:r>
                        <a:rPr lang="sr-Latn-RS" dirty="0" smtClean="0"/>
                        <a:t>different choices of equipment (best solution);</a:t>
                      </a:r>
                    </a:p>
                    <a:p>
                      <a:r>
                        <a:rPr lang="sr-Latn-RS" dirty="0" smtClean="0"/>
                        <a:t>staff training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5314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Research questions:</a:t>
            </a:r>
          </a:p>
          <a:p>
            <a:pPr marL="0" indent="0">
              <a:buNone/>
            </a:pPr>
            <a:endParaRPr lang="sr-Latn-RS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sr-Latn-RS" dirty="0" smtClean="0"/>
              <a:t>In what ways has ICT changed the work that people usually do?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How have people had to respond to change in the workplace?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How has ICT influenced where people work?</a:t>
            </a:r>
          </a:p>
          <a:p>
            <a:pPr marL="514350" indent="-514350">
              <a:buAutoNum type="arabicPeriod"/>
            </a:pPr>
            <a:r>
              <a:rPr lang="sr-Latn-RS" dirty="0" smtClean="0"/>
              <a:t>What are the implications for training and education?</a:t>
            </a:r>
            <a:r>
              <a:rPr lang="en-US" dirty="0" smtClean="0"/>
              <a:t>						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611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239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4754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Program</a:t>
            </a:r>
            <a:r>
              <a:rPr lang="en-US" dirty="0" smtClean="0"/>
              <a:t> – n (C) – set of instructions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– v (T) – to feed a program into a comp.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– v (T) – to arrange data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– v (I) – to write a program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Log</a:t>
            </a:r>
            <a:r>
              <a:rPr lang="en-US" dirty="0" smtClean="0"/>
              <a:t> – n (C) – a piece of thick branch / trunk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– n (C) official written account of what happens each day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– v (T) to put information in                          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7228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3503471"/>
              </p:ext>
            </p:extLst>
          </p:nvPr>
        </p:nvGraphicFramePr>
        <p:xfrm>
          <a:off x="457200" y="914400"/>
          <a:ext cx="8229600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Topic sentence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Possible paragraph content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In the past, many people</a:t>
                      </a:r>
                      <a:r>
                        <a:rPr lang="sr-Latn-RS" baseline="0" dirty="0" smtClean="0"/>
                        <a:t>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how the situation has changed;</a:t>
                      </a:r>
                    </a:p>
                    <a:p>
                      <a:r>
                        <a:rPr lang="sr-Latn-RS" dirty="0" smtClean="0"/>
                        <a:t>new jobs created by ICT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The introduction of modern technology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what kind of new skills people need </a:t>
                      </a:r>
                    </a:p>
                    <a:p>
                      <a:r>
                        <a:rPr lang="sr-Latn-RS" dirty="0" smtClean="0"/>
                        <a:t>(e.g. computer skills)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ICT is not only changing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teleworking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Telework has advantages</a:t>
                      </a:r>
                      <a:r>
                        <a:rPr lang="sr-Latn-RS" baseline="0" dirty="0" smtClean="0"/>
                        <a:t>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advantages for employer and employees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The same systems that allow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outsurcing (in the country / abroad);</a:t>
                      </a:r>
                    </a:p>
                    <a:p>
                      <a:r>
                        <a:rPr lang="sr-Latn-RS" dirty="0" smtClean="0"/>
                        <a:t>lower office and salary costs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The increasing demand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using ICT in schools and universities;</a:t>
                      </a:r>
                    </a:p>
                    <a:p>
                      <a:r>
                        <a:rPr lang="sr-Latn-RS" dirty="0" smtClean="0"/>
                        <a:t>ICT courses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How, when</a:t>
                      </a:r>
                      <a:r>
                        <a:rPr lang="sr-Latn-RS" baseline="0" dirty="0" smtClean="0"/>
                        <a:t> and where we work 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predictions for the future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247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690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4754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Communication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 smtClean="0"/>
              <a:t>– n (U) the process of expressing ideas and feelings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– n (U/C) methods of sending information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System </a:t>
            </a:r>
          </a:p>
          <a:p>
            <a:pPr marL="0" indent="0">
              <a:buNone/>
            </a:pPr>
            <a:r>
              <a:rPr lang="en-US" dirty="0" smtClean="0"/>
              <a:t>– n (C) an organized set of ideas or theories </a:t>
            </a:r>
          </a:p>
          <a:p>
            <a:pPr marL="0" indent="0">
              <a:buNone/>
            </a:pPr>
            <a:r>
              <a:rPr lang="en-US" dirty="0" smtClean="0"/>
              <a:t>– n (C) a group of things, pieces of equipment, etc.</a:t>
            </a:r>
          </a:p>
          <a:p>
            <a:pPr marL="0" indent="0">
              <a:buNone/>
            </a:pPr>
            <a:r>
              <a:rPr lang="en-US" dirty="0" smtClean="0"/>
              <a:t>– n (C) a human or an animal body, or a part of it  									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02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Text </a:t>
            </a:r>
            <a:r>
              <a:rPr lang="en-US" dirty="0" smtClean="0"/>
              <a:t>– n (U) any form of written material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– n (C) the written form of a speech, a play, an article, etc.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– v (T) to send someone a text message on a mobile phone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Scan</a:t>
            </a:r>
            <a:r>
              <a:rPr lang="en-US" dirty="0" smtClean="0"/>
              <a:t> – v (T) to get an image of an object, a part of somebody’s body, etc.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– v (I) to have a regular rhythm according to fixed rules						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811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731009"/>
              </p:ext>
            </p:extLst>
          </p:nvPr>
        </p:nvGraphicFramePr>
        <p:xfrm>
          <a:off x="1219200" y="2057400"/>
          <a:ext cx="6300788" cy="226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Document" r:id="rId4" imgW="6300415" imgH="2264808" progId="Word.Document.12">
                  <p:embed/>
                </p:oleObj>
              </mc:Choice>
              <mc:Fallback>
                <p:oleObj name="Document" r:id="rId4" imgW="6300415" imgH="2264808" progId="Word.Document.12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057400"/>
                        <a:ext cx="6300788" cy="2265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4786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Nouns</a:t>
            </a:r>
            <a:r>
              <a:rPr lang="en-US" dirty="0" smtClean="0"/>
              <a:t> often come </a:t>
            </a:r>
            <a:r>
              <a:rPr lang="en-US" u="sng" dirty="0" smtClean="0"/>
              <a:t>before and after verbs.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Nouns</a:t>
            </a:r>
            <a:r>
              <a:rPr lang="en-US" dirty="0" smtClean="0"/>
              <a:t> often come </a:t>
            </a:r>
            <a:r>
              <a:rPr lang="en-US" u="sng" dirty="0" smtClean="0"/>
              <a:t>after articles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Verbs</a:t>
            </a:r>
            <a:r>
              <a:rPr lang="en-US" dirty="0" smtClean="0"/>
              <a:t> often come </a:t>
            </a:r>
            <a:r>
              <a:rPr lang="en-US" u="sng" dirty="0" smtClean="0"/>
              <a:t>after names and pronouns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Adjectives </a:t>
            </a:r>
            <a:r>
              <a:rPr lang="en-US" dirty="0" smtClean="0"/>
              <a:t>often come </a:t>
            </a:r>
            <a:r>
              <a:rPr lang="en-US" u="sng" dirty="0" smtClean="0"/>
              <a:t>before nouns or after the verb </a:t>
            </a:r>
            <a:r>
              <a:rPr lang="en-US" i="1" u="sng" dirty="0" smtClean="0"/>
              <a:t>be</a:t>
            </a:r>
            <a:r>
              <a:rPr lang="en-US" u="sng" dirty="0" smtClean="0"/>
              <a:t>.  </a:t>
            </a:r>
            <a:r>
              <a:rPr lang="en-US" dirty="0" smtClean="0"/>
              <a:t>							6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47671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B0F0"/>
                </a:solidFill>
              </a:rPr>
              <a:t>Scanner</a:t>
            </a:r>
            <a:r>
              <a:rPr lang="en-US" dirty="0" smtClean="0"/>
              <a:t> – a piece of computer equipment that you use for copying a picture or document onto a computer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00B0F0"/>
                </a:solidFill>
              </a:rPr>
              <a:t>Notebook</a:t>
            </a:r>
            <a:r>
              <a:rPr lang="en-US" dirty="0" smtClean="0"/>
              <a:t> – a small personal computer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00B0F0"/>
                </a:solidFill>
              </a:rPr>
              <a:t>IT helpdesk </a:t>
            </a:r>
            <a:r>
              <a:rPr lang="en-US" dirty="0" smtClean="0"/>
              <a:t>– a service that gives people information and help, especially if they are having problems with a computer                 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45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B0F0"/>
                </a:solidFill>
              </a:rPr>
              <a:t>Text message </a:t>
            </a:r>
            <a:r>
              <a:rPr lang="en-US" dirty="0" smtClean="0"/>
              <a:t>– a written message that you send using a mobile/cell phone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00B0F0"/>
                </a:solidFill>
              </a:rPr>
              <a:t>Internet </a:t>
            </a:r>
            <a:r>
              <a:rPr lang="en-US" dirty="0" smtClean="0"/>
              <a:t>– the computer network which allows computer users to connect with computers all over the world, and which carries e-mail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00B0F0"/>
                </a:solidFill>
              </a:rPr>
              <a:t>E-mail</a:t>
            </a:r>
            <a:r>
              <a:rPr lang="en-US" dirty="0" smtClean="0"/>
              <a:t> –  a system of sending written messages electronically from one computer to another. 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801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READING, p.16</a:t>
            </a:r>
            <a:endParaRPr lang="sr-Latn-R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computer-assisted manufacturing (CAM)</a:t>
            </a:r>
            <a:endParaRPr lang="sr-Latn-RS" dirty="0" smtClean="0"/>
          </a:p>
          <a:p>
            <a:pPr marL="514350" indent="-514350">
              <a:buAutoNum type="arabicPeriod" startAt="2"/>
            </a:pPr>
            <a:r>
              <a:rPr lang="sr-Latn-RS" dirty="0" smtClean="0"/>
              <a:t>video-conferencing</a:t>
            </a:r>
          </a:p>
          <a:p>
            <a:pPr marL="514350" indent="-514350">
              <a:buAutoNum type="arabicPeriod" startAt="2"/>
            </a:pPr>
            <a:r>
              <a:rPr lang="sr-Latn-RS" dirty="0"/>
              <a:t>b</a:t>
            </a:r>
            <a:r>
              <a:rPr lang="sr-Latn-RS" dirty="0" smtClean="0"/>
              <a:t>ar code scanning in warehouse</a:t>
            </a:r>
          </a:p>
          <a:p>
            <a:pPr marL="514350" indent="-514350">
              <a:buAutoNum type="arabicPeriod" startAt="2"/>
            </a:pPr>
            <a:r>
              <a:rPr lang="sr-Latn-RS" dirty="0"/>
              <a:t>a</a:t>
            </a:r>
            <a:r>
              <a:rPr lang="sr-Latn-RS" dirty="0" smtClean="0"/>
              <a:t>n EPOS till  (cash register/drawer)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b="1" dirty="0" smtClean="0">
                <a:solidFill>
                  <a:srgbClr val="FF0000"/>
                </a:solidFill>
              </a:rPr>
              <a:t>E</a:t>
            </a:r>
            <a:r>
              <a:rPr lang="en-US" b="1" dirty="0" smtClean="0">
                <a:solidFill>
                  <a:srgbClr val="FF0000"/>
                </a:solidFill>
              </a:rPr>
              <a:t>POS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  <a:r>
              <a:rPr lang="sr-Latn-RS" b="1" dirty="0" smtClean="0"/>
              <a:t>(</a:t>
            </a:r>
            <a:r>
              <a:rPr lang="en-US" b="1" dirty="0" smtClean="0"/>
              <a:t>ˈ</a:t>
            </a:r>
            <a:r>
              <a:rPr lang="en-US" b="1" dirty="0" err="1" smtClean="0"/>
              <a:t>iːpɒs</a:t>
            </a:r>
            <a:r>
              <a:rPr lang="sr-Latn-RS" b="1" dirty="0" smtClean="0"/>
              <a:t>) -</a:t>
            </a:r>
            <a:r>
              <a:rPr lang="sr-Latn-RS" dirty="0" smtClean="0"/>
              <a:t> </a:t>
            </a:r>
            <a:r>
              <a:rPr lang="sr-Latn-RS" b="1" dirty="0" smtClean="0">
                <a:solidFill>
                  <a:srgbClr val="FF0000"/>
                </a:solidFill>
              </a:rPr>
              <a:t>electronic </a:t>
            </a:r>
            <a:r>
              <a:rPr lang="sr-Latn-RS" b="1" dirty="0">
                <a:solidFill>
                  <a:srgbClr val="FF0000"/>
                </a:solidFill>
              </a:rPr>
              <a:t>point of </a:t>
            </a:r>
            <a:r>
              <a:rPr lang="sr-Latn-RS" b="1" dirty="0" smtClean="0">
                <a:solidFill>
                  <a:srgbClr val="FF0000"/>
                </a:solidFill>
              </a:rPr>
              <a:t>sale</a:t>
            </a:r>
            <a:endParaRPr lang="en-US" b="1" dirty="0"/>
          </a:p>
          <a:p>
            <a:pPr marL="0" indent="0">
              <a:buNone/>
            </a:pPr>
            <a:r>
              <a:rPr lang="en-US" dirty="0" smtClean="0"/>
              <a:t>any </a:t>
            </a:r>
            <a:r>
              <a:rPr lang="en-US" dirty="0"/>
              <a:t>computerized system, which may include devices such </a:t>
            </a:r>
            <a:r>
              <a:rPr lang="en-US" dirty="0" smtClean="0"/>
              <a:t>as </a:t>
            </a:r>
            <a:r>
              <a:rPr lang="sr-Latn-RS" dirty="0" smtClean="0"/>
              <a:t>barcode readers</a:t>
            </a:r>
            <a:r>
              <a:rPr lang="en-US" dirty="0" smtClean="0"/>
              <a:t>,</a:t>
            </a:r>
            <a:r>
              <a:rPr lang="sr-Latn-RS" dirty="0" smtClean="0"/>
              <a:t> scanners</a:t>
            </a:r>
            <a:r>
              <a:rPr lang="en-US" dirty="0" smtClean="0"/>
              <a:t>, </a:t>
            </a:r>
            <a:r>
              <a:rPr lang="en-US" dirty="0"/>
              <a:t>and touchscreens, used to record sales and control </a:t>
            </a:r>
            <a:r>
              <a:rPr lang="en-US" dirty="0" smtClean="0"/>
              <a:t>stock								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050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</TotalTime>
  <Words>1079</Words>
  <Application>Microsoft Office PowerPoint</Application>
  <PresentationFormat>On-screen Show (4:3)</PresentationFormat>
  <Paragraphs>216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Document</vt:lpstr>
      <vt:lpstr>ICT in the workplace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ICT in the workplace</dc:title>
  <dc:creator>Ljiljana</dc:creator>
  <cp:lastModifiedBy>Ljiljana</cp:lastModifiedBy>
  <cp:revision>37</cp:revision>
  <dcterms:created xsi:type="dcterms:W3CDTF">2016-10-16T16:50:34Z</dcterms:created>
  <dcterms:modified xsi:type="dcterms:W3CDTF">2018-10-22T21:28:19Z</dcterms:modified>
</cp:coreProperties>
</file>