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63" r:id="rId11"/>
    <p:sldId id="264" r:id="rId12"/>
    <p:sldId id="265" r:id="rId13"/>
    <p:sldId id="266" r:id="rId14"/>
    <p:sldId id="257" r:id="rId15"/>
    <p:sldId id="258" r:id="rId16"/>
    <p:sldId id="259" r:id="rId17"/>
    <p:sldId id="260" r:id="rId18"/>
    <p:sldId id="261" r:id="rId19"/>
    <p:sldId id="26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Умерени стил 2 – Наглашавање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Умерени стил 2 – Наглашавање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Тематски стил 2 – Наглашавање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Тематски стил 2 – Наглашавање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заглавље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Чувар места за дату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7941CF-0C6A-4DDE-8690-A4E3FF0018CA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4" name="Чувар места за слику на слајду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Чувар места за напомене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Cyrl-CS" smtClean="0"/>
              <a:t>Кликните и уредите стилове текста мастера</a:t>
            </a:r>
          </a:p>
          <a:p>
            <a:pPr lvl="1"/>
            <a:r>
              <a:rPr lang="sr-Cyrl-CS" smtClean="0"/>
              <a:t>Други ниво</a:t>
            </a:r>
          </a:p>
          <a:p>
            <a:pPr lvl="2"/>
            <a:r>
              <a:rPr lang="sr-Cyrl-CS" smtClean="0"/>
              <a:t>Трећи ниво</a:t>
            </a:r>
          </a:p>
          <a:p>
            <a:pPr lvl="3"/>
            <a:r>
              <a:rPr lang="sr-Cyrl-CS" smtClean="0"/>
              <a:t>Четврти ниво</a:t>
            </a:r>
          </a:p>
          <a:p>
            <a:pPr lvl="4"/>
            <a:r>
              <a:rPr lang="sr-Cyrl-CS" smtClean="0"/>
              <a:t>Пети ниво</a:t>
            </a:r>
            <a:endParaRPr lang="en-U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F799BB-CA5D-4FDD-8C97-3E4F7B6C86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072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слику на слајду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Чувар места за напомене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Чувар места за број слај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F799BB-CA5D-4FDD-8C97-3E4F7B6C86D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583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Наслов слај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r-Cyrl-CS" smtClean="0"/>
              <a:t>Кликните и уредите наслов мастерa</a:t>
            </a:r>
            <a:endParaRPr lang="en-US"/>
          </a:p>
        </p:txBody>
      </p:sp>
      <p:sp>
        <p:nvSpPr>
          <p:cNvPr id="3" name="Поднаслов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Cyrl-CS" smtClean="0"/>
              <a:t>Кликните и уредите стил поднаслова мастера</a:t>
            </a:r>
            <a:endParaRPr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EFA2-DF50-46B9-BA3F-E4232A1D60FF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DB22-7053-414F-9F46-171E56522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слов и вертикалн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smtClean="0"/>
              <a:t>Кликните и уредите наслов мастерa</a:t>
            </a:r>
            <a:endParaRPr lang="en-US"/>
          </a:p>
        </p:txBody>
      </p:sp>
      <p:sp>
        <p:nvSpPr>
          <p:cNvPr id="3" name="Чувар места за вертикални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Cyrl-CS" smtClean="0"/>
              <a:t>Кликните и уредите стилове текста мастера</a:t>
            </a:r>
          </a:p>
          <a:p>
            <a:pPr lvl="1"/>
            <a:r>
              <a:rPr lang="sr-Cyrl-CS" smtClean="0"/>
              <a:t>Други ниво</a:t>
            </a:r>
          </a:p>
          <a:p>
            <a:pPr lvl="2"/>
            <a:r>
              <a:rPr lang="sr-Cyrl-CS" smtClean="0"/>
              <a:t>Трећи ниво</a:t>
            </a:r>
          </a:p>
          <a:p>
            <a:pPr lvl="3"/>
            <a:r>
              <a:rPr lang="sr-Cyrl-CS" smtClean="0"/>
              <a:t>Четврти ниво</a:t>
            </a:r>
          </a:p>
          <a:p>
            <a:pPr lvl="4"/>
            <a:r>
              <a:rPr lang="sr-Cyrl-CS" smtClean="0"/>
              <a:t>Пети ниво</a:t>
            </a:r>
            <a:endParaRPr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EFA2-DF50-46B9-BA3F-E4232A1D60FF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DB22-7053-414F-9F46-171E56522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и наслов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и наслов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r-Cyrl-CS" smtClean="0"/>
              <a:t>Кликните и уредите наслов мастерa</a:t>
            </a:r>
            <a:endParaRPr lang="en-US"/>
          </a:p>
        </p:txBody>
      </p:sp>
      <p:sp>
        <p:nvSpPr>
          <p:cNvPr id="3" name="Чувар места за вертикални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r-Cyrl-CS" smtClean="0"/>
              <a:t>Кликните и уредите стилове текста мастера</a:t>
            </a:r>
          </a:p>
          <a:p>
            <a:pPr lvl="1"/>
            <a:r>
              <a:rPr lang="sr-Cyrl-CS" smtClean="0"/>
              <a:t>Други ниво</a:t>
            </a:r>
          </a:p>
          <a:p>
            <a:pPr lvl="2"/>
            <a:r>
              <a:rPr lang="sr-Cyrl-CS" smtClean="0"/>
              <a:t>Трећи ниво</a:t>
            </a:r>
          </a:p>
          <a:p>
            <a:pPr lvl="3"/>
            <a:r>
              <a:rPr lang="sr-Cyrl-CS" smtClean="0"/>
              <a:t>Четврти ниво</a:t>
            </a:r>
          </a:p>
          <a:p>
            <a:pPr lvl="4"/>
            <a:r>
              <a:rPr lang="sr-Cyrl-CS" smtClean="0"/>
              <a:t>Пети ниво</a:t>
            </a:r>
            <a:endParaRPr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EFA2-DF50-46B9-BA3F-E4232A1D60FF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DB22-7053-414F-9F46-171E56522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слов и садржа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smtClean="0"/>
              <a:t>Кликните и уредите наслов мастерa</a:t>
            </a:r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Cyrl-CS" smtClean="0"/>
              <a:t>Кликните и уредите стилове текста мастера</a:t>
            </a:r>
          </a:p>
          <a:p>
            <a:pPr lvl="1"/>
            <a:r>
              <a:rPr lang="sr-Cyrl-CS" smtClean="0"/>
              <a:t>Други ниво</a:t>
            </a:r>
          </a:p>
          <a:p>
            <a:pPr lvl="2"/>
            <a:r>
              <a:rPr lang="sr-Cyrl-CS" smtClean="0"/>
              <a:t>Трећи ниво</a:t>
            </a:r>
          </a:p>
          <a:p>
            <a:pPr lvl="3"/>
            <a:r>
              <a:rPr lang="sr-Cyrl-CS" smtClean="0"/>
              <a:t>Четврти ниво</a:t>
            </a:r>
          </a:p>
          <a:p>
            <a:pPr lvl="4"/>
            <a:r>
              <a:rPr lang="sr-Cyrl-CS" smtClean="0"/>
              <a:t>Пети ниво</a:t>
            </a:r>
            <a:endParaRPr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EFA2-DF50-46B9-BA3F-E4232A1D60FF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DB22-7053-414F-9F46-171E56522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ље одељ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r-Cyrl-CS" smtClean="0"/>
              <a:t>Кликните и уредите наслов мастерa</a:t>
            </a:r>
            <a:endParaRPr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Cyrl-CS" smtClean="0"/>
              <a:t>Кликните и уредите стилове текста мастера</a:t>
            </a:r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EFA2-DF50-46B9-BA3F-E4232A1D60FF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DB22-7053-414F-9F46-171E56522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садржај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smtClean="0"/>
              <a:t>Кликните и уредите наслов мастерa</a:t>
            </a:r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Cyrl-CS" smtClean="0"/>
              <a:t>Кликните и уредите стилове текста мастера</a:t>
            </a:r>
          </a:p>
          <a:p>
            <a:pPr lvl="1"/>
            <a:r>
              <a:rPr lang="sr-Cyrl-CS" smtClean="0"/>
              <a:t>Други ниво</a:t>
            </a:r>
          </a:p>
          <a:p>
            <a:pPr lvl="2"/>
            <a:r>
              <a:rPr lang="sr-Cyrl-CS" smtClean="0"/>
              <a:t>Трећи ниво</a:t>
            </a:r>
          </a:p>
          <a:p>
            <a:pPr lvl="3"/>
            <a:r>
              <a:rPr lang="sr-Cyrl-CS" smtClean="0"/>
              <a:t>Четврти ниво</a:t>
            </a:r>
          </a:p>
          <a:p>
            <a:pPr lvl="4"/>
            <a:r>
              <a:rPr lang="sr-Cyrl-CS" smtClean="0"/>
              <a:t>Пети ниво</a:t>
            </a:r>
            <a:endParaRPr lang="en-US"/>
          </a:p>
        </p:txBody>
      </p:sp>
      <p:sp>
        <p:nvSpPr>
          <p:cNvPr id="4" name="Чувар места за садржај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Cyrl-CS" smtClean="0"/>
              <a:t>Кликните и уредите стилове текста мастера</a:t>
            </a:r>
          </a:p>
          <a:p>
            <a:pPr lvl="1"/>
            <a:r>
              <a:rPr lang="sr-Cyrl-CS" smtClean="0"/>
              <a:t>Други ниво</a:t>
            </a:r>
          </a:p>
          <a:p>
            <a:pPr lvl="2"/>
            <a:r>
              <a:rPr lang="sr-Cyrl-CS" smtClean="0"/>
              <a:t>Трећи ниво</a:t>
            </a:r>
          </a:p>
          <a:p>
            <a:pPr lvl="3"/>
            <a:r>
              <a:rPr lang="sr-Cyrl-CS" smtClean="0"/>
              <a:t>Четврти ниво</a:t>
            </a:r>
          </a:p>
          <a:p>
            <a:pPr lvl="4"/>
            <a:r>
              <a:rPr lang="sr-Cyrl-CS" smtClean="0"/>
              <a:t>Пети ниво</a:t>
            </a:r>
            <a:endParaRPr lang="en-US"/>
          </a:p>
        </p:txBody>
      </p:sp>
      <p:sp>
        <p:nvSpPr>
          <p:cNvPr id="5" name="Чувар места за дату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EFA2-DF50-46B9-BA3F-E4232A1D60FF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DB22-7053-414F-9F46-171E56522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еђењ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r-Cyrl-CS" smtClean="0"/>
              <a:t>Кликните и уредите наслов мастерa</a:t>
            </a:r>
            <a:endParaRPr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Cyrl-CS" smtClean="0"/>
              <a:t>Кликните и уредите стилове текста мастера</a:t>
            </a:r>
          </a:p>
        </p:txBody>
      </p:sp>
      <p:sp>
        <p:nvSpPr>
          <p:cNvPr id="4" name="Чувар места за садржај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r-Cyrl-CS" smtClean="0"/>
              <a:t>Кликните и уредите стилове текста мастера</a:t>
            </a:r>
          </a:p>
          <a:p>
            <a:pPr lvl="1"/>
            <a:r>
              <a:rPr lang="sr-Cyrl-CS" smtClean="0"/>
              <a:t>Други ниво</a:t>
            </a:r>
          </a:p>
          <a:p>
            <a:pPr lvl="2"/>
            <a:r>
              <a:rPr lang="sr-Cyrl-CS" smtClean="0"/>
              <a:t>Трећи ниво</a:t>
            </a:r>
          </a:p>
          <a:p>
            <a:pPr lvl="3"/>
            <a:r>
              <a:rPr lang="sr-Cyrl-CS" smtClean="0"/>
              <a:t>Четврти ниво</a:t>
            </a:r>
          </a:p>
          <a:p>
            <a:pPr lvl="4"/>
            <a:r>
              <a:rPr lang="sr-Cyrl-CS" smtClean="0"/>
              <a:t>Пети ниво</a:t>
            </a:r>
            <a:endParaRPr lang="en-US"/>
          </a:p>
        </p:txBody>
      </p:sp>
      <p:sp>
        <p:nvSpPr>
          <p:cNvPr id="5" name="Чувар места за 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Cyrl-CS" smtClean="0"/>
              <a:t>Кликните и уредите стилове текста мастера</a:t>
            </a:r>
          </a:p>
        </p:txBody>
      </p:sp>
      <p:sp>
        <p:nvSpPr>
          <p:cNvPr id="6" name="Чувар места за садржај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r-Cyrl-CS" smtClean="0"/>
              <a:t>Кликните и уредите стилове текста мастера</a:t>
            </a:r>
          </a:p>
          <a:p>
            <a:pPr lvl="1"/>
            <a:r>
              <a:rPr lang="sr-Cyrl-CS" smtClean="0"/>
              <a:t>Други ниво</a:t>
            </a:r>
          </a:p>
          <a:p>
            <a:pPr lvl="2"/>
            <a:r>
              <a:rPr lang="sr-Cyrl-CS" smtClean="0"/>
              <a:t>Трећи ниво</a:t>
            </a:r>
          </a:p>
          <a:p>
            <a:pPr lvl="3"/>
            <a:r>
              <a:rPr lang="sr-Cyrl-CS" smtClean="0"/>
              <a:t>Четврти ниво</a:t>
            </a:r>
          </a:p>
          <a:p>
            <a:pPr lvl="4"/>
            <a:r>
              <a:rPr lang="sr-Cyrl-CS" smtClean="0"/>
              <a:t>Пети ниво</a:t>
            </a:r>
            <a:endParaRPr lang="en-US"/>
          </a:p>
        </p:txBody>
      </p:sp>
      <p:sp>
        <p:nvSpPr>
          <p:cNvPr id="7" name="Чувар места за дату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EFA2-DF50-46B9-BA3F-E4232A1D60FF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8" name="Чувар места за подножје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Чувар места за број слај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DB22-7053-414F-9F46-171E56522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насл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smtClean="0"/>
              <a:t>Кликните и уредите наслов мастерa</a:t>
            </a:r>
            <a:endParaRPr lang="en-US"/>
          </a:p>
        </p:txBody>
      </p:sp>
      <p:sp>
        <p:nvSpPr>
          <p:cNvPr id="3" name="Чувар места за дату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EFA2-DF50-46B9-BA3F-E4232A1D60FF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4" name="Чувар места за подножје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Чувар места за број слај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DB22-7053-414F-9F46-171E56522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дату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EFA2-DF50-46B9-BA3F-E4232A1D60FF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3" name="Чувар места за подножје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Чувар места за број слај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DB22-7053-414F-9F46-171E56522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адржај са нат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r-Cyrl-CS" smtClean="0"/>
              <a:t>Кликните и уредите наслов мастерa</a:t>
            </a:r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Cyrl-CS" smtClean="0"/>
              <a:t>Кликните и уредите стилове текста мастера</a:t>
            </a:r>
          </a:p>
          <a:p>
            <a:pPr lvl="1"/>
            <a:r>
              <a:rPr lang="sr-Cyrl-CS" smtClean="0"/>
              <a:t>Други ниво</a:t>
            </a:r>
          </a:p>
          <a:p>
            <a:pPr lvl="2"/>
            <a:r>
              <a:rPr lang="sr-Cyrl-CS" smtClean="0"/>
              <a:t>Трећи ниво</a:t>
            </a:r>
          </a:p>
          <a:p>
            <a:pPr lvl="3"/>
            <a:r>
              <a:rPr lang="sr-Cyrl-CS" smtClean="0"/>
              <a:t>Четврти ниво</a:t>
            </a:r>
          </a:p>
          <a:p>
            <a:pPr lvl="4"/>
            <a:r>
              <a:rPr lang="sr-Cyrl-CS" smtClean="0"/>
              <a:t>Пети ниво</a:t>
            </a:r>
            <a:endParaRPr lang="en-US"/>
          </a:p>
        </p:txBody>
      </p:sp>
      <p:sp>
        <p:nvSpPr>
          <p:cNvPr id="4" name="Чувар места за 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Cyrl-CS" smtClean="0"/>
              <a:t>Кликните и уредите стилове текста мастера</a:t>
            </a:r>
          </a:p>
        </p:txBody>
      </p:sp>
      <p:sp>
        <p:nvSpPr>
          <p:cNvPr id="5" name="Чувар места за дату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EFA2-DF50-46B9-BA3F-E4232A1D60FF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DB22-7053-414F-9F46-171E56522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Слика са нат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r-Cyrl-CS" smtClean="0"/>
              <a:t>Кликните и уредите наслов мастерa</a:t>
            </a:r>
            <a:endParaRPr lang="en-US"/>
          </a:p>
        </p:txBody>
      </p:sp>
      <p:sp>
        <p:nvSpPr>
          <p:cNvPr id="3" name="Чувар места за слику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Чувар места за 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Cyrl-CS" smtClean="0"/>
              <a:t>Кликните и уредите стилове текста мастера</a:t>
            </a:r>
          </a:p>
        </p:txBody>
      </p:sp>
      <p:sp>
        <p:nvSpPr>
          <p:cNvPr id="5" name="Чувар места за дату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EFA2-DF50-46B9-BA3F-E4232A1D60FF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EDB22-7053-414F-9F46-171E56522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наслов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Cyrl-CS" smtClean="0"/>
              <a:t>Кликните и уредите наслов мастерa</a:t>
            </a:r>
            <a:endParaRPr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Cyrl-CS" smtClean="0"/>
              <a:t>Кликните и уредите стилове текста мастера</a:t>
            </a:r>
          </a:p>
          <a:p>
            <a:pPr lvl="1"/>
            <a:r>
              <a:rPr lang="sr-Cyrl-CS" smtClean="0"/>
              <a:t>Други ниво</a:t>
            </a:r>
          </a:p>
          <a:p>
            <a:pPr lvl="2"/>
            <a:r>
              <a:rPr lang="sr-Cyrl-CS" smtClean="0"/>
              <a:t>Трећи ниво</a:t>
            </a:r>
          </a:p>
          <a:p>
            <a:pPr lvl="3"/>
            <a:r>
              <a:rPr lang="sr-Cyrl-CS" smtClean="0"/>
              <a:t>Четврти ниво</a:t>
            </a:r>
          </a:p>
          <a:p>
            <a:pPr lvl="4"/>
            <a:r>
              <a:rPr lang="sr-Cyrl-CS" smtClean="0"/>
              <a:t>Пети ниво</a:t>
            </a:r>
            <a:endParaRPr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EEFA2-DF50-46B9-BA3F-E4232A1D60FF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EDB22-7053-414F-9F46-171E56522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924050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ДИДАКТИКА</a:t>
            </a:r>
            <a:r>
              <a:rPr lang="sr-Latn-RS" dirty="0" smtClean="0"/>
              <a:t/>
            </a:r>
            <a:br>
              <a:rPr lang="sr-Latn-RS" dirty="0" smtClean="0"/>
            </a:br>
            <a:r>
              <a:rPr lang="sr-Cyrl-RS" dirty="0" smtClean="0"/>
              <a:t>СТАРА </a:t>
            </a:r>
            <a:r>
              <a:rPr lang="sr-Cyrl-RS" dirty="0" smtClean="0"/>
              <a:t>И НОВА </a:t>
            </a:r>
            <a:r>
              <a:rPr lang="sr-Cyrl-RS" dirty="0" smtClean="0"/>
              <a:t>ШКОЛА</a:t>
            </a:r>
            <a:br>
              <a:rPr lang="sr-Cyrl-RS" dirty="0" smtClean="0"/>
            </a:br>
            <a:r>
              <a:rPr lang="sr-Cyrl-RS" dirty="0" smtClean="0"/>
              <a:t>БЛУМОВА ТАКСОНОМИЈА</a:t>
            </a:r>
            <a:endParaRPr lang="en-US" dirty="0"/>
          </a:p>
        </p:txBody>
      </p:sp>
      <p:sp>
        <p:nvSpPr>
          <p:cNvPr id="3" name="Поднаслов 2"/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17526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ел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960895"/>
              </p:ext>
            </p:extLst>
          </p:nvPr>
        </p:nvGraphicFramePr>
        <p:xfrm>
          <a:off x="-152399" y="0"/>
          <a:ext cx="9296399" cy="6766886"/>
        </p:xfrm>
        <a:graphic>
          <a:graphicData uri="http://schemas.openxmlformats.org/drawingml/2006/table">
            <a:tbl>
              <a:tblPr>
                <a:tableStyleId>{18603FDC-E32A-4AB5-989C-0864C3EAD2B8}</a:tableStyleId>
              </a:tblPr>
              <a:tblGrid>
                <a:gridCol w="1142999"/>
                <a:gridCol w="3581400"/>
                <a:gridCol w="4572000"/>
              </a:tblGrid>
              <a:tr h="5047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spc="-65" dirty="0">
                          <a:latin typeface="Times New Roman" pitchFamily="18" charset="0"/>
                          <a:cs typeface="Times New Roman" pitchFamily="18" charset="0"/>
                        </a:rPr>
                        <a:t>Карактери-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стике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Стара школа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Нова школа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301259">
                <a:tc>
                  <a:txBody>
                    <a:bodyPr/>
                    <a:lstStyle/>
                    <a:p>
                      <a:pPr marL="0" marR="85090" indent="3175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spc="-25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85090" indent="3175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spc="-25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85090" indent="3175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spc="-25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85090" indent="3175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spc="-25" dirty="0" smtClean="0">
                          <a:latin typeface="Times New Roman" pitchFamily="18" charset="0"/>
                          <a:cs typeface="Times New Roman" pitchFamily="18" charset="0"/>
                        </a:rPr>
                        <a:t>Позиција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ученика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spc="-2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800" spc="-20" dirty="0" smtClean="0">
                          <a:latin typeface="Times New Roman" pitchFamily="18" charset="0"/>
                          <a:cs typeface="Times New Roman" pitchFamily="18" charset="0"/>
                        </a:rPr>
                        <a:t>Несамосталан</a:t>
                      </a:r>
                      <a:r>
                        <a:rPr lang="mk-MK" sz="1800" spc="-20" dirty="0">
                          <a:latin typeface="Times New Roman" pitchFamily="18" charset="0"/>
                          <a:cs typeface="Times New Roman" pitchFamily="18" charset="0"/>
                        </a:rPr>
                        <a:t>, пасивно прима знања</a:t>
                      </a:r>
                      <a:r>
                        <a:rPr lang="mk-MK" sz="1800" spc="-2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endParaRPr lang="mk-MK" sz="1800" spc="-2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800" spc="-2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800" spc="-20" smtClean="0">
                          <a:latin typeface="Times New Roman" pitchFamily="18" charset="0"/>
                          <a:cs typeface="Times New Roman" pitchFamily="18" charset="0"/>
                        </a:rPr>
                        <a:t>објекат </a:t>
                      </a:r>
                      <a:r>
                        <a:rPr lang="en-US" sz="1800" spc="-20" baseline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mk-MK" sz="1800" spc="-20" dirty="0" smtClean="0">
                          <a:latin typeface="Times New Roman" pitchFamily="18" charset="0"/>
                          <a:cs typeface="Times New Roman" pitchFamily="18" charset="0"/>
                        </a:rPr>
                        <a:t>наставе</a:t>
                      </a:r>
                      <a:r>
                        <a:rPr lang="mk-MK" sz="1800" spc="-2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60960" indent="-3175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spc="-1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60960" indent="-3175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spc="-1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Ученик </a:t>
                      </a:r>
                      <a:r>
                        <a:rPr lang="mk-MK" sz="1600" spc="-10" dirty="0">
                          <a:latin typeface="Times New Roman" pitchFamily="18" charset="0"/>
                          <a:cs typeface="Times New Roman" pitchFamily="18" charset="0"/>
                        </a:rPr>
                        <a:t>мера свега, његове жеље, потребе и </a:t>
                      </a:r>
                      <a:endParaRPr lang="en-US" sz="1600" spc="-1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60960" indent="-3175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spc="-1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60960" indent="-3175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spc="-10" dirty="0" smtClean="0">
                          <a:latin typeface="Times New Roman" pitchFamily="18" charset="0"/>
                          <a:cs typeface="Times New Roman" pitchFamily="18" charset="0"/>
                        </a:rPr>
                        <a:t>интересовања </a:t>
                      </a:r>
                      <a:r>
                        <a:rPr lang="sr-Cyrl-CS" sz="1600" spc="-15" dirty="0">
                          <a:latin typeface="Times New Roman" pitchFamily="18" charset="0"/>
                          <a:cs typeface="Times New Roman" pitchFamily="18" charset="0"/>
                        </a:rPr>
                        <a:t>одређују </a:t>
                      </a:r>
                      <a:r>
                        <a:rPr lang="mk-MK" sz="1600" spc="-15" dirty="0">
                          <a:latin typeface="Times New Roman" pitchFamily="18" charset="0"/>
                          <a:cs typeface="Times New Roman" pitchFamily="18" charset="0"/>
                        </a:rPr>
                        <a:t>садржај рада школе</a:t>
                      </a:r>
                      <a:r>
                        <a:rPr lang="mk-MK" sz="1600" spc="-15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600" spc="-15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60960" indent="-3175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spc="-15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60960" indent="-3175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spc="-15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Отишло се у крајност, у </a:t>
                      </a:r>
                      <a:r>
                        <a:rPr lang="mk-MK" sz="1600" spc="-15" dirty="0">
                          <a:latin typeface="Times New Roman" pitchFamily="18" charset="0"/>
                          <a:cs typeface="Times New Roman" pitchFamily="18" charset="0"/>
                        </a:rPr>
                        <a:t>педоцентризам. </a:t>
                      </a:r>
                      <a:r>
                        <a:rPr lang="en-US" sz="1600" spc="-15" dirty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endParaRPr lang="en-US" sz="1600" spc="-15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60960" indent="-3175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spc="-15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60960" indent="-3175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spc="-15" dirty="0" smtClean="0">
                          <a:latin typeface="Times New Roman" pitchFamily="18" charset="0"/>
                          <a:cs typeface="Times New Roman" pitchFamily="18" charset="0"/>
                        </a:rPr>
                        <a:t>признају </a:t>
                      </a:r>
                      <a:r>
                        <a:rPr lang="mk-MK" sz="1600" spc="-15" dirty="0">
                          <a:latin typeface="Times New Roman" pitchFamily="18" charset="0"/>
                          <a:cs typeface="Times New Roman" pitchFamily="18" charset="0"/>
                        </a:rPr>
                        <a:t>се </a:t>
                      </a:r>
                      <a:r>
                        <a:rPr lang="mk-MK" sz="1600" spc="-30" dirty="0">
                          <a:latin typeface="Times New Roman" pitchFamily="18" charset="0"/>
                          <a:cs typeface="Times New Roman" pitchFamily="18" charset="0"/>
                        </a:rPr>
                        <a:t>друштвени циљеви образовања</a:t>
                      </a:r>
                      <a:r>
                        <a:rPr lang="mk-MK" sz="1600" spc="-3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600" spc="-3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60960" indent="-3175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722922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3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spc="-15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ts val="113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spc="-15" dirty="0" smtClean="0">
                          <a:latin typeface="Times New Roman" pitchFamily="18" charset="0"/>
                          <a:cs typeface="Times New Roman" pitchFamily="18" charset="0"/>
                        </a:rPr>
                        <a:t>Позиција </a:t>
                      </a:r>
                      <a:r>
                        <a:rPr lang="mk-MK" sz="1600" spc="-25" dirty="0">
                          <a:latin typeface="Times New Roman" pitchFamily="18" charset="0"/>
                          <a:cs typeface="Times New Roman" pitchFamily="18" charset="0"/>
                        </a:rPr>
                        <a:t>наставника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64135" indent="15240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spc="-3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64135" indent="15240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spc="-30" dirty="0" smtClean="0">
                          <a:latin typeface="Times New Roman" pitchFamily="18" charset="0"/>
                          <a:cs typeface="Times New Roman" pitchFamily="18" charset="0"/>
                        </a:rPr>
                        <a:t>"</a:t>
                      </a:r>
                      <a:r>
                        <a:rPr lang="mk-MK" sz="1600" spc="-30" dirty="0">
                          <a:latin typeface="Times New Roman" pitchFamily="18" charset="0"/>
                          <a:cs typeface="Times New Roman" pitchFamily="18" charset="0"/>
                        </a:rPr>
                        <a:t>Држи" све у својим рукама.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Једино </a:t>
                      </a:r>
                      <a:r>
                        <a:rPr lang="mk-MK" sz="1600">
                          <a:latin typeface="Times New Roman" pitchFamily="18" charset="0"/>
                          <a:cs typeface="Times New Roman" pitchFamily="18" charset="0"/>
                        </a:rPr>
                        <a:t>је </a:t>
                      </a:r>
                      <a:endParaRPr lang="mk-MK" sz="160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64135" indent="15240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64135" indent="15240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smtClean="0">
                          <a:latin typeface="Times New Roman" pitchFamily="18" charset="0"/>
                          <a:cs typeface="Times New Roman" pitchFamily="18" charset="0"/>
                        </a:rPr>
                        <a:t>он </a:t>
                      </a: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активан.</a:t>
                      </a:r>
                      <a:endParaRPr lang="en-US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64135" indent="15240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213360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spc="-15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213360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spc="-15" dirty="0" smtClean="0">
                          <a:latin typeface="Times New Roman" pitchFamily="18" charset="0"/>
                          <a:cs typeface="Times New Roman" pitchFamily="18" charset="0"/>
                        </a:rPr>
                        <a:t>Његова </a:t>
                      </a:r>
                      <a:r>
                        <a:rPr lang="mk-MK" sz="1600" spc="-15" dirty="0">
                          <a:latin typeface="Times New Roman" pitchFamily="18" charset="0"/>
                          <a:cs typeface="Times New Roman" pitchFamily="18" charset="0"/>
                        </a:rPr>
                        <a:t>улога је потцењена и </a:t>
                      </a:r>
                      <a:r>
                        <a:rPr lang="mk-MK" sz="1600" spc="-20" dirty="0">
                          <a:latin typeface="Times New Roman" pitchFamily="18" charset="0"/>
                          <a:cs typeface="Times New Roman" pitchFamily="18" charset="0"/>
                        </a:rPr>
                        <a:t>сведена на </a:t>
                      </a:r>
                      <a:endParaRPr lang="en-US" sz="1600" spc="-2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213360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spc="-2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213360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spc="-20" dirty="0" smtClean="0">
                          <a:latin typeface="Times New Roman" pitchFamily="18" charset="0"/>
                          <a:cs typeface="Times New Roman" pitchFamily="18" charset="0"/>
                        </a:rPr>
                        <a:t>повремену </a:t>
                      </a:r>
                      <a:r>
                        <a:rPr lang="sr-Cyrl-CS" sz="1600" spc="-20" dirty="0">
                          <a:latin typeface="Times New Roman" pitchFamily="18" charset="0"/>
                          <a:cs typeface="Times New Roman" pitchFamily="18" charset="0"/>
                        </a:rPr>
                        <a:t>помоћ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ученику.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635455">
                <a:tc>
                  <a:txBody>
                    <a:bodyPr/>
                    <a:lstStyle/>
                    <a:p>
                      <a:pPr marL="0" marR="64135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spc="-5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64135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spc="-5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64135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spc="-5" dirty="0" smtClean="0">
                          <a:latin typeface="Times New Roman" pitchFamily="18" charset="0"/>
                          <a:cs typeface="Times New Roman" pitchFamily="18" charset="0"/>
                        </a:rPr>
                        <a:t>Карактер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наставе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45720" indent="3175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45720" indent="3175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Интелектуалистичка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mk-MK" sz="1600" spc="-20" dirty="0">
                          <a:latin typeface="Times New Roman" pitchFamily="18" charset="0"/>
                          <a:cs typeface="Times New Roman" pitchFamily="18" charset="0"/>
                        </a:rPr>
                        <a:t>управљена </a:t>
                      </a:r>
                      <a:r>
                        <a:rPr lang="mk-MK" sz="1600" spc="-20" dirty="0" smtClean="0">
                          <a:latin typeface="Times New Roman" pitchFamily="18" charset="0"/>
                          <a:cs typeface="Times New Roman" pitchFamily="18" charset="0"/>
                        </a:rPr>
                        <a:t>на</a:t>
                      </a:r>
                      <a:endParaRPr lang="en-US" sz="1600" spc="-2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45720" indent="3175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spc="-2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45720" indent="3175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spc="-2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mk-MK" sz="1600" spc="-20" dirty="0">
                          <a:latin typeface="Times New Roman" pitchFamily="18" charset="0"/>
                          <a:cs typeface="Times New Roman" pitchFamily="18" charset="0"/>
                        </a:rPr>
                        <a:t>ментални </a:t>
                      </a:r>
                      <a:r>
                        <a:rPr lang="en-US" sz="1600" spc="-2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mk-MK" sz="1600" spc="-20" dirty="0" smtClean="0">
                          <a:latin typeface="Times New Roman" pitchFamily="18" charset="0"/>
                          <a:cs typeface="Times New Roman" pitchFamily="18" charset="0"/>
                        </a:rPr>
                        <a:t>развој</a:t>
                      </a:r>
                      <a:r>
                        <a:rPr lang="mk-MK" sz="1600" spc="-20" dirty="0">
                          <a:latin typeface="Times New Roman" pitchFamily="18" charset="0"/>
                          <a:cs typeface="Times New Roman" pitchFamily="18" charset="0"/>
                        </a:rPr>
                        <a:t>. Запостављен чулни </a:t>
                      </a:r>
                      <a:endParaRPr lang="en-US" sz="1600" spc="-2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45720" indent="3175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spc="-2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45720" indent="3175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spc="-20" dirty="0" smtClean="0">
                          <a:latin typeface="Times New Roman" pitchFamily="18" charset="0"/>
                          <a:cs typeface="Times New Roman" pitchFamily="18" charset="0"/>
                        </a:rPr>
                        <a:t>и </a:t>
                      </a:r>
                      <a:r>
                        <a:rPr lang="mk-MK" sz="1600" spc="-25" dirty="0">
                          <a:latin typeface="Times New Roman" pitchFamily="18" charset="0"/>
                          <a:cs typeface="Times New Roman" pitchFamily="18" charset="0"/>
                        </a:rPr>
                        <a:t>конативни </a:t>
                      </a:r>
                      <a:r>
                        <a:rPr lang="mk-MK" sz="1600" spc="-25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 </a:t>
                      </a:r>
                      <a:r>
                        <a:rPr lang="mk-MK" sz="1600" spc="-25" dirty="0" smtClean="0">
                          <a:latin typeface="Times New Roman" pitchFamily="18" charset="0"/>
                          <a:cs typeface="Times New Roman" pitchFamily="18" charset="0"/>
                        </a:rPr>
                        <a:t>вољни</a:t>
                      </a:r>
                      <a:r>
                        <a:rPr lang="en-US" sz="1600" spc="-25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mk-MK" sz="1600" spc="-25" dirty="0" smtClean="0">
                          <a:latin typeface="Times New Roman" pitchFamily="18" charset="0"/>
                          <a:cs typeface="Times New Roman" pitchFamily="18" charset="0"/>
                        </a:rPr>
                        <a:t>развој.</a:t>
                      </a:r>
                      <a:endParaRPr lang="en-US" sz="1600" spc="-25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45720" indent="3175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spc="-25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45720" indent="3175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spc="-25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45720" indent="3175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52070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Cyrl-RS" sz="1600" spc="-3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52070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spc="-3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52070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spc="-30" dirty="0" smtClean="0">
                          <a:latin typeface="Times New Roman" pitchFamily="18" charset="0"/>
                          <a:cs typeface="Times New Roman" pitchFamily="18" charset="0"/>
                        </a:rPr>
                        <a:t>Све </a:t>
                      </a:r>
                      <a:r>
                        <a:rPr lang="sr-Cyrl-CS" sz="1600" spc="-30" dirty="0">
                          <a:latin typeface="Times New Roman" pitchFamily="18" charset="0"/>
                          <a:cs typeface="Times New Roman" pitchFamily="18" charset="0"/>
                        </a:rPr>
                        <a:t>подређено </a:t>
                      </a:r>
                      <a:r>
                        <a:rPr lang="mk-MK" sz="1600" spc="-30" dirty="0">
                          <a:latin typeface="Times New Roman" pitchFamily="18" charset="0"/>
                          <a:cs typeface="Times New Roman" pitchFamily="18" charset="0"/>
                        </a:rPr>
                        <a:t>васпитању воље. </a:t>
                      </a:r>
                      <a:r>
                        <a:rPr lang="mk-MK" sz="1600" spc="-5" dirty="0">
                          <a:latin typeface="Times New Roman" pitchFamily="18" charset="0"/>
                          <a:cs typeface="Times New Roman" pitchFamily="18" charset="0"/>
                        </a:rPr>
                        <a:t>Занемарен </a:t>
                      </a:r>
                      <a:endParaRPr lang="en-US" sz="1600" spc="-5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52070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spc="-5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52070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spc="-5" dirty="0" smtClean="0">
                          <a:latin typeface="Times New Roman" pitchFamily="18" charset="0"/>
                          <a:cs typeface="Times New Roman" pitchFamily="18" charset="0"/>
                        </a:rPr>
                        <a:t>интелектуални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развој и садржаји који </a:t>
                      </a: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га</a:t>
                      </a:r>
                      <a:r>
                        <a:rPr lang="en-US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sr-Cyrl-RS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подстичу.</a:t>
                      </a:r>
                      <a:endParaRPr lang="en-US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1012091">
                <a:tc>
                  <a:txBody>
                    <a:bodyPr/>
                    <a:lstStyle/>
                    <a:p>
                      <a:pPr marL="0" marR="42545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spc="-2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42545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spc="-2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42545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spc="-20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Количина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садржаја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73025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spc="-2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73025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spc="-20" dirty="0" smtClean="0">
                          <a:latin typeface="Times New Roman" pitchFamily="18" charset="0"/>
                          <a:cs typeface="Times New Roman" pitchFamily="18" charset="0"/>
                        </a:rPr>
                        <a:t>Инсистира </a:t>
                      </a:r>
                      <a:r>
                        <a:rPr lang="mk-MK" sz="1600" spc="-20" dirty="0">
                          <a:latin typeface="Times New Roman" pitchFamily="18" charset="0"/>
                          <a:cs typeface="Times New Roman" pitchFamily="18" charset="0"/>
                        </a:rPr>
                        <a:t>на количини </a:t>
                      </a:r>
                      <a:r>
                        <a:rPr lang="mk-MK" sz="1600" spc="-30" dirty="0">
                          <a:latin typeface="Times New Roman" pitchFamily="18" charset="0"/>
                          <a:cs typeface="Times New Roman" pitchFamily="18" charset="0"/>
                        </a:rPr>
                        <a:t>знања. </a:t>
                      </a:r>
                      <a:endParaRPr lang="mk-MK" sz="1600" spc="-3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73025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spc="-3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73025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spc="-30" dirty="0" smtClean="0">
                          <a:latin typeface="Times New Roman" pitchFamily="18" charset="0"/>
                          <a:cs typeface="Times New Roman" pitchFamily="18" charset="0"/>
                        </a:rPr>
                        <a:t>Преобимни </a:t>
                      </a:r>
                      <a:r>
                        <a:rPr lang="sr-Cyrl-RS" sz="1600" spc="-3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mk-MK" sz="1600" spc="-30" dirty="0" smtClean="0">
                          <a:latin typeface="Times New Roman" pitchFamily="18" charset="0"/>
                          <a:cs typeface="Times New Roman" pitchFamily="18" charset="0"/>
                        </a:rPr>
                        <a:t>наставни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програми. </a:t>
                      </a:r>
                      <a:endParaRPr lang="mk-MK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73025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73025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Дидактички </a:t>
                      </a:r>
                      <a:r>
                        <a:rPr lang="mk-MK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материјализам.</a:t>
                      </a:r>
                      <a:endParaRPr lang="en-US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73025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228600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spc="-15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228600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spc="-15" dirty="0" smtClean="0">
                          <a:latin typeface="Times New Roman" pitchFamily="18" charset="0"/>
                          <a:cs typeface="Times New Roman" pitchFamily="18" charset="0"/>
                        </a:rPr>
                        <a:t>Занемарује </a:t>
                      </a:r>
                      <a:r>
                        <a:rPr lang="mk-MK" sz="1600" spc="-15" dirty="0">
                          <a:latin typeface="Times New Roman" pitchFamily="18" charset="0"/>
                          <a:cs typeface="Times New Roman" pitchFamily="18" charset="0"/>
                        </a:rPr>
                        <a:t>обим знања. Све </a:t>
                      </a:r>
                      <a:r>
                        <a:rPr lang="sr-Cyrl-CS" sz="1600" dirty="0">
                          <a:latin typeface="Times New Roman" pitchFamily="18" charset="0"/>
                          <a:cs typeface="Times New Roman" pitchFamily="18" charset="0"/>
                        </a:rPr>
                        <a:t>подређује </a:t>
                      </a:r>
                      <a:endParaRPr lang="en-US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228600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228600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развоју </a:t>
                      </a:r>
                      <a:r>
                        <a:rPr lang="mk-MK" sz="1600" spc="-35" dirty="0">
                          <a:latin typeface="Times New Roman" pitchFamily="18" charset="0"/>
                          <a:cs typeface="Times New Roman" pitchFamily="18" charset="0"/>
                        </a:rPr>
                        <a:t>психофизичких способности.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867506">
                <a:tc>
                  <a:txBody>
                    <a:bodyPr/>
                    <a:lstStyle/>
                    <a:p>
                      <a:pPr marL="0" marR="0" indent="3175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3175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Карактер </a:t>
                      </a:r>
                      <a:r>
                        <a:rPr lang="mk-MK" sz="1600" spc="-25" dirty="0">
                          <a:latin typeface="Times New Roman" pitchFamily="18" charset="0"/>
                          <a:cs typeface="Times New Roman" pitchFamily="18" charset="0"/>
                        </a:rPr>
                        <a:t>учениковог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ангажо-вања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222250" indent="6350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222250" indent="6350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smtClean="0">
                          <a:latin typeface="Times New Roman" pitchFamily="18" charset="0"/>
                          <a:cs typeface="Times New Roman" pitchFamily="18" charset="0"/>
                        </a:rPr>
                        <a:t>Слуша, прима, памти</a:t>
                      </a:r>
                      <a:r>
                        <a:rPr lang="mk-MK" sz="1600" baseline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mk-MK" sz="1600" spc="-25" smtClean="0">
                          <a:latin typeface="Times New Roman" pitchFamily="18" charset="0"/>
                          <a:cs typeface="Times New Roman" pitchFamily="18" charset="0"/>
                        </a:rPr>
                        <a:t>репродукује. </a:t>
                      </a:r>
                      <a:endParaRPr lang="en-US" sz="1600" spc="-25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222250" indent="6350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spc="-25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222250" indent="6350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spc="-25" dirty="0" smtClean="0">
                          <a:latin typeface="Times New Roman" pitchFamily="18" charset="0"/>
                          <a:cs typeface="Times New Roman" pitchFamily="18" charset="0"/>
                        </a:rPr>
                        <a:t>Ангажована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углавном меморија</a:t>
                      </a: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222250" indent="6350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222250" indent="6350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106680" indent="-3175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106680" indent="-3175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Тежи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се спонтаној </a:t>
                      </a:r>
                      <a:r>
                        <a:rPr lang="mk-MK" sz="1600" spc="-20" dirty="0">
                          <a:latin typeface="Times New Roman" pitchFamily="18" charset="0"/>
                          <a:cs typeface="Times New Roman" pitchFamily="18" charset="0"/>
                        </a:rPr>
                        <a:t>самоактивности ученика у </a:t>
                      </a:r>
                      <a:endParaRPr lang="en-US" sz="1600" spc="-2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106680" indent="-3175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spc="-2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106680" indent="-3175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spc="-20" dirty="0" smtClean="0">
                          <a:latin typeface="Times New Roman" pitchFamily="18" charset="0"/>
                          <a:cs typeface="Times New Roman" pitchFamily="18" charset="0"/>
                        </a:rPr>
                        <a:t>коју </a:t>
                      </a:r>
                      <a:r>
                        <a:rPr lang="sr-Cyrl-CS" sz="1600" spc="-15" dirty="0">
                          <a:latin typeface="Times New Roman" pitchFamily="18" charset="0"/>
                          <a:cs typeface="Times New Roman" pitchFamily="18" charset="0"/>
                        </a:rPr>
                        <a:t>ће </a:t>
                      </a:r>
                      <a:r>
                        <a:rPr lang="mk-MK" sz="1600" spc="-15" dirty="0">
                          <a:latin typeface="Times New Roman" pitchFamily="18" charset="0"/>
                          <a:cs typeface="Times New Roman" pitchFamily="18" charset="0"/>
                        </a:rPr>
                        <a:t>се наставник што мање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мешати.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722922">
                <a:tc>
                  <a:txBody>
                    <a:bodyPr/>
                    <a:lstStyle/>
                    <a:p>
                      <a:pPr marL="0" marR="30480" indent="3175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30480" indent="3175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Однос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према </a:t>
                      </a:r>
                      <a:r>
                        <a:rPr lang="mk-MK" sz="1600" spc="-15" dirty="0">
                          <a:latin typeface="Times New Roman" pitchFamily="18" charset="0"/>
                          <a:cs typeface="Times New Roman" pitchFamily="18" charset="0"/>
                        </a:rPr>
                        <a:t>физичком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Раду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255905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255905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Потпуно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занемарује </a:t>
                      </a:r>
                      <a:r>
                        <a:rPr lang="mk-MK" sz="1600" spc="-20" dirty="0">
                          <a:latin typeface="Times New Roman" pitchFamily="18" charset="0"/>
                          <a:cs typeface="Times New Roman" pitchFamily="18" charset="0"/>
                        </a:rPr>
                        <a:t>физички рад</a:t>
                      </a:r>
                      <a:r>
                        <a:rPr lang="mk-MK" sz="1600" spc="-2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mk-MK" sz="1600" spc="-2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255905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spc="-2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255905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spc="-20" smtClean="0">
                          <a:latin typeface="Times New Roman" pitchFamily="18" charset="0"/>
                          <a:cs typeface="Times New Roman" pitchFamily="18" charset="0"/>
                        </a:rPr>
                        <a:t>Наглашава </a:t>
                      </a:r>
                      <a:r>
                        <a:rPr lang="sr-Cyrl-RS" sz="1600" spc="-20" baseline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само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мисаони развој.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0" indent="3175" algn="just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spc="-1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3175" algn="just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spc="-10" dirty="0" smtClean="0">
                          <a:latin typeface="Times New Roman" pitchFamily="18" charset="0"/>
                          <a:cs typeface="Times New Roman" pitchFamily="18" charset="0"/>
                        </a:rPr>
                        <a:t>Наглашава </a:t>
                      </a:r>
                      <a:r>
                        <a:rPr lang="mk-MK" sz="1600" spc="-10" dirty="0">
                          <a:latin typeface="Times New Roman" pitchFamily="18" charset="0"/>
                          <a:cs typeface="Times New Roman" pitchFamily="18" charset="0"/>
                        </a:rPr>
                        <a:t>изузетан значај </a:t>
                      </a:r>
                      <a:r>
                        <a:rPr lang="mk-MK" sz="1600" spc="-5" dirty="0">
                          <a:latin typeface="Times New Roman" pitchFamily="18" charset="0"/>
                          <a:cs typeface="Times New Roman" pitchFamily="18" charset="0"/>
                        </a:rPr>
                        <a:t>физичког рада. </a:t>
                      </a:r>
                      <a:endParaRPr lang="en-US" sz="1600" spc="-5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3175" algn="just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spc="-5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3175" algn="just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spc="-5" dirty="0" smtClean="0">
                          <a:latin typeface="Times New Roman" pitchFamily="18" charset="0"/>
                          <a:cs typeface="Times New Roman" pitchFamily="18" charset="0"/>
                        </a:rPr>
                        <a:t>Запостављен </a:t>
                      </a:r>
                      <a:r>
                        <a:rPr lang="mk-MK" sz="1600" spc="-25" dirty="0">
                          <a:latin typeface="Times New Roman" pitchFamily="18" charset="0"/>
                          <a:cs typeface="Times New Roman" pitchFamily="18" charset="0"/>
                        </a:rPr>
                        <a:t>мисаони рад. Учи се кроз праксу.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ел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9868252"/>
              </p:ext>
            </p:extLst>
          </p:nvPr>
        </p:nvGraphicFramePr>
        <p:xfrm>
          <a:off x="0" y="-1"/>
          <a:ext cx="9067802" cy="6858001"/>
        </p:xfrm>
        <a:graphic>
          <a:graphicData uri="http://schemas.openxmlformats.org/drawingml/2006/table">
            <a:tbl>
              <a:tblPr>
                <a:tableStyleId>{18603FDC-E32A-4AB5-989C-0864C3EAD2B8}</a:tableStyleId>
              </a:tblPr>
              <a:tblGrid>
                <a:gridCol w="1447802"/>
                <a:gridCol w="3274626"/>
                <a:gridCol w="4345374"/>
              </a:tblGrid>
              <a:tr h="568646">
                <a:tc>
                  <a:txBody>
                    <a:bodyPr/>
                    <a:lstStyle/>
                    <a:p>
                      <a:pPr marL="0" marR="0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spc="-10" dirty="0" smtClean="0">
                          <a:latin typeface="Times New Roman" pitchFamily="18" charset="0"/>
                          <a:cs typeface="Times New Roman" pitchFamily="18" charset="0"/>
                        </a:rPr>
                        <a:t>Карактери-</a:t>
                      </a: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стике</a:t>
                      </a:r>
                      <a:endParaRPr lang="sr-Cyrl-RS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6325" marR="1632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Стара школа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6325" marR="1632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Нова школа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6325" marR="16325" marT="0" marB="0"/>
                </a:tc>
              </a:tr>
              <a:tr h="1119793">
                <a:tc>
                  <a:txBody>
                    <a:bodyPr/>
                    <a:lstStyle/>
                    <a:p>
                      <a:pPr marL="0" marR="79375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79375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Наставне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методе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6325" marR="16325" marT="0" marB="0"/>
                </a:tc>
                <a:tc>
                  <a:txBody>
                    <a:bodyPr/>
                    <a:lstStyle/>
                    <a:p>
                      <a:pPr marL="0" marR="15240" indent="317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Користи само вербалистичке </a:t>
                      </a: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методе </a:t>
                      </a:r>
                    </a:p>
                    <a:p>
                      <a:pPr marL="0" marR="15240" indent="317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монолошку, дијалошку и текст)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6325" marR="16325" marT="0" marB="0"/>
                </a:tc>
                <a:tc>
                  <a:txBody>
                    <a:bodyPr/>
                    <a:lstStyle/>
                    <a:p>
                      <a:pPr marL="0" marR="67310" indent="-63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Залаже се за примену активних и радних метода (илустрације, демонстрације, лабораторијске) и иде у другу крајност па потпуно искључује вербалне метопе.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6325" marR="16325" marT="0" marB="0"/>
                </a:tc>
              </a:tr>
              <a:tr h="1764258">
                <a:tc>
                  <a:txBody>
                    <a:bodyPr/>
                    <a:lstStyle/>
                    <a:p>
                      <a:pPr marL="0" marR="21590" indent="3175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21590" indent="3175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Интересо-вања и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потребе </a:t>
                      </a: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ученика</a:t>
                      </a:r>
                    </a:p>
                    <a:p>
                      <a:pPr marL="0" marR="21590" indent="3175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21590" indent="3175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21590" indent="3175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21590" indent="3175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21590" indent="3175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21590" indent="3175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21590" indent="3175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6325" marR="16325" marT="0" marB="0"/>
                </a:tc>
                <a:tc>
                  <a:txBody>
                    <a:bodyPr/>
                    <a:lstStyle/>
                    <a:p>
                      <a:pPr marL="0" marR="8890" indent="317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8890" indent="317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Потпуно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су запостављени. </a:t>
                      </a: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При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избору и распореду наставних садржаја, метода и поступака ученичка интересовања су занемаривана.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6325" marR="16325" marT="0" marB="0"/>
                </a:tc>
                <a:tc>
                  <a:txBody>
                    <a:bodyPr/>
                    <a:lstStyle/>
                    <a:p>
                      <a:pPr marL="0" marR="17653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17653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Интересовања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деце су биолошки условљена, њих ученици доносе у школу и она </a:t>
                      </a:r>
                      <a:r>
                        <a:rPr lang="sr-Cyrl-CS" sz="1600" dirty="0">
                          <a:latin typeface="Times New Roman" pitchFamily="18" charset="0"/>
                          <a:cs typeface="Times New Roman" pitchFamily="18" charset="0"/>
                        </a:rPr>
                        <a:t>одређују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избор садржаја, организацију и методе рада. Крајност што води у несистематичност.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6325" marR="16325" marT="0" marB="0"/>
                </a:tc>
              </a:tr>
              <a:tr h="1959639">
                <a:tc>
                  <a:txBody>
                    <a:bodyPr/>
                    <a:lstStyle/>
                    <a:p>
                      <a:pPr marL="0" marR="64135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64135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Наставни</a:t>
                      </a:r>
                      <a:r>
                        <a:rPr lang="mk-MK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програм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6325" marR="16325" marT="0" marB="0"/>
                </a:tc>
                <a:tc>
                  <a:txBody>
                    <a:bodyPr/>
                    <a:lstStyle/>
                    <a:p>
                      <a:pPr marL="0" marR="0" indent="889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889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Централизовано </a:t>
                      </a:r>
                      <a:r>
                        <a:rPr lang="sr-Cyrl-CS" sz="1600" dirty="0">
                          <a:latin typeface="Times New Roman" pitchFamily="18" charset="0"/>
                          <a:cs typeface="Times New Roman" pitchFamily="18" charset="0"/>
                        </a:rPr>
                        <a:t>утврђени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и јединствени. Сви ученици уче исто.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6325" marR="16325" marT="0" marB="0"/>
                </a:tc>
                <a:tc>
                  <a:txBody>
                    <a:bodyPr/>
                    <a:lstStyle/>
                    <a:p>
                      <a:pPr marL="0" marR="33655" indent="-317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33655" indent="-317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Тежи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се уклањању униформних наставних програма. Сматра се чак да су наставни планови и програми сувишни и да садржаје треба бирати према индивидуалним одликама ученика. Такво схватање негира јепинствену школу</a:t>
                      </a: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33655" indent="-317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6325" marR="16325" marT="0" marB="0"/>
                </a:tc>
              </a:tr>
              <a:tr h="1445665">
                <a:tc>
                  <a:txBody>
                    <a:bodyPr/>
                    <a:lstStyle/>
                    <a:p>
                      <a:pPr marL="0" marR="30480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30480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Организација ч</a:t>
                      </a: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аса</a:t>
                      </a:r>
                    </a:p>
                    <a:p>
                      <a:pPr marL="0" marR="30480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30480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30480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6325" marR="16325" marT="0" marB="0"/>
                </a:tc>
                <a:tc>
                  <a:txBody>
                    <a:bodyPr/>
                    <a:lstStyle/>
                    <a:p>
                      <a:pPr marL="0" marR="10033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10033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Шаблонизована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, примењују се Хербартови формални ступњеви.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6325" marR="16325" marT="0" marB="0"/>
                </a:tc>
                <a:tc>
                  <a:txBody>
                    <a:bodyPr/>
                    <a:lstStyle/>
                    <a:p>
                      <a:pPr marL="0" marR="252730" indent="317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252730" indent="317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Ученици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самостално </a:t>
                      </a: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бирају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форме рада. Настава се организује по радним ступњевима, по биолошки заснованим законима учења.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6325" marR="16325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ел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1220810"/>
              </p:ext>
            </p:extLst>
          </p:nvPr>
        </p:nvGraphicFramePr>
        <p:xfrm>
          <a:off x="152400" y="152400"/>
          <a:ext cx="8915400" cy="6477000"/>
        </p:xfrm>
        <a:graphic>
          <a:graphicData uri="http://schemas.openxmlformats.org/drawingml/2006/table">
            <a:tbl>
              <a:tblPr>
                <a:tableStyleId>{18603FDC-E32A-4AB5-989C-0864C3EAD2B8}</a:tableStyleId>
              </a:tblPr>
              <a:tblGrid>
                <a:gridCol w="1905000"/>
                <a:gridCol w="3048000"/>
                <a:gridCol w="3962400"/>
              </a:tblGrid>
              <a:tr h="1517032">
                <a:tc>
                  <a:txBody>
                    <a:bodyPr/>
                    <a:lstStyle/>
                    <a:p>
                      <a:pPr marL="0" marR="15240" indent="3175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15240" indent="3175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Организација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1524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целокупне </a:t>
                      </a: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наставе</a:t>
                      </a:r>
                    </a:p>
                    <a:p>
                      <a:pPr marL="0" marR="1524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1524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6325" marR="16325" marT="0" marB="0"/>
                </a:tc>
                <a:tc>
                  <a:txBody>
                    <a:bodyPr/>
                    <a:lstStyle/>
                    <a:p>
                      <a:pPr marL="0" marR="6096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6096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Строги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предметни систем са крутим распоредом часова. Границе </a:t>
                      </a:r>
                      <a:r>
                        <a:rPr lang="sr-Cyrl-CS" sz="1600" dirty="0">
                          <a:latin typeface="Times New Roman" pitchFamily="18" charset="0"/>
                          <a:cs typeface="Times New Roman" pitchFamily="18" charset="0"/>
                        </a:rPr>
                        <a:t>између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предмета круте.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6325" marR="16325" marT="0" marB="0"/>
                </a:tc>
                <a:tc>
                  <a:txBody>
                    <a:bodyPr/>
                    <a:lstStyle/>
                    <a:p>
                      <a:pPr marL="0" marR="12509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125095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k-MK" sz="160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Бришу се круте предметне границе. Ради се према потребама и интересовањима </a:t>
                      </a:r>
                      <a:r>
                        <a:rPr lang="sr-Cyrl-CS" sz="160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ђака. </a:t>
                      </a:r>
                      <a:r>
                        <a:rPr lang="mk-MK" sz="160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Нема крутог распореда часова</a:t>
                      </a:r>
                    </a:p>
                  </a:txBody>
                  <a:tcPr marL="16325" marR="16325" marT="0" marB="0"/>
                </a:tc>
              </a:tr>
              <a:tr h="2479984">
                <a:tc>
                  <a:txBody>
                    <a:bodyPr/>
                    <a:lstStyle/>
                    <a:p>
                      <a:pPr marL="0" marR="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Контрола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учениковог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Рада</a:t>
                      </a:r>
                    </a:p>
                    <a:p>
                      <a:pPr marL="0" marR="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6325" marR="16325" marT="0" marB="0"/>
                </a:tc>
                <a:tc>
                  <a:txBody>
                    <a:bodyPr/>
                    <a:lstStyle/>
                    <a:p>
                      <a:pPr marL="0" marR="0" indent="317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317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Строга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контрола. Наставник проверава ученичко незнање. Антагонизам ученик </a:t>
                      </a:r>
                      <a:r>
                        <a:rPr lang="sr-Latn-CS" sz="160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наставник.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6325" marR="16325" marT="0" marB="0"/>
                </a:tc>
                <a:tc>
                  <a:txBody>
                    <a:bodyPr/>
                    <a:lstStyle/>
                    <a:p>
                      <a:pPr marL="0" marR="94615" indent="-317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94615" indent="-317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Уместо наставничке, ученичка контрола. Наставник не контролише и не оцењује. Последица оваквог претеривања је слаб </a:t>
                      </a:r>
                      <a:r>
                        <a:rPr lang="en-US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vcnex</a:t>
                      </a:r>
                      <a:endParaRPr lang="mk-MK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6325" marR="16325" marT="0" marB="0"/>
                </a:tc>
              </a:tr>
              <a:tr h="2479984">
                <a:tc>
                  <a:txBody>
                    <a:bodyPr/>
                    <a:lstStyle/>
                    <a:p>
                      <a:pPr marL="0" marR="225425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k-MK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225425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Дисциплина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6325" marR="16325" marT="0" marB="0"/>
                </a:tc>
                <a:tc>
                  <a:txBody>
                    <a:bodyPr/>
                    <a:lstStyle/>
                    <a:p>
                      <a:pPr marL="0" marR="79375" indent="317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Строга, крута, наметнута. Наставник је готово полицајац. Од ученика се не тражи да схвати моралне норме </a:t>
                      </a:r>
                      <a:r>
                        <a:rPr lang="mk-MK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самодисциплину. Претеривање.него </a:t>
                      </a:r>
                      <a:r>
                        <a:rPr lang="mk-MK" sz="1600" dirty="0">
                          <a:latin typeface="Times New Roman" pitchFamily="18" charset="0"/>
                          <a:cs typeface="Times New Roman" pitchFamily="18" charset="0"/>
                        </a:rPr>
                        <a:t>да се покорава пропису.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6325" marR="16325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k-MK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Залаже се за самодисциплину. Нема наметања и прописивања правила. Ученици треба сами, природно, да успоставе</a:t>
                      </a:r>
                      <a:endParaRPr lang="en-US" sz="18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6325" marR="16325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авоугаоник 1"/>
          <p:cNvSpPr/>
          <p:nvPr/>
        </p:nvSpPr>
        <p:spPr>
          <a:xfrm>
            <a:off x="609600" y="914400"/>
            <a:ext cx="7924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k-MK" sz="6000" dirty="0" smtClean="0"/>
              <a:t>Блумова </a:t>
            </a:r>
            <a:r>
              <a:rPr lang="mk-MK" sz="6000" i="1" dirty="0" smtClean="0"/>
              <a:t>Таксономија </a:t>
            </a:r>
            <a:r>
              <a:rPr lang="mk-MK" sz="6000" dirty="0" smtClean="0"/>
              <a:t>за когнитивну област</a:t>
            </a:r>
            <a:endParaRPr lang="en-US" sz="6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Чувар места за садржај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4040901"/>
              </p:ext>
            </p:extLst>
          </p:nvPr>
        </p:nvGraphicFramePr>
        <p:xfrm>
          <a:off x="152400" y="304801"/>
          <a:ext cx="8839200" cy="6400800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4419600"/>
                <a:gridCol w="4419600"/>
              </a:tblGrid>
              <a:tr h="1085736">
                <a:tc>
                  <a:txBody>
                    <a:bodyPr/>
                    <a:lstStyle/>
                    <a:p>
                      <a:pPr marL="64135" marR="0" indent="-64135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spc="-5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4135" marR="0" indent="-64135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2000" spc="-5" dirty="0" smtClean="0">
                          <a:latin typeface="Times New Roman" pitchFamily="18" charset="0"/>
                          <a:cs typeface="Times New Roman" pitchFamily="18" charset="0"/>
                        </a:rPr>
                        <a:t>Основне </a:t>
                      </a:r>
                      <a:r>
                        <a:rPr lang="mk-MK" sz="2000" spc="-5" dirty="0">
                          <a:latin typeface="Times New Roman" pitchFamily="18" charset="0"/>
                          <a:cs typeface="Times New Roman" pitchFamily="18" charset="0"/>
                        </a:rPr>
                        <a:t>категорије </a:t>
                      </a:r>
                      <a:r>
                        <a:rPr lang="mk-MK" sz="2000" spc="-20" dirty="0">
                          <a:latin typeface="Times New Roman" pitchFamily="18" charset="0"/>
                          <a:cs typeface="Times New Roman" pitchFamily="18" charset="0"/>
                        </a:rPr>
                        <a:t>паставних </a:t>
                      </a:r>
                      <a:endParaRPr lang="en-US" sz="2000" spc="-2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4135" marR="0" indent="-64135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spc="-2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4135" marR="0" indent="-64135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spc="-2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4135" marR="0" indent="-64135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2000" spc="-20" dirty="0" smtClean="0">
                          <a:latin typeface="Times New Roman" pitchFamily="18" charset="0"/>
                          <a:cs typeface="Times New Roman" pitchFamily="18" charset="0"/>
                        </a:rPr>
                        <a:t>циљева</a:t>
                      </a:r>
                      <a:endParaRPr lang="en-US" sz="2000" spc="-2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64135" marR="0" indent="-64135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8895" marR="0" indent="-48895" algn="ctr">
                        <a:lnSpc>
                          <a:spcPts val="11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spc="-10" dirty="0" smtClean="0"/>
                    </a:p>
                    <a:p>
                      <a:pPr marL="48895" marR="0" indent="-48895" algn="ctr">
                        <a:lnSpc>
                          <a:spcPts val="11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2000" spc="-10" dirty="0" smtClean="0">
                          <a:latin typeface="Times New Roman" pitchFamily="18" charset="0"/>
                          <a:cs typeface="Times New Roman" pitchFamily="18" charset="0"/>
                        </a:rPr>
                        <a:t>Примери </a:t>
                      </a:r>
                      <a:r>
                        <a:rPr lang="mk-MK" sz="2000" spc="-10" dirty="0">
                          <a:latin typeface="Times New Roman" pitchFamily="18" charset="0"/>
                          <a:cs typeface="Times New Roman" pitchFamily="18" charset="0"/>
                        </a:rPr>
                        <a:t>генерализованих </a:t>
                      </a:r>
                      <a:endParaRPr lang="en-US" sz="2000" spc="-2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8895" marR="0" indent="-48895" algn="ctr">
                        <a:lnSpc>
                          <a:spcPts val="11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spc="-2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8895" marR="0" indent="-48895" algn="ctr">
                        <a:lnSpc>
                          <a:spcPts val="11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2000" spc="-20" dirty="0" smtClean="0">
                          <a:latin typeface="Times New Roman" pitchFamily="18" charset="0"/>
                          <a:cs typeface="Times New Roman" pitchFamily="18" charset="0"/>
                        </a:rPr>
                        <a:t>наставних </a:t>
                      </a:r>
                      <a:r>
                        <a:rPr lang="mk-MK" sz="2000" spc="-20" dirty="0">
                          <a:latin typeface="Times New Roman" pitchFamily="18" charset="0"/>
                          <a:cs typeface="Times New Roman" pitchFamily="18" charset="0"/>
                        </a:rPr>
                        <a:t>циљева</a:t>
                      </a:r>
                      <a:endParaRPr lang="en-US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315064">
                <a:tc>
                  <a:txBody>
                    <a:bodyPr/>
                    <a:lstStyle/>
                    <a:p>
                      <a:pPr marL="0" marR="0" indent="1714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sr-Cyrl-RS" sz="24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lang="mk-MK" sz="2400" dirty="0">
                          <a:latin typeface="Times New Roman" pitchFamily="18" charset="0"/>
                          <a:cs typeface="Times New Roman" pitchFamily="18" charset="0"/>
                        </a:rPr>
                        <a:t>Знање</a:t>
                      </a:r>
                      <a:br>
                        <a:rPr lang="mk-MK" sz="240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mk-MK" sz="2400" spc="-20" dirty="0" smtClean="0">
                          <a:latin typeface="Times New Roman" pitchFamily="18" charset="0"/>
                          <a:cs typeface="Times New Roman" pitchFamily="18" charset="0"/>
                        </a:rPr>
                        <a:t>Подразуме</a:t>
                      </a:r>
                      <a:r>
                        <a:rPr lang="sr-Cyrl-RS" sz="2400" spc="-20" dirty="0" smtClean="0">
                          <a:latin typeface="Times New Roman" pitchFamily="18" charset="0"/>
                          <a:cs typeface="Times New Roman" pitchFamily="18" charset="0"/>
                        </a:rPr>
                        <a:t>ва </a:t>
                      </a:r>
                      <a:r>
                        <a:rPr lang="sr-Cyrl-CS" sz="2400" spc="-20" dirty="0" smtClean="0">
                          <a:latin typeface="Times New Roman" pitchFamily="18" charset="0"/>
                          <a:cs typeface="Times New Roman" pitchFamily="18" charset="0"/>
                        </a:rPr>
                        <a:t>запамћивање </a:t>
                      </a:r>
                      <a:r>
                        <a:rPr lang="mk-MK" sz="2400" spc="-20" dirty="0" smtClean="0">
                          <a:latin typeface="Times New Roman" pitchFamily="18" charset="0"/>
                          <a:cs typeface="Times New Roman" pitchFamily="18" charset="0"/>
                        </a:rPr>
                        <a:t>и репродуковање наставног садржаја</a:t>
                      </a:r>
                      <a:r>
                        <a:rPr lang="en-US" sz="2400" spc="-2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mk-MK" sz="2400" spc="-15" dirty="0" smtClean="0">
                          <a:latin typeface="Times New Roman" pitchFamily="18" charset="0"/>
                          <a:cs typeface="Times New Roman" pitchFamily="18" charset="0"/>
                        </a:rPr>
                        <a:t>различитог</a:t>
                      </a:r>
                      <a:r>
                        <a:rPr lang="mk-MK" sz="2400" spc="-2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mk-MK" sz="2400" spc="-15" dirty="0" smtClean="0">
                          <a:latin typeface="Times New Roman" pitchFamily="18" charset="0"/>
                          <a:cs typeface="Times New Roman" pitchFamily="18" charset="0"/>
                        </a:rPr>
                        <a:t>карактера</a:t>
                      </a:r>
                      <a:r>
                        <a:rPr lang="sr-Latn-CS" sz="2400" spc="-15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mk-MK" sz="2400" spc="-15" dirty="0" smtClean="0">
                          <a:latin typeface="Times New Roman" pitchFamily="18" charset="0"/>
                          <a:cs typeface="Times New Roman" pitchFamily="18" charset="0"/>
                        </a:rPr>
                        <a:t>од конкретних</a:t>
                      </a:r>
                      <a:r>
                        <a:rPr lang="en-US" sz="2400" spc="-15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mk-MK" sz="2400" spc="-25" dirty="0" smtClean="0">
                          <a:latin typeface="Times New Roman" pitchFamily="18" charset="0"/>
                          <a:cs typeface="Times New Roman" pitchFamily="18" charset="0"/>
                        </a:rPr>
                        <a:t>чињеница </a:t>
                      </a:r>
                      <a:r>
                        <a:rPr lang="mk-MK" sz="2400" spc="-25" dirty="0">
                          <a:latin typeface="Times New Roman" pitchFamily="18" charset="0"/>
                          <a:cs typeface="Times New Roman" pitchFamily="18" charset="0"/>
                        </a:rPr>
                        <a:t>до </a:t>
                      </a:r>
                      <a:r>
                        <a:rPr lang="mk-MK" sz="2400" spc="-25" dirty="0" smtClean="0">
                          <a:latin typeface="Times New Roman" pitchFamily="18" charset="0"/>
                          <a:cs typeface="Times New Roman" pitchFamily="18" charset="0"/>
                        </a:rPr>
                        <a:t>целовитих</a:t>
                      </a:r>
                      <a:r>
                        <a:rPr lang="en-US" sz="2400" spc="-25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mk-MK" sz="2400" spc="-25" dirty="0" smtClean="0">
                          <a:latin typeface="Times New Roman" pitchFamily="18" charset="0"/>
                          <a:cs typeface="Times New Roman" pitchFamily="18" charset="0"/>
                        </a:rPr>
                        <a:t>теорија</a:t>
                      </a:r>
                      <a:r>
                        <a:rPr lang="mk-MK" sz="2400" spc="-25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br>
                        <a:rPr lang="mk-MK" sz="2400" spc="-25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mk-MK" sz="2400" spc="-5" dirty="0">
                          <a:latin typeface="Times New Roman" pitchFamily="18" charset="0"/>
                          <a:cs typeface="Times New Roman" pitchFamily="18" charset="0"/>
                        </a:rPr>
                        <a:t>Карактеристика категорије "знање" </a:t>
                      </a:r>
                      <a:r>
                        <a:rPr lang="mk-MK" sz="2400" spc="-5" dirty="0" smtClean="0">
                          <a:latin typeface="Times New Roman" pitchFamily="18" charset="0"/>
                          <a:cs typeface="Times New Roman" pitchFamily="18" charset="0"/>
                        </a:rPr>
                        <a:t>је</a:t>
                      </a:r>
                      <a:r>
                        <a:rPr lang="en-US" sz="2400" spc="-5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sr-Cyrl-CS" sz="2400" u="none" spc="-30" dirty="0" smtClean="0">
                          <a:latin typeface="Times New Roman" pitchFamily="18" charset="0"/>
                          <a:cs typeface="Times New Roman" pitchFamily="18" charset="0"/>
                        </a:rPr>
                        <a:t>присећање </a:t>
                      </a:r>
                      <a:r>
                        <a:rPr lang="mk-MK" sz="2400" u="none" spc="-30" dirty="0">
                          <a:latin typeface="Times New Roman" pitchFamily="18" charset="0"/>
                          <a:cs typeface="Times New Roman" pitchFamily="18" charset="0"/>
                        </a:rPr>
                        <a:t>при репродуковању</a:t>
                      </a:r>
                      <a:endParaRPr lang="en-US" sz="2400" u="none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87503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2400" dirty="0">
                          <a:latin typeface="Times New Roman" pitchFamily="18" charset="0"/>
                          <a:cs typeface="Times New Roman" pitchFamily="18" charset="0"/>
                        </a:rPr>
                        <a:t>Ученик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Font typeface="Arial"/>
                        <a:buChar char="*"/>
                        <a:tabLst>
                          <a:tab pos="42545" algn="l"/>
                        </a:tabLst>
                      </a:pPr>
                      <a:r>
                        <a:rPr lang="mk-MK" sz="2400" spc="-25" dirty="0">
                          <a:latin typeface="Times New Roman" pitchFamily="18" charset="0"/>
                          <a:cs typeface="Times New Roman" pitchFamily="18" charset="0"/>
                        </a:rPr>
                        <a:t>познаје термине који се користе у </a:t>
                      </a:r>
                      <a:r>
                        <a:rPr lang="mk-MK" sz="2400" dirty="0">
                          <a:latin typeface="Times New Roman" pitchFamily="18" charset="0"/>
                          <a:cs typeface="Times New Roman" pitchFamily="18" charset="0"/>
                        </a:rPr>
                        <a:t>наставном садржају;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  <a:buFont typeface="Arial"/>
                        <a:buChar char="*"/>
                        <a:tabLst>
                          <a:tab pos="42545" algn="l"/>
                        </a:tabLst>
                      </a:pPr>
                      <a:r>
                        <a:rPr lang="mk-MK" sz="2400" spc="-20" dirty="0">
                          <a:latin typeface="Times New Roman" pitchFamily="18" charset="0"/>
                          <a:cs typeface="Times New Roman" pitchFamily="18" charset="0"/>
                        </a:rPr>
                        <a:t>зна конкретне чињенице, методе и </a:t>
                      </a:r>
                      <a:r>
                        <a:rPr lang="mk-MK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процедуре;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mk-MK" sz="2400" spc="-20" dirty="0" smtClean="0">
                          <a:latin typeface="Times New Roman" pitchFamily="18" charset="0"/>
                          <a:cs typeface="Times New Roman" pitchFamily="18" charset="0"/>
                        </a:rPr>
                        <a:t>зна </a:t>
                      </a:r>
                      <a:r>
                        <a:rPr lang="mk-MK" sz="2400" spc="-20" dirty="0">
                          <a:latin typeface="Times New Roman" pitchFamily="18" charset="0"/>
                          <a:cs typeface="Times New Roman" pitchFamily="18" charset="0"/>
                        </a:rPr>
                        <a:t>основне појмове, правила и </a:t>
                      </a:r>
                      <a:r>
                        <a:rPr lang="mk-MK" sz="2400" u="none" spc="-40" dirty="0">
                          <a:latin typeface="Times New Roman" pitchFamily="18" charset="0"/>
                          <a:cs typeface="Times New Roman" pitchFamily="18" charset="0"/>
                        </a:rPr>
                        <a:t>принципе.</a:t>
                      </a:r>
                      <a:endParaRPr lang="en-US" sz="2400" u="none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ела 1"/>
          <p:cNvGraphicFramePr>
            <a:graphicFrameLocks noGrp="1"/>
          </p:cNvGraphicFramePr>
          <p:nvPr/>
        </p:nvGraphicFramePr>
        <p:xfrm>
          <a:off x="152401" y="-76199"/>
          <a:ext cx="8915399" cy="11568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799"/>
                <a:gridCol w="3657600"/>
              </a:tblGrid>
              <a:tr h="11568176">
                <a:tc>
                  <a:txBody>
                    <a:bodyPr/>
                    <a:lstStyle/>
                    <a:p>
                      <a:pPr marL="0" marR="0" indent="1714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</a:t>
                      </a:r>
                      <a:r>
                        <a:rPr lang="mk-MK" sz="2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Разумевање</a:t>
                      </a:r>
                      <a:br>
                        <a:rPr lang="mk-MK" sz="2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</a:br>
                      <a:r>
                        <a:rPr lang="mk-MK" sz="2400" b="0" spc="-1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Разумевање </a:t>
                      </a:r>
                      <a:r>
                        <a:rPr lang="sr-Cyrl-CS" sz="2400" b="0" spc="-1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обрађеног </a:t>
                      </a:r>
                      <a:r>
                        <a:rPr lang="mk-MK" sz="2400" b="0" spc="-1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садржаја</a:t>
                      </a:r>
                      <a:br>
                        <a:rPr lang="mk-MK" sz="2400" b="0" spc="-1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</a:br>
                      <a:r>
                        <a:rPr lang="mk-MK" sz="2400" b="0" spc="-2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испољава се кроз способност за</a:t>
                      </a:r>
                      <a:br>
                        <a:rPr lang="mk-MK" sz="2400" b="0" spc="-2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</a:br>
                      <a:r>
                        <a:rPr lang="mk-MK" sz="2400" b="0" spc="-2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преображај (транслацију) градива </a:t>
                      </a:r>
                      <a:r>
                        <a:rPr lang="mk-MK" sz="2400" b="0" spc="-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из</a:t>
                      </a:r>
                      <a:r>
                        <a:rPr lang="en-US" sz="2400" b="0" spc="-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mk-MK" sz="2400" b="0" spc="-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једног </a:t>
                      </a:r>
                      <a:r>
                        <a:rPr lang="mk-MK" sz="2400" b="0" spc="-2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облика изражавања у други</a:t>
                      </a:r>
                      <a:r>
                        <a:rPr lang="mk-MK" sz="2400" b="0" spc="-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,"</a:t>
                      </a:r>
                      <a:r>
                        <a:rPr lang="mk-MK" sz="2400" b="0" spc="-2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превод" са једног "језика" на други (например из језичке форме у математичку</a:t>
                      </a:r>
                      <a:r>
                        <a:rPr lang="mk-MK" sz="2400" b="0" spc="-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).</a:t>
                      </a:r>
                      <a:r>
                        <a:rPr lang="en-US" sz="2400" b="0" spc="-2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mk-MK" sz="2400" b="0" spc="-1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Као </a:t>
                      </a:r>
                      <a:r>
                        <a:rPr lang="mk-MK" sz="2400" b="0" spc="-1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показатељ разумевања </a:t>
                      </a:r>
                      <a:r>
                        <a:rPr lang="mk-MK" sz="2400" b="0" spc="-1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може,</a:t>
                      </a:r>
                      <a:r>
                        <a:rPr lang="en-US" sz="2400" b="0" spc="-1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sr-Cyrl-CS" sz="2400" b="0" spc="-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такође</a:t>
                      </a:r>
                      <a:r>
                        <a:rPr lang="sr-Cyrl-CS" sz="2400" b="0" spc="-2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mk-MK" sz="2400" b="0" spc="-2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да се </a:t>
                      </a:r>
                      <a:r>
                        <a:rPr lang="mk-MK" sz="2400" b="0" spc="-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прихват</a:t>
                      </a:r>
                      <a:r>
                        <a:rPr lang="sr-Cyrl-RS" sz="2400" b="0" spc="-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</a:t>
                      </a:r>
                      <a:r>
                        <a:rPr lang="en-US" sz="2400" b="0" spc="-2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mk-MK" sz="2400" b="0" spc="-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интерпретација</a:t>
                      </a:r>
                      <a:r>
                        <a:rPr lang="en-US" sz="2400" b="0" spc="-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mk-MK" sz="2400" b="0" spc="-15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градива</a:t>
                      </a:r>
                      <a:r>
                        <a:rPr lang="en-US" sz="2400" b="0" spc="-15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mk-MK" sz="2400" b="0" spc="-15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(објашњавање</a:t>
                      </a:r>
                      <a:r>
                        <a:rPr lang="mk-MK" sz="2400" b="0" spc="-1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sr-Cyrl-CS" sz="2400" b="0" spc="-15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скраћено</a:t>
                      </a:r>
                      <a:r>
                        <a:rPr lang="en-US" sz="2400" b="0" spc="-15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mk-MK" sz="2400" b="0" spc="-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излагање</a:t>
                      </a:r>
                      <a:r>
                        <a:rPr lang="mk-MK" sz="2400" b="0" spc="-2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), </a:t>
                      </a:r>
                      <a:r>
                        <a:rPr lang="mk-MK" sz="2400" b="0" spc="-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или</a:t>
                      </a:r>
                      <a:r>
                        <a:rPr lang="en-US" sz="2400" b="0" spc="-2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mk-MK" sz="2400" b="0" spc="-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претпоставка </a:t>
                      </a:r>
                      <a:r>
                        <a:rPr lang="mk-MK" sz="2400" b="0" spc="-2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 </a:t>
                      </a:r>
                      <a:r>
                        <a:rPr lang="mk-MK" sz="2400" b="0" spc="-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даљем</a:t>
                      </a:r>
                      <a:r>
                        <a:rPr lang="en-US" sz="2400" b="0" spc="-2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mk-MK" sz="2400" b="0" spc="-15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току </a:t>
                      </a:r>
                      <a:r>
                        <a:rPr lang="mk-MK" sz="2400" b="0" spc="-1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појава, </a:t>
                      </a:r>
                      <a:r>
                        <a:rPr lang="sr-Cyrl-CS" sz="2400" b="0" spc="-1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догађаја (</a:t>
                      </a:r>
                      <a:r>
                        <a:rPr lang="sr-Cyrl-CS" sz="2400" b="0" spc="-15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предвиђање</a:t>
                      </a:r>
                      <a:r>
                        <a:rPr lang="en-US" sz="2400" b="0" spc="-15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mk-MK" sz="2400" b="0" spc="-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последица</a:t>
                      </a:r>
                      <a:r>
                        <a:rPr lang="mk-MK" sz="2400" b="0" spc="-2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резултата). Такви </a:t>
                      </a:r>
                      <a:r>
                        <a:rPr lang="mk-MK" sz="2400" b="0" spc="-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наставни</a:t>
                      </a:r>
                      <a:r>
                        <a:rPr lang="en-US" sz="2400" b="0" spc="-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mk-MK" sz="2400" b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резултати </a:t>
                      </a:r>
                      <a:r>
                        <a:rPr lang="mk-MK" sz="2400" b="0" u="none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превазилазе </a:t>
                      </a:r>
                      <a:r>
                        <a:rPr lang="mk-MK" sz="2400" b="0" u="none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просто</a:t>
                      </a:r>
                      <a:r>
                        <a:rPr lang="en-US" sz="2400" b="0" u="none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sr-Cyrl-CS" sz="2400" b="0" u="none" spc="-25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запамћивање</a:t>
                      </a:r>
                      <a:r>
                        <a:rPr lang="sr-Cyrl-CS" sz="2400" b="0" u="none" spc="-25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mk-MK" sz="2400" b="0" u="none" spc="-2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градива.</a:t>
                      </a:r>
                      <a:endParaRPr lang="en-US" sz="2400" b="0" u="none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87503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2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Ученик</a:t>
                      </a:r>
                      <a:endParaRPr lang="en-US" sz="2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Font typeface="Arial"/>
                        <a:buChar char="*"/>
                        <a:tabLst>
                          <a:tab pos="45720" algn="l"/>
                        </a:tabLst>
                      </a:pPr>
                      <a:r>
                        <a:rPr lang="mk-MK" sz="2400" b="0" spc="-3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разуме чињенице, правила и принципе;</a:t>
                      </a:r>
                      <a:endParaRPr lang="en-US" sz="2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*"/>
                        <a:tabLst>
                          <a:tab pos="45720" algn="l"/>
                        </a:tabLst>
                      </a:pPr>
                      <a:r>
                        <a:rPr lang="mk-MK" sz="2400" b="0" spc="-1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језички интерпретира материјал;</a:t>
                      </a:r>
                      <a:endParaRPr lang="en-US" sz="2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marR="231775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*"/>
                        <a:tabLst>
                          <a:tab pos="45720" algn="l"/>
                        </a:tabLst>
                      </a:pPr>
                      <a:r>
                        <a:rPr lang="mk-MK" sz="2400" b="0" spc="-2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интерпретира схеме, графиконе, </a:t>
                      </a:r>
                      <a:r>
                        <a:rPr lang="mk-MK" sz="2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дијаграме;</a:t>
                      </a:r>
                      <a:endParaRPr lang="en-US" sz="2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*"/>
                        <a:tabLst>
                          <a:tab pos="45720" algn="l"/>
                        </a:tabLst>
                      </a:pPr>
                      <a:r>
                        <a:rPr lang="mk-MK" sz="2400" b="0" spc="-1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преображава језич</a:t>
                      </a:r>
                      <a:r>
                        <a:rPr lang="sr-Cyrl-RS" sz="2400" b="0" spc="-1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</a:t>
                      </a:r>
                      <a:r>
                        <a:rPr lang="mk-MK" sz="2400" b="0" spc="-1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 материјал у </a:t>
                      </a:r>
                      <a:r>
                        <a:rPr lang="mk-MK" sz="2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математичке изразе;</a:t>
                      </a:r>
                      <a:endParaRPr lang="en-US" sz="2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*"/>
                        <a:tabLst>
                          <a:tab pos="45720" algn="l"/>
                        </a:tabLst>
                      </a:pPr>
                      <a:r>
                        <a:rPr lang="mk-MK" sz="2400" b="0" spc="-1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претпоставља даљи развој </a:t>
                      </a:r>
                      <a:r>
                        <a:rPr lang="sr-Cyrl-CS" sz="2400" b="0" spc="-1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догађаја </a:t>
                      </a:r>
                      <a:r>
                        <a:rPr lang="mk-MK" sz="2400" b="0" spc="-1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 </a:t>
                      </a:r>
                      <a:r>
                        <a:rPr lang="mk-MK" sz="2400" b="0" spc="-2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појава, описује последице тога развоја </a:t>
                      </a:r>
                      <a:r>
                        <a:rPr lang="mk-MK" sz="2400" b="0" spc="-2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основу </a:t>
                      </a:r>
                      <a:r>
                        <a:rPr lang="sr-Cyrl-CS" sz="2400" b="0" spc="-2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постојећих </a:t>
                      </a:r>
                      <a:r>
                        <a:rPr lang="mk-MK" sz="2400" b="0" spc="-2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података.</a:t>
                      </a:r>
                      <a:endParaRPr lang="en-US" sz="2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ел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348644"/>
              </p:ext>
            </p:extLst>
          </p:nvPr>
        </p:nvGraphicFramePr>
        <p:xfrm>
          <a:off x="228600" y="228600"/>
          <a:ext cx="8763000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1302"/>
                <a:gridCol w="4421698"/>
              </a:tblGrid>
              <a:tr h="6400800">
                <a:tc>
                  <a:txBody>
                    <a:bodyPr/>
                    <a:lstStyle/>
                    <a:p>
                      <a:pPr marL="0" marR="0" indent="1714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1450" algn="l"/>
                        </a:tabLst>
                      </a:pPr>
                      <a:r>
                        <a:rPr lang="sr-Latn-CS" sz="2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 </a:t>
                      </a:r>
                      <a:r>
                        <a:rPr lang="mk-MK" sz="2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Примена </a:t>
                      </a:r>
                      <a:endParaRPr lang="en-US" sz="2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1714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1450" algn="l"/>
                        </a:tabLst>
                      </a:pPr>
                      <a:r>
                        <a:rPr lang="mk-MK" sz="2400" b="0" spc="-2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Неопходно је </a:t>
                      </a:r>
                      <a:r>
                        <a:rPr lang="sr-Cyrl-CS" sz="2400" b="0" spc="-2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умеће </a:t>
                      </a:r>
                      <a:r>
                        <a:rPr lang="mk-MK" sz="2400" b="0" spc="-2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да се научено градиво искористи у конкретним условима и новим ситуацијама. Овде </a:t>
                      </a:r>
                      <a:r>
                        <a:rPr lang="mk-MK" sz="2400" b="0" spc="-3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спада примена правила, метода, појмова, </a:t>
                      </a:r>
                      <a:r>
                        <a:rPr lang="mk-MK" sz="2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закона, принципа, теорија.</a:t>
                      </a:r>
                      <a:endParaRPr lang="en-US" sz="2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871855" marR="0" algn="just">
                        <a:lnSpc>
                          <a:spcPct val="115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mk-MK" sz="2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Ученик</a:t>
                      </a:r>
                      <a:endParaRPr lang="en-US" sz="2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48895" marR="0" indent="-48895" algn="just">
                        <a:lnSpc>
                          <a:spcPct val="11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tabLst>
                          <a:tab pos="48895" algn="l"/>
                        </a:tabLst>
                      </a:pPr>
                      <a:r>
                        <a:rPr lang="sr-Latn-CS" sz="2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r>
                        <a:rPr lang="mk-MK" sz="2400" b="0" spc="-3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користи појмове и принципе у </a:t>
                      </a:r>
                      <a:r>
                        <a:rPr lang="mk-MK" sz="2400" b="0" spc="-3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новим</a:t>
                      </a:r>
                      <a:r>
                        <a:rPr lang="en-US" sz="2400" b="0" spc="-3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mk-MK" sz="2400" b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ситуацијама</a:t>
                      </a:r>
                      <a:r>
                        <a:rPr lang="mk-MK" sz="2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;</a:t>
                      </a:r>
                      <a:endParaRPr lang="en-US" sz="2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48895" marR="0" indent="-4889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400" b="0" spc="-2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r>
                        <a:rPr lang="mk-MK" sz="2400" b="0" spc="-2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примењује законе, теорије у конкретним практичним ситуацијама</a:t>
                      </a:r>
                      <a:endParaRPr lang="en-US" sz="2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48895" marR="0" indent="-4889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r>
                        <a:rPr lang="mk-MK" sz="2400" b="0" spc="-2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демонстрира правилну примену метода </a:t>
                      </a:r>
                      <a:r>
                        <a:rPr lang="mk-MK" sz="2400" b="0" spc="-3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 процедура.</a:t>
                      </a:r>
                      <a:endParaRPr lang="en-US" sz="2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ел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97928"/>
              </p:ext>
            </p:extLst>
          </p:nvPr>
        </p:nvGraphicFramePr>
        <p:xfrm>
          <a:off x="228600" y="152400"/>
          <a:ext cx="8839200" cy="655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8044"/>
                <a:gridCol w="3601156"/>
              </a:tblGrid>
              <a:tr h="6553200">
                <a:tc>
                  <a:txBody>
                    <a:bodyPr/>
                    <a:lstStyle/>
                    <a:p>
                      <a:pPr algn="just"/>
                      <a:r>
                        <a:rPr lang="sr-Latn-CS" sz="2400" b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4. </a:t>
                      </a:r>
                      <a:r>
                        <a:rPr lang="mk-MK" sz="2400" b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Анализа </a:t>
                      </a:r>
                      <a:endParaRPr lang="en-US" sz="2400" b="0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mk-MK" sz="2400" b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Ова категорија подразумева оспособљеност да се градиво "разбије" на саставне делове да би се јасно сагледала његова структура. Неопходно је израчунавање делова целог, откривање узајамних веза </a:t>
                      </a:r>
                      <a:r>
                        <a:rPr lang="sr-Cyrl-CS" sz="2400" b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међу </a:t>
                      </a:r>
                      <a:r>
                        <a:rPr lang="mk-MK" sz="2400" b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њима, свесно поимање принципа организације целине. Наставни резултати се одликују вишим интелектуалним нивоом него у категоријама "разумевање" и "примена".</a:t>
                      </a:r>
                      <a:endParaRPr lang="en-US" sz="2400" b="0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mk-MK" sz="2400" b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Ученик</a:t>
                      </a:r>
                      <a:endParaRPr lang="en-US" sz="2400" b="0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lvl="0" algn="just"/>
                      <a:r>
                        <a:rPr lang="mk-MK" sz="2400" b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истиче скривене претпоставке;</a:t>
                      </a:r>
                      <a:endParaRPr lang="en-US" sz="2400" b="0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lvl="0" algn="just"/>
                      <a:r>
                        <a:rPr lang="mk-MK" sz="2400" b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запажа грешке и пропусте у логици </a:t>
                      </a:r>
                      <a:r>
                        <a:rPr lang="sr-Cyrl-CS" sz="2400" b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расуђивања;</a:t>
                      </a:r>
                      <a:endParaRPr lang="en-US" sz="2400" b="0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lvl="0" algn="just"/>
                      <a:r>
                        <a:rPr lang="mk-MK" sz="2400" b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уочава разлике </a:t>
                      </a:r>
                      <a:r>
                        <a:rPr lang="sr-Cyrl-CS" sz="2400" b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међу </a:t>
                      </a:r>
                      <a:r>
                        <a:rPr lang="mk-MK" sz="2400" b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чињеницама и последицама;</a:t>
                      </a:r>
                      <a:endParaRPr lang="en-US" sz="2400" b="0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mk-MK" sz="2400" b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оцењује значај података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ела 1"/>
          <p:cNvGraphicFramePr>
            <a:graphicFrameLocks noGrp="1"/>
          </p:cNvGraphicFramePr>
          <p:nvPr/>
        </p:nvGraphicFramePr>
        <p:xfrm>
          <a:off x="0" y="152400"/>
          <a:ext cx="9067800" cy="11001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600"/>
                <a:gridCol w="3886200"/>
              </a:tblGrid>
              <a:tr h="1100105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5.</a:t>
                      </a:r>
                      <a:r>
                        <a:rPr lang="mk-MK" sz="2400" b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Синтеза</a:t>
                      </a:r>
                      <a:endParaRPr lang="en-US" sz="2400" b="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2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/>
                      </a:r>
                      <a:br>
                        <a:rPr lang="mk-MK" sz="2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</a:br>
                      <a:r>
                        <a:rPr lang="mk-MK" sz="2400" b="0" spc="-25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Подразумева способност</a:t>
                      </a:r>
                      <a:r>
                        <a:rPr lang="en-US" sz="2400" b="0" spc="-25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mk-MK" sz="2400" b="0" spc="-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комбиновања </a:t>
                      </a:r>
                      <a:r>
                        <a:rPr lang="mk-MK" sz="2400" b="0" spc="-2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елемената да би се </a:t>
                      </a:r>
                      <a:r>
                        <a:rPr lang="mk-MK" sz="2400" b="0" spc="-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добила нова </a:t>
                      </a:r>
                      <a:r>
                        <a:rPr lang="mk-MK" sz="2400" b="0" spc="-2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целина. Тај нови продукт може бити </a:t>
                      </a:r>
                      <a:r>
                        <a:rPr lang="mk-MK" sz="2400" b="0" spc="-1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излагање (</a:t>
                      </a:r>
                      <a:r>
                        <a:rPr lang="mk-MK" sz="2400" b="0" spc="-15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усмено</a:t>
                      </a:r>
                      <a:r>
                        <a:rPr lang="en-US" sz="2400" b="0" spc="-15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mk-MK" sz="2400" b="0" spc="-15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</a:t>
                      </a:r>
                      <a:r>
                        <a:rPr lang="en-US" sz="2400" b="0" spc="-15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mk-MK" sz="2400" b="0" spc="-15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ступање</a:t>
                      </a:r>
                      <a:r>
                        <a:rPr lang="mk-MK" sz="2400" b="0" spc="-1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реферат</a:t>
                      </a:r>
                      <a:r>
                        <a:rPr lang="mk-MK" sz="2400" b="0" spc="-15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), </a:t>
                      </a:r>
                      <a:r>
                        <a:rPr lang="mk-MK" sz="2400" b="0" spc="-25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план </a:t>
                      </a:r>
                      <a:r>
                        <a:rPr lang="mk-MK" sz="2400" b="0" spc="-2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активности или свеукупност </a:t>
                      </a:r>
                      <a:r>
                        <a:rPr lang="mk-MK" sz="2400" b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генерализованих</a:t>
                      </a:r>
                      <a:r>
                        <a:rPr lang="mk-MK" sz="2400" b="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mk-MK" sz="2400" b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веза</a:t>
                      </a:r>
                      <a:r>
                        <a:rPr lang="mk-MK" sz="2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/>
                      </a:r>
                      <a:br>
                        <a:rPr lang="mk-MK" sz="2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</a:br>
                      <a:r>
                        <a:rPr lang="mk-MK" sz="2400" b="0" spc="-2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(схеме за </a:t>
                      </a:r>
                      <a:r>
                        <a:rPr lang="sr-Cyrl-CS" sz="2400" b="0" spc="-2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уређивање </a:t>
                      </a:r>
                      <a:r>
                        <a:rPr lang="mk-MK" sz="2400" b="0" spc="-25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</a:t>
                      </a:r>
                      <a:r>
                        <a:rPr lang="en-US" sz="2400" b="0" spc="-25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mk-MK" sz="2400" b="0" spc="-25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систематизацију</a:t>
                      </a:r>
                      <a:r>
                        <a:rPr lang="en-US" sz="2400" b="0" spc="-25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mk-MK" sz="2400" b="0" spc="-1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података</a:t>
                      </a:r>
                      <a:r>
                        <a:rPr lang="mk-MK" sz="2400" b="0" spc="-1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). За очекиване </a:t>
                      </a:r>
                      <a:r>
                        <a:rPr lang="mk-MK" sz="2400" b="0" spc="-1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резултате</a:t>
                      </a:r>
                      <a:r>
                        <a:rPr lang="en-US" sz="2400" b="0" spc="-1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mk-MK" sz="2400" b="0" spc="-15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потребна </a:t>
                      </a:r>
                      <a:r>
                        <a:rPr lang="mk-MK" sz="2400" b="0" spc="-1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је стваралачка активност,</a:t>
                      </a:r>
                      <a:br>
                        <a:rPr lang="mk-MK" sz="2400" b="0" spc="-1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</a:br>
                      <a:r>
                        <a:rPr lang="mk-MK" sz="2400" b="0" spc="-3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посебно у стварању нових схема и</a:t>
                      </a:r>
                      <a:br>
                        <a:rPr lang="mk-MK" sz="2400" b="0" spc="-3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</a:br>
                      <a:r>
                        <a:rPr lang="mk-MK" sz="2400" b="0" spc="-3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структура.</a:t>
                      </a:r>
                      <a:endParaRPr lang="en-US" sz="2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4572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2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Ученик </a:t>
                      </a:r>
                      <a:endParaRPr lang="en-US" sz="2400" b="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4572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4572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400" b="0" spc="-3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r>
                        <a:rPr lang="mk-MK" sz="2400" b="0" spc="-3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пише мањи стваралачки састав;</a:t>
                      </a:r>
                      <a:endParaRPr lang="en-US" sz="2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42545" marR="4635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2545" algn="l"/>
                        </a:tabLst>
                      </a:pPr>
                      <a:r>
                        <a:rPr lang="mk-MK" sz="2400" b="0" spc="-2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-предлаже план </a:t>
                      </a:r>
                      <a:r>
                        <a:rPr lang="sr-Cyrl-CS" sz="2400" b="0" spc="-2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извођења </a:t>
                      </a:r>
                      <a:r>
                        <a:rPr lang="mk-MK" sz="2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експеримената;</a:t>
                      </a:r>
                      <a:endParaRPr lang="en-US" sz="2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42545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2545" algn="l"/>
                        </a:tabLst>
                      </a:pPr>
                      <a:r>
                        <a:rPr lang="mk-MK" sz="2400" b="0" spc="-2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-користи знања из разних области да </a:t>
                      </a:r>
                      <a:r>
                        <a:rPr lang="mk-MK" sz="2400" b="0" spc="-2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састави план решавања различитих </a:t>
                      </a:r>
                      <a:r>
                        <a:rPr lang="mk-MK" sz="2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проблема.</a:t>
                      </a:r>
                      <a:endParaRPr lang="en-US" sz="2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ел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0892228"/>
              </p:ext>
            </p:extLst>
          </p:nvPr>
        </p:nvGraphicFramePr>
        <p:xfrm>
          <a:off x="304801" y="265366"/>
          <a:ext cx="8595360" cy="11317034"/>
        </p:xfrm>
        <a:graphic>
          <a:graphicData uri="http://schemas.openxmlformats.org/drawingml/2006/table">
            <a:tbl>
              <a:tblPr>
                <a:tableStyleId>{D113A9D2-9D6B-4929-AA2D-F23B5EE8CBE7}</a:tableStyleId>
              </a:tblPr>
              <a:tblGrid>
                <a:gridCol w="5105399"/>
                <a:gridCol w="3489961"/>
              </a:tblGrid>
              <a:tr h="1131703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88210" algn="l"/>
                        </a:tabLst>
                      </a:pPr>
                      <a:r>
                        <a:rPr lang="sr-Latn-CS" sz="2400" dirty="0"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r>
                        <a:rPr lang="mk-MK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Евалуација</a:t>
                      </a:r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88210" algn="l"/>
                        </a:tabLst>
                      </a:pPr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88210" algn="l"/>
                        </a:tabLst>
                      </a:pPr>
                      <a:r>
                        <a:rPr lang="mk-MK" sz="2400" spc="-25" dirty="0" smtClean="0">
                          <a:latin typeface="Times New Roman" pitchFamily="18" charset="0"/>
                          <a:cs typeface="Times New Roman" pitchFamily="18" charset="0"/>
                        </a:rPr>
                        <a:t>Неопходна </a:t>
                      </a:r>
                      <a:r>
                        <a:rPr lang="mk-MK" sz="2400" spc="-25" dirty="0">
                          <a:latin typeface="Times New Roman" pitchFamily="18" charset="0"/>
                          <a:cs typeface="Times New Roman" pitchFamily="18" charset="0"/>
                        </a:rPr>
                        <a:t>је способност да се </a:t>
                      </a:r>
                      <a:r>
                        <a:rPr lang="mk-MK" sz="2400" spc="-25" dirty="0" smtClean="0">
                          <a:latin typeface="Times New Roman" pitchFamily="18" charset="0"/>
                          <a:cs typeface="Times New Roman" pitchFamily="18" charset="0"/>
                        </a:rPr>
                        <a:t>оцењује </a:t>
                      </a:r>
                      <a:r>
                        <a:rPr lang="mk-MK" sz="2400" spc="-20" dirty="0" smtClean="0">
                          <a:latin typeface="Times New Roman" pitchFamily="18" charset="0"/>
                          <a:cs typeface="Times New Roman" pitchFamily="18" charset="0"/>
                        </a:rPr>
                        <a:t>знање </a:t>
                      </a:r>
                      <a:r>
                        <a:rPr lang="mk-MK" sz="2400" spc="-20" dirty="0">
                          <a:latin typeface="Times New Roman" pitchFamily="18" charset="0"/>
                          <a:cs typeface="Times New Roman" pitchFamily="18" charset="0"/>
                        </a:rPr>
                        <a:t>разноврсних садржаја (уметничко </a:t>
                      </a:r>
                      <a:r>
                        <a:rPr lang="mk-MK" sz="2400" spc="-25" dirty="0">
                          <a:latin typeface="Times New Roman" pitchFamily="18" charset="0"/>
                          <a:cs typeface="Times New Roman" pitchFamily="18" charset="0"/>
                        </a:rPr>
                        <a:t>дело, истраживачки подаци).Судови ученика треба да се заснивају на јасиим </a:t>
                      </a:r>
                      <a:r>
                        <a:rPr lang="mk-MK" sz="2400" spc="-20" dirty="0">
                          <a:latin typeface="Times New Roman" pitchFamily="18" charset="0"/>
                          <a:cs typeface="Times New Roman" pitchFamily="18" charset="0"/>
                        </a:rPr>
                        <a:t>критеријумима које могу </a:t>
                      </a:r>
                      <a:r>
                        <a:rPr lang="sr-Cyrl-CS" sz="2400" spc="-20" dirty="0">
                          <a:latin typeface="Times New Roman" pitchFamily="18" charset="0"/>
                          <a:cs typeface="Times New Roman" pitchFamily="18" charset="0"/>
                        </a:rPr>
                        <a:t>одређивати </a:t>
                      </a:r>
                      <a:r>
                        <a:rPr lang="mk-MK" sz="2400" spc="-20" dirty="0">
                          <a:latin typeface="Times New Roman" pitchFamily="18" charset="0"/>
                          <a:cs typeface="Times New Roman" pitchFamily="18" charset="0"/>
                        </a:rPr>
                        <a:t>они </a:t>
                      </a:r>
                      <a:r>
                        <a:rPr lang="mk-MK" sz="2400" spc="-25" dirty="0">
                          <a:latin typeface="Times New Roman" pitchFamily="18" charset="0"/>
                          <a:cs typeface="Times New Roman" pitchFamily="18" charset="0"/>
                        </a:rPr>
                        <a:t>сами, или неко други (на пример,</a:t>
                      </a:r>
                      <a:r>
                        <a:rPr lang="mk-MK" sz="2400" spc="-15" dirty="0">
                          <a:latin typeface="Times New Roman" pitchFamily="18" charset="0"/>
                          <a:cs typeface="Times New Roman" pitchFamily="18" charset="0"/>
                        </a:rPr>
                        <a:t>наставник). За остваривање наставних </a:t>
                      </a:r>
                      <a:r>
                        <a:rPr lang="mk-MK" sz="2400" spc="-20" dirty="0">
                          <a:latin typeface="Times New Roman" pitchFamily="18" charset="0"/>
                          <a:cs typeface="Times New Roman" pitchFamily="18" charset="0"/>
                        </a:rPr>
                        <a:t>резултата, уз захтеве претходних </a:t>
                      </a:r>
                      <a:r>
                        <a:rPr lang="mk-MK" sz="2400" spc="-25" dirty="0">
                          <a:latin typeface="Times New Roman" pitchFamily="18" charset="0"/>
                          <a:cs typeface="Times New Roman" pitchFamily="18" charset="0"/>
                        </a:rPr>
                        <a:t>категорија, неопходни су оцењивачки </a:t>
                      </a:r>
                      <a:r>
                        <a:rPr lang="mk-MK" sz="2400" spc="-30" dirty="0">
                          <a:latin typeface="Times New Roman" pitchFamily="18" charset="0"/>
                          <a:cs typeface="Times New Roman" pitchFamily="18" charset="0"/>
                        </a:rPr>
                        <a:t>судови засновани на јасно </a:t>
                      </a:r>
                      <a:r>
                        <a:rPr lang="sr-Cyrl-CS" sz="2400" spc="-30" dirty="0">
                          <a:latin typeface="Times New Roman" pitchFamily="18" charset="0"/>
                          <a:cs typeface="Times New Roman" pitchFamily="18" charset="0"/>
                        </a:rPr>
                        <a:t>утврђеним</a:t>
                      </a:r>
                      <a:br>
                        <a:rPr lang="sr-Cyrl-CS" sz="2400" spc="-3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mk-MK" sz="2400" spc="-30" dirty="0">
                          <a:latin typeface="Times New Roman" pitchFamily="18" charset="0"/>
                          <a:cs typeface="Times New Roman" pitchFamily="18" charset="0"/>
                        </a:rPr>
                        <a:t>критеријумима</a:t>
                      </a:r>
                      <a:endParaRPr lang="en-US" sz="2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87757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k-MK" sz="2400" dirty="0">
                          <a:latin typeface="Times New Roman" pitchFamily="18" charset="0"/>
                          <a:cs typeface="Times New Roman" pitchFamily="18" charset="0"/>
                        </a:rPr>
                        <a:t>Ученик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Font typeface="Arial"/>
                        <a:buChar char="*"/>
                        <a:tabLst>
                          <a:tab pos="45720" algn="l"/>
                        </a:tabLst>
                      </a:pPr>
                      <a:r>
                        <a:rPr lang="mk-MK" sz="2400" spc="-25" dirty="0">
                          <a:latin typeface="Times New Roman" pitchFamily="18" charset="0"/>
                          <a:cs typeface="Times New Roman" pitchFamily="18" charset="0"/>
                        </a:rPr>
                        <a:t>оцењује логичност </a:t>
                      </a:r>
                      <a:r>
                        <a:rPr lang="mk-MK" sz="2400" spc="-25" dirty="0" smtClean="0">
                          <a:latin typeface="Times New Roman" pitchFamily="18" charset="0"/>
                          <a:cs typeface="Times New Roman" pitchFamily="18" charset="0"/>
                        </a:rPr>
                        <a:t>структурисаног</a:t>
                      </a:r>
                      <a:r>
                        <a:rPr lang="en-US" sz="2400" spc="-25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mk-MK" sz="2400" spc="-25" dirty="0" smtClean="0">
                          <a:latin typeface="Times New Roman" pitchFamily="18" charset="0"/>
                          <a:cs typeface="Times New Roman" pitchFamily="18" charset="0"/>
                        </a:rPr>
                        <a:t>градива </a:t>
                      </a:r>
                      <a:r>
                        <a:rPr lang="mk-MK" sz="2400" spc="-25" dirty="0">
                          <a:latin typeface="Times New Roman" pitchFamily="18" charset="0"/>
                          <a:cs typeface="Times New Roman" pitchFamily="18" charset="0"/>
                        </a:rPr>
                        <a:t>у писаном облику;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*"/>
                        <a:tabLst>
                          <a:tab pos="45720" algn="l"/>
                        </a:tabLst>
                      </a:pPr>
                      <a:r>
                        <a:rPr lang="mk-MK" sz="2400" spc="-20" dirty="0">
                          <a:latin typeface="Times New Roman" pitchFamily="18" charset="0"/>
                          <a:cs typeface="Times New Roman" pitchFamily="18" charset="0"/>
                        </a:rPr>
                        <a:t>оцењује </a:t>
                      </a:r>
                      <a:r>
                        <a:rPr lang="sr-Cyrl-CS" sz="2400" spc="-20" dirty="0">
                          <a:latin typeface="Times New Roman" pitchFamily="18" charset="0"/>
                          <a:cs typeface="Times New Roman" pitchFamily="18" charset="0"/>
                        </a:rPr>
                        <a:t>усклађеност </a:t>
                      </a:r>
                      <a:r>
                        <a:rPr lang="mk-MK" sz="2400" spc="-20" dirty="0">
                          <a:latin typeface="Times New Roman" pitchFamily="18" charset="0"/>
                          <a:cs typeface="Times New Roman" pitchFamily="18" charset="0"/>
                        </a:rPr>
                        <a:t>закључака са </a:t>
                      </a:r>
                      <a:r>
                        <a:rPr lang="sr-Cyrl-CS" sz="2400" dirty="0">
                          <a:latin typeface="Times New Roman" pitchFamily="18" charset="0"/>
                          <a:cs typeface="Times New Roman" pitchFamily="18" charset="0"/>
                        </a:rPr>
                        <a:t>постојећим </a:t>
                      </a:r>
                      <a:r>
                        <a:rPr lang="mk-MK" sz="2400" dirty="0">
                          <a:latin typeface="Times New Roman" pitchFamily="18" charset="0"/>
                          <a:cs typeface="Times New Roman" pitchFamily="18" charset="0"/>
                        </a:rPr>
                        <a:t>подацима;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  <a:buFont typeface="Arial"/>
                        <a:buChar char="*"/>
                        <a:tabLst>
                          <a:tab pos="45720" algn="l"/>
                        </a:tabLst>
                      </a:pPr>
                      <a:r>
                        <a:rPr lang="mk-MK" sz="2400" spc="-25" dirty="0">
                          <a:latin typeface="Times New Roman" pitchFamily="18" charset="0"/>
                          <a:cs typeface="Times New Roman" pitchFamily="18" charset="0"/>
                        </a:rPr>
                        <a:t>оцењује значај различитих продуката </a:t>
                      </a:r>
                      <a:r>
                        <a:rPr lang="mk-MK" sz="2400" spc="-20" dirty="0">
                          <a:latin typeface="Times New Roman" pitchFamily="18" charset="0"/>
                          <a:cs typeface="Times New Roman" pitchFamily="18" charset="0"/>
                        </a:rPr>
                        <a:t>делатности </a:t>
                      </a:r>
                      <a:r>
                        <a:rPr lang="sr-Cyrl-CS" sz="2400" spc="-20" dirty="0">
                          <a:latin typeface="Times New Roman" pitchFamily="18" charset="0"/>
                          <a:cs typeface="Times New Roman" pitchFamily="18" charset="0"/>
                        </a:rPr>
                        <a:t>полазећи </a:t>
                      </a:r>
                      <a:r>
                        <a:rPr lang="mk-MK" sz="2400" spc="-20" dirty="0">
                          <a:latin typeface="Times New Roman" pitchFamily="18" charset="0"/>
                          <a:cs typeface="Times New Roman" pitchFamily="18" charset="0"/>
                        </a:rPr>
                        <a:t>од спољашњих </a:t>
                      </a:r>
                      <a:r>
                        <a:rPr lang="mk-MK" sz="2400" dirty="0">
                          <a:latin typeface="Times New Roman" pitchFamily="18" charset="0"/>
                          <a:cs typeface="Times New Roman" pitchFamily="18" charset="0"/>
                        </a:rPr>
                        <a:t>критеријума квалитета.</a:t>
                      </a:r>
                      <a:endParaRPr lang="en-US" sz="2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Didaktika-didaskein</a:t>
            </a:r>
            <a:r>
              <a:rPr lang="sr-Cyrl-R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поучавати, држати наставу, јасно излагати, доказивати.</a:t>
            </a:r>
            <a:b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17.веку, извештај о педагошким предлозима реформе Волфганга </a:t>
            </a:r>
            <a:r>
              <a:rPr lang="sr-Cyrl-R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Раткеа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-схвата се као вештина учења-специфична практична педагошка вештина</a:t>
            </a:r>
            <a:b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Latn-R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Didactika</a:t>
            </a:r>
            <a:r>
              <a:rPr lang="sr-Latn-R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magna-1657. </a:t>
            </a:r>
            <a:r>
              <a:rPr lang="sr-Latn-R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J.A.Komenski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916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02362"/>
          </a:xfrm>
        </p:spPr>
        <p:txBody>
          <a:bodyPr>
            <a:normAutofit fontScale="90000"/>
          </a:bodyPr>
          <a:lstStyle/>
          <a:p>
            <a:r>
              <a:rPr lang="sr-Cyrl-RS" dirty="0" err="1" smtClean="0"/>
              <a:t>Хербарт</a:t>
            </a:r>
            <a:r>
              <a:rPr lang="sr-Cyrl-RS" dirty="0" smtClean="0"/>
              <a:t>-разрадио теоријске основе дидактике-ствара теорију васпитне наставе.</a:t>
            </a:r>
            <a:br>
              <a:rPr lang="sr-Cyrl-RS" dirty="0" smtClean="0"/>
            </a:br>
            <a:r>
              <a:rPr lang="sr-Cyrl-RS" dirty="0" smtClean="0"/>
              <a:t>Већи је значај преношења знања, него учења.</a:t>
            </a:r>
            <a:br>
              <a:rPr lang="sr-Cyrl-RS" dirty="0" smtClean="0"/>
            </a:br>
            <a:r>
              <a:rPr lang="sr-Cyrl-RS" dirty="0" smtClean="0"/>
              <a:t>Основни задатак дидактике-анализа поступака наставника у школи.</a:t>
            </a:r>
            <a:br>
              <a:rPr lang="sr-Cyrl-RS" dirty="0" smtClean="0"/>
            </a:br>
            <a:r>
              <a:rPr lang="sr-Cyrl-RS" dirty="0" err="1" smtClean="0"/>
              <a:t>Дјуј</a:t>
            </a:r>
            <a:r>
              <a:rPr lang="sr-Cyrl-RS" dirty="0" smtClean="0"/>
              <a:t>-активна улога ученика.</a:t>
            </a:r>
            <a:br>
              <a:rPr lang="sr-Cyrl-R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123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26162"/>
          </a:xfrm>
        </p:spPr>
        <p:txBody>
          <a:bodyPr>
            <a:normAutofit fontScale="90000"/>
          </a:bodyPr>
          <a:lstStyle/>
          <a:p>
            <a:r>
              <a:rPr lang="sr-Cyrl-RS" dirty="0" smtClean="0">
                <a:solidFill>
                  <a:srgbClr val="FF0000"/>
                </a:solidFill>
              </a:rPr>
              <a:t>Дидактика</a:t>
            </a:r>
            <a:r>
              <a:rPr lang="sr-Cyrl-RS" dirty="0" smtClean="0"/>
              <a:t>-посебна педагошка дисциплина која проучава суштинске проблеме образовања и васпитања путем наставе и учења.</a:t>
            </a:r>
            <a:br>
              <a:rPr lang="sr-Cyrl-RS" dirty="0" smtClean="0"/>
            </a:b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>
                <a:solidFill>
                  <a:srgbClr val="FF0000"/>
                </a:solidFill>
              </a:rPr>
              <a:t>Основни задатак</a:t>
            </a:r>
            <a:r>
              <a:rPr lang="sr-Cyrl-RS" dirty="0" smtClean="0"/>
              <a:t>-објашњавање законитости према којима се одвија наставни процес.</a:t>
            </a:r>
            <a:br>
              <a:rPr lang="sr-Cyrl-R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355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991600" cy="6583362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>Законитости</a:t>
            </a:r>
            <a:br>
              <a:rPr lang="sr-Cyrl-RS" dirty="0" smtClean="0"/>
            </a:br>
            <a:r>
              <a:rPr lang="sr-Cyrl-RS" dirty="0"/>
              <a:t/>
            </a:r>
            <a:br>
              <a:rPr lang="sr-Cyrl-RS" dirty="0"/>
            </a:b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>успешно остваривање циљева и задатака образовања.</a:t>
            </a:r>
            <a:br>
              <a:rPr lang="sr-Cyrl-RS" dirty="0" smtClean="0"/>
            </a:b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>Усвајање образовних садржаја</a:t>
            </a:r>
            <a:br>
              <a:rPr lang="sr-Cyrl-RS" dirty="0" smtClean="0"/>
            </a:b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>ослањање на законитости наставе и законитости развоја и формирања умних способности. ученика</a:t>
            </a: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4329684" y="955707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4405884" y="4419600"/>
            <a:ext cx="484632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636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6354762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/>
              <a:t/>
            </a:r>
            <a:br>
              <a:rPr lang="sr-Cyrl-RS" dirty="0"/>
            </a:br>
            <a:r>
              <a:rPr lang="sr-Cyrl-RS" dirty="0" smtClean="0">
                <a:solidFill>
                  <a:srgbClr val="FF0000"/>
                </a:solidFill>
              </a:rPr>
              <a:t>Дидактика-општа теорија наставе</a:t>
            </a: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>- </a:t>
            </a:r>
            <a:r>
              <a:rPr lang="sr-Cyrl-RS" sz="3600" dirty="0" smtClean="0"/>
              <a:t>одређује садржај образовања</a:t>
            </a:r>
            <a:br>
              <a:rPr lang="sr-Cyrl-RS" sz="3600" dirty="0" smtClean="0"/>
            </a:br>
            <a:r>
              <a:rPr lang="sr-Cyrl-RS" sz="3600" dirty="0" smtClean="0"/>
              <a:t>- како поучавати (практичан карактер)</a:t>
            </a:r>
            <a:br>
              <a:rPr lang="sr-Cyrl-RS" sz="3600" dirty="0" smtClean="0"/>
            </a:br>
            <a:r>
              <a:rPr lang="sr-Cyrl-RS" sz="3600" dirty="0" smtClean="0"/>
              <a:t>- одређује циљеве и задатке наставе</a:t>
            </a:r>
            <a:br>
              <a:rPr lang="sr-Cyrl-RS" sz="3600" dirty="0" smtClean="0"/>
            </a:br>
            <a:r>
              <a:rPr lang="sr-Cyrl-RS" sz="3600" dirty="0" smtClean="0"/>
              <a:t>-даје анализу процеса наставе, открива њене законитости</a:t>
            </a:r>
            <a:br>
              <a:rPr lang="sr-Cyrl-RS" sz="3600" dirty="0" smtClean="0"/>
            </a:br>
            <a:r>
              <a:rPr lang="sr-Cyrl-RS" sz="3600" dirty="0" smtClean="0"/>
              <a:t>- одређује принципе и правила наставе</a:t>
            </a:r>
            <a:br>
              <a:rPr lang="sr-Cyrl-RS" sz="3600" dirty="0" smtClean="0"/>
            </a:br>
            <a:r>
              <a:rPr lang="sr-Cyrl-RS" sz="3600" dirty="0" smtClean="0"/>
              <a:t>- одређује садржаје наставе</a:t>
            </a:r>
            <a:br>
              <a:rPr lang="sr-Cyrl-RS" sz="3600" dirty="0" smtClean="0"/>
            </a:br>
            <a:r>
              <a:rPr lang="sr-Cyrl-RS" sz="3600" dirty="0" smtClean="0"/>
              <a:t>-разматра методе наставе и средства</a:t>
            </a:r>
            <a:br>
              <a:rPr lang="sr-Cyrl-RS" sz="3600" dirty="0" smtClean="0"/>
            </a:br>
            <a:r>
              <a:rPr lang="sr-Cyrl-RS" sz="3600" dirty="0" smtClean="0"/>
              <a:t>- предлаже облике рада</a:t>
            </a: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/>
            </a:r>
            <a:br>
              <a:rPr lang="sr-Cyrl-R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258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49962"/>
          </a:xfrm>
        </p:spPr>
        <p:txBody>
          <a:bodyPr>
            <a:normAutofit fontScale="90000"/>
          </a:bodyPr>
          <a:lstStyle/>
          <a:p>
            <a:r>
              <a:rPr lang="sr-Cyrl-RS" dirty="0" smtClean="0">
                <a:solidFill>
                  <a:srgbClr val="FF0000"/>
                </a:solidFill>
              </a:rPr>
              <a:t>Настава обухвата </a:t>
            </a:r>
            <a:r>
              <a:rPr lang="sr-Cyrl-RS" b="1" dirty="0" smtClean="0"/>
              <a:t>учење</a:t>
            </a:r>
            <a:r>
              <a:rPr lang="sr-Cyrl-RS" dirty="0" smtClean="0"/>
              <a:t> (настојање да се усвоји систем знања и умења) и </a:t>
            </a:r>
            <a:r>
              <a:rPr lang="sr-Cyrl-RS" b="1" dirty="0" smtClean="0"/>
              <a:t>предавање</a:t>
            </a:r>
            <a:r>
              <a:rPr lang="sr-Cyrl-RS" dirty="0" smtClean="0"/>
              <a:t> (посредовање у преношењу знања.</a:t>
            </a:r>
            <a:br>
              <a:rPr lang="sr-Cyrl-RS" dirty="0" smtClean="0"/>
            </a:b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>
                <a:solidFill>
                  <a:srgbClr val="FF0000"/>
                </a:solidFill>
              </a:rPr>
              <a:t>Дијагностички </a:t>
            </a:r>
            <a:r>
              <a:rPr lang="sr-Cyrl-RS" dirty="0" smtClean="0"/>
              <a:t>(шта треба да се предаје и научи) и </a:t>
            </a:r>
            <a:r>
              <a:rPr lang="sr-Cyrl-RS" dirty="0" err="1" smtClean="0">
                <a:solidFill>
                  <a:srgbClr val="FF0000"/>
                </a:solidFill>
              </a:rPr>
              <a:t>прогностички</a:t>
            </a:r>
            <a:r>
              <a:rPr lang="sr-Cyrl-RS" dirty="0" smtClean="0"/>
              <a:t> (како се то може постићи) карактер.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830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78562"/>
          </a:xfrm>
        </p:spPr>
        <p:txBody>
          <a:bodyPr/>
          <a:lstStyle/>
          <a:p>
            <a:r>
              <a:rPr lang="sr-Cyrl-RS" dirty="0" smtClean="0"/>
              <a:t>Дидактика и друге науке</a:t>
            </a:r>
            <a:br>
              <a:rPr lang="sr-Cyrl-R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481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26162"/>
          </a:xfrm>
        </p:spPr>
        <p:txBody>
          <a:bodyPr/>
          <a:lstStyle/>
          <a:p>
            <a:r>
              <a:rPr lang="sr-Cyrl-RS" dirty="0" smtClean="0"/>
              <a:t>Компоненте </a:t>
            </a:r>
            <a:r>
              <a:rPr lang="sr-Cyrl-RS" smtClean="0"/>
              <a:t>наставног процеса</a:t>
            </a:r>
            <a:br>
              <a:rPr lang="sr-Cyrl-RS" smtClean="0"/>
            </a:br>
            <a:r>
              <a:rPr lang="sr-Cyrl-RS" smtClean="0"/>
              <a:t/>
            </a:r>
            <a:br>
              <a:rPr lang="sr-Cyrl-RS" smtClean="0"/>
            </a:br>
            <a:r>
              <a:rPr lang="sr-Cyrl-RS" smtClean="0"/>
              <a:t>-дидактички </a:t>
            </a:r>
            <a:r>
              <a:rPr lang="sr-Cyrl-RS" dirty="0" smtClean="0"/>
              <a:t>троугао</a:t>
            </a:r>
            <a:r>
              <a:rPr lang="sr-Cyrl-RS" smtClean="0"/>
              <a:t/>
            </a:r>
            <a:br>
              <a:rPr lang="sr-Cyrl-RS" smtClean="0"/>
            </a:br>
            <a:r>
              <a:rPr lang="sr-Cyrl-RS" smtClean="0"/>
              <a:t>-дидактички четвороугао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589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тема">
  <a:themeElements>
    <a:clrScheme name="Канцелариј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куп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Канцелариј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тема">
  <a:themeElements>
    <a:clrScheme name="Канцелариј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анцелариј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Канцелариј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152</TotalTime>
  <Words>870</Words>
  <Application>Microsoft Office PowerPoint</Application>
  <PresentationFormat>On-screen Show (4:3)</PresentationFormat>
  <Paragraphs>188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тема</vt:lpstr>
      <vt:lpstr>ДИДАКТИКА СТАРА И НОВА ШКОЛА БЛУМОВА ТАКСОНОМИЈА</vt:lpstr>
      <vt:lpstr>Didaktika-didaskein  поучавати, држати наставу, јасно излагати, доказивати. У 17.веку, извештај о педагошким предлозима реформе Волфганга Раткеа-схвата се као вештина учења-специфична практична педагошка вештина Didactika magna-1657. J.A.Komenski</vt:lpstr>
      <vt:lpstr>Хербарт-разрадио теоријске основе дидактике-ствара теорију васпитне наставе. Већи је значај преношења знања, него учења. Основни задатак дидактике-анализа поступака наставника у школи. Дјуј-активна улога ученика. </vt:lpstr>
      <vt:lpstr>Дидактика-посебна педагошка дисциплина која проучава суштинске проблеме образовања и васпитања путем наставе и учења.  Основни задатак-објашњавање законитости према којима се одвија наставни процес. </vt:lpstr>
      <vt:lpstr> Законитости   успешно остваривање циљева и задатака образовања.  Усвајање образовних садржаја  ослањање на законитости наставе и законитости развоја и формирања умних способности. ученика</vt:lpstr>
      <vt:lpstr>  Дидактика-општа теорија наставе  - одређује садржај образовања - како поучавати (практичан карактер) - одређује циљеве и задатке наставе -даје анализу процеса наставе, открива њене законитости - одређује принципе и правила наставе - одређује садржаје наставе -разматра методе наставе и средства - предлаже облике рада  </vt:lpstr>
      <vt:lpstr>Настава обухвата учење (настојање да се усвоји систем знања и умења) и предавање (посредовање у преношењу знања.  Дијагностички (шта треба да се предаје и научи) и прогностички (како се то може постићи) карактер.</vt:lpstr>
      <vt:lpstr>Дидактика и друге науке </vt:lpstr>
      <vt:lpstr>Компоненте наставног процеса  -дидактички троугао -дидактички четвороугао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Слајд 1</dc:title>
  <dc:creator>MAJA</dc:creator>
  <cp:lastModifiedBy>asus</cp:lastModifiedBy>
  <cp:revision>31</cp:revision>
  <dcterms:created xsi:type="dcterms:W3CDTF">2013-11-03T16:05:13Z</dcterms:created>
  <dcterms:modified xsi:type="dcterms:W3CDTF">2020-04-20T20:23:01Z</dcterms:modified>
</cp:coreProperties>
</file>