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89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725EC-13E7-4DA0-89DF-6967B58A7D98}" type="datetimeFigureOut">
              <a:rPr lang="en-US" smtClean="0"/>
              <a:pPr/>
              <a:t>4/4/2017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F69A-8CAD-4C76-9C1D-5983064A2D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500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725EC-13E7-4DA0-89DF-6967B58A7D98}" type="datetimeFigureOut">
              <a:rPr lang="en-US" smtClean="0"/>
              <a:pPr/>
              <a:t>4/4/2017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F69A-8CAD-4C76-9C1D-5983064A2D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900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725EC-13E7-4DA0-89DF-6967B58A7D98}" type="datetimeFigureOut">
              <a:rPr lang="en-US" smtClean="0"/>
              <a:pPr/>
              <a:t>4/4/2017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F69A-8CAD-4C76-9C1D-5983064A2D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701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725EC-13E7-4DA0-89DF-6967B58A7D98}" type="datetimeFigureOut">
              <a:rPr lang="en-US" smtClean="0"/>
              <a:pPr/>
              <a:t>4/4/2017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F69A-8CAD-4C76-9C1D-5983064A2D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351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725EC-13E7-4DA0-89DF-6967B58A7D98}" type="datetimeFigureOut">
              <a:rPr lang="en-US" smtClean="0"/>
              <a:pPr/>
              <a:t>4/4/2017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F69A-8CAD-4C76-9C1D-5983064A2D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118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725EC-13E7-4DA0-89DF-6967B58A7D98}" type="datetimeFigureOut">
              <a:rPr lang="en-US" smtClean="0"/>
              <a:pPr/>
              <a:t>4/4/2017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F69A-8CAD-4C76-9C1D-5983064A2D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350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725EC-13E7-4DA0-89DF-6967B58A7D98}" type="datetimeFigureOut">
              <a:rPr lang="en-US" smtClean="0"/>
              <a:pPr/>
              <a:t>4/4/2017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F69A-8CAD-4C76-9C1D-5983064A2D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929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725EC-13E7-4DA0-89DF-6967B58A7D98}" type="datetimeFigureOut">
              <a:rPr lang="en-US" smtClean="0"/>
              <a:pPr/>
              <a:t>4/4/2017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F69A-8CAD-4C76-9C1D-5983064A2D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446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725EC-13E7-4DA0-89DF-6967B58A7D98}" type="datetimeFigureOut">
              <a:rPr lang="en-US" smtClean="0"/>
              <a:pPr/>
              <a:t>4/4/2017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F69A-8CAD-4C76-9C1D-5983064A2D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816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725EC-13E7-4DA0-89DF-6967B58A7D98}" type="datetimeFigureOut">
              <a:rPr lang="en-US" smtClean="0"/>
              <a:pPr/>
              <a:t>4/4/2017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F69A-8CAD-4C76-9C1D-5983064A2D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701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725EC-13E7-4DA0-89DF-6967B58A7D98}" type="datetimeFigureOut">
              <a:rPr lang="en-US" smtClean="0"/>
              <a:pPr/>
              <a:t>4/4/2017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F69A-8CAD-4C76-9C1D-5983064A2D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01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725EC-13E7-4DA0-89DF-6967B58A7D98}" type="datetimeFigureOut">
              <a:rPr lang="en-US" smtClean="0"/>
              <a:pPr/>
              <a:t>4/4/2017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5F69A-8CAD-4C76-9C1D-5983064A2D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374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04800"/>
            <a:ext cx="8305800" cy="1981200"/>
          </a:xfrm>
        </p:spPr>
        <p:txBody>
          <a:bodyPr/>
          <a:lstStyle/>
          <a:p>
            <a:r>
              <a:rPr lang="sr-Cyrl-RS" dirty="0" smtClean="0"/>
              <a:t>Општа питања методике васпитања личности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5334000"/>
            <a:ext cx="5181600" cy="11430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Document"/>
          <p:cNvSpPr>
            <a:spLocks noEditPoints="1" noChangeArrowheads="1"/>
          </p:cNvSpPr>
          <p:nvPr/>
        </p:nvSpPr>
        <p:spPr bwMode="auto">
          <a:xfrm>
            <a:off x="762000" y="533400"/>
            <a:ext cx="7696200" cy="5867400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77 w 21600"/>
              <a:gd name="T17" fmla="*/ 818 h 21600"/>
              <a:gd name="T18" fmla="*/ 20622 w 21600"/>
              <a:gd name="T19" fmla="*/ 1642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71600" y="1143000"/>
            <a:ext cx="6477000" cy="4953000"/>
          </a:xfrm>
        </p:spPr>
        <p:txBody>
          <a:bodyPr>
            <a:normAutofit/>
          </a:bodyPr>
          <a:lstStyle/>
          <a:p>
            <a:r>
              <a:rPr lang="sr-Cyrl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научне заснованости и позитивне усмерености свих активности</a:t>
            </a:r>
          </a:p>
          <a:p>
            <a:r>
              <a:rPr lang="sr-Cyrl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свесне активности</a:t>
            </a:r>
          </a:p>
          <a:p>
            <a:r>
              <a:rPr lang="sr-Cyrl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хуманости и демократичности васпитања</a:t>
            </a:r>
          </a:p>
          <a:p>
            <a:r>
              <a:rPr lang="sr-Cyrl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индивидуализације и социјализације у васпитању</a:t>
            </a:r>
          </a:p>
          <a:p>
            <a:r>
              <a:rPr lang="sr-Cyrl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јединственог деловања свих чинилаца васпитања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228600"/>
            <a:ext cx="8229600" cy="2971800"/>
          </a:xfrm>
        </p:spPr>
        <p:txBody>
          <a:bodyPr/>
          <a:lstStyle/>
          <a:p>
            <a:pPr>
              <a:buNone/>
            </a:pPr>
            <a:r>
              <a:rPr lang="sr-Cyrl-RS" dirty="0" smtClean="0"/>
              <a:t>    Још од Јана Амоса Коменског уведена су четири основна принципа поступности (дидактички):</a:t>
            </a:r>
          </a:p>
          <a:p>
            <a:r>
              <a:rPr lang="sr-Cyrl-RS" dirty="0" smtClean="0"/>
              <a:t>Од ближег ка даљем </a:t>
            </a:r>
          </a:p>
          <a:p>
            <a:r>
              <a:rPr lang="sr-Cyrl-RS" dirty="0" smtClean="0"/>
              <a:t>Од лакшег ка тежем</a:t>
            </a:r>
          </a:p>
          <a:p>
            <a:r>
              <a:rPr lang="sr-Cyrl-RS" dirty="0" smtClean="0"/>
              <a:t>Од познатог ка непознатом</a:t>
            </a:r>
          </a:p>
          <a:p>
            <a:r>
              <a:rPr lang="sr-Cyrl-RS" dirty="0" smtClean="0"/>
              <a:t>Од простог ка сложеном</a:t>
            </a:r>
            <a:endParaRPr lang="en-US" dirty="0"/>
          </a:p>
        </p:txBody>
      </p:sp>
      <p:pic>
        <p:nvPicPr>
          <p:cNvPr id="4" name="Picture 3" descr="creative-staircase-designs-21-2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E5E5E7"/>
              </a:clrFrom>
              <a:clrTo>
                <a:srgbClr val="E5E5E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8800" y="2971800"/>
            <a:ext cx="7010400" cy="367665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81000" y="4876800"/>
            <a:ext cx="1447800" cy="1676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chemeClr val="bg1"/>
                </a:solidFill>
              </a:rPr>
              <a:t>Ближе </a:t>
            </a:r>
          </a:p>
          <a:p>
            <a:pPr algn="ctr"/>
            <a:r>
              <a:rPr lang="sr-Cyrl-RS" dirty="0" smtClean="0">
                <a:solidFill>
                  <a:schemeClr val="bg1"/>
                </a:solidFill>
              </a:rPr>
              <a:t>Лакше </a:t>
            </a:r>
          </a:p>
          <a:p>
            <a:pPr algn="ctr"/>
            <a:r>
              <a:rPr lang="sr-Cyrl-RS" dirty="0" smtClean="0">
                <a:solidFill>
                  <a:schemeClr val="bg1"/>
                </a:solidFill>
              </a:rPr>
              <a:t>Познато </a:t>
            </a:r>
          </a:p>
          <a:p>
            <a:pPr algn="ctr"/>
            <a:r>
              <a:rPr lang="sr-Cyrl-RS" dirty="0" smtClean="0">
                <a:solidFill>
                  <a:schemeClr val="bg1"/>
                </a:solidFill>
              </a:rPr>
              <a:t>Просто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324600" y="1752600"/>
            <a:ext cx="2438400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chemeClr val="bg1"/>
                </a:solidFill>
              </a:rPr>
              <a:t>Даље </a:t>
            </a:r>
          </a:p>
          <a:p>
            <a:pPr algn="ctr"/>
            <a:r>
              <a:rPr lang="sr-Cyrl-RS" dirty="0" smtClean="0">
                <a:solidFill>
                  <a:schemeClr val="bg1"/>
                </a:solidFill>
              </a:rPr>
              <a:t>Теже </a:t>
            </a:r>
          </a:p>
          <a:p>
            <a:pPr algn="ctr"/>
            <a:r>
              <a:rPr lang="sr-Cyrl-RS" dirty="0" smtClean="0">
                <a:solidFill>
                  <a:schemeClr val="bg1"/>
                </a:solidFill>
              </a:rPr>
              <a:t>Непознато </a:t>
            </a:r>
          </a:p>
          <a:p>
            <a:pPr algn="ctr"/>
            <a:r>
              <a:rPr lang="sr-Cyrl-RS" dirty="0" smtClean="0">
                <a:solidFill>
                  <a:schemeClr val="bg1"/>
                </a:solidFill>
              </a:rPr>
              <a:t>Сложено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1828800"/>
          </a:xfrm>
        </p:spPr>
        <p:txBody>
          <a:bodyPr>
            <a:normAutofit/>
          </a:bodyPr>
          <a:lstStyle/>
          <a:p>
            <a:r>
              <a:rPr lang="sr-Cyrl-RS" dirty="0" smtClean="0"/>
              <a:t>Принцип научне </a:t>
            </a:r>
            <a:r>
              <a:rPr lang="sr-Cyrl-RS" dirty="0" err="1" smtClean="0"/>
              <a:t>засн</a:t>
            </a:r>
            <a:r>
              <a:rPr lang="sr-Latn-RS" dirty="0" smtClean="0"/>
              <a:t>o</a:t>
            </a:r>
            <a:r>
              <a:rPr lang="sr-Cyrl-RS" dirty="0" err="1" smtClean="0"/>
              <a:t>ваности</a:t>
            </a:r>
            <a:r>
              <a:rPr lang="sr-Cyrl-RS" dirty="0" smtClean="0"/>
              <a:t> и позитивне усмерености свих активности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5562600"/>
            <a:ext cx="8229600" cy="106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i="1" dirty="0" smtClean="0"/>
              <a:t>“Кудити технику значи бити прожет неким лоше информисаним сентиментализмом”</a:t>
            </a:r>
          </a:p>
          <a:p>
            <a:pPr>
              <a:buNone/>
            </a:pPr>
            <a:r>
              <a:rPr lang="sr-Cyrl-RS" dirty="0" smtClean="0"/>
              <a:t>Арнолд Клос</a:t>
            </a:r>
            <a:endParaRPr lang="en-US" dirty="0"/>
          </a:p>
        </p:txBody>
      </p:sp>
      <p:pic>
        <p:nvPicPr>
          <p:cNvPr id="24578" name="Picture 2" descr="Slikovni rezultat za scienc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2362200"/>
            <a:ext cx="6432528" cy="2612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план.jpg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800" y="1676400"/>
            <a:ext cx="6477000" cy="3886200"/>
          </a:xfrm>
        </p:spPr>
      </p:pic>
      <p:sp>
        <p:nvSpPr>
          <p:cNvPr id="6" name="Rounded Rectangle 5"/>
          <p:cNvSpPr/>
          <p:nvPr/>
        </p:nvSpPr>
        <p:spPr>
          <a:xfrm>
            <a:off x="304800" y="5715000"/>
            <a:ext cx="39624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chemeClr val="bg1"/>
                </a:solidFill>
              </a:rPr>
              <a:t>Научни садржаји и активности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28600" y="1752600"/>
            <a:ext cx="22860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chemeClr val="bg1"/>
                </a:solidFill>
              </a:rPr>
              <a:t>Усвојено знање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086600" y="3276600"/>
            <a:ext cx="22098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chemeClr val="bg1"/>
                </a:solidFill>
              </a:rPr>
              <a:t>Начин тумачења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181600" y="1143000"/>
            <a:ext cx="25908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chemeClr val="bg1"/>
                </a:solidFill>
              </a:rPr>
              <a:t>Свеопшти васпитни циљеви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" y="533400"/>
            <a:ext cx="525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 smtClean="0"/>
              <a:t>Друштвене и природне појаве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838200" y="2133600"/>
            <a:ext cx="5105400" cy="2819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304800"/>
            <a:ext cx="8229600" cy="2438400"/>
          </a:xfrm>
        </p:spPr>
        <p:txBody>
          <a:bodyPr/>
          <a:lstStyle/>
          <a:p>
            <a:pPr>
              <a:buNone/>
            </a:pPr>
            <a:r>
              <a:rPr lang="sr-Cyrl-RS" dirty="0" smtClean="0"/>
              <a:t>Захтев позитивне оријентације у васпитању</a:t>
            </a:r>
          </a:p>
          <a:p>
            <a:pPr>
              <a:buNone/>
            </a:pPr>
            <a:endParaRPr lang="sr-Cyrl-RS" dirty="0" smtClean="0"/>
          </a:p>
          <a:p>
            <a:r>
              <a:rPr lang="sr-Cyrl-RS" dirty="0" smtClean="0"/>
              <a:t>Употребљиви примери</a:t>
            </a:r>
          </a:p>
          <a:p>
            <a:r>
              <a:rPr lang="sr-Cyrl-RS" dirty="0" smtClean="0"/>
              <a:t>Сукоб научности и васпитности</a:t>
            </a:r>
            <a:endParaRPr lang="en-US" dirty="0"/>
          </a:p>
        </p:txBody>
      </p:sp>
      <p:pic>
        <p:nvPicPr>
          <p:cNvPr id="25602" name="Picture 2" descr="Slikovni rezultat za negativan primjer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1E324B"/>
              </a:clrFrom>
              <a:clrTo>
                <a:srgbClr val="1E324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95625" y="4714875"/>
            <a:ext cx="6048375" cy="2143125"/>
          </a:xfrm>
          <a:prstGeom prst="rect">
            <a:avLst/>
          </a:prstGeom>
          <a:noFill/>
        </p:spPr>
      </p:pic>
      <p:pic>
        <p:nvPicPr>
          <p:cNvPr id="25604" name="Picture 4" descr="Slikovni rezultat za drustvene i prirodne nauk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2286000"/>
            <a:ext cx="4191000" cy="2286000"/>
          </a:xfrm>
          <a:prstGeom prst="rect">
            <a:avLst/>
          </a:prstGeom>
          <a:noFill/>
        </p:spPr>
      </p:pic>
      <p:sp>
        <p:nvSpPr>
          <p:cNvPr id="7" name="Rounded Rectangle 6"/>
          <p:cNvSpPr/>
          <p:nvPr/>
        </p:nvSpPr>
        <p:spPr>
          <a:xfrm>
            <a:off x="3429000" y="3276600"/>
            <a:ext cx="1295400" cy="228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chemeClr val="bg1"/>
                </a:solidFill>
              </a:rPr>
              <a:t>Религија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981200" y="4038600"/>
            <a:ext cx="990600" cy="228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chemeClr val="bg1"/>
                </a:solidFill>
              </a:rPr>
              <a:t>3д свет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600200" y="2895600"/>
            <a:ext cx="1143000" cy="228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chemeClr val="bg1"/>
                </a:solidFill>
              </a:rPr>
              <a:t>П. науке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524000" y="3276600"/>
            <a:ext cx="1143000" cy="228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chemeClr val="bg1"/>
                </a:solidFill>
              </a:rPr>
              <a:t>Д. науке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Slikovni rezultat za tradicija i savremenos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94248" y="4495800"/>
            <a:ext cx="3549752" cy="23622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/>
          <a:lstStyle/>
          <a:p>
            <a:r>
              <a:rPr lang="sr-Cyrl-RS" dirty="0" smtClean="0"/>
              <a:t>Принцип свесне активности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295400"/>
            <a:ext cx="8229600" cy="1524000"/>
          </a:xfrm>
        </p:spPr>
        <p:txBody>
          <a:bodyPr/>
          <a:lstStyle/>
          <a:p>
            <a:r>
              <a:rPr lang="sr-Cyrl-RS" dirty="0" smtClean="0"/>
              <a:t>Традиционалне теорије</a:t>
            </a:r>
          </a:p>
          <a:p>
            <a:r>
              <a:rPr lang="sr-Cyrl-RS" dirty="0" smtClean="0"/>
              <a:t>Савремене теорије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5562600"/>
            <a:ext cx="701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i="1" dirty="0" smtClean="0">
                <a:solidFill>
                  <a:schemeClr val="bg1"/>
                </a:solidFill>
              </a:rPr>
              <a:t>“Детиња душа није ћуп који ваља напунити, већ огњиште које треба разгорети”</a:t>
            </a:r>
          </a:p>
          <a:p>
            <a:r>
              <a:rPr lang="sr-Cyrl-RS" dirty="0" smtClean="0">
                <a:solidFill>
                  <a:schemeClr val="bg1"/>
                </a:solidFill>
              </a:rPr>
              <a:t>М. Монтењ</a:t>
            </a:r>
            <a:r>
              <a:rPr lang="sr-Cyrl-RS" i="1" dirty="0" smtClean="0">
                <a:solidFill>
                  <a:schemeClr val="bg1"/>
                </a:solidFill>
              </a:rPr>
              <a:t>  </a:t>
            </a:r>
            <a:endParaRPr lang="en-US" i="1" dirty="0">
              <a:solidFill>
                <a:schemeClr val="bg1"/>
              </a:solidFill>
            </a:endParaRPr>
          </a:p>
        </p:txBody>
      </p:sp>
      <p:pic>
        <p:nvPicPr>
          <p:cNvPr id="6" name="Picture 5" descr="images (1)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5760" y="2590800"/>
            <a:ext cx="5280660" cy="251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52400"/>
            <a:ext cx="8229600" cy="2438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dirty="0" smtClean="0"/>
              <a:t>Принцип свесне </a:t>
            </a:r>
            <a:r>
              <a:rPr lang="sr-Cyrl-RS" b="1" i="1" dirty="0" smtClean="0"/>
              <a:t>стваралачке</a:t>
            </a:r>
            <a:r>
              <a:rPr lang="sr-Cyrl-RS" dirty="0" smtClean="0"/>
              <a:t> активности</a:t>
            </a:r>
          </a:p>
          <a:p>
            <a:pPr>
              <a:buNone/>
            </a:pPr>
            <a:endParaRPr lang="sr-Cyrl-RS" dirty="0" smtClean="0"/>
          </a:p>
          <a:p>
            <a:pPr>
              <a:buNone/>
            </a:pPr>
            <a:r>
              <a:rPr lang="sr-Cyrl-RS" sz="1800" i="1" dirty="0" smtClean="0"/>
              <a:t>“Разумно биће, човек, треба да се руководи не туђим, већ сопственим разумом и да научи не само да у књигама чита и схвата туђе погледе на ствари или чак да их запамти и изложи, већ да самостално продире до корена ствари и усваја њихов прави смисао и употребу”</a:t>
            </a:r>
          </a:p>
          <a:p>
            <a:pPr>
              <a:buNone/>
            </a:pPr>
            <a:r>
              <a:rPr lang="sr-Cyrl-RS" sz="1800" dirty="0" smtClean="0"/>
              <a:t>Јан Амос Коменски</a:t>
            </a:r>
          </a:p>
        </p:txBody>
      </p:sp>
      <p:sp>
        <p:nvSpPr>
          <p:cNvPr id="28676" name="AutoShape 4" descr="Slikovni rezultat za motivaci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8" name="AutoShape 6" descr="Slikovni rezultat za motivaci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80" name="AutoShape 8" descr="Slikovni rezultat za motivaci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82" name="AutoShape 10" descr="Slikovni rezultat za motivaci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84" name="AutoShape 12" descr="Slikovni rezultat za motivaci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8686" name="Picture 14" descr="Slikovni rezultat za motivacij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967261"/>
            <a:ext cx="9144000" cy="3890739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304800" y="6019800"/>
            <a:ext cx="86868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dirty="0" smtClean="0">
                <a:solidFill>
                  <a:schemeClr val="bg1"/>
                </a:solidFill>
              </a:rPr>
              <a:t>Услов за развој личности је сама активност личности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304800"/>
            <a:ext cx="8229600" cy="2743200"/>
          </a:xfrm>
        </p:spPr>
        <p:txBody>
          <a:bodyPr/>
          <a:lstStyle/>
          <a:p>
            <a:pPr>
              <a:buNone/>
            </a:pPr>
            <a:r>
              <a:rPr lang="sr-Cyrl-RS" dirty="0" smtClean="0"/>
              <a:t>Принцип свесне активности има своју:</a:t>
            </a:r>
          </a:p>
          <a:p>
            <a:r>
              <a:rPr lang="sr-Cyrl-RS" dirty="0" smtClean="0"/>
              <a:t>Биолошку </a:t>
            </a:r>
          </a:p>
          <a:p>
            <a:r>
              <a:rPr lang="sr-Cyrl-RS" dirty="0" smtClean="0"/>
              <a:t>Психолошку </a:t>
            </a:r>
          </a:p>
          <a:p>
            <a:r>
              <a:rPr lang="sr-Cyrl-RS" dirty="0" smtClean="0"/>
              <a:t>Социолошку </a:t>
            </a:r>
          </a:p>
          <a:p>
            <a:pPr>
              <a:buNone/>
            </a:pPr>
            <a:r>
              <a:rPr lang="sr-Cyrl-RS" dirty="0" smtClean="0"/>
              <a:t>условљеност.</a:t>
            </a:r>
            <a:endParaRPr lang="en-US" dirty="0"/>
          </a:p>
        </p:txBody>
      </p:sp>
      <p:pic>
        <p:nvPicPr>
          <p:cNvPr id="29700" name="Picture 4" descr="Slikovni rezultat za mozak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352800"/>
            <a:ext cx="4119271" cy="3019426"/>
          </a:xfrm>
          <a:prstGeom prst="rect">
            <a:avLst/>
          </a:prstGeom>
          <a:noFill/>
        </p:spPr>
      </p:pic>
      <p:pic>
        <p:nvPicPr>
          <p:cNvPr id="29702" name="Picture 6" descr="Slikovni rezultat za samostalnost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91000" y="762000"/>
            <a:ext cx="4953000" cy="3886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Принцип хуманости и демократичности васпитања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05400"/>
          </a:xfrm>
        </p:spPr>
        <p:txBody>
          <a:bodyPr/>
          <a:lstStyle/>
          <a:p>
            <a:r>
              <a:rPr lang="sr-Cyrl-RS" dirty="0" smtClean="0"/>
              <a:t>Без демократичности у васпитању нема ни хуманизације васпитања.</a:t>
            </a:r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r>
              <a:rPr lang="sr-Cyrl-RS" dirty="0" smtClean="0"/>
              <a:t>Демократичност је организација васпитања у којој сви без изузетака имају исти третман.</a:t>
            </a:r>
            <a:endParaRPr lang="en-US" dirty="0"/>
          </a:p>
        </p:txBody>
      </p:sp>
      <p:pic>
        <p:nvPicPr>
          <p:cNvPr id="30724" name="Picture 4" descr="Slikovni rezultat za democrac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2514600"/>
            <a:ext cx="5981700" cy="2990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381000"/>
            <a:ext cx="8229600" cy="5257800"/>
          </a:xfrm>
        </p:spPr>
        <p:txBody>
          <a:bodyPr>
            <a:normAutofit/>
          </a:bodyPr>
          <a:lstStyle/>
          <a:p>
            <a:r>
              <a:rPr lang="sr-Cyrl-RS" dirty="0" smtClean="0"/>
              <a:t>Хуманост мора бити основни постулат целе васпитне делатности.</a:t>
            </a:r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r>
              <a:rPr lang="sr-Cyrl-RS" dirty="0" smtClean="0"/>
              <a:t>Васпитање је изразито хуманистичка делатност јер делује у служби човеку и његовим циљевима.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5715000"/>
            <a:ext cx="609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i="1" dirty="0" smtClean="0"/>
              <a:t>“Ако сте искрени са својим дететом оно ће научити шта значи праведност”</a:t>
            </a:r>
          </a:p>
          <a:p>
            <a:r>
              <a:rPr lang="sr-Cyrl-RS" dirty="0" smtClean="0"/>
              <a:t>Марија Монтесори</a:t>
            </a:r>
            <a:endParaRPr lang="en-US" dirty="0"/>
          </a:p>
        </p:txBody>
      </p:sp>
      <p:pic>
        <p:nvPicPr>
          <p:cNvPr id="31746" name="Picture 2" descr="Slikovni rezultat za humanost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BCC0FD"/>
              </a:clrFrom>
              <a:clrTo>
                <a:srgbClr val="BCC0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1219200"/>
            <a:ext cx="6096000" cy="3371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преузимање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57600" y="4572000"/>
            <a:ext cx="1600200" cy="16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sr-Cyrl-RS" dirty="0" smtClean="0"/>
              <a:t>То су: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2895600"/>
          </a:xfrm>
        </p:spPr>
        <p:txBody>
          <a:bodyPr/>
          <a:lstStyle/>
          <a:p>
            <a:r>
              <a:rPr lang="sr-Cyrl-RS" spc="40" dirty="0" smtClean="0"/>
              <a:t>Неопходност познавања личности васпитаника</a:t>
            </a:r>
          </a:p>
          <a:p>
            <a:r>
              <a:rPr lang="sr-Cyrl-RS" spc="40" dirty="0" smtClean="0"/>
              <a:t>Општа питања методике васпитања </a:t>
            </a:r>
            <a:r>
              <a:rPr lang="sr-Cyrl-RS" i="1" spc="40" dirty="0" smtClean="0"/>
              <a:t>свестране</a:t>
            </a:r>
            <a:r>
              <a:rPr lang="sr-Cyrl-RS" spc="40" dirty="0" smtClean="0"/>
              <a:t> личности</a:t>
            </a:r>
          </a:p>
          <a:p>
            <a:r>
              <a:rPr lang="sr-Cyrl-RS" spc="40" dirty="0" smtClean="0"/>
              <a:t>Општи принципи васпитног рада</a:t>
            </a:r>
          </a:p>
          <a:p>
            <a:r>
              <a:rPr lang="sr-Cyrl-RS" spc="40" dirty="0" smtClean="0"/>
              <a:t>Опште методе и средства васпитања</a:t>
            </a:r>
          </a:p>
          <a:p>
            <a:r>
              <a:rPr lang="sr-Cyrl-RS" spc="40" dirty="0" smtClean="0"/>
              <a:t>Наставник</a:t>
            </a:r>
            <a:endParaRPr lang="en-US" spc="4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228600"/>
            <a:ext cx="8229600" cy="5334000"/>
          </a:xfrm>
        </p:spPr>
        <p:txBody>
          <a:bodyPr>
            <a:normAutofit/>
          </a:bodyPr>
          <a:lstStyle/>
          <a:p>
            <a:r>
              <a:rPr lang="sr-Cyrl-RS" dirty="0" smtClean="0"/>
              <a:t>Овај принцип не треба схватити погрешно, тј. као на пример попустљивост.</a:t>
            </a:r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r>
              <a:rPr lang="sr-Cyrl-RS" dirty="0" smtClean="0"/>
              <a:t>Принципа хуманости и демократичности нема ван људског друштва.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5562600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i="1" dirty="0" smtClean="0"/>
              <a:t>“Мој принцип је увек био: што више захтева према човеку, али уједно и што више поштовања његове личности”</a:t>
            </a:r>
          </a:p>
          <a:p>
            <a:r>
              <a:rPr lang="sr-Cyrl-RS" dirty="0" smtClean="0"/>
              <a:t>А. С. Макаренко</a:t>
            </a:r>
          </a:p>
        </p:txBody>
      </p:sp>
      <p:pic>
        <p:nvPicPr>
          <p:cNvPr id="32770" name="Picture 2" descr="Slikovni rezultat za humanost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9FA"/>
              </a:clrFrom>
              <a:clrTo>
                <a:srgbClr val="FBF9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1143000"/>
            <a:ext cx="8305800" cy="220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Принцип индивидуализације и социализације у васпитању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05400"/>
          </a:xfrm>
        </p:spPr>
        <p:txBody>
          <a:bodyPr>
            <a:normAutofit fontScale="92500" lnSpcReduction="10000"/>
          </a:bodyPr>
          <a:lstStyle/>
          <a:p>
            <a:r>
              <a:rPr lang="sr-Cyrl-RS" dirty="0" smtClean="0"/>
              <a:t>Индивидуализација је једино и потрбна и могућа у оквиру колектива и заједничких форми живота.</a:t>
            </a:r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/>
          </a:p>
          <a:p>
            <a:endParaRPr lang="sr-Cyrl-RS" dirty="0" smtClean="0"/>
          </a:p>
          <a:p>
            <a:endParaRPr lang="sr-Cyrl-RS" dirty="0"/>
          </a:p>
          <a:p>
            <a:r>
              <a:rPr lang="sr-Cyrl-RS" dirty="0" smtClean="0"/>
              <a:t>Важно је повести рачуна о индивидуалним карактеристикама сваког васпитаника.</a:t>
            </a:r>
            <a:endParaRPr lang="en-US" dirty="0"/>
          </a:p>
        </p:txBody>
      </p:sp>
      <p:pic>
        <p:nvPicPr>
          <p:cNvPr id="4" name="Picture 2" descr="Slikovni rezultat za demokratija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2362200"/>
            <a:ext cx="6438900" cy="34671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1600200"/>
          </a:xfrm>
        </p:spPr>
        <p:txBody>
          <a:bodyPr/>
          <a:lstStyle/>
          <a:p>
            <a:r>
              <a:rPr lang="sr-Cyrl-RS" dirty="0" smtClean="0"/>
              <a:t>Васпитање треба обављати у колективу, путем колектива и за колектив.</a:t>
            </a:r>
          </a:p>
          <a:p>
            <a:r>
              <a:rPr lang="sr-Cyrl-RS" dirty="0" smtClean="0"/>
              <a:t>Колектив је и објекат и субјекат вас</a:t>
            </a:r>
            <a:r>
              <a:rPr lang="sr-Cyrl-RS" dirty="0"/>
              <a:t>п</a:t>
            </a:r>
            <a:r>
              <a:rPr lang="sr-Cyrl-RS" dirty="0" smtClean="0"/>
              <a:t>итања.</a:t>
            </a:r>
            <a:endParaRPr lang="en-US" dirty="0"/>
          </a:p>
        </p:txBody>
      </p:sp>
      <p:pic>
        <p:nvPicPr>
          <p:cNvPr id="34818" name="Picture 2" descr="Slikovni rezultat za vaspitanj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2362200"/>
            <a:ext cx="6934200" cy="410527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352800" y="2590800"/>
            <a:ext cx="243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Календарски, образовни и социјални узраст.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Принцип јединственог деловања свих чинилаца васпитања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76800"/>
          </a:xfrm>
        </p:spPr>
        <p:txBody>
          <a:bodyPr>
            <a:normAutofit/>
          </a:bodyPr>
          <a:lstStyle/>
          <a:p>
            <a:r>
              <a:rPr lang="sr-Cyrl-RS" dirty="0" smtClean="0"/>
              <a:t>Треба обавезати све чиниоце васпитаања да јединствено делују.</a:t>
            </a:r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pPr>
              <a:buNone/>
            </a:pPr>
            <a:endParaRPr lang="sr-Cyrl-RS" dirty="0" smtClean="0"/>
          </a:p>
          <a:p>
            <a:r>
              <a:rPr lang="sr-Cyrl-RS" dirty="0" smtClean="0"/>
              <a:t>Педагошко обликовање животне средине.</a:t>
            </a:r>
            <a:endParaRPr lang="en-US" dirty="0"/>
          </a:p>
        </p:txBody>
      </p:sp>
      <p:pic>
        <p:nvPicPr>
          <p:cNvPr id="35842" name="Picture 2" descr="Slikovni rezultat za vaspitanj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0327" y="2362200"/>
            <a:ext cx="7308273" cy="3349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096000"/>
          </a:xfrm>
        </p:spPr>
        <p:txBody>
          <a:bodyPr/>
          <a:lstStyle/>
          <a:p>
            <a:r>
              <a:rPr lang="sr-Cyrl-RS" dirty="0" smtClean="0"/>
              <a:t>Паралелизам међусобно противуречних педагошких дејстава.</a:t>
            </a:r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pPr>
              <a:buNone/>
            </a:pPr>
            <a:endParaRPr lang="sr-Cyrl-RS" dirty="0" smtClean="0"/>
          </a:p>
          <a:p>
            <a:endParaRPr lang="sr-Cyrl-RS" dirty="0" smtClean="0"/>
          </a:p>
          <a:p>
            <a:endParaRPr lang="sr-Cyrl-RS" dirty="0"/>
          </a:p>
          <a:p>
            <a:endParaRPr lang="sr-Cyrl-RS" dirty="0" smtClean="0"/>
          </a:p>
          <a:p>
            <a:r>
              <a:rPr lang="sr-Cyrl-RS" dirty="0" smtClean="0"/>
              <a:t>“педагошки Олимп” и “рашколовано друштво”. </a:t>
            </a:r>
            <a:endParaRPr lang="en-US" dirty="0"/>
          </a:p>
        </p:txBody>
      </p:sp>
      <p:pic>
        <p:nvPicPr>
          <p:cNvPr id="36866" name="Picture 2" descr="Slikovni rezultat za skola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1600200"/>
            <a:ext cx="4114800" cy="3048000"/>
          </a:xfrm>
          <a:prstGeom prst="rect">
            <a:avLst/>
          </a:prstGeom>
          <a:noFill/>
        </p:spPr>
      </p:pic>
      <p:pic>
        <p:nvPicPr>
          <p:cNvPr id="36868" name="Picture 4" descr="Slikovni rezultat za nema skol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8200" y="1676400"/>
            <a:ext cx="4267200" cy="32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2057400"/>
          </a:xfrm>
        </p:spPr>
        <p:txBody>
          <a:bodyPr/>
          <a:lstStyle/>
          <a:p>
            <a:r>
              <a:rPr lang="sr-Cyrl-RS" i="1" dirty="0" smtClean="0"/>
              <a:t>“Најлепша мисао коју човек може имати је та да је вољен. Вољен због тог што јесте, или још боље, упркос томе што јесте”.</a:t>
            </a:r>
          </a:p>
          <a:p>
            <a:pPr>
              <a:buNone/>
            </a:pPr>
            <a:r>
              <a:rPr lang="sr-Cyrl-RS" dirty="0" smtClean="0"/>
              <a:t>Виктор Иго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pc="100" dirty="0" smtClean="0"/>
              <a:t>Неопходност познавања личности васпитаника</a:t>
            </a:r>
            <a:endParaRPr lang="en-US" spc="1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2514600"/>
          </a:xfrm>
        </p:spPr>
        <p:txBody>
          <a:bodyPr/>
          <a:lstStyle/>
          <a:p>
            <a:pPr>
              <a:buNone/>
            </a:pPr>
            <a:r>
              <a:rPr lang="sr-Cyrl-RS" spc="100" dirty="0" smtClean="0"/>
              <a:t>Васпитање има:</a:t>
            </a:r>
          </a:p>
          <a:p>
            <a:r>
              <a:rPr lang="sr-Cyrl-RS" spc="100" dirty="0" smtClean="0"/>
              <a:t>Свесност </a:t>
            </a:r>
          </a:p>
          <a:p>
            <a:r>
              <a:rPr lang="sr-Cyrl-RS" spc="100" dirty="0" smtClean="0"/>
              <a:t>Целисходност </a:t>
            </a:r>
          </a:p>
          <a:p>
            <a:r>
              <a:rPr lang="sr-Cyrl-RS" spc="100" dirty="0" smtClean="0"/>
              <a:t>Систематичност </a:t>
            </a:r>
          </a:p>
          <a:p>
            <a:r>
              <a:rPr lang="sr-Cyrl-RS" spc="100" dirty="0" smtClean="0"/>
              <a:t>Организованост </a:t>
            </a:r>
          </a:p>
          <a:p>
            <a:endParaRPr lang="en-US" spc="100" dirty="0"/>
          </a:p>
        </p:txBody>
      </p:sp>
      <p:pic>
        <p:nvPicPr>
          <p:cNvPr id="4" name="Picture 3" descr="ок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43400" y="2362200"/>
            <a:ext cx="4476160" cy="335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2514600"/>
          </a:xfrm>
        </p:spPr>
        <p:txBody>
          <a:bodyPr/>
          <a:lstStyle/>
          <a:p>
            <a:pPr>
              <a:buNone/>
            </a:pPr>
            <a:r>
              <a:rPr lang="sr-Cyrl-RS" spc="100" dirty="0" smtClean="0"/>
              <a:t>Оно што васпитач треба познавати:</a:t>
            </a:r>
          </a:p>
          <a:p>
            <a:r>
              <a:rPr lang="sr-Cyrl-RS" spc="100" dirty="0" smtClean="0"/>
              <a:t>Процес развитка личности</a:t>
            </a:r>
          </a:p>
          <a:p>
            <a:r>
              <a:rPr lang="sr-Cyrl-RS" spc="100" dirty="0" smtClean="0"/>
              <a:t>Етапе </a:t>
            </a:r>
          </a:p>
          <a:p>
            <a:r>
              <a:rPr lang="sr-Cyrl-RS" spc="100" dirty="0" smtClean="0"/>
              <a:t>Факторе </a:t>
            </a:r>
          </a:p>
          <a:p>
            <a:r>
              <a:rPr lang="sr-Cyrl-RS" spc="100" dirty="0" smtClean="0"/>
              <a:t>Индивидуалне особености васпитаника</a:t>
            </a:r>
            <a:endParaRPr lang="en-US" spc="100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4648200"/>
            <a:ext cx="495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i="1" dirty="0" smtClean="0"/>
              <a:t>“Ако педагогија хоће да васпитава човека у сваком погледу, она га мора најпре упознати у сваком погледу”</a:t>
            </a:r>
          </a:p>
          <a:p>
            <a:r>
              <a:rPr lang="sr-Cyrl-RS" dirty="0" smtClean="0"/>
              <a:t>К. Д. Ушински</a:t>
            </a:r>
            <a:endParaRPr lang="en-US" dirty="0"/>
          </a:p>
        </p:txBody>
      </p:sp>
      <p:pic>
        <p:nvPicPr>
          <p:cNvPr id="5" name="Picture 4" descr="ланац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19380" y="3352800"/>
            <a:ext cx="3829346" cy="2981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838200"/>
          </a:xfrm>
        </p:spPr>
        <p:txBody>
          <a:bodyPr/>
          <a:lstStyle/>
          <a:p>
            <a:r>
              <a:rPr lang="sr-Cyrl-RS" dirty="0" smtClean="0"/>
              <a:t>Планско и систематско праћење васпитаника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5257800"/>
            <a:ext cx="76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/>
              <a:t>У основним школама то се манифестује у виду </a:t>
            </a:r>
            <a:r>
              <a:rPr lang="sr-Cyrl-RS" sz="2400" b="1" dirty="0" smtClean="0"/>
              <a:t>личног картона</a:t>
            </a:r>
            <a:endParaRPr lang="en-US" sz="2400" b="1" dirty="0"/>
          </a:p>
        </p:txBody>
      </p:sp>
      <p:pic>
        <p:nvPicPr>
          <p:cNvPr id="5" name="Picture 4" descr="лицни карт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143000"/>
            <a:ext cx="7162800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Општа питања методике васпитања </a:t>
            </a:r>
            <a:r>
              <a:rPr lang="sr-Cyrl-RS" b="1" i="1" dirty="0" smtClean="0"/>
              <a:t>свестране </a:t>
            </a:r>
            <a:r>
              <a:rPr lang="sr-Cyrl-RS" dirty="0" smtClean="0"/>
              <a:t>личности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4876800"/>
            <a:ext cx="8229600" cy="1600200"/>
          </a:xfrm>
        </p:spPr>
        <p:txBody>
          <a:bodyPr/>
          <a:lstStyle/>
          <a:p>
            <a:r>
              <a:rPr lang="sr-Cyrl-RS" dirty="0" smtClean="0"/>
              <a:t>Шта?</a:t>
            </a:r>
          </a:p>
          <a:p>
            <a:r>
              <a:rPr lang="sr-Cyrl-RS" dirty="0" smtClean="0"/>
              <a:t>Помоћу чега?</a:t>
            </a:r>
          </a:p>
          <a:p>
            <a:r>
              <a:rPr lang="sr-Cyrl-RS" dirty="0" smtClean="0"/>
              <a:t>Како?</a:t>
            </a:r>
            <a:endParaRPr lang="en-US" dirty="0"/>
          </a:p>
        </p:txBody>
      </p:sp>
      <p:pic>
        <p:nvPicPr>
          <p:cNvPr id="5" name="Picture 4" descr="FB_teorija_i_praks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0" y="3169459"/>
            <a:ext cx="3733800" cy="3688541"/>
          </a:xfrm>
          <a:prstGeom prst="rect">
            <a:avLst/>
          </a:prstGeom>
        </p:spPr>
      </p:pic>
      <p:pic>
        <p:nvPicPr>
          <p:cNvPr id="6148" name="Picture 4" descr="Slikovni rezultat za interesi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7308" y="1447800"/>
            <a:ext cx="4345374" cy="3124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4267200"/>
          </a:xfrm>
        </p:spPr>
        <p:txBody>
          <a:bodyPr/>
          <a:lstStyle/>
          <a:p>
            <a:r>
              <a:rPr lang="sr-Cyrl-RS" dirty="0" smtClean="0"/>
              <a:t>Општа методика васпитања</a:t>
            </a:r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r>
              <a:rPr lang="sr-Cyrl-RS" dirty="0" smtClean="0"/>
              <a:t>Дидактика </a:t>
            </a:r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r>
              <a:rPr lang="sr-Cyrl-RS" dirty="0" smtClean="0"/>
              <a:t>Посебне методике</a:t>
            </a:r>
            <a:endParaRPr lang="en-US" dirty="0"/>
          </a:p>
        </p:txBody>
      </p:sp>
      <p:pic>
        <p:nvPicPr>
          <p:cNvPr id="1026" name="Picture 2" descr="C:\Program Files (x86)\Microsoft Office\MEDIA\CAGCAT10\j0299125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29400" y="609600"/>
            <a:ext cx="1785823" cy="1752600"/>
          </a:xfrm>
          <a:prstGeom prst="rect">
            <a:avLst/>
          </a:prstGeom>
          <a:noFill/>
        </p:spPr>
      </p:pic>
      <p:pic>
        <p:nvPicPr>
          <p:cNvPr id="6" name="Picture 2" descr="C:\Program Files (x86)\Microsoft Office\MEDIA\CAGCAT10\j0301252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2514600"/>
            <a:ext cx="1829714" cy="1565453"/>
          </a:xfrm>
          <a:prstGeom prst="rect">
            <a:avLst/>
          </a:prstGeom>
          <a:noFill/>
        </p:spPr>
      </p:pic>
      <p:pic>
        <p:nvPicPr>
          <p:cNvPr id="1029" name="Picture 5" descr="C:\Program Files (x86)\Microsoft Office\MEDIA\CAGCAT10\j0301076.wm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D80000"/>
              </a:clrFrom>
              <a:clrTo>
                <a:srgbClr val="D8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05600" y="4572000"/>
            <a:ext cx="1828800" cy="1828800"/>
          </a:xfrm>
          <a:prstGeom prst="rect">
            <a:avLst/>
          </a:prstGeom>
          <a:noFill/>
        </p:spPr>
      </p:pic>
      <p:pic>
        <p:nvPicPr>
          <p:cNvPr id="1032" name="Picture 8" descr="C:\Program Files (x86)\Microsoft Office\MEDIA\CAGCAT10\j0305257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66800" y="4572000"/>
            <a:ext cx="1138428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ges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010103"/>
              </a:clrFrom>
              <a:clrTo>
                <a:srgbClr val="01010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05350" y="3503207"/>
            <a:ext cx="4438650" cy="3354793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3962400"/>
          </a:xfrm>
        </p:spPr>
        <p:txBody>
          <a:bodyPr>
            <a:normAutofit/>
          </a:bodyPr>
          <a:lstStyle/>
          <a:p>
            <a:r>
              <a:rPr lang="sr-Cyrl-RS" dirty="0" smtClean="0"/>
              <a:t>Индустријско друштво</a:t>
            </a:r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r>
              <a:rPr lang="sr-Cyrl-RS" dirty="0" smtClean="0"/>
              <a:t>“Стаклено звоно”</a:t>
            </a:r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r>
              <a:rPr lang="sr-Cyrl-RS" dirty="0" smtClean="0"/>
              <a:t>Велики број васпитних чинилаца </a:t>
            </a:r>
            <a:endParaRPr lang="en-US" dirty="0"/>
          </a:p>
        </p:txBody>
      </p:sp>
      <p:pic>
        <p:nvPicPr>
          <p:cNvPr id="3077" name="Picture 5" descr="C:\Program Files (x86)\Microsoft Office\MEDIA\CAGCAT10\j0285360.wm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2D1B2"/>
              </a:clrFrom>
              <a:clrTo>
                <a:srgbClr val="B2D1B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0" y="914400"/>
            <a:ext cx="3733800" cy="228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71600"/>
          </a:xfrm>
        </p:spPr>
        <p:txBody>
          <a:bodyPr>
            <a:normAutofit/>
          </a:bodyPr>
          <a:lstStyle/>
          <a:p>
            <a:r>
              <a:rPr lang="sr-Cyrl-RS" dirty="0" smtClean="0"/>
              <a:t>Основни принципи васпитног </a:t>
            </a:r>
            <a:r>
              <a:rPr lang="sr-Cyrl-RS" dirty="0" smtClean="0"/>
              <a:t>рада</a:t>
            </a:r>
            <a:br>
              <a:rPr lang="sr-Cyrl-RS" dirty="0" smtClean="0"/>
            </a:br>
            <a:r>
              <a:rPr lang="sr-Cyrl-RS" dirty="0" smtClean="0"/>
              <a:t>                (</a:t>
            </a:r>
            <a:r>
              <a:rPr lang="sr-Cyrl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друштвено и психофизички условљени)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962400"/>
            <a:ext cx="8229600" cy="2362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dirty="0" smtClean="0"/>
              <a:t>Они садрже:</a:t>
            </a:r>
          </a:p>
          <a:p>
            <a:r>
              <a:rPr lang="sr-Cyrl-RS" dirty="0" err="1" smtClean="0"/>
              <a:t>Регулативност</a:t>
            </a:r>
            <a:r>
              <a:rPr lang="sr-Cyrl-RS" dirty="0" smtClean="0"/>
              <a:t> </a:t>
            </a:r>
            <a:r>
              <a:rPr lang="sr-Cyrl-RS" dirty="0" smtClean="0"/>
              <a:t>–говори о пожељним односима</a:t>
            </a:r>
            <a:endParaRPr lang="sr-Cyrl-RS" dirty="0" smtClean="0"/>
          </a:p>
          <a:p>
            <a:r>
              <a:rPr lang="sr-Cyrl-RS" dirty="0" smtClean="0"/>
              <a:t>Нормативност- одређује најбитније норме понашања</a:t>
            </a:r>
            <a:endParaRPr lang="sr-Cyrl-RS" dirty="0" smtClean="0"/>
          </a:p>
          <a:p>
            <a:r>
              <a:rPr lang="sr-Cyrl-RS" dirty="0" smtClean="0"/>
              <a:t>Целисходност- усмереност васпитног процеса</a:t>
            </a:r>
            <a:endParaRPr lang="sr-Cyrl-RS" dirty="0" smtClean="0"/>
          </a:p>
          <a:p>
            <a:r>
              <a:rPr lang="sr-Cyrl-RS" dirty="0" smtClean="0"/>
              <a:t>Корелативност и </a:t>
            </a:r>
            <a:r>
              <a:rPr lang="sr-Cyrl-RS" dirty="0" err="1" smtClean="0"/>
              <a:t>интегративност</a:t>
            </a:r>
            <a:r>
              <a:rPr lang="sr-Cyrl-RS" dirty="0" smtClean="0"/>
              <a:t>-повезивање васпитног рада на свим нивоима и у свим ситуацијама</a:t>
            </a:r>
            <a:endParaRPr lang="en-US" dirty="0"/>
          </a:p>
        </p:txBody>
      </p:sp>
      <p:pic>
        <p:nvPicPr>
          <p:cNvPr id="5" name="Picture 4" descr="правилник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8F9F1"/>
              </a:clrFrom>
              <a:clrTo>
                <a:srgbClr val="F8F9F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4200" y="1524000"/>
            <a:ext cx="4457700" cy="27782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547</TotalTime>
  <Words>625</Words>
  <Application>Microsoft Office PowerPoint</Application>
  <PresentationFormat>On-screen Show (4:3)</PresentationFormat>
  <Paragraphs>181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Office Theme</vt:lpstr>
      <vt:lpstr>Општа питања методике васпитања личности</vt:lpstr>
      <vt:lpstr>То су:</vt:lpstr>
      <vt:lpstr>Неопходност познавања личности васпитаника</vt:lpstr>
      <vt:lpstr>PowerPoint Presentation</vt:lpstr>
      <vt:lpstr>PowerPoint Presentation</vt:lpstr>
      <vt:lpstr>Општа питања методике васпитања свестране личности</vt:lpstr>
      <vt:lpstr>PowerPoint Presentation</vt:lpstr>
      <vt:lpstr>PowerPoint Presentation</vt:lpstr>
      <vt:lpstr>Основни принципи васпитног рада                 (друштвено и психофизички условљени)</vt:lpstr>
      <vt:lpstr>PowerPoint Presentation</vt:lpstr>
      <vt:lpstr>PowerPoint Presentation</vt:lpstr>
      <vt:lpstr>Принцип научне заснoваности и позитивне усмерености свих активности</vt:lpstr>
      <vt:lpstr>PowerPoint Presentation</vt:lpstr>
      <vt:lpstr>PowerPoint Presentation</vt:lpstr>
      <vt:lpstr>Принцип свесне активности</vt:lpstr>
      <vt:lpstr>PowerPoint Presentation</vt:lpstr>
      <vt:lpstr>PowerPoint Presentation</vt:lpstr>
      <vt:lpstr>Принцип хуманости и демократичности васпитања</vt:lpstr>
      <vt:lpstr>PowerPoint Presentation</vt:lpstr>
      <vt:lpstr>PowerPoint Presentation</vt:lpstr>
      <vt:lpstr>Принцип индивидуализације и социализације у васпитању</vt:lpstr>
      <vt:lpstr>PowerPoint Presentation</vt:lpstr>
      <vt:lpstr>Принцип јединственог деловања свих чинилаца васпитања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Општа питања методике васпитања личности</dc:title>
  <dc:creator>MyLenovo</dc:creator>
  <cp:lastModifiedBy>Daliborka</cp:lastModifiedBy>
  <cp:revision>53</cp:revision>
  <dcterms:created xsi:type="dcterms:W3CDTF">2016-11-14T19:12:24Z</dcterms:created>
  <dcterms:modified xsi:type="dcterms:W3CDTF">2017-04-04T21:18:04Z</dcterms:modified>
</cp:coreProperties>
</file>