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25EC-13E7-4DA0-89DF-6967B58A7D9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F69A-8CAD-4C76-9C1D-5983064A2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05800" cy="1981200"/>
          </a:xfrm>
        </p:spPr>
        <p:txBody>
          <a:bodyPr/>
          <a:lstStyle/>
          <a:p>
            <a:r>
              <a:rPr lang="sr-Cyrl-RS" dirty="0" smtClean="0"/>
              <a:t>Општа питања методике васпитања личности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51816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ocument"/>
          <p:cNvSpPr>
            <a:spLocks noEditPoints="1" noChangeArrowheads="1"/>
          </p:cNvSpPr>
          <p:nvPr/>
        </p:nvSpPr>
        <p:spPr bwMode="auto">
          <a:xfrm>
            <a:off x="762000" y="533400"/>
            <a:ext cx="7696200" cy="58674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143000"/>
            <a:ext cx="6477000" cy="49530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научне заснованости и позитивне усмерености свих активности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свесне активности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хуманости и демократичности васпитања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индивидуализације и социјализације у васпитању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јединственог деловања свих чинилаца васпитања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9718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Још од Јана Амоса Коменског уведена су четири основна принципа поступности (дидактички):</a:t>
            </a:r>
          </a:p>
          <a:p>
            <a:r>
              <a:rPr lang="sr-Cyrl-RS" dirty="0" smtClean="0"/>
              <a:t>Од ближег ка даљем </a:t>
            </a:r>
          </a:p>
          <a:p>
            <a:r>
              <a:rPr lang="sr-Cyrl-RS" dirty="0" smtClean="0"/>
              <a:t>Од лакшег ка тежем</a:t>
            </a:r>
          </a:p>
          <a:p>
            <a:r>
              <a:rPr lang="sr-Cyrl-RS" dirty="0" smtClean="0"/>
              <a:t>Од познатог ка непознатом</a:t>
            </a:r>
          </a:p>
          <a:p>
            <a:r>
              <a:rPr lang="sr-Cyrl-RS" dirty="0" smtClean="0"/>
              <a:t>Од простог ка сложеном</a:t>
            </a:r>
            <a:endParaRPr lang="en-US" dirty="0"/>
          </a:p>
        </p:txBody>
      </p:sp>
      <p:pic>
        <p:nvPicPr>
          <p:cNvPr id="4" name="Picture 3" descr="creative-staircase-designs-21-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5E5E7"/>
              </a:clrFrom>
              <a:clrTo>
                <a:srgbClr val="E5E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971800"/>
            <a:ext cx="7010400" cy="36766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4876800"/>
            <a:ext cx="1447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Ближе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Лакше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Познато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Просто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1752600"/>
            <a:ext cx="2438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Даље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Теже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Непознато 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Сложено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/>
          </a:bodyPr>
          <a:lstStyle/>
          <a:p>
            <a:r>
              <a:rPr lang="sr-Cyrl-RS" dirty="0" smtClean="0"/>
              <a:t>Принцип научне </a:t>
            </a:r>
            <a:r>
              <a:rPr lang="sr-Cyrl-RS" dirty="0" err="1" smtClean="0"/>
              <a:t>засн</a:t>
            </a:r>
            <a:r>
              <a:rPr lang="sr-Latn-RS" dirty="0" smtClean="0"/>
              <a:t>o</a:t>
            </a:r>
            <a:r>
              <a:rPr lang="sr-Cyrl-RS" dirty="0" err="1" smtClean="0"/>
              <a:t>ваности</a:t>
            </a:r>
            <a:r>
              <a:rPr lang="sr-Cyrl-RS" dirty="0" smtClean="0"/>
              <a:t> и позитивне усмерености свих активности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i="1" dirty="0" smtClean="0"/>
              <a:t>“Кудити технику значи бити прожет неким лоше информисаним сентиментализмом”</a:t>
            </a:r>
          </a:p>
          <a:p>
            <a:pPr>
              <a:buNone/>
            </a:pPr>
            <a:r>
              <a:rPr lang="sr-Cyrl-RS" dirty="0" smtClean="0"/>
              <a:t>Арнолд Клос</a:t>
            </a:r>
            <a:endParaRPr lang="en-US" dirty="0"/>
          </a:p>
        </p:txBody>
      </p:sp>
      <p:pic>
        <p:nvPicPr>
          <p:cNvPr id="24578" name="Picture 2" descr="Slikovni rezultat za scien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62200"/>
            <a:ext cx="6432528" cy="261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план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676400"/>
            <a:ext cx="6477000" cy="3886200"/>
          </a:xfrm>
        </p:spPr>
      </p:pic>
      <p:sp>
        <p:nvSpPr>
          <p:cNvPr id="6" name="Rounded Rectangle 5"/>
          <p:cNvSpPr/>
          <p:nvPr/>
        </p:nvSpPr>
        <p:spPr>
          <a:xfrm>
            <a:off x="304800" y="5715000"/>
            <a:ext cx="3962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Научни садржаји и активности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1752600"/>
            <a:ext cx="2286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Усвојено знање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86600" y="32766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Начин тумачења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1143000"/>
            <a:ext cx="2590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Свеопшти васпитни циљеви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33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Друштвене и природне појаве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8200" y="2133600"/>
            <a:ext cx="51054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Захтев позитивне оријентације у васпитању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Употребљиви примери</a:t>
            </a:r>
          </a:p>
          <a:p>
            <a:r>
              <a:rPr lang="sr-Cyrl-RS" dirty="0" smtClean="0"/>
              <a:t>Сукоб научности и васпитности</a:t>
            </a:r>
            <a:endParaRPr lang="en-US" dirty="0"/>
          </a:p>
        </p:txBody>
      </p:sp>
      <p:pic>
        <p:nvPicPr>
          <p:cNvPr id="25602" name="Picture 2" descr="Slikovni rezultat za negativan primj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E324B"/>
              </a:clrFrom>
              <a:clrTo>
                <a:srgbClr val="1E324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4714875"/>
            <a:ext cx="6048375" cy="2143125"/>
          </a:xfrm>
          <a:prstGeom prst="rect">
            <a:avLst/>
          </a:prstGeom>
          <a:noFill/>
        </p:spPr>
      </p:pic>
      <p:pic>
        <p:nvPicPr>
          <p:cNvPr id="25604" name="Picture 4" descr="Slikovni rezultat za drustvene i prirodne nauk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286000"/>
            <a:ext cx="4191000" cy="2286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429000" y="3276600"/>
            <a:ext cx="1295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Религија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4038600"/>
            <a:ext cx="99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3д свет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2895600"/>
            <a:ext cx="114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П. науке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3276600"/>
            <a:ext cx="114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Д. науке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kovni rezultat za tradicija i savreme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248" y="4495800"/>
            <a:ext cx="3549752" cy="2362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sr-Cyrl-RS" dirty="0" smtClean="0"/>
              <a:t>Принцип свесне активности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1524000"/>
          </a:xfrm>
        </p:spPr>
        <p:txBody>
          <a:bodyPr/>
          <a:lstStyle/>
          <a:p>
            <a:r>
              <a:rPr lang="sr-Cyrl-RS" dirty="0" smtClean="0"/>
              <a:t>Традиционалне теорије</a:t>
            </a:r>
          </a:p>
          <a:p>
            <a:r>
              <a:rPr lang="sr-Cyrl-RS" dirty="0" smtClean="0"/>
              <a:t>Савремене теорије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>
                <a:solidFill>
                  <a:schemeClr val="bg1"/>
                </a:solidFill>
              </a:rPr>
              <a:t>“Детиња душа није ћуп који ваља напунити, већ огњиште које треба разгорети”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М. Монтењ</a:t>
            </a:r>
            <a:r>
              <a:rPr lang="sr-Cyrl-RS" i="1" dirty="0" smtClean="0">
                <a:solidFill>
                  <a:schemeClr val="bg1"/>
                </a:solidFill>
              </a:rPr>
              <a:t>  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" y="2590800"/>
            <a:ext cx="528066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Принцип свесне </a:t>
            </a:r>
            <a:r>
              <a:rPr lang="sr-Cyrl-RS" b="1" i="1" dirty="0" smtClean="0"/>
              <a:t>стваралачке</a:t>
            </a:r>
            <a:r>
              <a:rPr lang="sr-Cyrl-RS" dirty="0" smtClean="0"/>
              <a:t> активности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1800" i="1" dirty="0" smtClean="0"/>
              <a:t>“Разумно биће, човек, треба да се руководи не туђим, већ сопственим разумом и да научи не само да у књигама чита и схвата туђе погледе на ствари или чак да их запамти и изложи, већ да самостално продире до корена ствари и усваја њихов прави смисао и употребу”</a:t>
            </a:r>
          </a:p>
          <a:p>
            <a:pPr>
              <a:buNone/>
            </a:pPr>
            <a:r>
              <a:rPr lang="sr-Cyrl-RS" sz="1800" dirty="0" smtClean="0"/>
              <a:t>Јан Амос Коменски</a:t>
            </a:r>
          </a:p>
        </p:txBody>
      </p:sp>
      <p:sp>
        <p:nvSpPr>
          <p:cNvPr id="28676" name="AutoShape 4" descr="Slikovni rezultat za motiv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Slikovni rezultat za motiv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Slikovni rezultat za motiv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Slikovni rezultat za motiv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Slikovni rezultat za motiv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6" name="Picture 14" descr="Slikovni rezultat za motiva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7261"/>
            <a:ext cx="9144000" cy="389073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6019800"/>
            <a:ext cx="868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Услов за развој личности је сама активност личности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Принцип свесне активности има своју:</a:t>
            </a:r>
          </a:p>
          <a:p>
            <a:r>
              <a:rPr lang="sr-Cyrl-RS" dirty="0" smtClean="0"/>
              <a:t>Биолошку </a:t>
            </a:r>
          </a:p>
          <a:p>
            <a:r>
              <a:rPr lang="sr-Cyrl-RS" dirty="0" smtClean="0"/>
              <a:t>Психолошку </a:t>
            </a:r>
          </a:p>
          <a:p>
            <a:r>
              <a:rPr lang="sr-Cyrl-RS" dirty="0" smtClean="0"/>
              <a:t>Социолошку </a:t>
            </a:r>
          </a:p>
          <a:p>
            <a:pPr>
              <a:buNone/>
            </a:pPr>
            <a:r>
              <a:rPr lang="sr-Cyrl-RS" dirty="0" smtClean="0"/>
              <a:t>условљеност.</a:t>
            </a:r>
            <a:endParaRPr lang="en-US" dirty="0"/>
          </a:p>
        </p:txBody>
      </p:sp>
      <p:pic>
        <p:nvPicPr>
          <p:cNvPr id="29700" name="Picture 4" descr="Slikovni rezultat za moz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2800"/>
            <a:ext cx="4119271" cy="3019426"/>
          </a:xfrm>
          <a:prstGeom prst="rect">
            <a:avLst/>
          </a:prstGeom>
          <a:noFill/>
        </p:spPr>
      </p:pic>
      <p:pic>
        <p:nvPicPr>
          <p:cNvPr id="29702" name="Picture 6" descr="Slikovni rezultat za samostalno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762000"/>
            <a:ext cx="4953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Принцип хуманости и демократичности васпитања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sr-Cyrl-RS" dirty="0" smtClean="0"/>
              <a:t>Без демократичности у васпитању нема ни хуманизације васпитања.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Cyrl-RS" dirty="0" smtClean="0"/>
              <a:t>Демократичност је организација васпитања у којој сви без изузетака имају исти третман.</a:t>
            </a:r>
            <a:endParaRPr lang="en-US" dirty="0"/>
          </a:p>
        </p:txBody>
      </p:sp>
      <p:pic>
        <p:nvPicPr>
          <p:cNvPr id="30724" name="Picture 4" descr="Slikovni rezultat za democrac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514600"/>
            <a:ext cx="59817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257800"/>
          </a:xfrm>
        </p:spPr>
        <p:txBody>
          <a:bodyPr>
            <a:normAutofit/>
          </a:bodyPr>
          <a:lstStyle/>
          <a:p>
            <a:r>
              <a:rPr lang="sr-Cyrl-RS" dirty="0" smtClean="0"/>
              <a:t>Хуманост мора бити основни постулат целе васпитне делатности.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Cyrl-RS" dirty="0" smtClean="0"/>
              <a:t>Васпитање је изразито хуманистичка делатност јер делује у служби човеку и његовим циљевима.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“Ако сте искрени са својим дететом оно ће научити шта значи праведност”</a:t>
            </a:r>
          </a:p>
          <a:p>
            <a:r>
              <a:rPr lang="sr-Cyrl-RS" dirty="0" smtClean="0"/>
              <a:t>Марија Монтесори</a:t>
            </a:r>
            <a:endParaRPr lang="en-US" dirty="0"/>
          </a:p>
        </p:txBody>
      </p:sp>
      <p:pic>
        <p:nvPicPr>
          <p:cNvPr id="31746" name="Picture 2" descr="Slikovni rezultat za humano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C0FD"/>
              </a:clrFrom>
              <a:clrTo>
                <a:srgbClr val="BCC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19200"/>
            <a:ext cx="60960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преузимањ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457200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/>
              <a:t>То су: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95600"/>
          </a:xfrm>
        </p:spPr>
        <p:txBody>
          <a:bodyPr/>
          <a:lstStyle/>
          <a:p>
            <a:r>
              <a:rPr lang="sr-Cyrl-RS" spc="40" dirty="0" smtClean="0"/>
              <a:t>Неопходност познавања личности васпитаника</a:t>
            </a:r>
          </a:p>
          <a:p>
            <a:r>
              <a:rPr lang="sr-Cyrl-RS" spc="40" dirty="0" smtClean="0"/>
              <a:t>Општа питања методике васпитања </a:t>
            </a:r>
            <a:r>
              <a:rPr lang="sr-Cyrl-RS" i="1" spc="40" dirty="0" smtClean="0"/>
              <a:t>свестране</a:t>
            </a:r>
            <a:r>
              <a:rPr lang="sr-Cyrl-RS" spc="40" dirty="0" smtClean="0"/>
              <a:t> личности</a:t>
            </a:r>
          </a:p>
          <a:p>
            <a:r>
              <a:rPr lang="sr-Cyrl-RS" spc="40" dirty="0" smtClean="0"/>
              <a:t>Општи принципи васпитног рада</a:t>
            </a:r>
          </a:p>
          <a:p>
            <a:r>
              <a:rPr lang="sr-Cyrl-RS" spc="40" dirty="0" smtClean="0"/>
              <a:t>Опште методе и средства васпитања</a:t>
            </a:r>
          </a:p>
          <a:p>
            <a:r>
              <a:rPr lang="sr-Cyrl-RS" spc="40" dirty="0" smtClean="0"/>
              <a:t>Наставник</a:t>
            </a:r>
            <a:endParaRPr lang="en-US" spc="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334000"/>
          </a:xfrm>
        </p:spPr>
        <p:txBody>
          <a:bodyPr>
            <a:normAutofit/>
          </a:bodyPr>
          <a:lstStyle/>
          <a:p>
            <a:r>
              <a:rPr lang="sr-Cyrl-RS" dirty="0" smtClean="0"/>
              <a:t>Овај принцип не треба схватити погрешно, тј. као на пример попустљивост.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Принципа хуманости и демократичности нема ван људског друштва.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“Мој принцип је увек био: што више захтева према човеку, али уједно и што више поштовања његове личности”</a:t>
            </a:r>
          </a:p>
          <a:p>
            <a:r>
              <a:rPr lang="sr-Cyrl-RS" dirty="0" smtClean="0"/>
              <a:t>А. С. Макаренко</a:t>
            </a:r>
          </a:p>
        </p:txBody>
      </p:sp>
      <p:pic>
        <p:nvPicPr>
          <p:cNvPr id="32770" name="Picture 2" descr="Slikovni rezultat za humano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8305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Принцип индивидуализације и социализације у васпитању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Индивидуализација је једино и потрбна и могућа у оквиру колектива и заједничких форми живота.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Важно је повести рачуна о индивидуалним карактеристикама сваког васпитаника.</a:t>
            </a:r>
            <a:endParaRPr lang="en-US" dirty="0"/>
          </a:p>
        </p:txBody>
      </p:sp>
      <p:pic>
        <p:nvPicPr>
          <p:cNvPr id="4" name="Picture 2" descr="Slikovni rezultat za demokratij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362200"/>
            <a:ext cx="6438900" cy="34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sr-Cyrl-RS" dirty="0" smtClean="0"/>
              <a:t>Васпитање треба обављати у колективу, путем колектива и за колектив.</a:t>
            </a:r>
          </a:p>
          <a:p>
            <a:r>
              <a:rPr lang="sr-Cyrl-RS" dirty="0" smtClean="0"/>
              <a:t>Колектив је и објекат и субјекат вас</a:t>
            </a:r>
            <a:r>
              <a:rPr lang="sr-Cyrl-RS" dirty="0"/>
              <a:t>п</a:t>
            </a:r>
            <a:r>
              <a:rPr lang="sr-Cyrl-RS" dirty="0" smtClean="0"/>
              <a:t>итања.</a:t>
            </a:r>
            <a:endParaRPr lang="en-US" dirty="0"/>
          </a:p>
        </p:txBody>
      </p:sp>
      <p:pic>
        <p:nvPicPr>
          <p:cNvPr id="34818" name="Picture 2" descr="Slikovni rezultat za vaspitan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362200"/>
            <a:ext cx="6934200" cy="4105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590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Календарски, образовни и социјални узраст.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Принцип јединственог деловања свих чинилаца васпитања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sr-Cyrl-RS" dirty="0" smtClean="0"/>
              <a:t>Треба обавезати све чиниоце васпитаања да јединствено делују.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Педагошко обликовање животне средине.</a:t>
            </a:r>
            <a:endParaRPr lang="en-US" dirty="0"/>
          </a:p>
        </p:txBody>
      </p:sp>
      <p:pic>
        <p:nvPicPr>
          <p:cNvPr id="35842" name="Picture 2" descr="Slikovni rezultat za vaspitan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327" y="2362200"/>
            <a:ext cx="7308273" cy="334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sr-Cyrl-RS" dirty="0" smtClean="0"/>
              <a:t>Паралелизам међусобно противуречних педагошких дејстава.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“педагошки Олимп” и “рашколовано друштво”. </a:t>
            </a:r>
            <a:endParaRPr lang="en-US" dirty="0"/>
          </a:p>
        </p:txBody>
      </p:sp>
      <p:pic>
        <p:nvPicPr>
          <p:cNvPr id="36866" name="Picture 2" descr="Slikovni rezultat za sko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00200"/>
            <a:ext cx="4114800" cy="3048000"/>
          </a:xfrm>
          <a:prstGeom prst="rect">
            <a:avLst/>
          </a:prstGeom>
          <a:noFill/>
        </p:spPr>
      </p:pic>
      <p:pic>
        <p:nvPicPr>
          <p:cNvPr id="36868" name="Picture 4" descr="Slikovni rezultat za nema sko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676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057400"/>
          </a:xfrm>
        </p:spPr>
        <p:txBody>
          <a:bodyPr/>
          <a:lstStyle/>
          <a:p>
            <a:r>
              <a:rPr lang="sr-Cyrl-RS" i="1" dirty="0" smtClean="0"/>
              <a:t>“Најлепша мисао коју човек може имати је та да је вољен. Вољен због тог што јесте, или још боље, упркос томе што јесте”.</a:t>
            </a:r>
          </a:p>
          <a:p>
            <a:pPr>
              <a:buNone/>
            </a:pPr>
            <a:r>
              <a:rPr lang="sr-Cyrl-RS" dirty="0" smtClean="0"/>
              <a:t>Виктор Иго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pc="100" dirty="0" smtClean="0"/>
              <a:t>Неопходност познавања личности васпитаника</a:t>
            </a:r>
            <a:endParaRPr lang="en-US" spc="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sr-Cyrl-RS" spc="100" dirty="0" smtClean="0"/>
              <a:t>Васпитање има:</a:t>
            </a:r>
          </a:p>
          <a:p>
            <a:r>
              <a:rPr lang="sr-Cyrl-RS" spc="100" dirty="0" smtClean="0"/>
              <a:t>Свесност </a:t>
            </a:r>
          </a:p>
          <a:p>
            <a:r>
              <a:rPr lang="sr-Cyrl-RS" spc="100" dirty="0" smtClean="0"/>
              <a:t>Целисходност </a:t>
            </a:r>
          </a:p>
          <a:p>
            <a:r>
              <a:rPr lang="sr-Cyrl-RS" spc="100" dirty="0" smtClean="0"/>
              <a:t>Систематичност </a:t>
            </a:r>
          </a:p>
          <a:p>
            <a:r>
              <a:rPr lang="sr-Cyrl-RS" spc="100" dirty="0" smtClean="0"/>
              <a:t>Организованост </a:t>
            </a:r>
          </a:p>
          <a:p>
            <a:endParaRPr lang="en-US" spc="100" dirty="0"/>
          </a:p>
        </p:txBody>
      </p:sp>
      <p:pic>
        <p:nvPicPr>
          <p:cNvPr id="4" name="Picture 3" descr="ок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362200"/>
            <a:ext cx="447616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sr-Cyrl-RS" spc="100" dirty="0" smtClean="0"/>
              <a:t>Оно што васпитач треба познавати:</a:t>
            </a:r>
          </a:p>
          <a:p>
            <a:r>
              <a:rPr lang="sr-Cyrl-RS" spc="100" dirty="0" smtClean="0"/>
              <a:t>Процес развитка личности</a:t>
            </a:r>
          </a:p>
          <a:p>
            <a:r>
              <a:rPr lang="sr-Cyrl-RS" spc="100" dirty="0" smtClean="0"/>
              <a:t>Етапе </a:t>
            </a:r>
          </a:p>
          <a:p>
            <a:r>
              <a:rPr lang="sr-Cyrl-RS" spc="100" dirty="0" smtClean="0"/>
              <a:t>Факторе </a:t>
            </a:r>
          </a:p>
          <a:p>
            <a:r>
              <a:rPr lang="sr-Cyrl-RS" spc="100" dirty="0" smtClean="0"/>
              <a:t>Индивидуалне особености васпитаника</a:t>
            </a:r>
            <a:endParaRPr lang="en-US" spc="1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“Ако педагогија хоће да васпитава човека у сваком погледу, она га мора најпре упознати у сваком погледу”</a:t>
            </a:r>
          </a:p>
          <a:p>
            <a:r>
              <a:rPr lang="sr-Cyrl-RS" dirty="0" smtClean="0"/>
              <a:t>К. Д. Ушински</a:t>
            </a:r>
            <a:endParaRPr lang="en-US" dirty="0"/>
          </a:p>
        </p:txBody>
      </p:sp>
      <p:pic>
        <p:nvPicPr>
          <p:cNvPr id="5" name="Picture 4" descr="ланац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380" y="3352800"/>
            <a:ext cx="3829346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sr-Cyrl-RS" dirty="0" smtClean="0"/>
              <a:t>Планско и систематско праћење васпитаника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 основним школама то се манифестује у виду </a:t>
            </a:r>
            <a:r>
              <a:rPr lang="sr-Cyrl-RS" sz="2400" b="1" dirty="0" smtClean="0"/>
              <a:t>личног картона</a:t>
            </a:r>
            <a:endParaRPr lang="en-US" sz="2400" b="1" dirty="0"/>
          </a:p>
        </p:txBody>
      </p:sp>
      <p:pic>
        <p:nvPicPr>
          <p:cNvPr id="5" name="Picture 4" descr="лицни карт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162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Општа питања методике васпитања </a:t>
            </a:r>
            <a:r>
              <a:rPr lang="sr-Cyrl-RS" b="1" i="1" dirty="0" smtClean="0"/>
              <a:t>свестране </a:t>
            </a:r>
            <a:r>
              <a:rPr lang="sr-Cyrl-RS" dirty="0" smtClean="0"/>
              <a:t>личности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600200"/>
          </a:xfrm>
        </p:spPr>
        <p:txBody>
          <a:bodyPr/>
          <a:lstStyle/>
          <a:p>
            <a:r>
              <a:rPr lang="sr-Cyrl-RS" dirty="0" smtClean="0"/>
              <a:t>Шта?</a:t>
            </a:r>
          </a:p>
          <a:p>
            <a:r>
              <a:rPr lang="sr-Cyrl-RS" dirty="0" smtClean="0"/>
              <a:t>Помоћу чега?</a:t>
            </a:r>
          </a:p>
          <a:p>
            <a:r>
              <a:rPr lang="sr-Cyrl-RS" dirty="0" smtClean="0"/>
              <a:t>Како?</a:t>
            </a:r>
            <a:endParaRPr lang="en-US" dirty="0"/>
          </a:p>
        </p:txBody>
      </p:sp>
      <p:pic>
        <p:nvPicPr>
          <p:cNvPr id="5" name="Picture 4" descr="FB_teorija_i_pra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69459"/>
            <a:ext cx="3733800" cy="3688541"/>
          </a:xfrm>
          <a:prstGeom prst="rect">
            <a:avLst/>
          </a:prstGeom>
        </p:spPr>
      </p:pic>
      <p:pic>
        <p:nvPicPr>
          <p:cNvPr id="6148" name="Picture 4" descr="Slikovni rezultat za interes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308" y="1447800"/>
            <a:ext cx="434537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267200"/>
          </a:xfrm>
        </p:spPr>
        <p:txBody>
          <a:bodyPr/>
          <a:lstStyle/>
          <a:p>
            <a:r>
              <a:rPr lang="sr-Cyrl-RS" dirty="0" smtClean="0"/>
              <a:t>Општа методика васпитања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Дидактика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Посебне методике</a:t>
            </a:r>
            <a:endParaRPr lang="en-US" dirty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09600"/>
            <a:ext cx="1785823" cy="1752600"/>
          </a:xfrm>
          <a:prstGeom prst="rect">
            <a:avLst/>
          </a:prstGeom>
          <a:noFill/>
        </p:spPr>
      </p:pic>
      <p:pic>
        <p:nvPicPr>
          <p:cNvPr id="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829714" cy="1565453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0000"/>
              </a:clrFrom>
              <a:clrTo>
                <a:srgbClr val="D8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572000"/>
            <a:ext cx="1828800" cy="1828800"/>
          </a:xfrm>
          <a:prstGeom prst="rect">
            <a:avLst/>
          </a:prstGeom>
          <a:noFill/>
        </p:spPr>
      </p:pic>
      <p:pic>
        <p:nvPicPr>
          <p:cNvPr id="1032" name="Picture 8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113842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50" y="3503207"/>
            <a:ext cx="4438650" cy="33547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962400"/>
          </a:xfrm>
        </p:spPr>
        <p:txBody>
          <a:bodyPr>
            <a:normAutofit/>
          </a:bodyPr>
          <a:lstStyle/>
          <a:p>
            <a:r>
              <a:rPr lang="sr-Cyrl-RS" dirty="0" smtClean="0"/>
              <a:t>Индустријско друштво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“Стаклено звоно”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Велики број васпитних чинилаца </a:t>
            </a:r>
            <a:endParaRPr lang="en-US" dirty="0"/>
          </a:p>
        </p:txBody>
      </p:sp>
      <p:pic>
        <p:nvPicPr>
          <p:cNvPr id="3077" name="Picture 5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D1B2"/>
              </a:clrFrom>
              <a:clrTo>
                <a:srgbClr val="B2D1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914400"/>
            <a:ext cx="3733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sr-Cyrl-RS" dirty="0" smtClean="0"/>
              <a:t>Основни принципи васпитног </a:t>
            </a:r>
            <a:r>
              <a:rPr lang="sr-Cyrl-RS" dirty="0" smtClean="0"/>
              <a:t>рада</a:t>
            </a:r>
            <a:br>
              <a:rPr lang="sr-Cyrl-RS" dirty="0" smtClean="0"/>
            </a:br>
            <a:r>
              <a:rPr lang="sr-Cyrl-RS" dirty="0" smtClean="0"/>
              <a:t>                (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друштвено и психофизички условљени)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Они садрже:</a:t>
            </a:r>
          </a:p>
          <a:p>
            <a:r>
              <a:rPr lang="sr-Cyrl-RS" dirty="0" err="1" smtClean="0"/>
              <a:t>Регулативност</a:t>
            </a:r>
            <a:r>
              <a:rPr lang="sr-Cyrl-RS" dirty="0" smtClean="0"/>
              <a:t> </a:t>
            </a:r>
            <a:r>
              <a:rPr lang="sr-Cyrl-RS" dirty="0" smtClean="0"/>
              <a:t>–говори о пожељним односима</a:t>
            </a:r>
            <a:endParaRPr lang="sr-Cyrl-RS" dirty="0" smtClean="0"/>
          </a:p>
          <a:p>
            <a:r>
              <a:rPr lang="sr-Cyrl-RS" dirty="0" smtClean="0"/>
              <a:t>Нормативност- одређује најбитније норме понашања</a:t>
            </a:r>
            <a:endParaRPr lang="sr-Cyrl-RS" dirty="0" smtClean="0"/>
          </a:p>
          <a:p>
            <a:r>
              <a:rPr lang="sr-Cyrl-RS" dirty="0" smtClean="0"/>
              <a:t>Целисходност- усмереност васпитног процеса</a:t>
            </a:r>
            <a:endParaRPr lang="sr-Cyrl-RS" dirty="0" smtClean="0"/>
          </a:p>
          <a:p>
            <a:r>
              <a:rPr lang="sr-Cyrl-RS" dirty="0" smtClean="0"/>
              <a:t>Корелативност и </a:t>
            </a:r>
            <a:r>
              <a:rPr lang="sr-Cyrl-RS" dirty="0" err="1" smtClean="0"/>
              <a:t>интегративност</a:t>
            </a:r>
            <a:r>
              <a:rPr lang="sr-Cyrl-RS" dirty="0" smtClean="0"/>
              <a:t>-повезивање васпитног рада на свим нивоима и у свим ситуацијама</a:t>
            </a:r>
            <a:endParaRPr lang="en-US" dirty="0"/>
          </a:p>
        </p:txBody>
      </p:sp>
      <p:pic>
        <p:nvPicPr>
          <p:cNvPr id="5" name="Picture 4" descr="правилник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9F1"/>
              </a:clrFrom>
              <a:clrTo>
                <a:srgbClr val="F8F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524000"/>
            <a:ext cx="4457700" cy="277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625</Words>
  <Application>Microsoft Office PowerPoint</Application>
  <PresentationFormat>On-screen Show (4:3)</PresentationFormat>
  <Paragraphs>181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Општа питања методике васпитања личности</vt:lpstr>
      <vt:lpstr>То су:</vt:lpstr>
      <vt:lpstr>Неопходност познавања личности васпитаника</vt:lpstr>
      <vt:lpstr>PowerPoint Presentation</vt:lpstr>
      <vt:lpstr>PowerPoint Presentation</vt:lpstr>
      <vt:lpstr>Општа питања методике васпитања свестране личности</vt:lpstr>
      <vt:lpstr>PowerPoint Presentation</vt:lpstr>
      <vt:lpstr>PowerPoint Presentation</vt:lpstr>
      <vt:lpstr>Основни принципи васпитног рада                 (друштвено и психофизички условљени)</vt:lpstr>
      <vt:lpstr>PowerPoint Presentation</vt:lpstr>
      <vt:lpstr>PowerPoint Presentation</vt:lpstr>
      <vt:lpstr>Принцип научне заснoваности и позитивне усмерености свих активности</vt:lpstr>
      <vt:lpstr>PowerPoint Presentation</vt:lpstr>
      <vt:lpstr>PowerPoint Presentation</vt:lpstr>
      <vt:lpstr>Принцип свесне активности</vt:lpstr>
      <vt:lpstr>PowerPoint Presentation</vt:lpstr>
      <vt:lpstr>PowerPoint Presentation</vt:lpstr>
      <vt:lpstr>Принцип хуманости и демократичности васпитања</vt:lpstr>
      <vt:lpstr>PowerPoint Presentation</vt:lpstr>
      <vt:lpstr>PowerPoint Presentation</vt:lpstr>
      <vt:lpstr>Принцип индивидуализације и социализације у васпитању</vt:lpstr>
      <vt:lpstr>PowerPoint Presentation</vt:lpstr>
      <vt:lpstr>Принцип јединственог деловања свих чинилаца васпитања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Општа питања методике васпитања личности</dc:title>
  <dc:creator>MyLenovo</dc:creator>
  <cp:lastModifiedBy>Daliborka</cp:lastModifiedBy>
  <cp:revision>53</cp:revision>
  <dcterms:created xsi:type="dcterms:W3CDTF">2016-11-14T19:12:24Z</dcterms:created>
  <dcterms:modified xsi:type="dcterms:W3CDTF">2017-04-04T21:18:04Z</dcterms:modified>
</cp:coreProperties>
</file>