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90" r:id="rId2"/>
    <p:sldId id="289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300" r:id="rId11"/>
    <p:sldId id="301" r:id="rId12"/>
    <p:sldId id="304" r:id="rId13"/>
    <p:sldId id="302" r:id="rId14"/>
    <p:sldId id="30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0F3C9-9342-4F4A-9929-BB03322B9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6206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5F228A-1097-4A7A-9D3D-2F32E1B21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29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82EEF-7028-4F6F-A556-E54753360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557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180CB6-2F8D-46FD-83E9-5A1D00DC3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84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9986DC-39BE-47AD-851C-49C0B96A54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102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ED00F-3978-4C13-8062-87D818EEDF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22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91BCB-57D4-47BF-9002-77D0F8EA6F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27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C488D-F7C1-4EDC-96B5-C8A4ABC01A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38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8AD765-3B54-478D-A473-29FEA9321A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0071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E73840-F16B-4EB0-AA63-D31A78FADE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72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19C85-CE21-427F-8E37-6E354253AA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388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B45F36-FC21-48EC-B678-512115AAC7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466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fld id="{29763213-78F9-40F0-8E70-8FCD8E0409A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7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7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7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7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7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7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7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7" cy="7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7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A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r-Latn-RS" sz="2400" b="0" i="1" dirty="0" smtClean="0">
                <a:latin typeface="Times New Roman" panose="02020603050405020304" pitchFamily="18" charset="0"/>
              </a:rPr>
              <a:t>   </a:t>
            </a:r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Relacije i logički operatori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>                            </a:t>
            </a:r>
            <a:r>
              <a:rPr lang="sr-Latn-CS" altLang="sr-Latn-RS" sz="2800" b="0" i="1" dirty="0" smtClean="0">
                <a:latin typeface="Times New Roman" panose="02020603050405020304" pitchFamily="18" charset="0"/>
              </a:rPr>
              <a:t>vežbe br.</a:t>
            </a:r>
            <a:r>
              <a:rPr lang="en-US" altLang="sr-Latn-RS" sz="2800" b="0" i="1" dirty="0" smtClean="0">
                <a:latin typeface="Times New Roman" panose="02020603050405020304" pitchFamily="18" charset="0"/>
              </a:rPr>
              <a:t>3</a:t>
            </a:r>
            <a:br>
              <a:rPr lang="en-US" altLang="sr-Latn-RS" sz="28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logička 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ako je izraz tačan, odnosno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ako izraz nije tačan.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Relacijski operatori</a:t>
            </a:r>
            <a:endParaRPr lang="en-US" altLang="sr-Latn-RS" sz="1800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x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==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jednako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! =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nejednako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 &gt;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veće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x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x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=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veće ili jednako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x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 =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manje ili jednako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 ==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jednakost više 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!=  y   !=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nejednakost više 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 &gt; y &gt;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strogo opadajući izrazi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468313" y="1125538"/>
            <a:ext cx="3887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03362"/>
            <a:ext cx="7354888" cy="49339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sr-Latn-CS" altLang="sr-Latn-RS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operacije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ostoji mnoštvo slučajeva kod kojih je nalaženje analitičkog rešenja suviše komlikovano ili takvo rešenje ne postoji. Tada se koristi približno rešenje.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se pomoću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simboli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čkih operacija (diferenciranja, integracije, tačnog rešavanja jednačina i slično) ne može rešiti problem, koriste se odgovarajuće numeričke funkcije ugrađene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Mathematica-u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tako se dobijaju približne vrednosti rešenja.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  Numeričko izračunavanje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539750" y="1125538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88640"/>
            <a:ext cx="7715200" cy="6524626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Numerička integracija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slučajevima kada se rešenje integrala ne može odrediti ili 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nalaženje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rešenja suviše komplikovano koriste se numerički postupci za određivanje približne vrednosti određenog integrala.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Nlntegrate [izraz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xmin, xmax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numerička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aproksimacija    određenog 		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integrala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granicama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xmax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N[Integrate[izraz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 xmin, xmax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pokušava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reši integral tačno, a na 					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delove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  preostanu primenjuje se 				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numerička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aproksimacija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Nlntegrate[izraz</a:t>
            </a:r>
            <a:r>
              <a:rPr lang="en-US" altLang="sr-Latn-R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xmin,xmax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{y, ymin, ymax}]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dvostrukog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integrala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Nlntegrate[izraz,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xmin,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..., xmax}]	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sr-Latn-R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približna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 integrala  se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izračunava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liniji koja počinje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xmin,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prolazi  kroz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tačke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,...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završava se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xmax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7499176" cy="5654675"/>
          </a:xfrm>
        </p:spPr>
        <p:txBody>
          <a:bodyPr/>
          <a:lstStyle/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Latn-CS" sz="1800" b="1" i="1" dirty="0" smtClean="0">
                <a:latin typeface="Times New Roman" pitchFamily="18" charset="0"/>
                <a:cs typeface="Times New Roman" panose="02020603050405020304" pitchFamily="18" charset="0"/>
              </a:rPr>
              <a:t>Primeri</a:t>
            </a:r>
          </a:p>
          <a:p>
            <a:pPr marL="571500" indent="-571500" algn="just" eaLnBrk="1" hangingPunct="1">
              <a:lnSpc>
                <a:spcPct val="90000"/>
              </a:lnSpc>
              <a:defRPr/>
            </a:pPr>
            <a:endParaRPr lang="sr-Latn-CS" sz="1800" b="1" i="1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Nesvojstven integral čija je numerička aproksimacija tačna.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AutoNum type="arabicPeriod" startAt="2"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Tačka </a:t>
            </a: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x=0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 je singularna, a integral nije konvergentan.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Dobija se upozorenje, iako singularna tačka nije rubna.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	Problemi mogu nastati i kada se izračunava integral funkcije koja ima veoma tanak sloj, odnosno u okolini jedne tačke ima nagli rast i posle toga pad ili obrnuto. Ako su granice integracije daleko od sloja može se dobiti netačan rezultat.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sr-Latn-CS" sz="1800" i="1" dirty="0" smtClean="0">
              <a:latin typeface="Times New Roman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AutoNum type="arabicPeriod" startAt="3"/>
              <a:defRPr/>
            </a:pP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   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Funkcija je bliska nuli na celom intervalu sem u okolini tačke </a:t>
            </a: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x=0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, gde </a:t>
            </a:r>
            <a:r>
              <a:rPr lang="en-US" sz="1800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        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dostiže vrednost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1. Interval integracije nije veliki pa se integral se 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en-US" sz="1800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anose="02020603050405020304" pitchFamily="18" charset="0"/>
              </a:rPr>
              <a:t>        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izračunava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sa velikom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tačnošću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AutoNum type="arabicPeriod" startAt="4"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Interval integracije je suviše veliki, tako da se preskače sloj oko tačke </a:t>
            </a:r>
            <a:r>
              <a:rPr lang="sr-Latn-CS" sz="1800" i="1" dirty="0" smtClean="0">
                <a:latin typeface="Times New Roman" pitchFamily="18" charset="0"/>
                <a:cs typeface="Times New Roman" panose="02020603050405020304" pitchFamily="18" charset="0"/>
              </a:rPr>
              <a:t>x=0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i dobija se netačan rezultat.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sr-Latn-CS" sz="1800" dirty="0" smtClean="0">
                <a:latin typeface="Times New Roman" pitchFamily="18" charset="0"/>
                <a:cs typeface="Times New Roman" panose="02020603050405020304" pitchFamily="18" charset="0"/>
              </a:rPr>
              <a:t>	</a:t>
            </a:r>
            <a:endParaRPr lang="en-US" sz="1800" i="1" dirty="0" smtClean="0"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7200" y="404813"/>
                <a:ext cx="7499176" cy="5726112"/>
              </a:xfrm>
            </p:spPr>
            <p:txBody>
              <a:bodyPr/>
              <a:lstStyle/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b="1" i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Numeričko rešavanje jednačina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NSolve [jedn, x]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približno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rešenje polinomne jednačine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jedn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NSolve[jedn, x, n]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približno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rešenje polinomne jednačine sa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cifara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Korišćenjem ove funkcije mogu se rešavati i sistemi jednačina.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Zadaci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Naći približna rešenja sistema jednačina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=8,   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</m:t>
                    </m:r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/>
                </a:pPr>
                <a:endParaRPr lang="en-US" altLang="sr-Latn-RS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buFont typeface="Wingdings" panose="05000000000000000000" pitchFamily="2" charset="2"/>
                  <a:buAutoNum type="arabicPeriod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Naći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približnu vrednost integrala funkcije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C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sup>
                    </m:sSup>
                    <m:sSup>
                      <m:sSupPr>
                        <m:ctrlPr>
                          <a:rPr lang="sr-Latn-C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1/3</m:t>
                        </m:r>
                      </m:sup>
                    </m:sSup>
                    <m:func>
                      <m:funcPr>
                        <m:ctrlPr>
                          <a:rPr lang="sr-Latn-C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CS" altLang="sr-Latn-RS" sz="180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granicama 2 do 5, 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granicama 6 do 15 i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granicama -1 do 3.</a:t>
                </a:r>
              </a:p>
              <a:p>
                <a:pPr marL="571500" indent="-5715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</a:p>
            </p:txBody>
          </p:sp>
        </mc:Choice>
        <mc:Fallback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7200" y="404813"/>
                <a:ext cx="7499176" cy="5726112"/>
              </a:xfrm>
              <a:blipFill rotWithShape="0">
                <a:blip r:embed="rId2"/>
                <a:stretch>
                  <a:fillRect l="-650" t="-532"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290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68313" y="333375"/>
                <a:ext cx="7127875" cy="3743697"/>
              </a:xfrm>
            </p:spPr>
            <p:txBody>
              <a:bodyPr/>
              <a:lstStyle/>
              <a:p>
                <a:pPr algn="just" eaLnBrk="1" hangingPunct="1">
                  <a:buFont typeface="Wingdings" panose="05000000000000000000" pitchFamily="2" charset="2"/>
                  <a:buAutoNum type="arabicPeriod" startAt="3"/>
                  <a:defRPr/>
                </a:pP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Dat </a:t>
                </a: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je sledeći sistem </a:t>
                </a: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jednačina</a:t>
                </a:r>
                <a:endParaRPr lang="en-US" sz="1800" dirty="0" smtClean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AutoNum type="arabicPeriod" startAt="3"/>
                  <a:defRPr/>
                </a:pPr>
                <a:endParaRPr lang="en-US" sz="1800" dirty="0" smtClean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h𝑥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𝑗𝑦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𝑘𝑥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𝑙𝑦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𝑚𝑧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=2</m:t>
                      </m:r>
                    </m:oMath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𝑘𝑥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𝑛𝑦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𝑜𝑧</m:t>
                          </m:r>
                        </m:num>
                        <m:den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=−4</m:t>
                      </m:r>
                    </m:oMath>
                  </m:oMathPara>
                </a14:m>
                <a:endParaRPr lang="sr-Latn-CS" sz="1800" dirty="0" smtClean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839788" lvl="1" indent="-495300" algn="just" eaLnBrk="1" hangingPunct="1">
                  <a:defRPr/>
                </a:pP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Naći </a:t>
                </a: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bar jedno rešenje sistema  p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o </a:t>
                </a:r>
                <a:r>
                  <a:rPr lang="en-US" sz="1800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promenljivim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i="1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x,y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z</a:t>
                </a:r>
              </a:p>
              <a:p>
                <a:pPr marL="839788" lvl="1" indent="-495300" algn="just" eaLnBrk="1" hangingPunct="1">
                  <a:defRPr/>
                </a:pP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Naći sva rešenja sistema po promenljivim </a:t>
                </a:r>
                <a:r>
                  <a:rPr lang="en-US" sz="1800" i="1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x,y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z</a:t>
                </a:r>
              </a:p>
              <a:p>
                <a:pPr marL="839788" lvl="1" indent="-495300" algn="just" eaLnBrk="1" hangingPunct="1">
                  <a:defRPr/>
                </a:pP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Naći sva rešenja sistema po promenljivim </a:t>
                </a:r>
                <a:r>
                  <a:rPr lang="en-US" sz="1800" i="1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x,y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vrednosti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j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7</a:t>
                </a:r>
                <a:endParaRPr lang="en-US" sz="1800" i="1" dirty="0" smtClean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839788" lvl="1" indent="-495300" algn="just" eaLnBrk="1" hangingPunct="1">
                  <a:defRPr/>
                </a:pP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Iz početnog sistema eliminisati parametar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pa naći sva rešenja sistema po </a:t>
                </a:r>
                <a:r>
                  <a:rPr lang="en-US" sz="1800" i="1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x,y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sz="1800" i="1" dirty="0" smtClean="0">
                    <a:latin typeface="Times New Roman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sr-Latn-C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839788" lvl="1" indent="-495300" algn="just" eaLnBrk="1" hangingPunct="1">
                  <a:defRPr/>
                </a:pPr>
                <a:endParaRPr lang="sr-Latn-CS" sz="1800" dirty="0" smtClean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839788" lvl="1" indent="-495300" algn="just" eaLnBrk="1" hangingPunct="1">
                  <a:buFont typeface="Wingdings" panose="05000000000000000000" pitchFamily="2" charset="2"/>
                  <a:buNone/>
                  <a:defRPr/>
                </a:pPr>
                <a:endParaRPr lang="en-US" sz="1800" i="1" dirty="0" smtClean="0"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29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68313" y="333375"/>
                <a:ext cx="7127875" cy="3743697"/>
              </a:xfrm>
              <a:blipFill rotWithShape="0">
                <a:blip r:embed="rId2"/>
                <a:stretch>
                  <a:fillRect t="-977" r="-684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539750" y="4293344"/>
                <a:ext cx="7283450" cy="2015976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/>
              <a:lstStyle/>
              <a:p>
                <a:pPr marL="342900" indent="-3429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AutoNum type="arabicPeriod" startAt="4"/>
                  <a:defRPr/>
                </a:pPr>
                <a:r>
                  <a:rPr lang="sr-Latn-CS" sz="1800" dirty="0" smtClean="0">
                    <a:cs typeface="Times New Roman" panose="02020603050405020304" pitchFamily="18" charset="0"/>
                  </a:rPr>
                  <a:t>Rešiti </a:t>
                </a:r>
                <a:r>
                  <a:rPr lang="sr-Latn-CS" sz="1800" dirty="0">
                    <a:cs typeface="Times New Roman" panose="02020603050405020304" pitchFamily="18" charset="0"/>
                  </a:rPr>
                  <a:t>sledeći sistem diferencijalnih jednačina po promenljivoj t</a:t>
                </a:r>
                <a:r>
                  <a:rPr lang="sr-Latn-CS" sz="1800" dirty="0" smtClean="0">
                    <a:cs typeface="Times New Roman" panose="02020603050405020304" pitchFamily="18" charset="0"/>
                  </a:rPr>
                  <a:t>:</a:t>
                </a:r>
                <a:endParaRPr lang="en-US" sz="1800" dirty="0" smtClean="0">
                  <a:cs typeface="Times New Roman" panose="02020603050405020304" pitchFamily="18" charset="0"/>
                </a:endParaRPr>
              </a:p>
              <a:p>
                <a:pPr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r-Latn-CS" sz="1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𝑦</m:t>
                          </m:r>
                        </m:e>
                        <m:sup>
                          <m:d>
                            <m:dPr>
                              <m:ctrlPr>
                                <a:rPr lang="sr-Latn-CS" sz="18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23</m:t>
                              </m:r>
                            </m:e>
                          </m:d>
                        </m:sup>
                      </m:sSup>
                      <m:d>
                        <m:dPr>
                          <m:ctrlPr>
                            <a:rPr lang="sr-Latn-CS" sz="18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2+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func>
                        <m:func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1800" b="0" i="0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func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d>
                            <m:dPr>
                              <m:ctrlPr>
                                <a:rPr 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</m:e>
                          </m:d>
                        </m:sup>
                      </m:sSup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=5+</m:t>
                      </m:r>
                      <m:sSup>
                        <m:s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  <m:oMath xmlns:m="http://schemas.openxmlformats.org/officeDocument/2006/math">
                      <m:sSup>
                        <m:s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=1+2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</m:oMath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=15</m:t>
                      </m:r>
                    </m:oMath>
                  </m:oMathPara>
                </a14:m>
                <a:endParaRPr lang="sr-Latn-CS" sz="1800" dirty="0" smtClean="0"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endParaRPr lang="sr-Latn-CS" sz="1800" dirty="0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292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750" y="4293344"/>
                <a:ext cx="7283450" cy="2015976"/>
              </a:xfrm>
              <a:prstGeom prst="rect">
                <a:avLst/>
              </a:prstGeom>
              <a:blipFill rotWithShape="0">
                <a:blip r:embed="rId3"/>
                <a:stretch>
                  <a:fillRect t="-1511"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r-Latn-RS" sz="2000" i="1" smtClean="0">
                <a:latin typeface="Times New Roman" panose="02020603050405020304" pitchFamily="18" charset="0"/>
              </a:rPr>
              <a:t>    </a:t>
            </a:r>
            <a:endParaRPr lang="en-US" altLang="sr-Latn-RS" sz="1800" i="1" smtClean="0">
              <a:latin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7499350" cy="579755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/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 radu sa jednačinama često su potrebni logički operatori. Na primer, svaki sistem jednačina je zapravo konjunkcija više jednačina. Pri ispitivanju konzistentnosti jednačina i sistema jednačina takođe se dobijaju uslovi koji se izražavaju kao konjunkcija i disjunkcija.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p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negacija izraza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&amp;&amp;  q &amp;&amp;  ...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konjunkcija 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...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  ||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||   ...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disjunkcija izraza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q, ...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Xor[p,   q,   ...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kskluzivna disjunkcija izraza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p,q,...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[p,   then,   else]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uslovni izraz ako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p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tačno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izvršava se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u suprotnom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539750" y="2133600"/>
            <a:ext cx="16160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sr-Latn-CS" altLang="sr-Latn-RS" i="1">
                <a:solidFill>
                  <a:schemeClr val="tx2"/>
                </a:solidFill>
              </a:rPr>
              <a:t>Logički</a:t>
            </a:r>
            <a:r>
              <a:rPr lang="sr-Latn-CS" altLang="sr-Latn-RS" b="1" i="1">
                <a:solidFill>
                  <a:schemeClr val="tx2"/>
                </a:solidFill>
              </a:rPr>
              <a:t> </a:t>
            </a:r>
            <a:r>
              <a:rPr lang="sr-Latn-CS" altLang="sr-Latn-RS" i="1">
                <a:solidFill>
                  <a:schemeClr val="tx2"/>
                </a:solidFill>
              </a:rPr>
              <a:t>operatori</a:t>
            </a:r>
            <a:r>
              <a:rPr lang="en-US" altLang="sr-Latn-RS" b="1" i="1">
                <a:solidFill>
                  <a:schemeClr val="tx2"/>
                </a:solidFill>
              </a:rPr>
              <a:t/>
            </a:r>
            <a:br>
              <a:rPr lang="en-US" altLang="sr-Latn-RS" b="1" i="1">
                <a:solidFill>
                  <a:schemeClr val="tx2"/>
                </a:solidFill>
              </a:rPr>
            </a:br>
            <a:endParaRPr lang="en-US" altLang="sr-Latn-RS" b="1" i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4"/>
            <a:ext cx="7571184" cy="6191969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[p, then, else]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iskaz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test uslov.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ima vrednost True izvršava se funkcija (ili niz funkcija)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ako je njegova vrednost False izvršava se funkcija (niz funkcija)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else.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nema ni vrednost True, ni vrednost False, ne izvršava se nijedna funkcija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[1] :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sr-Latn-R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dobija vrednost 7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Out[l]=   7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In[2]:=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[x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&lt;10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b=0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b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  10  ima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ut[2]=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izvršava se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odgovarajuća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unkcija 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dobija vrednost 0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In[3]:=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If[7,   a  =  0,   a  =  20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nema logičku vrednost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Out[3]=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If[7, a = 0, 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20]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False pa  se lf  ne izvršava.         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In [4] : 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nije dobila vrednost.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Out[4]=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r-Latn-RS" sz="2400" b="0" i="1" dirty="0" smtClean="0">
                <a:latin typeface="Times New Roman" panose="02020603050405020304" pitchFamily="18" charset="0"/>
              </a:rPr>
              <a:t>   </a:t>
            </a:r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Rešavanje jednačina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7427913" cy="4411662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razlikuje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trenutna dodela vrednosti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jednačina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==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zrazom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dodeljuje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dok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izrazom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==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proverava da li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jednakost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zadovoljen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Najčešća aktivnost nad jednačinama je određivanje rešenja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Solve [izraz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određuje 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koja zadovoljava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jednačinu.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Eksplicitna formula za rešenje se dobija za polinomne jednačine stepena manjeg od pet, za neke od polinomnih jednačina većeg stepena, koje su specijalnog oblika i za triginometrijske jednačine.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Kada jednačina ima više rešenja ne moraju se dobiti sva.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>
            <a:off x="468313" y="1125538"/>
            <a:ext cx="3024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11200"/>
            <a:ext cx="7354888" cy="5726112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šavanje sistema jednačina: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[{izraz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{x, y, ...}]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dobija se jedno rešenje posmatranog sistema po promenljivim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 y, ...,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iako može postojati više rešenja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postoji neko generalno pravilo na osnovu kog bi se unapred moglo odrediti da li sistem ima konzistentna rešenja. Ako ih nema, kao izlaz se dobija prazan skup. 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Ukoliko rešenja postoje samo za specijalne vrednosti parametara, određuju se primenom funkcije: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[{izraz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{x, y, ...}]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rešavanje sistema jednačina sa više rešenja, takođe se koristi funkcija Reduce,   jer ona daje sva rešenja sistema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7499350" cy="5797550"/>
          </a:xfrm>
        </p:spPr>
        <p:txBody>
          <a:bodyPr/>
          <a:lstStyle/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Sistem jednačina se može pojednostaviti eliminisanjem nekih promenljivih funkcijom: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 [{izraz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{x, y, ...}]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Primer1: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Iz datog sistema jednačina eliminišimo promenljivu y:</a:t>
            </a: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In[10]:=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Eliminate[{3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+ 6 y ==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==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y]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Out[10]=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3bx==7+3x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692720"/>
            <a:ext cx="6696075" cy="532856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solidFill>
                  <a:srgbClr val="33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Rešavanje </a:t>
            </a:r>
            <a:r>
              <a:rPr lang="sr-Latn-CS" altLang="sr-Latn-RS" sz="1800" b="1" i="1" dirty="0" smtClean="0">
                <a:solidFill>
                  <a:srgbClr val="33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jednačina i sistema jednačina</a:t>
            </a:r>
            <a:endParaRPr lang="en-US" altLang="sr-Latn-RS" sz="1800" b="1" i="1" dirty="0" smtClean="0">
              <a:solidFill>
                <a:srgbClr val="33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solidFill>
                <a:srgbClr val="33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solidFill>
                <a:srgbClr val="33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Rešavanje jedne jednačine sa jednom nepoznatom: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Solve [izraz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Rešavanje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 jednačina: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Solve [{izraz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{x, y, ...}]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Pojednostavljeni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 jednačina sa svim rešenjima: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 [{izraz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{x, y, ...}]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Eliminisanje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promenljivih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x,y...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iz sistema jednačina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Eliminate [{izraz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== izraz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 {x, y, ...}]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   Obične diferencijalne jednačine</a:t>
            </a:r>
            <a:br>
              <a:rPr lang="sr-Latn-C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7499350" cy="5040560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DSolve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mogu se rešavati linearne i nelinearne diferencijalne jednačine i sistemi diferencijalnih jednačina.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Treba voditi računa da su nepoznate veličine u diferencijalnoj jednačini funkcije, pa je potrebno eksplicitno izraziti funkcionalnu zavisnost u obliku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y[x]</a:t>
            </a:r>
          </a:p>
          <a:p>
            <a:pPr algn="just" eaLnBrk="1" hangingPunct="1"/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Rešenje diferencijalne jednačine se može dobiti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u takozvanom čisto funkcionalnom obliku koji je pogodan za dalje korišćenje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DSolve [jedn,  y [ x ] , 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rešavanje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diferencijalne jednačine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 		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nepoznatom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y[x]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nezavisnom 		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DSolve [jedn,   y, x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rešavanje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diferencijalne jednačine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		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čisto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funkcionalnom obliku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539750" y="1125538"/>
            <a:ext cx="4392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266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323850" y="332656"/>
                <a:ext cx="7354888" cy="6120680"/>
              </a:xfrm>
            </p:spPr>
            <p:txBody>
              <a:bodyPr/>
              <a:lstStyle/>
              <a:p>
                <a:pPr marL="495300" indent="-495300" algn="just" eaLnBrk="1" hangingPunct="1"/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Primeri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SzTx/>
                  <a:buFont typeface="Wingdings" panose="05000000000000000000" pitchFamily="2" charset="2"/>
                  <a:buAutoNum type="arabicPeriod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Rešenje diferencijal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jednačine sa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zadatim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početnim uslovima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In[l]:= 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DSolve[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y'[x]  ==  a y[x]  + 5x , y[0] == l0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}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y[x], x]</a:t>
                </a:r>
                <a:endParaRPr lang="en-U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None/>
                </a:pPr>
                <a:r>
                  <a:rPr lang="en-US" altLang="sr-Latn-R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[l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r-Latn-C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sr-Latn-C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sr-Latn-RS" sz="22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y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sr-Latn-RS" sz="2200" b="0" i="0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x</m:t>
                                </m:r>
                              </m:e>
                            </m:d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</m:t>
                            </m:r>
                            <m:f>
                              <m:fPr>
                                <m:ctrlP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−1+</m:t>
                                    </m:r>
                                    <m:sSup>
                                      <m:sSupPr>
                                        <m:ctrlP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𝕖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sr-Latn-RS" sz="22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ax</m:t>
                                        </m:r>
                                      </m:sup>
                                    </m:sSup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+2</m:t>
                                    </m:r>
                                    <m:sSup>
                                      <m:sSupPr>
                                        <m:ctrlP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sr-Latn-RS" sz="22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a</m:t>
                                        </m:r>
                                      </m:e>
                                      <m:sup>
                                        <m: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𝕖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sr-Latn-RS" sz="22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ax</m:t>
                                        </m:r>
                                      </m:sup>
                                    </m:sSup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sr-Latn-RS" sz="22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ax</m:t>
                                    </m:r>
                                  </m:e>
                                </m:d>
                              </m:num>
                              <m:den>
                                <m:sSup>
                                  <m:sSupPr>
                                    <m:ctrlP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altLang="sr-Latn-RS" sz="22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a</m:t>
                                    </m:r>
                                  </m:e>
                                  <m:sup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d>
                      </m:e>
                    </m:d>
                  </m:oMath>
                </a14:m>
                <a:endParaRPr lang="en-US" altLang="sr-Latn-RS" sz="2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SzTx/>
                  <a:buFont typeface="Wingdings" panose="05000000000000000000" pitchFamily="2" charset="2"/>
                  <a:buAutoNum type="arabicPeriod" startAt="2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Rešenje diferencijal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jednačine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čisto funkcionalnom obliku:</a:t>
                </a:r>
              </a:p>
              <a:p>
                <a:pPr marL="495300" indent="-495300" algn="just" eaLnBrk="1" hangingPunct="1">
                  <a:buSzTx/>
                  <a:buFont typeface="Wingdings" panose="05000000000000000000" pitchFamily="2" charset="2"/>
                  <a:buAutoNum type="arabicPeriod" startAt="2"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]:= 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DSolve[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y'[x]  ==  a y[x]  + 5x , y[0] == l0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}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y, x]</a:t>
                </a:r>
                <a:endParaRPr lang="en-U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Out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sr-Latn-C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sr-Latn-CS" altLang="sr-Latn-RS" sz="1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altLang="sr-Latn-RS" sz="18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y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en-US" altLang="sr-Latn-RS" sz="1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Function</m:t>
                            </m:r>
                            <m:d>
                              <m:dPr>
                                <m:begChr m:val="["/>
                                <m:endChr m:val="]"/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d>
                                  <m:dPr>
                                    <m:begChr m:val="{"/>
                                    <m:endChr m:val="}"/>
                                    <m:ctrlP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altLang="sr-Latn-RS" sz="1800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x</m:t>
                                    </m:r>
                                  </m:e>
                                </m:d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,  </m:t>
                                </m:r>
                                <m:f>
                                  <m:fPr>
                                    <m:ctrlP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sr-Latn-RS" sz="1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5</m:t>
                                    </m:r>
                                    <m:d>
                                      <m:dPr>
                                        <m:ctrlP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−1+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sr-Latn-RS" sz="1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sr-Latn-RS" sz="1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𝕖</m:t>
                                            </m:r>
                                          </m:e>
                                          <m:sup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sr-Latn-RS" sz="1800" b="0" i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ax</m:t>
                                            </m:r>
                                          </m:sup>
                                        </m:sSup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+2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sr-Latn-RS" sz="1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sr-Latn-RS" sz="1800" b="0" i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a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sr-Latn-RS" sz="1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sSup>
                                          <m:sSupPr>
                                            <m:ctrlPr>
                                              <a:rPr lang="en-US" altLang="sr-Latn-RS" sz="1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sr-Latn-RS" sz="1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𝕖</m:t>
                                            </m:r>
                                          </m:e>
                                          <m:sup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sr-Latn-RS" sz="1800" b="0" i="0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ax</m:t>
                                            </m:r>
                                          </m:sup>
                                        </m:sSup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−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sr-Latn-RS" sz="18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ax</m:t>
                                        </m:r>
                                      </m:e>
                                    </m:d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sr-Latn-RS" sz="1800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a</m:t>
                                        </m:r>
                                      </m:e>
                                      <m:sup>
                                        <m:r>
                                          <a:rPr lang="en-US" altLang="sr-Latn-RS" sz="1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d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d>
                      </m:e>
                    </m:d>
                  </m:oMath>
                </a14:m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95300" indent="-495300"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26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323850" y="332656"/>
                <a:ext cx="7354888" cy="6120680"/>
              </a:xfrm>
              <a:blipFill rotWithShape="0">
                <a:blip r:embed="rId2"/>
                <a:stretch>
                  <a:fillRect l="-49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1255</TotalTime>
  <Words>299</Words>
  <Application>Microsoft Office PowerPoint</Application>
  <PresentationFormat>On-screen Show (4:3)</PresentationFormat>
  <Paragraphs>184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Times New Roman</vt:lpstr>
      <vt:lpstr>Arial</vt:lpstr>
      <vt:lpstr>Wingdings</vt:lpstr>
      <vt:lpstr>Calibri</vt:lpstr>
      <vt:lpstr>Network</vt:lpstr>
      <vt:lpstr>   Relacije i logički operatori                            vežbe br.3 </vt:lpstr>
      <vt:lpstr>    </vt:lpstr>
      <vt:lpstr>PowerPoint Presentation</vt:lpstr>
      <vt:lpstr>   Rešavanje jednačina </vt:lpstr>
      <vt:lpstr>PowerPoint Presentation</vt:lpstr>
      <vt:lpstr>PowerPoint Presentation</vt:lpstr>
      <vt:lpstr>PowerPoint Presentation</vt:lpstr>
      <vt:lpstr>   Obične diferencijalne jednačine </vt:lpstr>
      <vt:lpstr>PowerPoint Presentation</vt:lpstr>
      <vt:lpstr>  Numeričko izračunavanje </vt:lpstr>
      <vt:lpstr>PowerPoint Presentation</vt:lpstr>
      <vt:lpstr>PowerPoint Presentation</vt:lpstr>
      <vt:lpstr>PowerPoint Presentation</vt:lpstr>
      <vt:lpstr>PowerPoint Presentation</vt:lpstr>
    </vt:vector>
  </TitlesOfParts>
  <Company>PMF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Nine</cp:lastModifiedBy>
  <cp:revision>394</cp:revision>
  <dcterms:created xsi:type="dcterms:W3CDTF">2007-11-19T11:31:25Z</dcterms:created>
  <dcterms:modified xsi:type="dcterms:W3CDTF">2017-03-22T17:48:29Z</dcterms:modified>
</cp:coreProperties>
</file>