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sldIdLst>
    <p:sldId id="256" r:id="rId2"/>
    <p:sldId id="257" r:id="rId3"/>
    <p:sldId id="261" r:id="rId4"/>
    <p:sldId id="262" r:id="rId5"/>
    <p:sldId id="259" r:id="rId6"/>
    <p:sldId id="263" r:id="rId7"/>
    <p:sldId id="264" r:id="rId8"/>
    <p:sldId id="265" r:id="rId9"/>
    <p:sldId id="266" r:id="rId10"/>
    <p:sldId id="267" r:id="rId11"/>
    <p:sldId id="268" r:id="rId12"/>
    <p:sldId id="317" r:id="rId13"/>
    <p:sldId id="313" r:id="rId14"/>
    <p:sldId id="316" r:id="rId15"/>
    <p:sldId id="314" r:id="rId16"/>
    <p:sldId id="315" r:id="rId17"/>
    <p:sldId id="269" r:id="rId18"/>
    <p:sldId id="273" r:id="rId19"/>
    <p:sldId id="271" r:id="rId20"/>
    <p:sldId id="270" r:id="rId21"/>
    <p:sldId id="274" r:id="rId22"/>
    <p:sldId id="275" r:id="rId23"/>
    <p:sldId id="276" r:id="rId24"/>
    <p:sldId id="287" r:id="rId25"/>
    <p:sldId id="280" r:id="rId26"/>
    <p:sldId id="293" r:id="rId27"/>
    <p:sldId id="294" r:id="rId28"/>
    <p:sldId id="312" r:id="rId29"/>
    <p:sldId id="295" r:id="rId30"/>
    <p:sldId id="296" r:id="rId31"/>
    <p:sldId id="298" r:id="rId32"/>
    <p:sldId id="297" r:id="rId33"/>
    <p:sldId id="300" r:id="rId34"/>
    <p:sldId id="301" r:id="rId35"/>
    <p:sldId id="299" r:id="rId36"/>
    <p:sldId id="302" r:id="rId37"/>
    <p:sldId id="303" r:id="rId38"/>
    <p:sldId id="305" r:id="rId39"/>
    <p:sldId id="306" r:id="rId40"/>
    <p:sldId id="308" r:id="rId41"/>
    <p:sldId id="309" r:id="rId42"/>
    <p:sldId id="310" r:id="rId43"/>
    <p:sldId id="311" r:id="rId44"/>
    <p:sldId id="318" r:id="rId45"/>
    <p:sldId id="281" r:id="rId46"/>
    <p:sldId id="319" r:id="rId47"/>
    <p:sldId id="282" r:id="rId48"/>
    <p:sldId id="283" r:id="rId49"/>
    <p:sldId id="284" r:id="rId50"/>
    <p:sldId id="285" r:id="rId51"/>
    <p:sldId id="286" r:id="rId52"/>
    <p:sldId id="288" r:id="rId53"/>
    <p:sldId id="290" r:id="rId54"/>
    <p:sldId id="289" r:id="rId55"/>
    <p:sldId id="320" r:id="rId56"/>
    <p:sldId id="331" r:id="rId57"/>
    <p:sldId id="321" r:id="rId58"/>
    <p:sldId id="322" r:id="rId59"/>
    <p:sldId id="323" r:id="rId60"/>
    <p:sldId id="324" r:id="rId61"/>
    <p:sldId id="326" r:id="rId62"/>
    <p:sldId id="327" r:id="rId63"/>
    <p:sldId id="325" r:id="rId64"/>
    <p:sldId id="328" r:id="rId65"/>
    <p:sldId id="329" r:id="rId66"/>
    <p:sldId id="330" r:id="rId67"/>
    <p:sldId id="278" r:id="rId68"/>
    <p:sldId id="277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0E9"/>
    <a:srgbClr val="B5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F90290-7F95-4667-84D2-F17D0E110FE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E514F38B-E9D5-410A-AFC5-8968C16618D5}">
      <dgm:prSet phldrT="[Text]"/>
      <dgm:spPr/>
      <dgm:t>
        <a:bodyPr/>
        <a:lstStyle/>
        <a:p>
          <a:r>
            <a:rPr lang="en-US" dirty="0"/>
            <a:t>Input image</a:t>
          </a:r>
        </a:p>
      </dgm:t>
    </dgm:pt>
    <dgm:pt modelId="{85E73321-7210-47C9-A725-098376B8D639}" type="parTrans" cxnId="{0D2C7925-3656-4608-BCE8-53495FC05708}">
      <dgm:prSet/>
      <dgm:spPr/>
      <dgm:t>
        <a:bodyPr/>
        <a:lstStyle/>
        <a:p>
          <a:endParaRPr lang="en-US"/>
        </a:p>
      </dgm:t>
    </dgm:pt>
    <dgm:pt modelId="{C6560CD3-71D0-4352-B494-A8D3CB527909}" type="sibTrans" cxnId="{0D2C7925-3656-4608-BCE8-53495FC05708}">
      <dgm:prSet/>
      <dgm:spPr/>
      <dgm:t>
        <a:bodyPr/>
        <a:lstStyle/>
        <a:p>
          <a:endParaRPr lang="en-US"/>
        </a:p>
      </dgm:t>
    </dgm:pt>
    <dgm:pt modelId="{5C09AF32-23C5-49E6-A06E-73353F53FDFF}">
      <dgm:prSet phldrT="[Text]"/>
      <dgm:spPr/>
      <dgm:t>
        <a:bodyPr/>
        <a:lstStyle/>
        <a:p>
          <a:r>
            <a:rPr lang="en-US" dirty="0"/>
            <a:t>Filters</a:t>
          </a:r>
        </a:p>
      </dgm:t>
    </dgm:pt>
    <dgm:pt modelId="{FC3516F1-EBC6-4FA6-A6C3-681522BB9497}" type="parTrans" cxnId="{762DCA5F-DCC8-43EF-BADC-46E924A36A80}">
      <dgm:prSet/>
      <dgm:spPr/>
      <dgm:t>
        <a:bodyPr/>
        <a:lstStyle/>
        <a:p>
          <a:endParaRPr lang="en-US"/>
        </a:p>
      </dgm:t>
    </dgm:pt>
    <dgm:pt modelId="{E87ABF2A-4A2A-442B-96D1-7C30962D3C50}" type="sibTrans" cxnId="{762DCA5F-DCC8-43EF-BADC-46E924A36A80}">
      <dgm:prSet/>
      <dgm:spPr/>
      <dgm:t>
        <a:bodyPr/>
        <a:lstStyle/>
        <a:p>
          <a:endParaRPr lang="en-US"/>
        </a:p>
      </dgm:t>
    </dgm:pt>
    <dgm:pt modelId="{91B21C8E-B145-44E6-AB52-1A6684845156}">
      <dgm:prSet phldrT="[Text]"/>
      <dgm:spPr/>
      <dgm:t>
        <a:bodyPr/>
        <a:lstStyle/>
        <a:p>
          <a:r>
            <a:rPr lang="en-US" dirty="0"/>
            <a:t>Activation maps</a:t>
          </a:r>
        </a:p>
      </dgm:t>
    </dgm:pt>
    <dgm:pt modelId="{345FEDBD-D0F5-459F-BEF2-C965B5287E05}" type="parTrans" cxnId="{4C15553B-DB4D-4F6E-A49F-BB424B2CDD41}">
      <dgm:prSet/>
      <dgm:spPr/>
      <dgm:t>
        <a:bodyPr/>
        <a:lstStyle/>
        <a:p>
          <a:endParaRPr lang="en-US"/>
        </a:p>
      </dgm:t>
    </dgm:pt>
    <dgm:pt modelId="{C5E2820E-E5C3-4767-9782-F03581B9FB86}" type="sibTrans" cxnId="{4C15553B-DB4D-4F6E-A49F-BB424B2CDD41}">
      <dgm:prSet/>
      <dgm:spPr/>
      <dgm:t>
        <a:bodyPr/>
        <a:lstStyle/>
        <a:p>
          <a:endParaRPr lang="en-US"/>
        </a:p>
      </dgm:t>
    </dgm:pt>
    <dgm:pt modelId="{AEC9C257-E550-47DD-ABE2-E6078CB92525}" type="pres">
      <dgm:prSet presAssocID="{F6F90290-7F95-4667-84D2-F17D0E110FE2}" presName="linearFlow" presStyleCnt="0">
        <dgm:presLayoutVars>
          <dgm:resizeHandles val="exact"/>
        </dgm:presLayoutVars>
      </dgm:prSet>
      <dgm:spPr/>
    </dgm:pt>
    <dgm:pt modelId="{9D3F3EBD-3E41-418F-A913-F440021333EB}" type="pres">
      <dgm:prSet presAssocID="{E514F38B-E9D5-410A-AFC5-8968C16618D5}" presName="node" presStyleLbl="node1" presStyleIdx="0" presStyleCnt="3">
        <dgm:presLayoutVars>
          <dgm:bulletEnabled val="1"/>
        </dgm:presLayoutVars>
      </dgm:prSet>
      <dgm:spPr/>
    </dgm:pt>
    <dgm:pt modelId="{C819801A-20B9-4529-AB97-C26A25A028DB}" type="pres">
      <dgm:prSet presAssocID="{C6560CD3-71D0-4352-B494-A8D3CB527909}" presName="sibTrans" presStyleLbl="sibTrans2D1" presStyleIdx="0" presStyleCnt="2"/>
      <dgm:spPr/>
    </dgm:pt>
    <dgm:pt modelId="{41F99F14-6F58-4275-9516-9CF5A9E043A1}" type="pres">
      <dgm:prSet presAssocID="{C6560CD3-71D0-4352-B494-A8D3CB527909}" presName="connectorText" presStyleLbl="sibTrans2D1" presStyleIdx="0" presStyleCnt="2"/>
      <dgm:spPr/>
    </dgm:pt>
    <dgm:pt modelId="{231191B4-82A0-4961-9CE9-EC869289E781}" type="pres">
      <dgm:prSet presAssocID="{5C09AF32-23C5-49E6-A06E-73353F53FDFF}" presName="node" presStyleLbl="node1" presStyleIdx="1" presStyleCnt="3">
        <dgm:presLayoutVars>
          <dgm:bulletEnabled val="1"/>
        </dgm:presLayoutVars>
      </dgm:prSet>
      <dgm:spPr/>
    </dgm:pt>
    <dgm:pt modelId="{F91C3F91-A4B3-441E-8BF0-901EEAD89412}" type="pres">
      <dgm:prSet presAssocID="{E87ABF2A-4A2A-442B-96D1-7C30962D3C50}" presName="sibTrans" presStyleLbl="sibTrans2D1" presStyleIdx="1" presStyleCnt="2"/>
      <dgm:spPr/>
    </dgm:pt>
    <dgm:pt modelId="{7DD1FA70-0F1E-4989-B3AE-831C12A299B5}" type="pres">
      <dgm:prSet presAssocID="{E87ABF2A-4A2A-442B-96D1-7C30962D3C50}" presName="connectorText" presStyleLbl="sibTrans2D1" presStyleIdx="1" presStyleCnt="2"/>
      <dgm:spPr/>
    </dgm:pt>
    <dgm:pt modelId="{FDC1EB4F-7B49-48F0-A093-5F1B4E561DE6}" type="pres">
      <dgm:prSet presAssocID="{91B21C8E-B145-44E6-AB52-1A6684845156}" presName="node" presStyleLbl="node1" presStyleIdx="2" presStyleCnt="3">
        <dgm:presLayoutVars>
          <dgm:bulletEnabled val="1"/>
        </dgm:presLayoutVars>
      </dgm:prSet>
      <dgm:spPr/>
    </dgm:pt>
  </dgm:ptLst>
  <dgm:cxnLst>
    <dgm:cxn modelId="{0D2C7925-3656-4608-BCE8-53495FC05708}" srcId="{F6F90290-7F95-4667-84D2-F17D0E110FE2}" destId="{E514F38B-E9D5-410A-AFC5-8968C16618D5}" srcOrd="0" destOrd="0" parTransId="{85E73321-7210-47C9-A725-098376B8D639}" sibTransId="{C6560CD3-71D0-4352-B494-A8D3CB527909}"/>
    <dgm:cxn modelId="{4C15553B-DB4D-4F6E-A49F-BB424B2CDD41}" srcId="{F6F90290-7F95-4667-84D2-F17D0E110FE2}" destId="{91B21C8E-B145-44E6-AB52-1A6684845156}" srcOrd="2" destOrd="0" parTransId="{345FEDBD-D0F5-459F-BEF2-C965B5287E05}" sibTransId="{C5E2820E-E5C3-4767-9782-F03581B9FB86}"/>
    <dgm:cxn modelId="{A74C593E-1BF4-4D4B-AC03-82899FB7C2B0}" type="presOf" srcId="{E87ABF2A-4A2A-442B-96D1-7C30962D3C50}" destId="{F91C3F91-A4B3-441E-8BF0-901EEAD89412}" srcOrd="0" destOrd="0" presId="urn:microsoft.com/office/officeart/2005/8/layout/process2"/>
    <dgm:cxn modelId="{762DCA5F-DCC8-43EF-BADC-46E924A36A80}" srcId="{F6F90290-7F95-4667-84D2-F17D0E110FE2}" destId="{5C09AF32-23C5-49E6-A06E-73353F53FDFF}" srcOrd="1" destOrd="0" parTransId="{FC3516F1-EBC6-4FA6-A6C3-681522BB9497}" sibTransId="{E87ABF2A-4A2A-442B-96D1-7C30962D3C50}"/>
    <dgm:cxn modelId="{506B6A63-471D-4881-AEE3-C715D8290718}" type="presOf" srcId="{5C09AF32-23C5-49E6-A06E-73353F53FDFF}" destId="{231191B4-82A0-4961-9CE9-EC869289E781}" srcOrd="0" destOrd="0" presId="urn:microsoft.com/office/officeart/2005/8/layout/process2"/>
    <dgm:cxn modelId="{312FDB43-652A-4C5B-B1D6-AED71E3DB1C6}" type="presOf" srcId="{91B21C8E-B145-44E6-AB52-1A6684845156}" destId="{FDC1EB4F-7B49-48F0-A093-5F1B4E561DE6}" srcOrd="0" destOrd="0" presId="urn:microsoft.com/office/officeart/2005/8/layout/process2"/>
    <dgm:cxn modelId="{7A259351-37C1-461C-AA95-36971B42288F}" type="presOf" srcId="{C6560CD3-71D0-4352-B494-A8D3CB527909}" destId="{C819801A-20B9-4529-AB97-C26A25A028DB}" srcOrd="0" destOrd="0" presId="urn:microsoft.com/office/officeart/2005/8/layout/process2"/>
    <dgm:cxn modelId="{D68BC8DB-AC5E-447C-BF11-C53B1ACB36CA}" type="presOf" srcId="{F6F90290-7F95-4667-84D2-F17D0E110FE2}" destId="{AEC9C257-E550-47DD-ABE2-E6078CB92525}" srcOrd="0" destOrd="0" presId="urn:microsoft.com/office/officeart/2005/8/layout/process2"/>
    <dgm:cxn modelId="{900B11E7-E9D3-4F17-9DCA-8BC3DB9ABFEB}" type="presOf" srcId="{E87ABF2A-4A2A-442B-96D1-7C30962D3C50}" destId="{7DD1FA70-0F1E-4989-B3AE-831C12A299B5}" srcOrd="1" destOrd="0" presId="urn:microsoft.com/office/officeart/2005/8/layout/process2"/>
    <dgm:cxn modelId="{5542E7ED-2850-49CD-8C12-EBE73F87815B}" type="presOf" srcId="{E514F38B-E9D5-410A-AFC5-8968C16618D5}" destId="{9D3F3EBD-3E41-418F-A913-F440021333EB}" srcOrd="0" destOrd="0" presId="urn:microsoft.com/office/officeart/2005/8/layout/process2"/>
    <dgm:cxn modelId="{6CB1BCF9-8534-43C5-A82D-EB54055E9412}" type="presOf" srcId="{C6560CD3-71D0-4352-B494-A8D3CB527909}" destId="{41F99F14-6F58-4275-9516-9CF5A9E043A1}" srcOrd="1" destOrd="0" presId="urn:microsoft.com/office/officeart/2005/8/layout/process2"/>
    <dgm:cxn modelId="{C5CFA756-78A7-4398-8E44-CEE3103B6EBA}" type="presParOf" srcId="{AEC9C257-E550-47DD-ABE2-E6078CB92525}" destId="{9D3F3EBD-3E41-418F-A913-F440021333EB}" srcOrd="0" destOrd="0" presId="urn:microsoft.com/office/officeart/2005/8/layout/process2"/>
    <dgm:cxn modelId="{6D4C5303-DEE2-4C68-B084-9727E701C272}" type="presParOf" srcId="{AEC9C257-E550-47DD-ABE2-E6078CB92525}" destId="{C819801A-20B9-4529-AB97-C26A25A028DB}" srcOrd="1" destOrd="0" presId="urn:microsoft.com/office/officeart/2005/8/layout/process2"/>
    <dgm:cxn modelId="{B24AF707-8BF9-45B1-BD86-BF2C3789F71B}" type="presParOf" srcId="{C819801A-20B9-4529-AB97-C26A25A028DB}" destId="{41F99F14-6F58-4275-9516-9CF5A9E043A1}" srcOrd="0" destOrd="0" presId="urn:microsoft.com/office/officeart/2005/8/layout/process2"/>
    <dgm:cxn modelId="{EBC9D167-8737-47F0-AA3E-46AF6E5B855E}" type="presParOf" srcId="{AEC9C257-E550-47DD-ABE2-E6078CB92525}" destId="{231191B4-82A0-4961-9CE9-EC869289E781}" srcOrd="2" destOrd="0" presId="urn:microsoft.com/office/officeart/2005/8/layout/process2"/>
    <dgm:cxn modelId="{3E6D09FE-0559-4A53-A8DB-D9D955F7AF30}" type="presParOf" srcId="{AEC9C257-E550-47DD-ABE2-E6078CB92525}" destId="{F91C3F91-A4B3-441E-8BF0-901EEAD89412}" srcOrd="3" destOrd="0" presId="urn:microsoft.com/office/officeart/2005/8/layout/process2"/>
    <dgm:cxn modelId="{F161C454-057F-403B-81C7-62F03066DAF1}" type="presParOf" srcId="{F91C3F91-A4B3-441E-8BF0-901EEAD89412}" destId="{7DD1FA70-0F1E-4989-B3AE-831C12A299B5}" srcOrd="0" destOrd="0" presId="urn:microsoft.com/office/officeart/2005/8/layout/process2"/>
    <dgm:cxn modelId="{1651B93D-181B-436C-B0E2-0552999D8372}" type="presParOf" srcId="{AEC9C257-E550-47DD-ABE2-E6078CB92525}" destId="{FDC1EB4F-7B49-48F0-A093-5F1B4E561DE6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F3EBD-3E41-418F-A913-F440021333EB}">
      <dsp:nvSpPr>
        <dsp:cNvPr id="0" name=""/>
        <dsp:cNvSpPr/>
      </dsp:nvSpPr>
      <dsp:spPr>
        <a:xfrm>
          <a:off x="998627" y="0"/>
          <a:ext cx="1488757" cy="8270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Input image</a:t>
          </a:r>
        </a:p>
      </dsp:txBody>
      <dsp:txXfrm>
        <a:off x="1022852" y="24225"/>
        <a:ext cx="1440307" cy="778637"/>
      </dsp:txXfrm>
    </dsp:sp>
    <dsp:sp modelId="{C819801A-20B9-4529-AB97-C26A25A028DB}">
      <dsp:nvSpPr>
        <dsp:cNvPr id="0" name=""/>
        <dsp:cNvSpPr/>
      </dsp:nvSpPr>
      <dsp:spPr>
        <a:xfrm rot="5400000">
          <a:off x="1587927" y="847764"/>
          <a:ext cx="310157" cy="372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-5400000">
        <a:off x="1631350" y="878780"/>
        <a:ext cx="223313" cy="217110"/>
      </dsp:txXfrm>
    </dsp:sp>
    <dsp:sp modelId="{231191B4-82A0-4961-9CE9-EC869289E781}">
      <dsp:nvSpPr>
        <dsp:cNvPr id="0" name=""/>
        <dsp:cNvSpPr/>
      </dsp:nvSpPr>
      <dsp:spPr>
        <a:xfrm>
          <a:off x="998627" y="1240631"/>
          <a:ext cx="1488757" cy="8270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Filters</a:t>
          </a:r>
        </a:p>
      </dsp:txBody>
      <dsp:txXfrm>
        <a:off x="1022852" y="1264856"/>
        <a:ext cx="1440307" cy="778637"/>
      </dsp:txXfrm>
    </dsp:sp>
    <dsp:sp modelId="{F91C3F91-A4B3-441E-8BF0-901EEAD89412}">
      <dsp:nvSpPr>
        <dsp:cNvPr id="0" name=""/>
        <dsp:cNvSpPr/>
      </dsp:nvSpPr>
      <dsp:spPr>
        <a:xfrm rot="5400000">
          <a:off x="1587927" y="2088396"/>
          <a:ext cx="310157" cy="372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-5400000">
        <a:off x="1631350" y="2119412"/>
        <a:ext cx="223313" cy="217110"/>
      </dsp:txXfrm>
    </dsp:sp>
    <dsp:sp modelId="{FDC1EB4F-7B49-48F0-A093-5F1B4E561DE6}">
      <dsp:nvSpPr>
        <dsp:cNvPr id="0" name=""/>
        <dsp:cNvSpPr/>
      </dsp:nvSpPr>
      <dsp:spPr>
        <a:xfrm>
          <a:off x="998627" y="2481263"/>
          <a:ext cx="1488757" cy="8270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Activation maps</a:t>
          </a:r>
        </a:p>
      </dsp:txBody>
      <dsp:txXfrm>
        <a:off x="1022852" y="2505488"/>
        <a:ext cx="1440307" cy="778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4:23.782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34 1,'-1'3,"1"1,-1 0,1-1,-1 1,0-1,0 1,-1-1,1 1,-1-1,0 0,-3 6,2-6,1 0,0 1,0 0,1-1,-1 1,1 0,0 0,-1 5,1-3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13.762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0 744,'1'-3,"0"0,-1 0,1 0,1 0,-1 1,0-1,1 0,0 1,3-5,9-18,-6 0,2 1,14-26,7-16,-25 53,1 0,1 0,-1 1,16-18,-3 3,1-5,-15 21,2 0,-1 0,14-13,-10 11,0-1,-1-1,11-19,0-1,-14 27,0 0,1 0,-1 0,2 1,-1 0,18-10,14-13,9-6,-39 30,0-1,-1 0,0-1,0 0,0 0,-1 0,0-1,6-11,-12 17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14.144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1 101,'1'-1,"0"0</inkml:trace>
  <inkml:trace contextRef="#ctx0" brushRef="#br0" timeOffset="1">53 55,'0'0</inkml:trace>
  <inkml:trace contextRef="#ctx0" brushRef="#br0" timeOffset="2">67 42,'1'-1,"0"-2,2 0,-1-1,2 1,-1-1,1 1,0-1,0-1,0 1,1 0,-1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14.496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7,'1'-1,"2"-1,0-1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15.210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1 206,'7'-2,"1"0,-1 0,0-1,0 0,11-7,-2 2,29-10,-31 13,1-1,-1-1,1 0,-2 0,1-1,-1-1,-1-1,22-19,-26 21,0 0,1 0,0 1,0 0,1 1,0 0,0 0,16-6,-21 11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15.593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0,'1'0,"0"0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17.194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60,'41'-25,"-36"21,0 0,0 1,0-1,0 1,1 0,0 1,-1-1,1 1,0 0,0 1,0 0,1 0,6-1,115 3,-117-1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17.628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22,'1'0,"2"0,1 0,1 0,1 0,1 0,-2 0</inkml:trace>
  <inkml:trace contextRef="#ctx0" brushRef="#br0" timeOffset="0.76">53 22,'1'0,"2"0,1 0,1 0,0-1,0-1,0 1,0-1,-1-1,1 1,0 0,-1-1,0 0,-2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18.760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87,'11'-1,"0"-1,0 0,0 0,0-1,0 0,-1-1,0 0,1-1,-2 0,16-10,-10 6,1 0,30-11,-43 19,-1 1,0 0,0-1,1 1,-1 0,0 0,1 0,-1 0,0 0,1 1,-1-1,0 1,1 0,-1-1,0 1,0 0,0 0,0 0,0 1,0-1,0 0,0 1,2 2,4 4,-1 0,-1 1,12 16,-9-10,17 5,-20-16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19.176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1,'1'3,"-1"1,1-1,0 1,0-1,0 1,0-1,1 0,-1 0,1 0,0 1,0-2,5 6,32 33,-34-36,1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19.745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1,'4'5,"-1"0,1 0,0-1,1 1,-1-1,1 1,0-2,0 1,0 0,9 4,29 25,-38-27,0 1,-1 1,0-1,6 15,8 16,-3-15,-11-18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4:24.169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7,'1'0,"0"0</inkml:trace>
  <inkml:trace contextRef="#ctx0" brushRef="#br0" timeOffset="1">14 0,'1'0,"0"0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21.643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1,'17'29,"-3"-6,-1 6,1-1,1 0,2-2,26 35,-38-54,0 0,0 0,0 1,-1-1,0 1,-1 0,3 10,6 21,-6-18,0-1,14 28,-12-29,0 0,-2 1,5 23,4 10,-13-42,-1-1,1 1,-1-1,-1 1,0 0,-1 0,-2 12,2-12,0 0,0 0,1 0,0 0,1 0,3 16,10 10,-12-32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24.127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41 1,'1'14,"1"0,0 0,1 0,6 20,8 42,-6 21,-4-43,1 59,-7-31,-3 87,-22-95,24-72,-1 0,1 1,-1-1,0 0,1 0,-1 0,0 0,0-1,-1 1,1 0,0 0,0-1,-1 1,1 0,-1-1,0 0,1 1,-1-1,0 0,0 0,0 0,0 0,0 0,0 0,0-1,0 1,0-1,0 1,0-1,-3 0,-18 7,19-6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26.858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657 1,'-2'8,"1"0,-1 1,0-1,-1 0,0 0,0 0,-1 0,0-1,-6 9,-17 40,20-35,0-1,-1 0,-1 0,-12 20,11-26,0 0,-1-1,0-1,-1 1,-24 18,-17 11,34-25,-1-1,0-1,-1-1,-34 16,7-7,-67 44,103-58,1 0,0 0,0 1,0 0,2 1,-17 22,18-7,5-23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28.19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1,'0'1,"0"1,0 2,0 2,0 0,0 0,0 1,0 0,0 0,0 0,0-1,1 0,1-2,2-1,0-2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28.743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12,'1'0,"2"0,1 0,1 0,1 0,0 0,1 0,0 0,-1-1,-1 0,0-2,-4 0,-3 1,-1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29.459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246 42,'-1'0,"-122"-5,110 4,-1-1,1-1,0 0,-1-1,2 0,-1-1,-12-7,20 10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29.825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49 27,'0'-2,"-1"1,-1-2,-2 0,-2-1,0 1,1 1</inkml:trace>
  <inkml:trace contextRef="#ctx0" brushRef="#br0" timeOffset="1">3 0,'-1'0,"0"0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31.810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1484 858,'-8'-3,"-1"-1,1 0,0 0,0-1,1 0,0 0,-11-10,15 12,-53-43,27 21,-1 1,-1 2,-40-22,13 11,31 17,0 2,-31-12,27 16,-1 2,-63-8,12 2,-15 0,80 6,0 1,0-2,1-1,-26-18,25 15,0 1,-1 1,-31-13,17 11,1-2,-47-30,13-9,42 32,-95-86,101 92,1-1,-24-31,15 17,22 27,1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32.21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95 106,'-3'-2,"0"0,0 0,0 0,0 0,0 0,1 0,-1-1,1 1,-1-1,1 0,0 0,-2-4,-8-7,7 8,-2 0,0-1,1 0,-1-1,-5-10,9 14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33.408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119 497,'-1'-5,"0"1,0-1,-1 1,1 0,-1 0,0 0,-1 0,1 0,-6-7,-13-27,17 23,0-1,1 0,1 0,1 0,0-17,-6-172,7 200,-1 0,1 0,-1 0,0 1,0-1,-1 0,1 1,-1-1,0 1,0 0,-1-1,1 1,-1 0,0 0,0 1,0-1,-1 0,1 1,-9-6,8 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4:24.616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15,'0'-1,"1"0,-1 0,1 0,0 1,0-1,-1 0,1 0,0 1,0-1,0 0,0 1,0-1,0 1,0-1,0 1,0 0,0-1,0 1,0 0,0 0,0 0,0-1,0 1,1 0,0 1,32-3,-34 2,8 0,1 0,-1 0,0 1,0 0,0 0,0 1,0 0,0 0,-1 1,1 0,-1 0,0 1,10 6,6 2,0-2,0 0,1-2,45 10,-38-11,-25-6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34.274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15 1,'-1'0,"0"0,0 1,1 0,-1-1,0 1,0-1,0 1,0 0,1 0,-1 0,0-1,1 1,-1 0,0 0,1 0,-1 0,1 0,0 0,-1 0,1 0,0 0,0 0,-1 0,1 0,0 0,0 1,0-1,0 0,1 1,-1 45,1-35,0-4,0-1,1 0,0 1,0-1,0 0,1 0,5 8,-5-10,-1-1,1 1,-1 0,0 0,-1 0,1 0,-1 0,0 0,0 0,0 1,-1-1,0 0,0 1,-1 7,1-13,0 0,0 0,0 0,0 0,0 0,0 0,0 0,0 0,0 0,-1 0,1-1,0 1,0 0,0 0,0 0,0 0,0 0,0 0,0 0,0 0,0 0,0 0,0 0,0 0,-1 0,1 0,0 0,0 0,0 0,0 0,0 0,0 0,0 0,0 0,0 0,0 0,-1 0,1 0,0 0,0 0,0 0,0 0,0 0,0 0,0 0,0 0,0 0,0 0,0 0,0 0,0 0,-1 1,1-1,0 0,0 0,0 0,0 0,0 0,0 0,0 0,0 0,0 0,0 0,0 0,0 1,-4-13,-1-14,5-2,0 23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35.507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11 365,'-6'-245,"5"224,-1 15,2-1,-1 0,1 1,0-1,0 0,1 1,0-1,0 1,0-1,1 1,0-1,5-9,-4 12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5:38.824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437 9,'0'-1,"-1"1,1-1,-1 1,1-1,-1 0,0 1,1-1,-1 1,0-1,1 1,-1 0,0-1,0 1,1 0,-1 0,0-1,0 1,1 0,-1 0,0 0,0 0,0 0,1 0,-1 0,0 0,0 0,0 0,1 1,-1-1,0 0,-1 1,-26 6,17-1,-1-1,0 0,-17 5,7-3,17-5,1 0,-1 0,0 1,1-1,0 1,-1 0,1 0,0 0,1 1,-1 0,1-1,-5 7,-28 56,32-55,-1-1,0 1,-1-1,0-1,-1 1,-11 12,3-4,1 1,1 1,0 0,2 1,0 0,-9 26,7-18,3-2,2 1,0 1,2-1,1 1,1 1,1-1,4 57,-1-80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4:25.084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0,'34'24,"-20"-16,49 37,-59-41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4:25.435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1,'1'2,"3"2,2 3,1 1,3 1,0 0,1-1,0 1,-1-2,-1 0,-2-2,0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4:25.833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1,'2'3,"1"1,-1-1,1 1,-1 0,0 0,0 0,-1 1,1-1,-1 0,0 1,0-1,-1 0,1 9,-3 68,0-42,-4 27,6-60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4:50.281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2207 934,'-1'21,"-1"1,-1 0,-1-1,0 1,-16 40,-53 101,18-43,44-96,0 0,-2-1,0-1,-2 1,-31 36,45-58,0 0,-1 0,1 0,-1 0,1 0,-1 0,1 0,-1 0,0-1,1 1,-1-1,0 1,0-1,0 1,1-1,-1 0,0 0,0 0,1 0,-1 0,0-1,0 1,0 0,1-1,-1 1,0-1,1 0,-1 0,-1-1,-7-3,0-1,1 0,-14-12,8 6,-11-6,-1 1,-37-17,63 34,0 0,1-1,-1 1,0 0,0-1,1 1,-1-1,0 1,1-1,-1 1,1-1,-1 1,1-1,-1 0,1 1,-1-1,1 0,-1 1,1-1,0 0,0 0,-1 0,1 1,0-1,0 0,0 0,0 0,0 1,0-1,0 0,0 0,0 0,0 1,0-1,0 0,1 0,-1 1,0-1,1 0,-1 0,0 1,1-1,-1 0,1 1,-1-1,1 0,-1 1,1-1,1 0,1-2,-1 0,1 1,0-1,0 1,1 0,-1 0,0 0,1 0,3-1,36-7,-31 8,1 0,-1 0,-1-2,1 1,0-2,-1 1,0-2,0 1,19-15,-29 20,0-1,0 0,0 0,0 0,-1 0,1 0,0 0,-1 0,1 0,-1-1,1 1,-1 0,0 0,1 0,-1-1,0 1,0 0,0 0,0-1,0 1,0 0,0 0,0 0,0-1,-1 0,0-1,0 1,-1 0,1-1,-1 1,1 0,-1 0,0 0,0 0,0 0,0 0,-2-1,-7-4,1 1,-1 0,-22-8,-29-7,0 4,-1 2,-113-13,-175 13,390 15,-1-2,1-1,0-2,-1-2,0-1,-1-3,0 0,0-3,-2-1,35-19,-66 32,-1 0,1 0,-1 0,0-1,0 1,0-1,0 1,-1-1,1 0,-1 0,0 0,1-1,-1 1,2-5,-4 6,0 1,0 0,0 0,1 0,-1 0,-1-1,1 1,0 0,0 0,0 0,-1 0,1 0,0-1,-1 1,1 0,-1 0,1 0,-2-2,0 1,-1 0,1-1,-1 1,1 0,-1 0,0 0,0 0,0 1,-3-2,-41-15,-1 3,0 1,-1 3,-65-7,-5-2,68 13,34 5,0 0,1-1,-28-9,43 12,1 0,0 0,0 0,0 0,0 0,-1 0,1 0,0 0,0 0,0 0,0 0,-1-1,1 1,0 0,0 0,0 0,0 0,0 0,-1 0,1-1,0 1,0 0,0 0,0 0,0 0,0 0,0-1,0 1,0 0,-1 0,1 0,0-1,0 1,0 0,0 0,0 0,0 0,0-1,0 1,0 0,1 0,-1 0,0-1,0 1,0 0,0 0,0 0,0 0,0 0,0-1,1 1,11-9,23-4,-32 12,38-16,69-38,-55 26,-45 23,0 0,0 0,-1-1,0 0,15-16,-22 22,-1 0,1 0,-1-1,0 1,1 0,-1-1,0 1,0-1,0 0,0 1,-1-1,1 0,0 1,-1-1,1 0,-1 0,0 0,1 0,-1 1,0-1,0 0,0 0,0 0,-1 0,1 0,0 1,-1-1,0 0,1 0,-1 0,0 1,0-1,1 1,-2-1,1 0,0 1,0 0,0-1,-1 1,1 0,0-1,-1 1,1 0,-1 0,-2-1,-6-3,-1 0,1 0,-1 1,0 1,0 0,0 0,0 1,-17-1,-97 1,88 3,50-2,0-1,0 0,19-7,-26 8,-1 0,0-1,0 0,0 0,0-1,-1 1,1-1,-1 0,1 0,-1 0,0-1,0 0,-1 0,1 0,-1 0,1 0,-1-1,3-6,1-2,0 0,1 0,1 0,0 1,21-21,-9 13,38-28,-10 9,-49 39,0 0,1-1,-1 1,1 0,-1 0,0-1,1 1,-1 0,0-1,1 1,-1 0,0-1,1 1,-1 0,0-1,0 1,1-1,-1 1,0-1,0 1,0 0,0-1,0 1,0-1,0 1,1-1,-1 1,-1-1,1 1,0-1,0 1,0-1,0 1,0-1,-17-6,-33 7,44 0,-18 0,14-1,1 0,0 2,-1-1,1 1,0 0,0 1,-1 0,1 1,-12 4,-39 12,49-17,0 1,1 0,-1 0,-12 7,3 0,-39 26,-13 26,-25 38,97-99,-1 0,1-1,-1 1,1 0,-1-1,0 1,1-1,-1 1,0-1,0 1,1-1,-1 1,0-1,0 0,0 1,1-1,-1 0,0 0,0 0,0 0,0 0,0 1,0-2,1 1,-1 0,0 0,0 0,0 0,0 0,0-1,1 1,-1 0,0-1,0 1,0-1,1 1,-1-1,-1 0,2 0,-1 0,0 0,1 0,-1 0,1 0,-1 0,1 0,0-1,-1 1,1 0,0 0,0 0,0 0,0-1,0 1,0 0,0 0,0 0,1-1,-1 1,0 0,1 0,-1 0,1 0,-1 0,1 0,-1 0,2-2,12-18,-13 18,0 1,0-1,0 1,0 0,1-1,-1 1,1 0,0 0,-1 0,1 0,0 0,0 1,0-1,1 1,-1-1,0 1,0 0,1 0,-1 0,1 0,-1 0,1 0,5 0,-6 1,32-4,-33 4,0 0,1 0,-1-1,0 1,1 0,-1-1,0 1,1 0,-1-1,0 0,0 1,0-1,1 0,-1 1,0-1,0 0,0 0,1-2,-8 2,0 0,0 0,0 0,0 1,-11 1,15-1,-6 1,-1 1,1 0,0 0,0 1,0 0,0 0,1 1,-1 0,1 0,0 1,0 0,-8 7,-14 10,-87 51,54-20,43-35,-1-1,0-1,-33 20,25-19,-42 34,63-46,-17 9,21-14,1 1,0 0,-1 1,1-1,0 0,0 1,-1-1,1 1,1 0,-1 0,0 0,0 0,-1 2,-32 41,24-32,1 0,0 1,-12 23,-31 66,3-36,47-63,-1 0,0 0,1 0,-1-1,-1 1,1-1,0 0,-1-1,0 1,1-1,-1 0,0 0,0 0,0 0,0-1,-1 0,1 0,-11 0,25 1,-1 0,0 1,0 0,0 0,-1 1,1 0,-1 0,0 1,0 0,0 0,7 9,43 26,-38-31,-8-4,-1 1,0 0,18 13,82 56,-77-54,58 46,7 16,1-25,-70-43,-1 2,28 20,-41-27,2-1,-1 0,1-1,0-1,21 5,-11-2,-6-3,-1 1,-1 2,25 14,-18-8,-3 0,1-1,1-1,0-1,45 16,-57-24,-1 0,0 1,0 0,15 11,30 15,-23-16,-19-8,0-1,1-1,-1 0,1-1,1-1,25 4,-33-7,0 0,-1 1,0 1,1 0,-1 0,0 0,11 7,-12-6,0 0,0-1,1 0,-1 0,1-1,0 0,0 0,0-1,11 1,-2-1,0-1,0-1,1 0,-1-1,-1-1,1-1,0 0,-1-1,17-8,-22 8,-1-1,1 1,-1-2,0 0,16-14,-22 17,-1 0,1 0,-1-1,0 1,0-1,0 0,-1 0,0 0,0 0,0 0,0 0,-1-1,0 1,1-10,-1 10,0-1,1 1,-1 1,1-1,0 0,0 0,0 0,1 1,0 0,0-1,7-6,14-28,-17 27,0-1,0 2,1-1,0 1,16-17,8-10,-24 28,-2-1,1-1,6-16,-3 7,-9 20,0 0,0 0,0 0,0 0,0 0,0 0,0 0,0 0,1 0,-1 1,0-1,0 0,3 0,-2 0,0 1,0-1,-1 0,1 0,-1 0,1 0,-1 0,1 0,-1 0,1 0,-1-1,2-1,5-12,-1-1,0 1,0-1,-2-1,0 1,-1-1,-1 0,3-33,7 1,0 6,-10 36,0 1,1-1,-1 1,1 0,1 0,-1 0,1 0,0 1,9-8,-10 10,7-8,12-9,-22 21,-1 1,0-1,0 1,0 0,0-1,0 1,0-1,-1 1,1-1,0 1,-1-1,1 1,-1-1,1 0,-1 1,0-1,0 0,0 1,-1 0,-14 42,-22 44,-2-16,11 5,29-83,-1 0,1 0,0 1,1-1,-1 0,1 1,2-7,-2 9,6-15,0 0,1 1,1 0,0 0,2 1,0 0,0 0,21-19,-5 12,-21 19,-1 0,0-1,0 1,0-1,0 0,-1 0,0-1,5-7,11-45,-18 50,0 0,1 0,0 0,0 0,0 1,1-1,1 1,-1 0,8-9,-9 10,0 0,0 0,0 0,-1 0,0 0,0 0,-1-1,0 1,0-1,0 1,-1-1,0 1,0-8,-1 20,1 33,0-39,0 1,0 0,0-1,0 1,0 0,0-1,0 1,0 0,0-1,0 1,0 0,0-1,1 1,-1 0,0-1,0 1,1-1,-1 1,0-1,1 1,-1 0,1-1,-1 0,1 1,-1-1,1 1,-1-1,1 1,-1-1,1 0,0 0,-1 1,1-1,0 0,-1 0,1 0,0 1,-1-1,1 0,0 0,-1 0,1 0,0 0,0-1,0 1,-1-1,1 1,-1-1,0 1,1-1,-1 1,1-1,-1 0,0 1,0-1,1 0,-1 1,0-1,0 0,0 0,0 1,0-1,0 0,0 1,0-1,0 0,0 0,0 1,0-1,0 0,-1 1,1-1,0 0,0 1,-1-1,1 0,0 1,-1-1,1 1,-1-1,1 1,-1-1,1 1,-1-1,0 0,-27-32,24 28,1 1,1 0,0 1,0-1,0 0,1 0,0 0,-1 0,0-6,-9-24,-31-46,-25-43,49 94,7 12,0 0,-18-20,15 21,0 0,1-1,-12-19,28 37,1 0,-1 0,1 0,-1 0,0-1,1 0,-1 1,1-1,-1 0,6-1,-9 1,1 0,0 0,0 0,0 0,0-1,-1 1,1 0,0 0,0-1,-1 1,1 0,0-1,0 1,-1-1,1 1,0-1,-1 1,1-1,-1 1,1-1,0 0,0-1,-1 1,0 0,0 0,-1-1,1 1,0 0,0 0,-1-1,1 1,-1 0,1 0,-1 0,1 0,-1 0,0-1,0 1,1 0,-1 1,0-1,0 0,0 0,-2-1,-4-4,0 0,0 1,-1 0,-13-6,14 7,-1 0,1 0,0-1,1 0,-1 0,-8-9,6 3,1 0,1 0,0-1,0 0,-5-15,-2-2,13 27,0-1,0 1,1-1,-1 1,1-1,-1 1,1-1,0 1,0-1,0 1,0-1,0 1,1-1,-1 1,2-4,-1 4,-1-1,1 1,-1-1,1 1,-1-1,0 1,0-1,0 1,0-1,-1 1,1-1,-1 1,1 0,-1-1,0 1,0 0,0-1,-2-2,-49-95,50 96,-1 1,0 0,0-1,0 1,0 0,-1 1,1-1,-1 1,0-1,0 1,1 0,-2 0,1 1,0-1,0 1,0 0,-1 0,-6 0,-11-2,-1 1,-25 1,42 1,-1 1,0 0,1 0,-1 0,1 1,-1 0,1 0,0 1,-8 4,-9 3,-137 49,99-47,-15 4,7 1,-5-5,65-11,1 1,0 0,-1 1,1 0,-9 5,-23 7,6-5,-60 29,34-13,44-19,12-4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4:50.698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7T07:14:57.379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4 1,'-1'51,"-1"-28,2-1,0 1,2 0,0 0,6 24,-7-45,0-1,-1 1,1-1,0 1,0-1,0 1,0-1,0 1,0-1,1 0,-1 0,0 1,1-1,-1 0,1 0,-1 0,1 0,-1-1,1 1,0 0,-1-1,1 1,0-1,-1 0,1 1,0-1,2 0,-2 0,0 0,0 1,0-1,0 0,0 1,0 0,0-1,0 1,0 0,0 0,0 0,-1 0,1 1,0-1,-1 0,1 1,-1-1,1 1,-1-1,0 1,2 2,1 2,-1-1,1 1,1-1,-1 0,1 0,0 0,0 0,0-1,1 0,0 0,-1-1,1 0,1 0,10 4,14 8,47 30,-30-16,78 34,-49-40,-62-20,1 1,-1 0,29 14,-17-4,57 20,-19-16,-40-12,-1 1,44 18,-60-21,-1 0,-1 1,1 0,-1 0,10 9,-7-4,51 28,-52-32,0 0,1 0,0-1,-1 0,2 0,-1-1,0-1,1 1,0-1,0-1,0 0,11 1,-4-2,-1 0,1 0,0-2,0 0,-1-1,29-7,-41 7,0 1,0-1,0-1,0 1,0-1,0 1,4-6,-5 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07-Oct-22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8490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07-Oct-22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33456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1817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4374" y="787067"/>
            <a:ext cx="2628900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719" y="787067"/>
            <a:ext cx="7039402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07-Oct-22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283627" y="125032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6855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07-Oct-22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059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7602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10072922" cy="23136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10072922" cy="25796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07-Oct-22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562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464515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136" y="2521885"/>
            <a:ext cx="4611138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07-Oct-22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963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8254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7"/>
            <a:ext cx="100729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4"/>
            <a:ext cx="4845387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3366390"/>
            <a:ext cx="4845387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4025" y="2521884"/>
            <a:ext cx="4869249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4025" y="3366390"/>
            <a:ext cx="4869249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07-Oct-22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8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1007755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07-Oct-22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5233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9730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07-Oct-22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4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4315386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420086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4315386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07-Oct-22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055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3932237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00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07-Oct-22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93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6050" y="5204030"/>
            <a:ext cx="886141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17" y="2521885"/>
            <a:ext cx="1007755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18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07-Oct-22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18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5367" y="6356350"/>
            <a:ext cx="52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4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HCWBS6k8j0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CBTZh41Ris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lqjkVthM9o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LoI9hAX9dw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pVteRyKEgc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9.png"/><Relationship Id="rId21" Type="http://schemas.openxmlformats.org/officeDocument/2006/relationships/customXml" Target="../ink/ink10.xml"/><Relationship Id="rId34" Type="http://schemas.openxmlformats.org/officeDocument/2006/relationships/image" Target="../media/image63.png"/><Relationship Id="rId42" Type="http://schemas.openxmlformats.org/officeDocument/2006/relationships/image" Target="../media/image67.png"/><Relationship Id="rId47" Type="http://schemas.openxmlformats.org/officeDocument/2006/relationships/customXml" Target="../ink/ink23.xml"/><Relationship Id="rId50" Type="http://schemas.openxmlformats.org/officeDocument/2006/relationships/image" Target="../media/image71.png"/><Relationship Id="rId55" Type="http://schemas.openxmlformats.org/officeDocument/2006/relationships/customXml" Target="../ink/ink27.xml"/><Relationship Id="rId63" Type="http://schemas.openxmlformats.org/officeDocument/2006/relationships/customXml" Target="../ink/ink31.xml"/><Relationship Id="rId7" Type="http://schemas.openxmlformats.org/officeDocument/2006/relationships/customXml" Target="../ink/ink3.xml"/><Relationship Id="rId2" Type="http://schemas.openxmlformats.org/officeDocument/2006/relationships/image" Target="../media/image47.png"/><Relationship Id="rId16" Type="http://schemas.openxmlformats.org/officeDocument/2006/relationships/image" Target="../media/image54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58.png"/><Relationship Id="rId32" Type="http://schemas.openxmlformats.org/officeDocument/2006/relationships/image" Target="../media/image62.png"/><Relationship Id="rId37" Type="http://schemas.openxmlformats.org/officeDocument/2006/relationships/customXml" Target="../ink/ink18.xml"/><Relationship Id="rId40" Type="http://schemas.openxmlformats.org/officeDocument/2006/relationships/image" Target="../media/image66.png"/><Relationship Id="rId45" Type="http://schemas.openxmlformats.org/officeDocument/2006/relationships/customXml" Target="../ink/ink22.xml"/><Relationship Id="rId53" Type="http://schemas.openxmlformats.org/officeDocument/2006/relationships/customXml" Target="../ink/ink26.xml"/><Relationship Id="rId58" Type="http://schemas.openxmlformats.org/officeDocument/2006/relationships/image" Target="../media/image75.png"/><Relationship Id="rId66" Type="http://schemas.openxmlformats.org/officeDocument/2006/relationships/image" Target="../media/image79.png"/><Relationship Id="rId5" Type="http://schemas.openxmlformats.org/officeDocument/2006/relationships/customXml" Target="../ink/ink2.xml"/><Relationship Id="rId61" Type="http://schemas.openxmlformats.org/officeDocument/2006/relationships/customXml" Target="../ink/ink30.xml"/><Relationship Id="rId19" Type="http://schemas.openxmlformats.org/officeDocument/2006/relationships/customXml" Target="../ink/ink9.xml"/><Relationship Id="rId14" Type="http://schemas.openxmlformats.org/officeDocument/2006/relationships/image" Target="../media/image53.png"/><Relationship Id="rId22" Type="http://schemas.openxmlformats.org/officeDocument/2006/relationships/image" Target="../media/image57.png"/><Relationship Id="rId27" Type="http://schemas.openxmlformats.org/officeDocument/2006/relationships/customXml" Target="../ink/ink13.xml"/><Relationship Id="rId30" Type="http://schemas.openxmlformats.org/officeDocument/2006/relationships/image" Target="../media/image61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70.png"/><Relationship Id="rId56" Type="http://schemas.openxmlformats.org/officeDocument/2006/relationships/image" Target="../media/image74.png"/><Relationship Id="rId64" Type="http://schemas.openxmlformats.org/officeDocument/2006/relationships/image" Target="../media/image78.png"/><Relationship Id="rId8" Type="http://schemas.openxmlformats.org/officeDocument/2006/relationships/image" Target="../media/image50.png"/><Relationship Id="rId51" Type="http://schemas.openxmlformats.org/officeDocument/2006/relationships/customXml" Target="../ink/ink25.xml"/><Relationship Id="rId3" Type="http://schemas.openxmlformats.org/officeDocument/2006/relationships/customXml" Target="../ink/ink1.xml"/><Relationship Id="rId12" Type="http://schemas.openxmlformats.org/officeDocument/2006/relationships/image" Target="../media/image52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65.png"/><Relationship Id="rId46" Type="http://schemas.openxmlformats.org/officeDocument/2006/relationships/image" Target="../media/image69.png"/><Relationship Id="rId59" Type="http://schemas.openxmlformats.org/officeDocument/2006/relationships/customXml" Target="../ink/ink29.xml"/><Relationship Id="rId20" Type="http://schemas.openxmlformats.org/officeDocument/2006/relationships/image" Target="../media/image56.png"/><Relationship Id="rId41" Type="http://schemas.openxmlformats.org/officeDocument/2006/relationships/customXml" Target="../ink/ink20.xml"/><Relationship Id="rId54" Type="http://schemas.openxmlformats.org/officeDocument/2006/relationships/image" Target="../media/image73.png"/><Relationship Id="rId6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60.png"/><Relationship Id="rId36" Type="http://schemas.openxmlformats.org/officeDocument/2006/relationships/image" Target="../media/image64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image" Target="../media/image51.png"/><Relationship Id="rId31" Type="http://schemas.openxmlformats.org/officeDocument/2006/relationships/customXml" Target="../ink/ink15.xml"/><Relationship Id="rId44" Type="http://schemas.openxmlformats.org/officeDocument/2006/relationships/image" Target="../media/image68.png"/><Relationship Id="rId52" Type="http://schemas.openxmlformats.org/officeDocument/2006/relationships/image" Target="../media/image72.png"/><Relationship Id="rId60" Type="http://schemas.openxmlformats.org/officeDocument/2006/relationships/image" Target="../media/image76.png"/><Relationship Id="rId65" Type="http://schemas.openxmlformats.org/officeDocument/2006/relationships/customXml" Target="../ink/ink32.xml"/><Relationship Id="rId4" Type="http://schemas.openxmlformats.org/officeDocument/2006/relationships/image" Target="../media/image48.png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55.png"/><Relationship Id="rId39" Type="http://schemas.openxmlformats.org/officeDocument/2006/relationships/customXml" Target="../ink/ink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OHayh06LJ4?feature=oembed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9.jpeg"/><Relationship Id="rId7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0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E0D3E-4F01-E151-2652-D8FC35238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3673" r="-1" b="1381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717CB1-28DD-CFE2-5EA8-C8A1572B7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9238" y="1145080"/>
            <a:ext cx="9090476" cy="2179601"/>
          </a:xfrm>
        </p:spPr>
        <p:txBody>
          <a:bodyPr anchor="b">
            <a:normAutofit/>
          </a:bodyPr>
          <a:lstStyle/>
          <a:p>
            <a:pPr algn="ctr"/>
            <a:r>
              <a:rPr lang="sr-Cyrl-RS" dirty="0">
                <a:solidFill>
                  <a:srgbClr val="FFFFFF"/>
                </a:solidFill>
              </a:rPr>
              <a:t>Компјутерски вид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E83848-6372-D07B-2DC4-CC25B9BB8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9029" y="3774105"/>
            <a:ext cx="6190895" cy="1633040"/>
          </a:xfrm>
        </p:spPr>
        <p:txBody>
          <a:bodyPr anchor="t">
            <a:normAutofit/>
          </a:bodyPr>
          <a:lstStyle/>
          <a:p>
            <a:pPr algn="ctr"/>
            <a:r>
              <a:rPr lang="sr-Cyrl-RS">
                <a:solidFill>
                  <a:srgbClr val="FFFFFF"/>
                </a:solidFill>
              </a:rPr>
              <a:t>Школска 2022/2023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F7F2079-504C-499A-A644-58F4DDC76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491506" y="-615180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5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8356" y="353329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6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516668"/>
            <a:ext cx="4187283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969850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9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2C38DB57-547F-A02A-0C46-14173E2E5FBD}"/>
              </a:ext>
            </a:extLst>
          </p:cNvPr>
          <p:cNvSpPr txBox="1">
            <a:spLocks/>
          </p:cNvSpPr>
          <p:nvPr/>
        </p:nvSpPr>
        <p:spPr>
          <a:xfrm>
            <a:off x="1524000" y="3122760"/>
            <a:ext cx="9144000" cy="119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67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9690-0DAE-E027-BCBC-A3781F47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Шта је „тежак“ проблем за машину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01D29-0894-114B-93A2-C6E791277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6"/>
            <a:ext cx="5714827" cy="1899286"/>
          </a:xfrm>
        </p:spPr>
        <p:txBody>
          <a:bodyPr/>
          <a:lstStyle/>
          <a:p>
            <a:r>
              <a:rPr lang="sr-Cyrl-RS" b="1" dirty="0"/>
              <a:t>Играње шаха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Компликована игра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Пуно могућности, надмудривања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Јасна правила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75BAD9-8527-42B3-BFD8-DF6376A869FD}"/>
              </a:ext>
            </a:extLst>
          </p:cNvPr>
          <p:cNvSpPr txBox="1">
            <a:spLocks/>
          </p:cNvSpPr>
          <p:nvPr/>
        </p:nvSpPr>
        <p:spPr>
          <a:xfrm>
            <a:off x="6323202" y="2521884"/>
            <a:ext cx="571482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b="1" dirty="0"/>
              <a:t>Да ли се на слици налази мачка?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Препознавање је „тривијалан“ задатак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Недефинисано – „шта је мачка“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sr-Cyrl-RS" dirty="0"/>
              <a:t>Троугласте уши, два ока, лоптаста глава ….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9DB9D5-E839-3A6D-097D-555AD96BD60E}"/>
              </a:ext>
            </a:extLst>
          </p:cNvPr>
          <p:cNvSpPr txBox="1">
            <a:spLocks/>
          </p:cNvSpPr>
          <p:nvPr/>
        </p:nvSpPr>
        <p:spPr>
          <a:xfrm>
            <a:off x="525716" y="4606780"/>
            <a:ext cx="5714827" cy="1899286"/>
          </a:xfrm>
          <a:prstGeom prst="rect">
            <a:avLst/>
          </a:prstGeom>
          <a:ln>
            <a:solidFill>
              <a:srgbClr val="B5303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dirty="0"/>
              <a:t>Закључак: </a:t>
            </a:r>
            <a:r>
              <a:rPr lang="sr-Cyrl-RS" b="1" dirty="0"/>
              <a:t>НЕ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Машине могу да победе људе у овим играма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E1AD1E-42EC-BE35-6062-9FDE87CD97C9}"/>
              </a:ext>
            </a:extLst>
          </p:cNvPr>
          <p:cNvSpPr txBox="1">
            <a:spLocks/>
          </p:cNvSpPr>
          <p:nvPr/>
        </p:nvSpPr>
        <p:spPr>
          <a:xfrm>
            <a:off x="6323202" y="4606780"/>
            <a:ext cx="5714827" cy="189928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dirty="0"/>
              <a:t>Закључак: </a:t>
            </a:r>
            <a:r>
              <a:rPr lang="sr-Cyrl-RS" b="1" dirty="0"/>
              <a:t>ДА</a:t>
            </a:r>
            <a:r>
              <a:rPr lang="sr-Cyrl-RS" dirty="0"/>
              <a:t>, ДА, ДА (</a:t>
            </a:r>
            <a:r>
              <a:rPr lang="sr-Cyrl-RS" b="1" dirty="0"/>
              <a:t>углавном</a:t>
            </a:r>
            <a:r>
              <a:rPr lang="sr-Cyrl-R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Детекција није исто што и разумевање</a:t>
            </a:r>
          </a:p>
        </p:txBody>
      </p:sp>
    </p:spTree>
    <p:extLst>
      <p:ext uri="{BB962C8B-B14F-4D97-AF65-F5344CB8AC3E}">
        <p14:creationId xmlns:p14="http://schemas.microsoft.com/office/powerpoint/2010/main" val="2863074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6B213-B675-EEF6-5E8A-323344E8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Примери</a:t>
            </a:r>
            <a:r>
              <a:rPr lang="en-US" dirty="0"/>
              <a:t> – </a:t>
            </a:r>
            <a:r>
              <a:rPr lang="sr-Cyrl-RS" dirty="0"/>
              <a:t>шта све вештачка интелигенција може</a:t>
            </a:r>
            <a:endParaRPr lang="en-US" dirty="0"/>
          </a:p>
        </p:txBody>
      </p:sp>
      <p:pic>
        <p:nvPicPr>
          <p:cNvPr id="6" name="Online Media 5" title="Google’s AI Beats World’s Best ‘Go’ Player">
            <a:hlinkClick r:id="" action="ppaction://media"/>
            <a:extLst>
              <a:ext uri="{FF2B5EF4-FFF2-40B4-BE49-F238E27FC236}">
                <a16:creationId xmlns:a16="http://schemas.microsoft.com/office/drawing/2014/main" id="{03AC2E4A-0E31-4D66-2E31-41AA48B4842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28330" y="2381136"/>
            <a:ext cx="7535339" cy="42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2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6B213-B675-EEF6-5E8A-323344E8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Примери</a:t>
            </a:r>
            <a:r>
              <a:rPr lang="en-US" dirty="0"/>
              <a:t> – </a:t>
            </a:r>
            <a:r>
              <a:rPr lang="sr-Cyrl-RS" dirty="0"/>
              <a:t>шта све вештачка интелигенција може</a:t>
            </a:r>
            <a:endParaRPr lang="en-US" dirty="0"/>
          </a:p>
        </p:txBody>
      </p:sp>
      <p:pic>
        <p:nvPicPr>
          <p:cNvPr id="5" name="Online Media 4" title="Everybody Dance Now">
            <a:hlinkClick r:id="" action="ppaction://media"/>
            <a:extLst>
              <a:ext uri="{FF2B5EF4-FFF2-40B4-BE49-F238E27FC236}">
                <a16:creationId xmlns:a16="http://schemas.microsoft.com/office/drawing/2014/main" id="{3343181F-40EE-E791-D146-B68D5C08512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19300" y="2541609"/>
            <a:ext cx="7048500" cy="39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0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6B213-B675-EEF6-5E8A-323344E8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Примери</a:t>
            </a:r>
            <a:r>
              <a:rPr lang="en-US" dirty="0"/>
              <a:t> – </a:t>
            </a:r>
            <a:r>
              <a:rPr lang="sr-Cyrl-RS" dirty="0"/>
              <a:t>шта све вештачка интелигенција може</a:t>
            </a:r>
            <a:endParaRPr lang="en-US" dirty="0"/>
          </a:p>
        </p:txBody>
      </p:sp>
      <p:pic>
        <p:nvPicPr>
          <p:cNvPr id="5" name="Online Media 4" title="Mona Lisa Sings Venga Boys">
            <a:hlinkClick r:id="" action="ppaction://media"/>
            <a:extLst>
              <a:ext uri="{FF2B5EF4-FFF2-40B4-BE49-F238E27FC236}">
                <a16:creationId xmlns:a16="http://schemas.microsoft.com/office/drawing/2014/main" id="{569E4F1F-3D8B-A1D5-EAE0-D73369E3843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24225" y="2428479"/>
            <a:ext cx="5823204" cy="436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5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6B213-B675-EEF6-5E8A-323344E8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Примери</a:t>
            </a:r>
            <a:r>
              <a:rPr lang="en-US" dirty="0"/>
              <a:t> – </a:t>
            </a:r>
            <a:r>
              <a:rPr lang="sr-Cyrl-RS" dirty="0"/>
              <a:t>шта све вештачка интелигенција може</a:t>
            </a:r>
            <a:endParaRPr lang="en-US" dirty="0"/>
          </a:p>
        </p:txBody>
      </p:sp>
      <p:pic>
        <p:nvPicPr>
          <p:cNvPr id="7" name="Online Media 6" title="It’s Getting Harder to Spot a Deep Fake Video">
            <a:hlinkClick r:id="" action="ppaction://media"/>
            <a:extLst>
              <a:ext uri="{FF2B5EF4-FFF2-40B4-BE49-F238E27FC236}">
                <a16:creationId xmlns:a16="http://schemas.microsoft.com/office/drawing/2014/main" id="{A1F3CE7D-FDA8-40E3-3C45-F7F2083D9C9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00225" y="2381582"/>
            <a:ext cx="7813675" cy="441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6B213-B675-EEF6-5E8A-323344E8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Примери</a:t>
            </a:r>
            <a:r>
              <a:rPr lang="en-US" dirty="0"/>
              <a:t> – </a:t>
            </a:r>
            <a:r>
              <a:rPr lang="sr-Cyrl-RS" dirty="0"/>
              <a:t>шта све вештачка интелигенција може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C3FA6-3392-886D-B57D-77F9DDE62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2194560"/>
            <a:ext cx="7545510" cy="3958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470824-0B8C-96D5-596F-C531555337DF}"/>
              </a:ext>
            </a:extLst>
          </p:cNvPr>
          <p:cNvSpPr txBox="1"/>
          <p:nvPr/>
        </p:nvSpPr>
        <p:spPr>
          <a:xfrm>
            <a:off x="3800475" y="6391275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https://openai.com/dall-e-2/</a:t>
            </a:r>
          </a:p>
        </p:txBody>
      </p:sp>
    </p:spTree>
    <p:extLst>
      <p:ext uri="{BB962C8B-B14F-4D97-AF65-F5344CB8AC3E}">
        <p14:creationId xmlns:p14="http://schemas.microsoft.com/office/powerpoint/2010/main" val="3949905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6B213-B675-EEF6-5E8A-323344E8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Примери</a:t>
            </a:r>
            <a:r>
              <a:rPr lang="en-US" dirty="0"/>
              <a:t> – </a:t>
            </a:r>
            <a:r>
              <a:rPr lang="sr-Cyrl-RS" dirty="0"/>
              <a:t>шта све вештачка интелигенција може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70824-0B8C-96D5-596F-C531555337DF}"/>
              </a:ext>
            </a:extLst>
          </p:cNvPr>
          <p:cNvSpPr txBox="1"/>
          <p:nvPr/>
        </p:nvSpPr>
        <p:spPr>
          <a:xfrm>
            <a:off x="3800475" y="6391275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https://openai.com/dall-e-2/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737A19-D0E9-22DB-9189-03392396C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2194560"/>
            <a:ext cx="7328034" cy="402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77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12E85C9-97E8-91BD-3C93-4E7534857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375606"/>
            <a:ext cx="6367463" cy="423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075C28-22FC-42D9-E29B-188821EC0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9941" y="6571235"/>
            <a:ext cx="3671053" cy="27344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https://www.wsj.com/articles/BL-DGB-42522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74813-774C-13A6-261F-2116B3C1D4AF}"/>
              </a:ext>
            </a:extLst>
          </p:cNvPr>
          <p:cNvSpPr/>
          <p:nvPr/>
        </p:nvSpPr>
        <p:spPr>
          <a:xfrm>
            <a:off x="3299380" y="4110088"/>
            <a:ext cx="2441543" cy="2466873"/>
          </a:xfrm>
          <a:prstGeom prst="rect">
            <a:avLst/>
          </a:prstGeom>
          <a:solidFill>
            <a:srgbClr val="F3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8D10A2-A6F9-B550-A36E-568E240D2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</p:spPr>
        <p:txBody>
          <a:bodyPr/>
          <a:lstStyle/>
          <a:p>
            <a:r>
              <a:rPr lang="sr-Cyrl-RS" dirty="0"/>
              <a:t>Примери</a:t>
            </a:r>
            <a:r>
              <a:rPr lang="en-US" dirty="0"/>
              <a:t> – </a:t>
            </a:r>
            <a:r>
              <a:rPr lang="sr-Cyrl-RS" dirty="0"/>
              <a:t>шта све вештачка интелигенција може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406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12E85C9-97E8-91BD-3C93-4E7534857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375606"/>
            <a:ext cx="6367463" cy="423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075C28-22FC-42D9-E29B-188821EC0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9941" y="6571235"/>
            <a:ext cx="3671053" cy="27344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https://www.wsj.com/articles/BL-DGB-42522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AFBD6C-F0C4-8E55-E422-A237C789F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</p:spPr>
        <p:txBody>
          <a:bodyPr/>
          <a:lstStyle/>
          <a:p>
            <a:r>
              <a:rPr lang="sr-Cyrl-RS" dirty="0"/>
              <a:t>Примери</a:t>
            </a:r>
            <a:r>
              <a:rPr lang="en-US" dirty="0"/>
              <a:t> – </a:t>
            </a:r>
            <a:r>
              <a:rPr lang="sr-Cyrl-RS" dirty="0"/>
              <a:t>шта све вештачка интелигенција (не) може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286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Epic AI fails">
            <a:hlinkClick r:id="" action="ppaction://media"/>
            <a:extLst>
              <a:ext uri="{FF2B5EF4-FFF2-40B4-BE49-F238E27FC236}">
                <a16:creationId xmlns:a16="http://schemas.microsoft.com/office/drawing/2014/main" id="{8B7F3513-108C-6558-AA55-397A2577789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23617" y="2334001"/>
            <a:ext cx="7544766" cy="42625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090D7BC-36EC-CE82-C293-B67812849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</p:spPr>
        <p:txBody>
          <a:bodyPr/>
          <a:lstStyle/>
          <a:p>
            <a:r>
              <a:rPr lang="sr-Cyrl-RS" dirty="0"/>
              <a:t>Примери</a:t>
            </a:r>
            <a:r>
              <a:rPr lang="en-US" dirty="0"/>
              <a:t> – </a:t>
            </a:r>
            <a:r>
              <a:rPr lang="sr-Cyrl-RS" dirty="0"/>
              <a:t>шта све вештачка интелигенција (не) може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53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amous Quotes About Dogs and Cats">
            <a:extLst>
              <a:ext uri="{FF2B5EF4-FFF2-40B4-BE49-F238E27FC236}">
                <a16:creationId xmlns:a16="http://schemas.microsoft.com/office/drawing/2014/main" id="{9EAF353F-3CAA-902B-B26B-7698DD1B8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 bwMode="auto">
          <a:xfrm>
            <a:off x="142875" y="1523999"/>
            <a:ext cx="7624167" cy="428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B3A4DF-0B14-37BA-7FB1-C00E45400308}"/>
              </a:ext>
            </a:extLst>
          </p:cNvPr>
          <p:cNvSpPr txBox="1"/>
          <p:nvPr/>
        </p:nvSpPr>
        <p:spPr>
          <a:xfrm>
            <a:off x="8201024" y="1552575"/>
            <a:ext cx="36390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r-Cyrl-RS" dirty="0"/>
              <a:t>Шта се налази на овој слици?</a:t>
            </a:r>
          </a:p>
          <a:p>
            <a:pPr marL="342900" indent="-342900">
              <a:buFont typeface="+mj-lt"/>
              <a:buAutoNum type="arabicPeriod"/>
            </a:pPr>
            <a:r>
              <a:rPr lang="sr-Cyrl-RS" dirty="0"/>
              <a:t>Има ли животиња? Које? Где?</a:t>
            </a:r>
          </a:p>
          <a:p>
            <a:pPr marL="342900" indent="-342900">
              <a:buFont typeface="+mj-lt"/>
              <a:buAutoNum type="arabicPeriod"/>
            </a:pPr>
            <a:r>
              <a:rPr lang="sr-Cyrl-RS" dirty="0"/>
              <a:t>Шта се налази у позадини?</a:t>
            </a:r>
          </a:p>
          <a:p>
            <a:pPr marL="342900" indent="-342900">
              <a:buFont typeface="+mj-lt"/>
              <a:buAutoNum type="arabicPeriod"/>
            </a:pPr>
            <a:r>
              <a:rPr lang="sr-Cyrl-RS" dirty="0"/>
              <a:t>Како бисте описали ову слику?</a:t>
            </a:r>
          </a:p>
          <a:p>
            <a:pPr marL="342900" indent="-342900">
              <a:buFont typeface="+mj-lt"/>
              <a:buAutoNum type="arabicPeriod"/>
            </a:pPr>
            <a:r>
              <a:rPr lang="sr-Cyrl-RS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3446737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ue Cat Confession #10 – 2020 Has Me All Turned Around – Frazier's Racket">
            <a:extLst>
              <a:ext uri="{FF2B5EF4-FFF2-40B4-BE49-F238E27FC236}">
                <a16:creationId xmlns:a16="http://schemas.microsoft.com/office/drawing/2014/main" id="{150FDCB5-09CD-B8F8-8685-5536FDB8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49" y="276225"/>
            <a:ext cx="5495925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7BC4C6C-C0BC-3CCB-DDFA-9438556262A4}"/>
              </a:ext>
            </a:extLst>
          </p:cNvPr>
          <p:cNvSpPr txBox="1">
            <a:spLocks/>
          </p:cNvSpPr>
          <p:nvPr/>
        </p:nvSpPr>
        <p:spPr>
          <a:xfrm>
            <a:off x="3219941" y="6571235"/>
            <a:ext cx="3671053" cy="27344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>
                <a:solidFill>
                  <a:schemeClr val="bg1">
                    <a:lumMod val="65000"/>
                  </a:schemeClr>
                </a:solidFill>
                <a:effectLst/>
                <a:latin typeface="Vollkorn"/>
              </a:rPr>
              <a:t>Image credits: @izzyandthefluff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6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8C2AA-AA23-8043-8A32-0ABA6B5BF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Шта машина види?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F0A344-7D92-7951-40C8-449DE8787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17" y="2527632"/>
            <a:ext cx="4124325" cy="421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71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96400C-3B15-0DF7-2F81-6E24BCC91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16" y="2519477"/>
            <a:ext cx="4179483" cy="42137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28C2AA-AA23-8043-8A32-0ABA6B5BF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Шта машина види?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10DDFF-D2A9-64A9-82C8-F50B3AD93878}"/>
              </a:ext>
            </a:extLst>
          </p:cNvPr>
          <p:cNvSpPr txBox="1"/>
          <p:nvPr/>
        </p:nvSpPr>
        <p:spPr>
          <a:xfrm>
            <a:off x="5010149" y="2628900"/>
            <a:ext cx="5267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Пиксели који имају неку вредност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Који распоред чини број 8? Који број 5?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Који распоред одговора мачки, тигру,  човеку?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Колико има могућности?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560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8C2AA-AA23-8043-8A32-0ABA6B5BF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Шта машина види?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69962-3D75-4D85-9470-616E2A2D8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42" y="2693899"/>
            <a:ext cx="5497984" cy="3700121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5DA690B7-EDA1-042D-7FBD-C91E4F3A7B10}"/>
              </a:ext>
            </a:extLst>
          </p:cNvPr>
          <p:cNvSpPr txBox="1">
            <a:spLocks/>
          </p:cNvSpPr>
          <p:nvPr/>
        </p:nvSpPr>
        <p:spPr>
          <a:xfrm>
            <a:off x="612742" y="6467540"/>
            <a:ext cx="5797485" cy="27344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>
                <a:solidFill>
                  <a:schemeClr val="bg1">
                    <a:lumMod val="65000"/>
                  </a:schemeClr>
                </a:solidFill>
                <a:effectLst/>
                <a:latin typeface="Vollkorn"/>
              </a:rPr>
              <a:t>Image credits:</a:t>
            </a:r>
            <a:r>
              <a:rPr lang="sr-Cyrl-RS" b="0" i="0" dirty="0">
                <a:solidFill>
                  <a:schemeClr val="bg1">
                    <a:lumMod val="65000"/>
                  </a:schemeClr>
                </a:solidFill>
                <a:effectLst/>
                <a:latin typeface="Vollkorn"/>
              </a:rPr>
              <a:t> </a:t>
            </a:r>
            <a:r>
              <a:rPr lang="en-US" b="0" i="0" dirty="0">
                <a:solidFill>
                  <a:schemeClr val="bg1">
                    <a:lumMod val="65000"/>
                  </a:schemeClr>
                </a:solidFill>
                <a:effectLst/>
                <a:latin typeface="Vollkorn"/>
              </a:rPr>
              <a:t>https://www.futurelearn.com/info/courses/intelligent-systems/0/steps/245920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A4F20EFD-90F1-2B21-C1CD-EBCD1145E11B}"/>
              </a:ext>
            </a:extLst>
          </p:cNvPr>
          <p:cNvSpPr txBox="1">
            <a:spLocks/>
          </p:cNvSpPr>
          <p:nvPr/>
        </p:nvSpPr>
        <p:spPr>
          <a:xfrm>
            <a:off x="6394515" y="5934209"/>
            <a:ext cx="5797485" cy="273445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>
                <a:solidFill>
                  <a:schemeClr val="bg1">
                    <a:lumMod val="65000"/>
                  </a:schemeClr>
                </a:solidFill>
                <a:effectLst/>
                <a:latin typeface="Vollkorn"/>
              </a:rPr>
              <a:t>Image </a:t>
            </a:r>
            <a:r>
              <a:rPr lang="en-US" b="0" i="0" dirty="0" err="1">
                <a:solidFill>
                  <a:schemeClr val="bg1">
                    <a:lumMod val="65000"/>
                  </a:schemeClr>
                </a:solidFill>
                <a:effectLst/>
                <a:latin typeface="Vollkorn"/>
              </a:rPr>
              <a:t>credits:https</a:t>
            </a:r>
            <a:r>
              <a:rPr lang="en-US" b="0" i="0" dirty="0">
                <a:solidFill>
                  <a:schemeClr val="bg1">
                    <a:lumMod val="65000"/>
                  </a:schemeClr>
                </a:solidFill>
                <a:effectLst/>
                <a:latin typeface="Vollkorn"/>
              </a:rPr>
              <a:t>://medium.com/@raycad.seedotech/convolutional-neural-network-cnn-8d1908c010ab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3F8B5C-C700-71E0-5749-03B1F3543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369" y="2912900"/>
            <a:ext cx="3202757" cy="275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64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58B18-D28D-8EFE-70D3-2B0F517E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Неуронске мреже и рачунарска визија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624B5-29DB-B56C-4851-C0CD94E4C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5"/>
            <a:ext cx="4281953" cy="3549045"/>
          </a:xfrm>
        </p:spPr>
        <p:txBody>
          <a:bodyPr/>
          <a:lstStyle/>
          <a:p>
            <a:r>
              <a:rPr lang="sr-Cyrl-RS" dirty="0"/>
              <a:t>Човек: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A83C7C-1C12-8A43-D013-B2FFCAEE046F}"/>
              </a:ext>
            </a:extLst>
          </p:cNvPr>
          <p:cNvSpPr txBox="1">
            <a:spLocks/>
          </p:cNvSpPr>
          <p:nvPr/>
        </p:nvSpPr>
        <p:spPr>
          <a:xfrm>
            <a:off x="4807670" y="2521884"/>
            <a:ext cx="4281953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dirty="0"/>
              <a:t>Машина: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39F287-5325-F9BB-D00F-FD7DFFFB4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582" y="2969318"/>
            <a:ext cx="2101178" cy="2118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9CAFA9-3969-35DE-38F5-8EE530E02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51" y="3045356"/>
            <a:ext cx="1657865" cy="169380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AFB7B03-8A8F-4C71-4A3D-B474AD355E8D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6847760" y="4028519"/>
            <a:ext cx="13249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2BA0C1-3FEA-D197-C3C3-4767C29CA626}"/>
              </a:ext>
            </a:extLst>
          </p:cNvPr>
          <p:cNvSpPr txBox="1"/>
          <p:nvPr/>
        </p:nvSpPr>
        <p:spPr>
          <a:xfrm>
            <a:off x="8396631" y="3722693"/>
            <a:ext cx="631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8?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9376B8-6239-1776-91E4-908436F12359}"/>
              </a:ext>
            </a:extLst>
          </p:cNvPr>
          <p:cNvCxnSpPr>
            <a:cxnSpLocks/>
          </p:cNvCxnSpPr>
          <p:nvPr/>
        </p:nvCxnSpPr>
        <p:spPr>
          <a:xfrm>
            <a:off x="8682026" y="5997546"/>
            <a:ext cx="693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F30AC56-F408-AC4E-060B-30811AFDD305}"/>
              </a:ext>
            </a:extLst>
          </p:cNvPr>
          <p:cNvSpPr txBox="1"/>
          <p:nvPr/>
        </p:nvSpPr>
        <p:spPr>
          <a:xfrm>
            <a:off x="9375044" y="5671887"/>
            <a:ext cx="1148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3600" b="1" dirty="0"/>
              <a:t>Пас</a:t>
            </a:r>
            <a:r>
              <a:rPr lang="en-US" sz="3600" b="1" dirty="0"/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FE8487-8B14-6AB7-0840-48291CF728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3" b="1"/>
          <a:stretch/>
        </p:blipFill>
        <p:spPr>
          <a:xfrm>
            <a:off x="4609582" y="5343110"/>
            <a:ext cx="4041284" cy="13038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F526A0-0AD5-B6E2-1C60-F1ED2370F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995" y="4886072"/>
            <a:ext cx="1824276" cy="189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74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8C2AA-AA23-8043-8A32-0ABA6B5BF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Идеја – имитација људског мозга</a:t>
            </a:r>
            <a:endParaRPr lang="en-US" dirty="0"/>
          </a:p>
        </p:txBody>
      </p:sp>
      <p:pic>
        <p:nvPicPr>
          <p:cNvPr id="15" name="Google Shape;240;p32">
            <a:extLst>
              <a:ext uri="{FF2B5EF4-FFF2-40B4-BE49-F238E27FC236}">
                <a16:creationId xmlns:a16="http://schemas.microsoft.com/office/drawing/2014/main" id="{418D2D94-D14B-8E81-FECD-8E470B2DD6D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 flipH="1">
            <a:off x="-529628" y="3515977"/>
            <a:ext cx="3954770" cy="22426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243;p32">
            <a:extLst>
              <a:ext uri="{FF2B5EF4-FFF2-40B4-BE49-F238E27FC236}">
                <a16:creationId xmlns:a16="http://schemas.microsoft.com/office/drawing/2014/main" id="{61D1E19B-DF1A-914C-6867-D78D351BBE5B}"/>
              </a:ext>
            </a:extLst>
          </p:cNvPr>
          <p:cNvGrpSpPr/>
          <p:nvPr/>
        </p:nvGrpSpPr>
        <p:grpSpPr>
          <a:xfrm>
            <a:off x="3130801" y="2371922"/>
            <a:ext cx="4367915" cy="4416947"/>
            <a:chOff x="3085812" y="1704433"/>
            <a:chExt cx="4788765" cy="4770979"/>
          </a:xfrm>
        </p:grpSpPr>
        <p:pic>
          <p:nvPicPr>
            <p:cNvPr id="17" name="Google Shape;244;p32" descr="&amp;Rcy;&amp;iecy;&amp;zcy;&amp;ucy;&amp;lcy;&amp;tcy;&amp;acy;&amp;tcy; &amp;scy;&amp;lcy;&amp;icy;&amp;kcy;&amp;acy; &amp;zcy;&amp;acy; dendroid neuron axon">
              <a:extLst>
                <a:ext uri="{FF2B5EF4-FFF2-40B4-BE49-F238E27FC236}">
                  <a16:creationId xmlns:a16="http://schemas.microsoft.com/office/drawing/2014/main" id="{FD953882-73FA-1A32-34C0-E79E0A183D9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76511" y="1704433"/>
              <a:ext cx="4035966" cy="20586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Google Shape;245;p32">
              <a:extLst>
                <a:ext uri="{FF2B5EF4-FFF2-40B4-BE49-F238E27FC236}">
                  <a16:creationId xmlns:a16="http://schemas.microsoft.com/office/drawing/2014/main" id="{208FD32E-D033-59BC-73C9-FF0B17E503E8}"/>
                </a:ext>
              </a:extLst>
            </p:cNvPr>
            <p:cNvGrpSpPr/>
            <p:nvPr/>
          </p:nvGrpSpPr>
          <p:grpSpPr>
            <a:xfrm>
              <a:off x="3085812" y="4126923"/>
              <a:ext cx="4788765" cy="2348489"/>
              <a:chOff x="4324062" y="2660073"/>
              <a:chExt cx="4788765" cy="2348489"/>
            </a:xfrm>
          </p:grpSpPr>
          <p:pic>
            <p:nvPicPr>
              <p:cNvPr id="19" name="Google Shape;246;p32" descr="&amp;Rcy;&amp;iecy;&amp;zcy;&amp;ucy;&amp;lcy;&amp;tcy;&amp;acy;&amp;tcy; &amp;scy;&amp;lcy;&amp;icy;&amp;kcy;&amp;acy; &amp;zcy;&amp;acy; huge neural network">
                <a:extLst>
                  <a:ext uri="{FF2B5EF4-FFF2-40B4-BE49-F238E27FC236}">
                    <a16:creationId xmlns:a16="http://schemas.microsoft.com/office/drawing/2014/main" id="{A56A44F2-D72D-C2BF-E14E-7374D135D4F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t="24133" r="7244"/>
              <a:stretch/>
            </p:blipFill>
            <p:spPr>
              <a:xfrm>
                <a:off x="4324062" y="2660073"/>
                <a:ext cx="4788765" cy="234848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Google Shape;247;p32">
                <a:extLst>
                  <a:ext uri="{FF2B5EF4-FFF2-40B4-BE49-F238E27FC236}">
                    <a16:creationId xmlns:a16="http://schemas.microsoft.com/office/drawing/2014/main" id="{AF930023-AE19-3F19-2DDC-C81DD52563F9}"/>
                  </a:ext>
                </a:extLst>
              </p:cNvPr>
              <p:cNvSpPr/>
              <p:nvPr/>
            </p:nvSpPr>
            <p:spPr>
              <a:xfrm>
                <a:off x="8596966" y="3046242"/>
                <a:ext cx="500196" cy="12291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1" name="Google Shape;249;p32" descr="&amp;Rcy;&amp;iecy;&amp;zcy;&amp;ucy;&amp;lcy;&amp;tcy;&amp;acy;&amp;tcy; &amp;scy;&amp;lcy;&amp;icy;&amp;kcy;&amp;acy; &amp;zcy;&amp;acy; huge neural network">
            <a:extLst>
              <a:ext uri="{FF2B5EF4-FFF2-40B4-BE49-F238E27FC236}">
                <a16:creationId xmlns:a16="http://schemas.microsoft.com/office/drawing/2014/main" id="{DE30D01F-8CE7-168F-2253-DDC4835902B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7256" y="4726176"/>
            <a:ext cx="2548602" cy="2018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50;p32" descr="&amp;Rcy;&amp;iecy;&amp;zcy;&amp;ucy;&amp;lcy;&amp;tcy;&amp;acy;&amp;tcy; &amp;scy;&amp;lcy;&amp;icy;&amp;kcy;&amp;acy; &amp;zcy;&amp;acy; brain">
            <a:extLst>
              <a:ext uri="{FF2B5EF4-FFF2-40B4-BE49-F238E27FC236}">
                <a16:creationId xmlns:a16="http://schemas.microsoft.com/office/drawing/2014/main" id="{57955423-9F6F-F693-CC73-45B65C7DA02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2624" y="2112631"/>
            <a:ext cx="2994677" cy="2204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43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8959A90B-BF8D-8967-DC8E-A1B1F88D22DA}"/>
              </a:ext>
            </a:extLst>
          </p:cNvPr>
          <p:cNvSpPr txBox="1">
            <a:spLocks/>
          </p:cNvSpPr>
          <p:nvPr/>
        </p:nvSpPr>
        <p:spPr>
          <a:xfrm>
            <a:off x="3432240" y="6584555"/>
            <a:ext cx="5797485" cy="27344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>
                <a:solidFill>
                  <a:schemeClr val="bg1">
                    <a:lumMod val="65000"/>
                  </a:schemeClr>
                </a:solidFill>
                <a:effectLst/>
                <a:latin typeface="Vollkorn"/>
              </a:rPr>
              <a:t>Image credits: http://cs231n.stanford.edu/slides/2022/lecture_1_1_feifei.pdf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D777E-4F85-1293-F555-93406F0FF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1142202"/>
            <a:ext cx="8743950" cy="457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72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8959A90B-BF8D-8967-DC8E-A1B1F88D22DA}"/>
              </a:ext>
            </a:extLst>
          </p:cNvPr>
          <p:cNvSpPr txBox="1">
            <a:spLocks/>
          </p:cNvSpPr>
          <p:nvPr/>
        </p:nvSpPr>
        <p:spPr>
          <a:xfrm>
            <a:off x="3432240" y="6584555"/>
            <a:ext cx="5797485" cy="27344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>
                <a:solidFill>
                  <a:schemeClr val="bg1">
                    <a:lumMod val="65000"/>
                  </a:schemeClr>
                </a:solidFill>
                <a:effectLst/>
                <a:latin typeface="Vollkorn"/>
              </a:rPr>
              <a:t>Image credits: http://cs231n.stanford.edu/slides/2022/lecture_1_1_feifei.pdf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D777E-4F85-1293-F555-93406F0FF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1142202"/>
            <a:ext cx="8743950" cy="45735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308CAA4-5157-2A4E-E25B-7D853DE10977}"/>
                  </a:ext>
                </a:extLst>
              </p14:cNvPr>
              <p14:cNvContentPartPr/>
              <p14:nvPr/>
            </p14:nvContentPartPr>
            <p14:xfrm>
              <a:off x="6407730" y="3135874"/>
              <a:ext cx="12600" cy="33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308CAA4-5157-2A4E-E25B-7D853DE109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17730" y="2956234"/>
                <a:ext cx="19224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D13BE2D-3784-FE3F-DE75-EF267DECA91D}"/>
                  </a:ext>
                </a:extLst>
              </p14:cNvPr>
              <p14:cNvContentPartPr/>
              <p14:nvPr/>
            </p14:nvContentPartPr>
            <p14:xfrm>
              <a:off x="6407730" y="3169354"/>
              <a:ext cx="6120" cy="2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D13BE2D-3784-FE3F-DE75-EF267DECA91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18090" y="2989354"/>
                <a:ext cx="18576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997920F-4DB3-72BA-F5BF-DD81989108E1}"/>
                  </a:ext>
                </a:extLst>
              </p14:cNvPr>
              <p14:cNvContentPartPr/>
              <p14:nvPr/>
            </p14:nvContentPartPr>
            <p14:xfrm>
              <a:off x="6419610" y="3159274"/>
              <a:ext cx="136080" cy="35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997920F-4DB3-72BA-F5BF-DD81989108E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29970" y="2979634"/>
                <a:ext cx="31572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1CB2212-810F-2901-93A0-6695D254DC8E}"/>
                  </a:ext>
                </a:extLst>
              </p14:cNvPr>
              <p14:cNvContentPartPr/>
              <p14:nvPr/>
            </p14:nvContentPartPr>
            <p14:xfrm>
              <a:off x="6565050" y="3200314"/>
              <a:ext cx="4176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1CB2212-810F-2901-93A0-6695D254DC8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75050" y="3020314"/>
                <a:ext cx="221400" cy="38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1844EAD-C907-B835-3F0E-AD3A29D63B92}"/>
                  </a:ext>
                </a:extLst>
              </p14:cNvPr>
              <p14:cNvContentPartPr/>
              <p14:nvPr/>
            </p14:nvContentPartPr>
            <p14:xfrm>
              <a:off x="6607890" y="3233434"/>
              <a:ext cx="33840" cy="29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1844EAD-C907-B835-3F0E-AD3A29D63B9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17890" y="3053794"/>
                <a:ext cx="21348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5B4F523-C4E8-8C9A-F3B1-FB0967719FE9}"/>
                  </a:ext>
                </a:extLst>
              </p14:cNvPr>
              <p14:cNvContentPartPr/>
              <p14:nvPr/>
            </p14:nvContentPartPr>
            <p14:xfrm>
              <a:off x="6648210" y="3271594"/>
              <a:ext cx="9000" cy="92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5B4F523-C4E8-8C9A-F3B1-FB0967719FE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58570" y="3091954"/>
                <a:ext cx="188640" cy="45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5E96488-1600-5A82-F8C9-4BB17694325D}"/>
                  </a:ext>
                </a:extLst>
              </p14:cNvPr>
              <p14:cNvContentPartPr/>
              <p14:nvPr/>
            </p14:nvContentPartPr>
            <p14:xfrm>
              <a:off x="5858730" y="3040474"/>
              <a:ext cx="917280" cy="729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5E96488-1600-5A82-F8C9-4BB17694325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68730" y="2860834"/>
                <a:ext cx="1096920" cy="10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5E19CB-9EC2-54FF-EFCC-BA77A48BB358}"/>
                  </a:ext>
                </a:extLst>
              </p14:cNvPr>
              <p14:cNvContentPartPr/>
              <p14:nvPr/>
            </p14:nvContentPartPr>
            <p14:xfrm>
              <a:off x="6231690" y="3138394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5E19CB-9EC2-54FF-EFCC-BA77A48BB35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41690" y="295839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53F3C07-940D-947A-66D8-58208B939FDF}"/>
                  </a:ext>
                </a:extLst>
              </p14:cNvPr>
              <p14:cNvContentPartPr/>
              <p14:nvPr/>
            </p14:nvContentPartPr>
            <p14:xfrm>
              <a:off x="5996970" y="3535834"/>
              <a:ext cx="488880" cy="2826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53F3C07-940D-947A-66D8-58208B939FD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907330" y="3356194"/>
                <a:ext cx="668520" cy="64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23E9C8-C17D-42B9-F928-453A83C90545}"/>
                  </a:ext>
                </a:extLst>
              </p14:cNvPr>
              <p14:cNvContentPartPr/>
              <p14:nvPr/>
            </p14:nvContentPartPr>
            <p14:xfrm>
              <a:off x="5743530" y="3125434"/>
              <a:ext cx="201960" cy="267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23E9C8-C17D-42B9-F928-453A83C9054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725530" y="3089794"/>
                <a:ext cx="237600" cy="33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C0D6BD5-D13D-F54C-40B5-17636FCDD0CE}"/>
                  </a:ext>
                </a:extLst>
              </p14:cNvPr>
              <p14:cNvContentPartPr/>
              <p14:nvPr/>
            </p14:nvContentPartPr>
            <p14:xfrm>
              <a:off x="5950530" y="3082954"/>
              <a:ext cx="38520" cy="36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C0D6BD5-D13D-F54C-40B5-17636FCDD0C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932890" y="3047314"/>
                <a:ext cx="7416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9136DF4-EF90-B24E-878C-66A14B01BB02}"/>
                  </a:ext>
                </a:extLst>
              </p14:cNvPr>
              <p14:cNvContentPartPr/>
              <p14:nvPr/>
            </p14:nvContentPartPr>
            <p14:xfrm>
              <a:off x="6009930" y="3066754"/>
              <a:ext cx="2880" cy="28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9136DF4-EF90-B24E-878C-66A14B01BB0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992290" y="3031114"/>
                <a:ext cx="3852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C5C1801-3CC0-E6E1-BFAD-78C9F87665E1}"/>
                  </a:ext>
                </a:extLst>
              </p14:cNvPr>
              <p14:cNvContentPartPr/>
              <p14:nvPr/>
            </p14:nvContentPartPr>
            <p14:xfrm>
              <a:off x="6017130" y="2990434"/>
              <a:ext cx="131040" cy="74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C5C1801-3CC0-E6E1-BFAD-78C9F87665E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999490" y="2954794"/>
                <a:ext cx="16668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34328B2-3682-E80E-1D4F-7891F77E993F}"/>
                  </a:ext>
                </a:extLst>
              </p14:cNvPr>
              <p14:cNvContentPartPr/>
              <p14:nvPr/>
            </p14:nvContentPartPr>
            <p14:xfrm>
              <a:off x="6152850" y="2990794"/>
              <a:ext cx="144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34328B2-3682-E80E-1D4F-7891F77E993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135210" y="2954794"/>
                <a:ext cx="370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53B7AB0-F5BC-C1EC-6D5B-5F7A38871DEC}"/>
                  </a:ext>
                </a:extLst>
              </p14:cNvPr>
              <p14:cNvContentPartPr/>
              <p14:nvPr/>
            </p14:nvContentPartPr>
            <p14:xfrm>
              <a:off x="6343290" y="2892874"/>
              <a:ext cx="96120" cy="21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53B7AB0-F5BC-C1EC-6D5B-5F7A38871DE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25650" y="2856874"/>
                <a:ext cx="13176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70F563D-AE65-0761-D21B-39BCB97E7989}"/>
                  </a:ext>
                </a:extLst>
              </p14:cNvPr>
              <p14:cNvContentPartPr/>
              <p14:nvPr/>
            </p14:nvContentPartPr>
            <p14:xfrm>
              <a:off x="6460290" y="2885314"/>
              <a:ext cx="39960" cy="79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70F563D-AE65-0761-D21B-39BCB97E798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442290" y="2849314"/>
                <a:ext cx="7560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5435FB9-0E93-3FD1-0469-77C0C96A4C83}"/>
                  </a:ext>
                </a:extLst>
              </p14:cNvPr>
              <p14:cNvContentPartPr/>
              <p14:nvPr/>
            </p14:nvContentPartPr>
            <p14:xfrm>
              <a:off x="6507810" y="2850034"/>
              <a:ext cx="123480" cy="38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5435FB9-0E93-3FD1-0469-77C0C96A4C8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489810" y="2814394"/>
                <a:ext cx="15912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115B0BD-4E45-054E-FADC-79E69F026AE4}"/>
                  </a:ext>
                </a:extLst>
              </p14:cNvPr>
              <p14:cNvContentPartPr/>
              <p14:nvPr/>
            </p14:nvContentPartPr>
            <p14:xfrm>
              <a:off x="6638850" y="2892874"/>
              <a:ext cx="25920" cy="356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115B0BD-4E45-054E-FADC-79E69F026AE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620850" y="2857234"/>
                <a:ext cx="6156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90E61D5-73E4-4537-82F3-F417EBD59D39}"/>
                  </a:ext>
                </a:extLst>
              </p14:cNvPr>
              <p14:cNvContentPartPr/>
              <p14:nvPr/>
            </p14:nvContentPartPr>
            <p14:xfrm>
              <a:off x="6674490" y="2938234"/>
              <a:ext cx="60120" cy="72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90E61D5-73E4-4537-82F3-F417EBD59D3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56490" y="2902594"/>
                <a:ext cx="9576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29E523B-6442-1B68-E9F4-B5333F76106C}"/>
                  </a:ext>
                </a:extLst>
              </p14:cNvPr>
              <p14:cNvContentPartPr/>
              <p14:nvPr/>
            </p14:nvContentPartPr>
            <p14:xfrm>
              <a:off x="6738570" y="3016714"/>
              <a:ext cx="101880" cy="291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29E523B-6442-1B68-E9F4-B5333F76106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720930" y="2981074"/>
                <a:ext cx="13752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971FB60-18E0-6B84-C77F-47EEE4030F68}"/>
                  </a:ext>
                </a:extLst>
              </p14:cNvPr>
              <p14:cNvContentPartPr/>
              <p14:nvPr/>
            </p14:nvContentPartPr>
            <p14:xfrm>
              <a:off x="6828930" y="3233434"/>
              <a:ext cx="36720" cy="290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971FB60-18E0-6B84-C77F-47EEE4030F6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811290" y="3197794"/>
                <a:ext cx="723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7E4FBFE-C063-D150-296F-D68A0BBEF1D9}"/>
                  </a:ext>
                </a:extLst>
              </p14:cNvPr>
              <p14:cNvContentPartPr/>
              <p14:nvPr/>
            </p14:nvContentPartPr>
            <p14:xfrm>
              <a:off x="6578730" y="3624034"/>
              <a:ext cx="236520" cy="2548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7E4FBFE-C063-D150-296F-D68A0BBEF1D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61090" y="3588394"/>
                <a:ext cx="27216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BDBAED3-DE1E-B2F0-4FA5-0FCDEB71F6DD}"/>
                  </a:ext>
                </a:extLst>
              </p14:cNvPr>
              <p14:cNvContentPartPr/>
              <p14:nvPr/>
            </p14:nvContentPartPr>
            <p14:xfrm>
              <a:off x="6469650" y="3988354"/>
              <a:ext cx="4680" cy="266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BDBAED3-DE1E-B2F0-4FA5-0FCDEB71F6D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452010" y="3952714"/>
                <a:ext cx="4032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F0C6CDA-FEA1-945E-CB98-21FB1A876F4D}"/>
                  </a:ext>
                </a:extLst>
              </p14:cNvPr>
              <p14:cNvContentPartPr/>
              <p14:nvPr/>
            </p14:nvContentPartPr>
            <p14:xfrm>
              <a:off x="6479370" y="4010314"/>
              <a:ext cx="20520" cy="46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F0C6CDA-FEA1-945E-CB98-21FB1A876F4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461370" y="3974674"/>
                <a:ext cx="561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4ECC11D-09F5-030A-3A5D-3B3A8691C5BA}"/>
                  </a:ext>
                </a:extLst>
              </p14:cNvPr>
              <p14:cNvContentPartPr/>
              <p14:nvPr/>
            </p14:nvContentPartPr>
            <p14:xfrm>
              <a:off x="6398010" y="3994834"/>
              <a:ext cx="88920" cy="151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4ECC11D-09F5-030A-3A5D-3B3A8691C5B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380010" y="3959194"/>
                <a:ext cx="12456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D4BA74D-0E86-90B9-19B0-194226758D09}"/>
                  </a:ext>
                </a:extLst>
              </p14:cNvPr>
              <p14:cNvContentPartPr/>
              <p14:nvPr/>
            </p14:nvContentPartPr>
            <p14:xfrm>
              <a:off x="6366330" y="3978994"/>
              <a:ext cx="18000" cy="100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D4BA74D-0E86-90B9-19B0-194226758D0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348690" y="3942994"/>
                <a:ext cx="5364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22B02E7-DA4F-994A-8519-0B5B3B17B0D1}"/>
                  </a:ext>
                </a:extLst>
              </p14:cNvPr>
              <p14:cNvContentPartPr/>
              <p14:nvPr/>
            </p14:nvContentPartPr>
            <p14:xfrm>
              <a:off x="5825970" y="3665434"/>
              <a:ext cx="534240" cy="3092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22B02E7-DA4F-994A-8519-0B5B3B17B0D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808330" y="3629434"/>
                <a:ext cx="56988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3B09AE5-5B70-63BE-9E95-A453A8C6B689}"/>
                  </a:ext>
                </a:extLst>
              </p14:cNvPr>
              <p14:cNvContentPartPr/>
              <p14:nvPr/>
            </p14:nvContentPartPr>
            <p14:xfrm>
              <a:off x="5787810" y="3621874"/>
              <a:ext cx="34560" cy="381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3B09AE5-5B70-63BE-9E95-A453A8C6B68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769810" y="3586234"/>
                <a:ext cx="702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7BDD8EE-286B-836B-5F06-428A3FC85D74}"/>
                  </a:ext>
                </a:extLst>
              </p14:cNvPr>
              <p14:cNvContentPartPr/>
              <p14:nvPr/>
            </p14:nvContentPartPr>
            <p14:xfrm>
              <a:off x="5743530" y="3438274"/>
              <a:ext cx="43200" cy="178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7BDD8EE-286B-836B-5F06-428A3FC85D7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725530" y="3402634"/>
                <a:ext cx="7884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F02C44B-56DB-72D3-6A9F-9A835DC50E4A}"/>
                  </a:ext>
                </a:extLst>
              </p14:cNvPr>
              <p14:cNvContentPartPr/>
              <p14:nvPr/>
            </p14:nvContentPartPr>
            <p14:xfrm>
              <a:off x="5730930" y="3438274"/>
              <a:ext cx="15480" cy="856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F02C44B-56DB-72D3-6A9F-9A835DC50E4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712930" y="3402634"/>
                <a:ext cx="5112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5E17D08-EA38-BB89-57DF-9629DE41E705}"/>
                  </a:ext>
                </a:extLst>
              </p14:cNvPr>
              <p14:cNvContentPartPr/>
              <p14:nvPr/>
            </p14:nvContentPartPr>
            <p14:xfrm>
              <a:off x="5737050" y="3354754"/>
              <a:ext cx="6840" cy="1314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5E17D08-EA38-BB89-57DF-9629DE41E70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719410" y="3318754"/>
                <a:ext cx="4248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42044C5-62DF-344C-7B86-3B7E2B56FDD6}"/>
                  </a:ext>
                </a:extLst>
              </p14:cNvPr>
              <p14:cNvContentPartPr/>
              <p14:nvPr/>
            </p14:nvContentPartPr>
            <p14:xfrm>
              <a:off x="5702850" y="3197074"/>
              <a:ext cx="157680" cy="2602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42044C5-62DF-344C-7B86-3B7E2B56FDD6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684850" y="3161434"/>
                <a:ext cx="193320" cy="33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3361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2BEA-C015-DF1D-5ED4-E83778F3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Кратак историјски преглед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75B92-A8D0-CA26-6FEE-0E1F13FC9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15" y="3076574"/>
            <a:ext cx="11012370" cy="13255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D30E7A-00D8-A601-2E3A-ED3C89454E2C}"/>
              </a:ext>
            </a:extLst>
          </p:cNvPr>
          <p:cNvSpPr txBox="1"/>
          <p:nvPr/>
        </p:nvSpPr>
        <p:spPr>
          <a:xfrm>
            <a:off x="4691062" y="6517003"/>
            <a:ext cx="38195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http://cs231n.stanford.edu/slides/2022/lecture_1_1_feifei.pdf</a:t>
            </a:r>
          </a:p>
        </p:txBody>
      </p:sp>
    </p:spTree>
    <p:extLst>
      <p:ext uri="{BB962C8B-B14F-4D97-AF65-F5344CB8AC3E}">
        <p14:creationId xmlns:p14="http://schemas.microsoft.com/office/powerpoint/2010/main" val="1691857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2BEA-C015-DF1D-5ED4-E83778F3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Кратак историјски преглед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45FA-7BF0-E8D4-A12E-968C46CBE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8837358" cy="3655077"/>
          </a:xfrm>
        </p:spPr>
        <p:txBody>
          <a:bodyPr/>
          <a:lstStyle/>
          <a:p>
            <a:r>
              <a:rPr lang="sr-Cyrl-RS" dirty="0"/>
              <a:t>Први кораци 1959, </a:t>
            </a:r>
            <a:r>
              <a:rPr lang="en-US" dirty="0"/>
              <a:t>Hubel</a:t>
            </a:r>
            <a:r>
              <a:rPr lang="sr-Cyrl-RS" dirty="0"/>
              <a:t>-</a:t>
            </a:r>
            <a:r>
              <a:rPr lang="en-US" dirty="0"/>
              <a:t>Wiesel</a:t>
            </a:r>
            <a:r>
              <a:rPr lang="sr-Cyrl-RS" dirty="0"/>
              <a:t> експерименти</a:t>
            </a:r>
            <a:endParaRPr lang="en-US" dirty="0"/>
          </a:p>
        </p:txBody>
      </p:sp>
      <p:pic>
        <p:nvPicPr>
          <p:cNvPr id="7" name="Picture 2" descr="n the classic neuroscience experiment, Hubel and Wiesel discovered a... |  Download Scientific Diagram">
            <a:extLst>
              <a:ext uri="{FF2B5EF4-FFF2-40B4-BE49-F238E27FC236}">
                <a16:creationId xmlns:a16="http://schemas.microsoft.com/office/drawing/2014/main" id="{7801CA0C-C28A-0E4C-4C93-8A476DDC1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631" y="3073699"/>
            <a:ext cx="5311403" cy="351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966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50 Cutest Dog Breeds as Puppies | Reader's Digest">
            <a:extLst>
              <a:ext uri="{FF2B5EF4-FFF2-40B4-BE49-F238E27FC236}">
                <a16:creationId xmlns:a16="http://schemas.microsoft.com/office/drawing/2014/main" id="{5FF85AF4-E3F6-5FCE-8952-3B2359831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6919">
            <a:off x="317117" y="4563654"/>
            <a:ext cx="2806208" cy="187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0" descr="Tips on how to make a cat and dog become friends">
            <a:extLst>
              <a:ext uri="{FF2B5EF4-FFF2-40B4-BE49-F238E27FC236}">
                <a16:creationId xmlns:a16="http://schemas.microsoft.com/office/drawing/2014/main" id="{DE038984-C036-B16E-2363-FA6E0B5C5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03747">
            <a:off x="6711180" y="2142688"/>
            <a:ext cx="5994855" cy="314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 descr="Why does my pup suddenly race around like a crazy dog?">
            <a:extLst>
              <a:ext uri="{FF2B5EF4-FFF2-40B4-BE49-F238E27FC236}">
                <a16:creationId xmlns:a16="http://schemas.microsoft.com/office/drawing/2014/main" id="{DE2A7004-B958-2F86-1D6D-D349A77A9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21" y="5196015"/>
            <a:ext cx="2822177" cy="158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2" descr="First time owners: dogs or cats?">
            <a:extLst>
              <a:ext uri="{FF2B5EF4-FFF2-40B4-BE49-F238E27FC236}">
                <a16:creationId xmlns:a16="http://schemas.microsoft.com/office/drawing/2014/main" id="{BF20DEA4-1401-DBC3-8297-529C54795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3248">
            <a:off x="5596658" y="3035175"/>
            <a:ext cx="2858415" cy="178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A lot of dogs. - Dogs &amp; Animals Background Wallpapers on Desktop Nexus  (Image 1428573)">
            <a:extLst>
              <a:ext uri="{FF2B5EF4-FFF2-40B4-BE49-F238E27FC236}">
                <a16:creationId xmlns:a16="http://schemas.microsoft.com/office/drawing/2014/main" id="{5597F0F9-2977-4989-4B24-5B767C262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152" y="1600611"/>
            <a:ext cx="2233484" cy="154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10 Cute Cats and Dogs to Cheer You Up">
            <a:extLst>
              <a:ext uri="{FF2B5EF4-FFF2-40B4-BE49-F238E27FC236}">
                <a16:creationId xmlns:a16="http://schemas.microsoft.com/office/drawing/2014/main" id="{3549737D-215B-194D-3065-A41DAF718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3600">
            <a:off x="4581198" y="3553004"/>
            <a:ext cx="1546714" cy="232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Why is my dog drinking a lot of water?">
            <a:extLst>
              <a:ext uri="{FF2B5EF4-FFF2-40B4-BE49-F238E27FC236}">
                <a16:creationId xmlns:a16="http://schemas.microsoft.com/office/drawing/2014/main" id="{4963A727-39A1-C6EA-5C7A-C7FFAE88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474">
            <a:off x="8398982" y="4435082"/>
            <a:ext cx="3070809" cy="204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Wirehaired Dog Breeds">
            <a:extLst>
              <a:ext uri="{FF2B5EF4-FFF2-40B4-BE49-F238E27FC236}">
                <a16:creationId xmlns:a16="http://schemas.microsoft.com/office/drawing/2014/main" id="{FBBE2598-3233-E119-16D3-042845CCC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5427">
            <a:off x="5733494" y="1677884"/>
            <a:ext cx="1433578" cy="102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ECD9FF14-78AE-3710-15A4-EDCF90C76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7401">
            <a:off x="309039" y="2481779"/>
            <a:ext cx="2958701" cy="221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oodBoi (type - neutral) - Can kill or stun you with his cutness, 3% chance  to drop the totem of ultimate cuteness (turns your enemies on your side). :  Bossfight">
            <a:extLst>
              <a:ext uri="{FF2B5EF4-FFF2-40B4-BE49-F238E27FC236}">
                <a16:creationId xmlns:a16="http://schemas.microsoft.com/office/drawing/2014/main" id="{158E6DEA-F7C1-E603-4CCD-5BA2A6D0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0761" y="349299"/>
            <a:ext cx="2040226" cy="30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See the Cutest Cat Breeds as Kittens | Reader's Digest">
            <a:extLst>
              <a:ext uri="{FF2B5EF4-FFF2-40B4-BE49-F238E27FC236}">
                <a16:creationId xmlns:a16="http://schemas.microsoft.com/office/drawing/2014/main" id="{0C8029DD-261E-ACBC-8A16-833090AEB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9411">
            <a:off x="6411786" y="469954"/>
            <a:ext cx="2692952" cy="201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Amazon.com: Cat Wallpaper - Cute Cats and Kittens: Appstore for Android">
            <a:extLst>
              <a:ext uri="{FF2B5EF4-FFF2-40B4-BE49-F238E27FC236}">
                <a16:creationId xmlns:a16="http://schemas.microsoft.com/office/drawing/2014/main" id="{BE2D61B0-0B8A-7C68-D03A-487E4C24C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92" y="123921"/>
            <a:ext cx="2602044" cy="260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8 Signs which confirm that your cute cats believe you">
            <a:extLst>
              <a:ext uri="{FF2B5EF4-FFF2-40B4-BE49-F238E27FC236}">
                <a16:creationId xmlns:a16="http://schemas.microsoft.com/office/drawing/2014/main" id="{9FCFBA6F-FE8B-9564-0F8A-A5CB166B1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894" y="2036510"/>
            <a:ext cx="2602044" cy="13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Here are the cutest cat videos to get you through quarantine – Film Daily">
            <a:extLst>
              <a:ext uri="{FF2B5EF4-FFF2-40B4-BE49-F238E27FC236}">
                <a16:creationId xmlns:a16="http://schemas.microsoft.com/office/drawing/2014/main" id="{E244D9DC-54D7-23AB-3FD5-F2BC4788E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4138">
            <a:off x="688547" y="820004"/>
            <a:ext cx="2176322" cy="14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Portrait Of Two Cute Cats With Eye Diseases Stock Photo - Download Image  Now - iStock">
            <a:extLst>
              <a:ext uri="{FF2B5EF4-FFF2-40B4-BE49-F238E27FC236}">
                <a16:creationId xmlns:a16="http://schemas.microsoft.com/office/drawing/2014/main" id="{9CE5B0AE-92EA-4A01-288F-A5A68451F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2128">
            <a:off x="2835304" y="2011796"/>
            <a:ext cx="3433681" cy="203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6" descr="77,220 Dog And Cat Stock Photos, Pictures &amp; Royalty-Free Images - iStock">
            <a:extLst>
              <a:ext uri="{FF2B5EF4-FFF2-40B4-BE49-F238E27FC236}">
                <a16:creationId xmlns:a16="http://schemas.microsoft.com/office/drawing/2014/main" id="{B555A31B-2B39-0DDB-8C24-5645A90E1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3607">
            <a:off x="2841363" y="4457642"/>
            <a:ext cx="2083598" cy="208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925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2BEA-C015-DF1D-5ED4-E83778F3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Кратак историјски преглед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45FA-7BF0-E8D4-A12E-968C46CBE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8837358" cy="3655077"/>
          </a:xfrm>
        </p:spPr>
        <p:txBody>
          <a:bodyPr/>
          <a:lstStyle/>
          <a:p>
            <a:r>
              <a:rPr lang="en-US" dirty="0"/>
              <a:t>Larry Roberts, 1963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E46516-F474-8C8B-5001-A5CB3520E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287" y="3365832"/>
            <a:ext cx="759142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36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2BEA-C015-DF1D-5ED4-E83778F3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Кратак историјски преглед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45FA-7BF0-E8D4-A12E-968C46CBE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8837358" cy="3655077"/>
          </a:xfrm>
        </p:spPr>
        <p:txBody>
          <a:bodyPr/>
          <a:lstStyle/>
          <a:p>
            <a:r>
              <a:rPr lang="en-US" dirty="0"/>
              <a:t>MIT </a:t>
            </a:r>
            <a:r>
              <a:rPr lang="sr-Cyrl-RS" dirty="0"/>
              <a:t>пројекат</a:t>
            </a:r>
            <a:r>
              <a:rPr lang="en-US" dirty="0"/>
              <a:t>, 1966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B98A4-143C-13B7-CC21-2D92188C4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5" y="2371725"/>
            <a:ext cx="5619750" cy="4486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4223D0-468B-7EAA-BBEE-B52C3B623AD7}"/>
              </a:ext>
            </a:extLst>
          </p:cNvPr>
          <p:cNvSpPr txBox="1"/>
          <p:nvPr/>
        </p:nvSpPr>
        <p:spPr>
          <a:xfrm>
            <a:off x="9096375" y="2447925"/>
            <a:ext cx="2838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„ решимо проблеме рачунарске визије током лета!“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476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2BEA-C015-DF1D-5ED4-E83778F3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Кратак историјски преглед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45FA-7BF0-E8D4-A12E-968C46CBE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8837358" cy="3655077"/>
          </a:xfrm>
        </p:spPr>
        <p:txBody>
          <a:bodyPr/>
          <a:lstStyle/>
          <a:p>
            <a:r>
              <a:rPr lang="en-US" dirty="0"/>
              <a:t>David Marr, 1970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F52F49-BC5E-1461-5A2B-40448EF39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337" y="2371725"/>
            <a:ext cx="6029325" cy="4324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7BEC46-7326-A7CE-2BC8-A50E64EB9B69}"/>
              </a:ext>
            </a:extLst>
          </p:cNvPr>
          <p:cNvSpPr txBox="1"/>
          <p:nvPr/>
        </p:nvSpPr>
        <p:spPr>
          <a:xfrm>
            <a:off x="9496425" y="2371725"/>
            <a:ext cx="2295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Хијерархијски концепт у рачунарској визији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1E4FE6-4B06-C205-C42A-F7980504A054}"/>
              </a:ext>
            </a:extLst>
          </p:cNvPr>
          <p:cNvSpPr txBox="1"/>
          <p:nvPr/>
        </p:nvSpPr>
        <p:spPr>
          <a:xfrm>
            <a:off x="9496424" y="3602727"/>
            <a:ext cx="2295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Идеја слојева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71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2BEA-C015-DF1D-5ED4-E83778F3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Кратак историјски преглед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45FA-7BF0-E8D4-A12E-968C46CBE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8837358" cy="3655077"/>
          </a:xfrm>
        </p:spPr>
        <p:txBody>
          <a:bodyPr/>
          <a:lstStyle/>
          <a:p>
            <a:r>
              <a:rPr lang="en-US" dirty="0" err="1"/>
              <a:t>Fischler</a:t>
            </a:r>
            <a:r>
              <a:rPr lang="en-US" dirty="0"/>
              <a:t> and </a:t>
            </a:r>
            <a:r>
              <a:rPr lang="en-US" dirty="0" err="1"/>
              <a:t>Elshlager</a:t>
            </a:r>
            <a:r>
              <a:rPr lang="en-US" dirty="0"/>
              <a:t>, 197</a:t>
            </a:r>
            <a:r>
              <a:rPr lang="sr-Cyrl-RS" dirty="0"/>
              <a:t>3</a:t>
            </a:r>
          </a:p>
          <a:p>
            <a:r>
              <a:rPr lang="en-US" i="1" dirty="0"/>
              <a:t>Pictorial Structures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20943B-6841-96B4-E0FA-CEF3409CD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50" y="2366962"/>
            <a:ext cx="2676525" cy="401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37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2BEA-C015-DF1D-5ED4-E83778F3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Кратак историјски преглед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45FA-7BF0-E8D4-A12E-968C46CBE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8837358" cy="3655077"/>
          </a:xfrm>
        </p:spPr>
        <p:txBody>
          <a:bodyPr/>
          <a:lstStyle/>
          <a:p>
            <a:r>
              <a:rPr lang="en-US" dirty="0"/>
              <a:t>Brooks and Binford, 197</a:t>
            </a:r>
            <a:r>
              <a:rPr lang="sr-Cyrl-RS" dirty="0"/>
              <a:t>9</a:t>
            </a:r>
          </a:p>
          <a:p>
            <a:r>
              <a:rPr lang="en-US" i="1" dirty="0"/>
              <a:t>Generalized Cylinders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01F3DE-B01E-E4A8-7AFF-5F52C4F02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687" y="2521885"/>
            <a:ext cx="6519863" cy="430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7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2BEA-C015-DF1D-5ED4-E83778F3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Кратак историјски преглед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45FA-7BF0-E8D4-A12E-968C46CBE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8837358" cy="3655077"/>
          </a:xfrm>
        </p:spPr>
        <p:txBody>
          <a:bodyPr/>
          <a:lstStyle/>
          <a:p>
            <a:r>
              <a:rPr lang="en-US" sz="1800" dirty="0"/>
              <a:t>John Canny, 1986</a:t>
            </a:r>
          </a:p>
          <a:p>
            <a:r>
              <a:rPr lang="en-US" sz="1800" dirty="0"/>
              <a:t>David Lowe, 1987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9D966-3921-2631-27F5-7B45DB4D6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57587"/>
            <a:ext cx="8382000" cy="29051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8B87BD-D19C-0BC3-01DE-BAA827B4A61D}"/>
              </a:ext>
            </a:extLst>
          </p:cNvPr>
          <p:cNvSpPr txBox="1"/>
          <p:nvPr/>
        </p:nvSpPr>
        <p:spPr>
          <a:xfrm>
            <a:off x="8553451" y="2371725"/>
            <a:ext cx="323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Детекција ивица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Опис објекта линијама и њиховим комбинацијом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991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2BEA-C015-DF1D-5ED4-E83778F3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Кратак историјски преглед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45FA-7BF0-E8D4-A12E-968C46CBE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8837358" cy="3655077"/>
          </a:xfrm>
        </p:spPr>
        <p:txBody>
          <a:bodyPr/>
          <a:lstStyle/>
          <a:p>
            <a:r>
              <a:rPr lang="en-US" sz="1800" dirty="0"/>
              <a:t>“AI Winter”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A6754-538C-BCC4-9EBB-A5D9FA810539}"/>
              </a:ext>
            </a:extLst>
          </p:cNvPr>
          <p:cNvSpPr txBox="1"/>
          <p:nvPr/>
        </p:nvSpPr>
        <p:spPr>
          <a:xfrm>
            <a:off x="3295650" y="2714625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Разочарење у могућности експертских система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Опада ентузијазам за вештачком интелигенцијом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Смањено финансирање истраживања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449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2BEA-C015-DF1D-5ED4-E83778F3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Кратак историјски преглед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45FA-7BF0-E8D4-A12E-968C46CBE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8837358" cy="3655077"/>
          </a:xfrm>
        </p:spPr>
        <p:txBody>
          <a:bodyPr/>
          <a:lstStyle/>
          <a:p>
            <a:r>
              <a:rPr lang="en-US" sz="1800" dirty="0"/>
              <a:t>Shi and Malik, 1997</a:t>
            </a:r>
            <a:endParaRPr lang="sr-Cyrl-RS" sz="1800" dirty="0"/>
          </a:p>
          <a:p>
            <a:r>
              <a:rPr lang="en-US" sz="1800" i="1" dirty="0"/>
              <a:t>Normalized Cuts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8B87BD-D19C-0BC3-01DE-BAA827B4A61D}"/>
              </a:ext>
            </a:extLst>
          </p:cNvPr>
          <p:cNvSpPr txBox="1"/>
          <p:nvPr/>
        </p:nvSpPr>
        <p:spPr>
          <a:xfrm>
            <a:off x="8966527" y="2371725"/>
            <a:ext cx="3082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Сегментација објеката (груписање пиксела)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Инспирација: Теорија </a:t>
            </a:r>
            <a:r>
              <a:rPr lang="sr-Cyrl-RS" dirty="0" err="1"/>
              <a:t>графова</a:t>
            </a:r>
            <a:r>
              <a:rPr lang="sr-Cyrl-RS" dirty="0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8FE509-47E7-402A-A179-9A5500C9C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5" r="6630"/>
          <a:stretch/>
        </p:blipFill>
        <p:spPr>
          <a:xfrm>
            <a:off x="2828925" y="2751267"/>
            <a:ext cx="5962651" cy="350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76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2BEA-C015-DF1D-5ED4-E83778F3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Кратак историјски преглед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45FA-7BF0-E8D4-A12E-968C46CBE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8837358" cy="3655077"/>
          </a:xfrm>
        </p:spPr>
        <p:txBody>
          <a:bodyPr/>
          <a:lstStyle/>
          <a:p>
            <a:r>
              <a:rPr lang="en-US" sz="1800" dirty="0"/>
              <a:t>Viola and Jones, 2001</a:t>
            </a:r>
            <a:endParaRPr lang="sr-Cyrl-RS" sz="1800" dirty="0"/>
          </a:p>
          <a:p>
            <a:r>
              <a:rPr lang="en-US" sz="1800" i="1" dirty="0"/>
              <a:t>Face detection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8B87BD-D19C-0BC3-01DE-BAA827B4A61D}"/>
              </a:ext>
            </a:extLst>
          </p:cNvPr>
          <p:cNvSpPr txBox="1"/>
          <p:nvPr/>
        </p:nvSpPr>
        <p:spPr>
          <a:xfrm>
            <a:off x="8966527" y="2371725"/>
            <a:ext cx="30825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Једна од првих  успешних примена машинског учења у рачунарској визији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Убрзо и прва камера која детектује лице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CB2BCB-CF80-A70D-6A86-ECE6DCD5A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2643187"/>
            <a:ext cx="4991100" cy="3533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66FE0E-A1A7-93DD-4C88-DC2E79059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862512"/>
            <a:ext cx="2152650" cy="1314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8B09E0-6A7E-015B-2BCC-A97BAAFF2835}"/>
              </a:ext>
            </a:extLst>
          </p:cNvPr>
          <p:cNvSpPr txBox="1"/>
          <p:nvPr/>
        </p:nvSpPr>
        <p:spPr>
          <a:xfrm>
            <a:off x="1295400" y="4453258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Haar</a:t>
            </a:r>
            <a:r>
              <a:rPr lang="en-US" dirty="0"/>
              <a:t> features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343B5-FC7E-B8FD-CA9B-3C202514C841}"/>
              </a:ext>
            </a:extLst>
          </p:cNvPr>
          <p:cNvSpPr txBox="1"/>
          <p:nvPr/>
        </p:nvSpPr>
        <p:spPr>
          <a:xfrm>
            <a:off x="3900487" y="5545453"/>
            <a:ext cx="381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https://www.youtube.com/watch?v=p9vq90NYHMs&amp;ab_channel=YoussefShakrina</a:t>
            </a:r>
          </a:p>
        </p:txBody>
      </p:sp>
    </p:spTree>
    <p:extLst>
      <p:ext uri="{BB962C8B-B14F-4D97-AF65-F5344CB8AC3E}">
        <p14:creationId xmlns:p14="http://schemas.microsoft.com/office/powerpoint/2010/main" val="11402817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2BEA-C015-DF1D-5ED4-E83778F3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Кратак историјски преглед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45FA-7BF0-E8D4-A12E-968C46CBE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8837358" cy="3655077"/>
          </a:xfrm>
        </p:spPr>
        <p:txBody>
          <a:bodyPr/>
          <a:lstStyle/>
          <a:p>
            <a:r>
              <a:rPr lang="en-US" sz="1800" dirty="0"/>
              <a:t>Viola and Jones, 2001</a:t>
            </a:r>
            <a:endParaRPr lang="sr-Cyrl-RS" sz="1800" dirty="0"/>
          </a:p>
          <a:p>
            <a:r>
              <a:rPr lang="en-US" sz="1800" i="1" dirty="0"/>
              <a:t>Face detection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8B87BD-D19C-0BC3-01DE-BAA827B4A61D}"/>
              </a:ext>
            </a:extLst>
          </p:cNvPr>
          <p:cNvSpPr txBox="1"/>
          <p:nvPr/>
        </p:nvSpPr>
        <p:spPr>
          <a:xfrm>
            <a:off x="8966527" y="2371725"/>
            <a:ext cx="30825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Једна од првих  успешних примена машинског учења у рачунарској визији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Убрзо и прва камера која детектује лице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CB2BCB-CF80-A70D-6A86-ECE6DCD5A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2643187"/>
            <a:ext cx="4991100" cy="3533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66FE0E-A1A7-93DD-4C88-DC2E79059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862512"/>
            <a:ext cx="2152650" cy="1314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8B09E0-6A7E-015B-2BCC-A97BAAFF2835}"/>
              </a:ext>
            </a:extLst>
          </p:cNvPr>
          <p:cNvSpPr txBox="1"/>
          <p:nvPr/>
        </p:nvSpPr>
        <p:spPr>
          <a:xfrm>
            <a:off x="1295400" y="4453258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Haar</a:t>
            </a:r>
            <a:r>
              <a:rPr lang="en-US" dirty="0"/>
              <a:t> features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1D1C7-36AF-0E21-BBDE-570835732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43" y="2905363"/>
            <a:ext cx="10077557" cy="30094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0343B5-FC7E-B8FD-CA9B-3C202514C841}"/>
              </a:ext>
            </a:extLst>
          </p:cNvPr>
          <p:cNvSpPr txBox="1"/>
          <p:nvPr/>
        </p:nvSpPr>
        <p:spPr>
          <a:xfrm>
            <a:off x="3900487" y="5545453"/>
            <a:ext cx="381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https://www.youtube.com/watch?v=p9vq90NYHMs&amp;ab_channel=YoussefShakrina</a:t>
            </a:r>
          </a:p>
        </p:txBody>
      </p:sp>
    </p:spTree>
    <p:extLst>
      <p:ext uri="{BB962C8B-B14F-4D97-AF65-F5344CB8AC3E}">
        <p14:creationId xmlns:p14="http://schemas.microsoft.com/office/powerpoint/2010/main" val="291504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50 Cutest Dog Breeds as Puppies | Reader's Digest">
            <a:extLst>
              <a:ext uri="{FF2B5EF4-FFF2-40B4-BE49-F238E27FC236}">
                <a16:creationId xmlns:a16="http://schemas.microsoft.com/office/drawing/2014/main" id="{5FF85AF4-E3F6-5FCE-8952-3B2359831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6919">
            <a:off x="317117" y="4563654"/>
            <a:ext cx="2806208" cy="187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0" descr="Tips on how to make a cat and dog become friends">
            <a:extLst>
              <a:ext uri="{FF2B5EF4-FFF2-40B4-BE49-F238E27FC236}">
                <a16:creationId xmlns:a16="http://schemas.microsoft.com/office/drawing/2014/main" id="{DE038984-C036-B16E-2363-FA6E0B5C5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03747">
            <a:off x="6711180" y="2142688"/>
            <a:ext cx="5994855" cy="314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 descr="Why does my pup suddenly race around like a crazy dog?">
            <a:extLst>
              <a:ext uri="{FF2B5EF4-FFF2-40B4-BE49-F238E27FC236}">
                <a16:creationId xmlns:a16="http://schemas.microsoft.com/office/drawing/2014/main" id="{DE2A7004-B958-2F86-1D6D-D349A77A9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21" y="5196015"/>
            <a:ext cx="2822177" cy="158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2" descr="First time owners: dogs or cats?">
            <a:extLst>
              <a:ext uri="{FF2B5EF4-FFF2-40B4-BE49-F238E27FC236}">
                <a16:creationId xmlns:a16="http://schemas.microsoft.com/office/drawing/2014/main" id="{BF20DEA4-1401-DBC3-8297-529C54795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3248">
            <a:off x="5596658" y="3035175"/>
            <a:ext cx="2858415" cy="178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A lot of dogs. - Dogs &amp; Animals Background Wallpapers on Desktop Nexus  (Image 1428573)">
            <a:extLst>
              <a:ext uri="{FF2B5EF4-FFF2-40B4-BE49-F238E27FC236}">
                <a16:creationId xmlns:a16="http://schemas.microsoft.com/office/drawing/2014/main" id="{5597F0F9-2977-4989-4B24-5B767C262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152" y="1600611"/>
            <a:ext cx="2233484" cy="154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10 Cute Cats and Dogs to Cheer You Up">
            <a:extLst>
              <a:ext uri="{FF2B5EF4-FFF2-40B4-BE49-F238E27FC236}">
                <a16:creationId xmlns:a16="http://schemas.microsoft.com/office/drawing/2014/main" id="{3549737D-215B-194D-3065-A41DAF718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3600">
            <a:off x="4581198" y="3553004"/>
            <a:ext cx="1546714" cy="232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Why is my dog drinking a lot of water?">
            <a:extLst>
              <a:ext uri="{FF2B5EF4-FFF2-40B4-BE49-F238E27FC236}">
                <a16:creationId xmlns:a16="http://schemas.microsoft.com/office/drawing/2014/main" id="{4963A727-39A1-C6EA-5C7A-C7FFAE88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474">
            <a:off x="8398982" y="4435082"/>
            <a:ext cx="3070809" cy="204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Wirehaired Dog Breeds">
            <a:extLst>
              <a:ext uri="{FF2B5EF4-FFF2-40B4-BE49-F238E27FC236}">
                <a16:creationId xmlns:a16="http://schemas.microsoft.com/office/drawing/2014/main" id="{FBBE2598-3233-E119-16D3-042845CCC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5427">
            <a:off x="5733494" y="1677884"/>
            <a:ext cx="1433578" cy="102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ECD9FF14-78AE-3710-15A4-EDCF90C76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7401">
            <a:off x="309039" y="2481779"/>
            <a:ext cx="2958701" cy="221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oodBoi (type - neutral) - Can kill or stun you with his cutness, 3% chance  to drop the totem of ultimate cuteness (turns your enemies on your side). :  Bossfight">
            <a:extLst>
              <a:ext uri="{FF2B5EF4-FFF2-40B4-BE49-F238E27FC236}">
                <a16:creationId xmlns:a16="http://schemas.microsoft.com/office/drawing/2014/main" id="{158E6DEA-F7C1-E603-4CCD-5BA2A6D0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0761" y="349299"/>
            <a:ext cx="2040226" cy="30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See the Cutest Cat Breeds as Kittens | Reader's Digest">
            <a:extLst>
              <a:ext uri="{FF2B5EF4-FFF2-40B4-BE49-F238E27FC236}">
                <a16:creationId xmlns:a16="http://schemas.microsoft.com/office/drawing/2014/main" id="{0C8029DD-261E-ACBC-8A16-833090AEB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9411">
            <a:off x="6411786" y="469954"/>
            <a:ext cx="2692952" cy="201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Amazon.com: Cat Wallpaper - Cute Cats and Kittens: Appstore for Android">
            <a:extLst>
              <a:ext uri="{FF2B5EF4-FFF2-40B4-BE49-F238E27FC236}">
                <a16:creationId xmlns:a16="http://schemas.microsoft.com/office/drawing/2014/main" id="{BE2D61B0-0B8A-7C68-D03A-487E4C24C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92" y="123921"/>
            <a:ext cx="2602044" cy="260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8 Signs which confirm that your cute cats believe you">
            <a:extLst>
              <a:ext uri="{FF2B5EF4-FFF2-40B4-BE49-F238E27FC236}">
                <a16:creationId xmlns:a16="http://schemas.microsoft.com/office/drawing/2014/main" id="{9FCFBA6F-FE8B-9564-0F8A-A5CB166B1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894" y="2036510"/>
            <a:ext cx="2602044" cy="13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Here are the cutest cat videos to get you through quarantine – Film Daily">
            <a:extLst>
              <a:ext uri="{FF2B5EF4-FFF2-40B4-BE49-F238E27FC236}">
                <a16:creationId xmlns:a16="http://schemas.microsoft.com/office/drawing/2014/main" id="{E244D9DC-54D7-23AB-3FD5-F2BC4788E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4138">
            <a:off x="688547" y="820004"/>
            <a:ext cx="2176322" cy="14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Portrait Of Two Cute Cats With Eye Diseases Stock Photo - Download Image  Now - iStock">
            <a:extLst>
              <a:ext uri="{FF2B5EF4-FFF2-40B4-BE49-F238E27FC236}">
                <a16:creationId xmlns:a16="http://schemas.microsoft.com/office/drawing/2014/main" id="{9CE5B0AE-92EA-4A01-288F-A5A68451F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2128">
            <a:off x="2835304" y="2011796"/>
            <a:ext cx="3433681" cy="203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6" descr="77,220 Dog And Cat Stock Photos, Pictures &amp; Royalty-Free Images - iStock">
            <a:extLst>
              <a:ext uri="{FF2B5EF4-FFF2-40B4-BE49-F238E27FC236}">
                <a16:creationId xmlns:a16="http://schemas.microsoft.com/office/drawing/2014/main" id="{B555A31B-2B39-0DDB-8C24-5645A90E1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3607">
            <a:off x="2841363" y="4457642"/>
            <a:ext cx="2083598" cy="208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A513697-27E4-C5EA-4B05-1F8A78210062}"/>
              </a:ext>
            </a:extLst>
          </p:cNvPr>
          <p:cNvSpPr txBox="1">
            <a:spLocks/>
          </p:cNvSpPr>
          <p:nvPr/>
        </p:nvSpPr>
        <p:spPr>
          <a:xfrm>
            <a:off x="788417" y="805710"/>
            <a:ext cx="10077557" cy="60340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>
                <a:solidFill>
                  <a:schemeClr val="bg1"/>
                </a:solidFill>
              </a:rPr>
              <a:t>Може ли машина да да исте одговоре?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585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2BEA-C015-DF1D-5ED4-E83778F3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Кратак историјски преглед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45FA-7BF0-E8D4-A12E-968C46CBE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8837358" cy="3655077"/>
          </a:xfrm>
        </p:spPr>
        <p:txBody>
          <a:bodyPr/>
          <a:lstStyle/>
          <a:p>
            <a:r>
              <a:rPr lang="en-US" sz="1800" dirty="0"/>
              <a:t>Viola and Jones, 2001</a:t>
            </a:r>
            <a:endParaRPr lang="sr-Cyrl-RS" sz="1800" dirty="0"/>
          </a:p>
          <a:p>
            <a:r>
              <a:rPr lang="en-US" sz="1800" i="1" dirty="0"/>
              <a:t>Face detection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8B87BD-D19C-0BC3-01DE-BAA827B4A61D}"/>
              </a:ext>
            </a:extLst>
          </p:cNvPr>
          <p:cNvSpPr txBox="1"/>
          <p:nvPr/>
        </p:nvSpPr>
        <p:spPr>
          <a:xfrm>
            <a:off x="8966527" y="2371725"/>
            <a:ext cx="30825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Једна од првих  успешних примена машинског учења у рачунарској визији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Убрзо и прва камера која детектује лице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CB2BCB-CF80-A70D-6A86-ECE6DCD5A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2643187"/>
            <a:ext cx="4991100" cy="3533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66FE0E-A1A7-93DD-4C88-DC2E79059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862512"/>
            <a:ext cx="2152650" cy="1314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8B09E0-6A7E-015B-2BCC-A97BAAFF2835}"/>
              </a:ext>
            </a:extLst>
          </p:cNvPr>
          <p:cNvSpPr txBox="1"/>
          <p:nvPr/>
        </p:nvSpPr>
        <p:spPr>
          <a:xfrm>
            <a:off x="1295400" y="4453258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Haar</a:t>
            </a:r>
            <a:r>
              <a:rPr lang="en-US" dirty="0"/>
              <a:t> features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1D1C7-36AF-0E21-BBDE-570835732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43" y="2905363"/>
            <a:ext cx="10077557" cy="30094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0343B5-FC7E-B8FD-CA9B-3C202514C841}"/>
              </a:ext>
            </a:extLst>
          </p:cNvPr>
          <p:cNvSpPr txBox="1"/>
          <p:nvPr/>
        </p:nvSpPr>
        <p:spPr>
          <a:xfrm>
            <a:off x="3900487" y="5545453"/>
            <a:ext cx="381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https://www.youtube.com/watch?v=p9vq90NYHMs&amp;ab_channel=YoussefShakrina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0DB9DB-E581-9700-255F-66A12168CF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7"/>
          <a:stretch/>
        </p:blipFill>
        <p:spPr>
          <a:xfrm>
            <a:off x="5334000" y="2324420"/>
            <a:ext cx="2657475" cy="4257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110793-9B3A-49FD-D747-9DF28C6E2CA2}"/>
              </a:ext>
            </a:extLst>
          </p:cNvPr>
          <p:cNvSpPr txBox="1"/>
          <p:nvPr/>
        </p:nvSpPr>
        <p:spPr>
          <a:xfrm>
            <a:off x="6304289" y="2879556"/>
            <a:ext cx="72327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4960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313AF4-1E49-F4D9-9153-853AF413FFC8}"/>
              </a:ext>
            </a:extLst>
          </p:cNvPr>
          <p:cNvSpPr txBox="1"/>
          <p:nvPr/>
        </p:nvSpPr>
        <p:spPr>
          <a:xfrm>
            <a:off x="6337804" y="4284814"/>
            <a:ext cx="72327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9544</a:t>
            </a:r>
          </a:p>
        </p:txBody>
      </p:sp>
    </p:spTree>
    <p:extLst>
      <p:ext uri="{BB962C8B-B14F-4D97-AF65-F5344CB8AC3E}">
        <p14:creationId xmlns:p14="http://schemas.microsoft.com/office/powerpoint/2010/main" val="33942246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2BEA-C015-DF1D-5ED4-E83778F3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Кратак историјски преглед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45FA-7BF0-E8D4-A12E-968C46CBE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8837358" cy="3655077"/>
          </a:xfrm>
        </p:spPr>
        <p:txBody>
          <a:bodyPr/>
          <a:lstStyle/>
          <a:p>
            <a:r>
              <a:rPr lang="en-US" sz="1800" i="1" dirty="0"/>
              <a:t>Datasets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355613-CC0C-A42B-6022-9F1B89604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5" y="2900742"/>
            <a:ext cx="855345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389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2BEA-C015-DF1D-5ED4-E83778F3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Кратак историјски преглед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45FA-7BF0-E8D4-A12E-968C46CBE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8837358" cy="3655077"/>
          </a:xfrm>
        </p:spPr>
        <p:txBody>
          <a:bodyPr/>
          <a:lstStyle/>
          <a:p>
            <a:r>
              <a:rPr lang="en-US" sz="1800" i="1" dirty="0"/>
              <a:t>Datasets</a:t>
            </a:r>
          </a:p>
        </p:txBody>
      </p:sp>
      <p:pic>
        <p:nvPicPr>
          <p:cNvPr id="1026" name="Picture 2" descr="Google &amp; DeepMind Researchers Revamp ImageNet | Synced">
            <a:extLst>
              <a:ext uri="{FF2B5EF4-FFF2-40B4-BE49-F238E27FC236}">
                <a16:creationId xmlns:a16="http://schemas.microsoft.com/office/drawing/2014/main" id="{D6F47027-84E4-C576-6491-5DFF028F1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17" y="3315752"/>
            <a:ext cx="6677025" cy="28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9C2234-651E-FAE5-1CBA-B5B1B53CC99D}"/>
              </a:ext>
            </a:extLst>
          </p:cNvPr>
          <p:cNvSpPr txBox="1"/>
          <p:nvPr/>
        </p:nvSpPr>
        <p:spPr>
          <a:xfrm>
            <a:off x="7505700" y="2371725"/>
            <a:ext cx="454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Више од 14 милиона (анотираних) слика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22 000 категорија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41585-5815-70B1-BD1D-09FBB6BAF5C6}"/>
              </a:ext>
            </a:extLst>
          </p:cNvPr>
          <p:cNvSpPr txBox="1"/>
          <p:nvPr/>
        </p:nvSpPr>
        <p:spPr>
          <a:xfrm>
            <a:off x="601412" y="2946420"/>
            <a:ext cx="6525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ImageNet Large Scale Visual Recognition Challenge (ILSVRC)</a:t>
            </a:r>
          </a:p>
        </p:txBody>
      </p:sp>
    </p:spTree>
    <p:extLst>
      <p:ext uri="{BB962C8B-B14F-4D97-AF65-F5344CB8AC3E}">
        <p14:creationId xmlns:p14="http://schemas.microsoft.com/office/powerpoint/2010/main" val="36053497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2BEA-C015-DF1D-5ED4-E83778F3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Кратак историјски преглед</a:t>
            </a:r>
            <a:endParaRPr lang="en-US" dirty="0"/>
          </a:p>
        </p:txBody>
      </p:sp>
      <p:pic>
        <p:nvPicPr>
          <p:cNvPr id="10" name="Picture 2" descr="Google &amp; DeepMind Researchers Revamp ImageNet | Synced">
            <a:extLst>
              <a:ext uri="{FF2B5EF4-FFF2-40B4-BE49-F238E27FC236}">
                <a16:creationId xmlns:a16="http://schemas.microsoft.com/office/drawing/2014/main" id="{B34929CC-8486-9660-DD85-A49105214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740" y="2532219"/>
            <a:ext cx="8994520" cy="385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6C14D3-EE24-391A-A24A-1CC2463DB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706" y="3046006"/>
            <a:ext cx="6224588" cy="28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09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2BEA-C015-DF1D-5ED4-E83778F3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Кратак историјски преглед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75B92-A8D0-CA26-6FEE-0E1F13FC9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15" y="3076574"/>
            <a:ext cx="11012370" cy="13255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D30E7A-00D8-A601-2E3A-ED3C89454E2C}"/>
              </a:ext>
            </a:extLst>
          </p:cNvPr>
          <p:cNvSpPr txBox="1"/>
          <p:nvPr/>
        </p:nvSpPr>
        <p:spPr>
          <a:xfrm>
            <a:off x="4691062" y="6517003"/>
            <a:ext cx="38195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http://cs231n.stanford.edu/slides/2022/lecture_1_1_feifei.pdf</a:t>
            </a:r>
          </a:p>
        </p:txBody>
      </p:sp>
    </p:spTree>
    <p:extLst>
      <p:ext uri="{BB962C8B-B14F-4D97-AF65-F5344CB8AC3E}">
        <p14:creationId xmlns:p14="http://schemas.microsoft.com/office/powerpoint/2010/main" val="27186141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1C06A-7122-3A03-563C-56FC88C5A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Неуронске мреже</a:t>
            </a:r>
            <a:endParaRPr lang="en-US" dirty="0"/>
          </a:p>
        </p:txBody>
      </p:sp>
      <p:pic>
        <p:nvPicPr>
          <p:cNvPr id="5" name="Google Shape;257;p33" descr="&amp;Rcy;&amp;iecy;&amp;zcy;&amp;ucy;&amp;lcy;&amp;tcy;&amp;acy;&amp;tcy; &amp;scy;&amp;lcy;&amp;icy;&amp;kcy;&amp;acy; &amp;zcy;&amp;acy; complex neural network">
            <a:extLst>
              <a:ext uri="{FF2B5EF4-FFF2-40B4-BE49-F238E27FC236}">
                <a16:creationId xmlns:a16="http://schemas.microsoft.com/office/drawing/2014/main" id="{C5BEE9BF-843D-8621-3412-23878A61CCF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717" y="3634161"/>
            <a:ext cx="4056270" cy="26419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8;p33">
            <a:extLst>
              <a:ext uri="{FF2B5EF4-FFF2-40B4-BE49-F238E27FC236}">
                <a16:creationId xmlns:a16="http://schemas.microsoft.com/office/drawing/2014/main" id="{8739935B-14FE-89EB-905A-8C7F319D4653}"/>
              </a:ext>
            </a:extLst>
          </p:cNvPr>
          <p:cNvSpPr txBox="1"/>
          <p:nvPr/>
        </p:nvSpPr>
        <p:spPr>
          <a:xfrm>
            <a:off x="2013969" y="2864013"/>
            <a:ext cx="2388016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Неурон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59;p33">
            <a:extLst>
              <a:ext uri="{FF2B5EF4-FFF2-40B4-BE49-F238E27FC236}">
                <a16:creationId xmlns:a16="http://schemas.microsoft.com/office/drawing/2014/main" id="{0A529003-5E33-EBCD-E977-8ECD1D8CB3D6}"/>
              </a:ext>
            </a:extLst>
          </p:cNvPr>
          <p:cNvSpPr txBox="1"/>
          <p:nvPr/>
        </p:nvSpPr>
        <p:spPr>
          <a:xfrm>
            <a:off x="7790017" y="2864013"/>
            <a:ext cx="3455795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Перцептрон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903F9C-3D37-0269-E530-F1B595B28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556" y="3634161"/>
            <a:ext cx="4913656" cy="264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79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1C06A-7122-3A03-563C-56FC88C5A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Неуронске мреже</a:t>
            </a:r>
            <a:endParaRPr lang="en-US" dirty="0"/>
          </a:p>
        </p:txBody>
      </p:sp>
      <p:pic>
        <p:nvPicPr>
          <p:cNvPr id="4" name="Google Shape;256;p33" descr="&amp;Rcy;&amp;iecy;&amp;zcy;&amp;ucy;&amp;lcy;&amp;tcy;&amp;acy;&amp;tcy; &amp;scy;&amp;lcy;&amp;icy;&amp;kcy;&amp;acy; &amp;zcy;&amp;acy; complex neural network">
            <a:extLst>
              <a:ext uri="{FF2B5EF4-FFF2-40B4-BE49-F238E27FC236}">
                <a16:creationId xmlns:a16="http://schemas.microsoft.com/office/drawing/2014/main" id="{1611DB6C-E311-8C47-DD0C-F54A9BA9CA7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55052" y="3831474"/>
            <a:ext cx="4825388" cy="23883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8;p33">
            <a:extLst>
              <a:ext uri="{FF2B5EF4-FFF2-40B4-BE49-F238E27FC236}">
                <a16:creationId xmlns:a16="http://schemas.microsoft.com/office/drawing/2014/main" id="{8739935B-14FE-89EB-905A-8C7F319D4653}"/>
              </a:ext>
            </a:extLst>
          </p:cNvPr>
          <p:cNvSpPr txBox="1"/>
          <p:nvPr/>
        </p:nvSpPr>
        <p:spPr>
          <a:xfrm>
            <a:off x="2013969" y="2864013"/>
            <a:ext cx="2388016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Неуронска мрежа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59;p33">
            <a:extLst>
              <a:ext uri="{FF2B5EF4-FFF2-40B4-BE49-F238E27FC236}">
                <a16:creationId xmlns:a16="http://schemas.microsoft.com/office/drawing/2014/main" id="{0A529003-5E33-EBCD-E977-8ECD1D8CB3D6}"/>
              </a:ext>
            </a:extLst>
          </p:cNvPr>
          <p:cNvSpPr txBox="1"/>
          <p:nvPr/>
        </p:nvSpPr>
        <p:spPr>
          <a:xfrm>
            <a:off x="7790017" y="2864013"/>
            <a:ext cx="3455795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Вештачка неуронска мрежа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2" descr="&amp;Rcy;&amp;iecy;&amp;zcy;&amp;ucy;&amp;lcy;&amp;tcy;&amp;acy;&amp;tcy; &amp;scy;&amp;lcy;&amp;icy;&amp;kcy;&amp;acy; &amp;zcy;&amp;acy; neurons in brain">
            <a:extLst>
              <a:ext uri="{FF2B5EF4-FFF2-40B4-BE49-F238E27FC236}">
                <a16:creationId xmlns:a16="http://schemas.microsoft.com/office/drawing/2014/main" id="{CC7273EC-CF6D-18D5-3259-8DF324B6B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02" y="3831474"/>
            <a:ext cx="3408282" cy="25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98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1C06A-7122-3A03-563C-56FC88C5A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Неуронске мреже</a:t>
            </a:r>
            <a:endParaRPr lang="en-US" dirty="0"/>
          </a:p>
        </p:txBody>
      </p:sp>
      <p:pic>
        <p:nvPicPr>
          <p:cNvPr id="3" name="Google Shape;326;p42" descr="&amp;Rcy;&amp;iecy;&amp;zcy;&amp;ucy;&amp;lcy;&amp;tcy;&amp;acy;&amp;tcy; &amp;scy;&amp;lcy;&amp;icy;&amp;kcy;&amp;acy; &amp;zcy;&amp;acy; neural network workflow">
            <a:extLst>
              <a:ext uri="{FF2B5EF4-FFF2-40B4-BE49-F238E27FC236}">
                <a16:creationId xmlns:a16="http://schemas.microsoft.com/office/drawing/2014/main" id="{00DA2D93-9E73-7D1F-473E-7C503EE88CE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717" y="2841773"/>
            <a:ext cx="6341297" cy="380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2" descr="Here are the cutest cat videos to get you through quarantine – Film Daily">
            <a:extLst>
              <a:ext uri="{FF2B5EF4-FFF2-40B4-BE49-F238E27FC236}">
                <a16:creationId xmlns:a16="http://schemas.microsoft.com/office/drawing/2014/main" id="{199F1F87-136E-FB22-8AAA-69C100149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161721" y="1627845"/>
            <a:ext cx="2070318" cy="140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9B4EAF65-0E56-CBDD-616B-5FE45C2C8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721" y="3374124"/>
            <a:ext cx="2086747" cy="156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F38B526-1F38-7BB9-9078-E7A5099E3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334" y="5092016"/>
            <a:ext cx="1631092" cy="16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DA77B2-9A26-1019-D0BD-36434D5F0B9A}"/>
              </a:ext>
            </a:extLst>
          </p:cNvPr>
          <p:cNvCxnSpPr>
            <a:endCxn id="8" idx="3"/>
          </p:cNvCxnSpPr>
          <p:nvPr/>
        </p:nvCxnSpPr>
        <p:spPr>
          <a:xfrm flipV="1">
            <a:off x="5783517" y="2330089"/>
            <a:ext cx="1378204" cy="14397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73609C-0CD9-09FF-CDE9-DCA8C0C2FAA2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5783517" y="4156654"/>
            <a:ext cx="1378204" cy="209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F284924-0298-55CB-F331-F8B0557C2B8A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636164" y="4656986"/>
            <a:ext cx="1745170" cy="12505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172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1C06A-7122-3A03-563C-56FC88C5A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Неуронске мреже - тренирање</a:t>
            </a:r>
            <a:endParaRPr lang="en-US" dirty="0"/>
          </a:p>
        </p:txBody>
      </p:sp>
      <p:pic>
        <p:nvPicPr>
          <p:cNvPr id="4" name="Google Shape;370;p44" descr="&amp;Rcy;&amp;iecy;&amp;zcy;&amp;ucy;&amp;lcy;&amp;tcy;&amp;acy;&amp;tcy; &amp;scy;&amp;lcy;&amp;icy;&amp;kcy;&amp;acy; &amp;zcy;&amp;acy; neural network workflow">
            <a:extLst>
              <a:ext uri="{FF2B5EF4-FFF2-40B4-BE49-F238E27FC236}">
                <a16:creationId xmlns:a16="http://schemas.microsoft.com/office/drawing/2014/main" id="{BB59C6B0-9438-D522-F960-446F4561125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21479" y="3997927"/>
            <a:ext cx="4770521" cy="286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2" descr="Here are the cutest cat videos to get you through quarantine – Film Daily">
            <a:extLst>
              <a:ext uri="{FF2B5EF4-FFF2-40B4-BE49-F238E27FC236}">
                <a16:creationId xmlns:a16="http://schemas.microsoft.com/office/drawing/2014/main" id="{52E7158F-629D-16FD-D9B2-9B03BD5C9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876304" y="869905"/>
            <a:ext cx="1267720" cy="86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C72188D-343B-F7AE-BF71-609B94B21792}"/>
              </a:ext>
            </a:extLst>
          </p:cNvPr>
          <p:cNvCxnSpPr>
            <a:cxnSpLocks/>
          </p:cNvCxnSpPr>
          <p:nvPr/>
        </p:nvCxnSpPr>
        <p:spPr>
          <a:xfrm>
            <a:off x="10144024" y="1299911"/>
            <a:ext cx="896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7F82234-8063-7C98-1808-D7BAA7F6365C}"/>
              </a:ext>
            </a:extLst>
          </p:cNvPr>
          <p:cNvSpPr txBox="1"/>
          <p:nvPr/>
        </p:nvSpPr>
        <p:spPr>
          <a:xfrm>
            <a:off x="11098370" y="823039"/>
            <a:ext cx="524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  <a:p>
            <a:r>
              <a:rPr lang="en-US" dirty="0"/>
              <a:t>0</a:t>
            </a:r>
          </a:p>
          <a:p>
            <a:r>
              <a:rPr lang="en-US" dirty="0"/>
              <a:t>0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6E5CB6A5-49CC-5AB1-5C12-A640EB586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304" y="1846749"/>
            <a:ext cx="1216332" cy="91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614DE7A-572C-7BE0-32E6-C82D6A5E6065}"/>
              </a:ext>
            </a:extLst>
          </p:cNvPr>
          <p:cNvCxnSpPr>
            <a:cxnSpLocks/>
          </p:cNvCxnSpPr>
          <p:nvPr/>
        </p:nvCxnSpPr>
        <p:spPr>
          <a:xfrm>
            <a:off x="10144024" y="2315084"/>
            <a:ext cx="896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7E21C08-C701-3992-8BDE-026244723017}"/>
              </a:ext>
            </a:extLst>
          </p:cNvPr>
          <p:cNvSpPr txBox="1"/>
          <p:nvPr/>
        </p:nvSpPr>
        <p:spPr>
          <a:xfrm>
            <a:off x="11098370" y="1838212"/>
            <a:ext cx="524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0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1D3B963E-80C7-2BF2-BF2B-47E5CBE91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304" y="2875830"/>
            <a:ext cx="959770" cy="95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AD323A4-EC02-8459-DCEA-13B40D69FB7A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 flipV="1">
            <a:off x="9836074" y="3346236"/>
            <a:ext cx="1262296" cy="9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2E10076-8C1C-049D-D71A-50F68E4C0391}"/>
              </a:ext>
            </a:extLst>
          </p:cNvPr>
          <p:cNvSpPr txBox="1"/>
          <p:nvPr/>
        </p:nvSpPr>
        <p:spPr>
          <a:xfrm>
            <a:off x="11098370" y="2884571"/>
            <a:ext cx="524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  <a:p>
            <a:r>
              <a:rPr lang="en-US" dirty="0"/>
              <a:t>0</a:t>
            </a:r>
          </a:p>
          <a:p>
            <a:r>
              <a:rPr lang="en-US" dirty="0"/>
              <a:t>1</a:t>
            </a:r>
          </a:p>
        </p:txBody>
      </p:sp>
      <p:grpSp>
        <p:nvGrpSpPr>
          <p:cNvPr id="20" name="Google Shape;349;p44">
            <a:extLst>
              <a:ext uri="{FF2B5EF4-FFF2-40B4-BE49-F238E27FC236}">
                <a16:creationId xmlns:a16="http://schemas.microsoft.com/office/drawing/2014/main" id="{DFE0A705-9903-BB7E-8775-C1133F3F543F}"/>
              </a:ext>
            </a:extLst>
          </p:cNvPr>
          <p:cNvGrpSpPr/>
          <p:nvPr/>
        </p:nvGrpSpPr>
        <p:grpSpPr>
          <a:xfrm>
            <a:off x="187818" y="2462392"/>
            <a:ext cx="5360544" cy="4296951"/>
            <a:chOff x="302353" y="0"/>
            <a:chExt cx="6213334" cy="5210249"/>
          </a:xfrm>
        </p:grpSpPr>
        <p:sp>
          <p:nvSpPr>
            <p:cNvPr id="35" name="Google Shape;364;p44">
              <a:extLst>
                <a:ext uri="{FF2B5EF4-FFF2-40B4-BE49-F238E27FC236}">
                  <a16:creationId xmlns:a16="http://schemas.microsoft.com/office/drawing/2014/main" id="{BB829190-6263-3A2F-27CA-0D73CD52BFE3}"/>
                </a:ext>
              </a:extLst>
            </p:cNvPr>
            <p:cNvSpPr/>
            <p:nvPr/>
          </p:nvSpPr>
          <p:spPr>
            <a:xfrm rot="14458620">
              <a:off x="1932998" y="3121402"/>
              <a:ext cx="1095336" cy="510566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3CAE7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0;p44">
              <a:extLst>
                <a:ext uri="{FF2B5EF4-FFF2-40B4-BE49-F238E27FC236}">
                  <a16:creationId xmlns:a16="http://schemas.microsoft.com/office/drawing/2014/main" id="{68663BD2-37A3-80C0-4EBC-D764959DAEF5}"/>
                </a:ext>
              </a:extLst>
            </p:cNvPr>
            <p:cNvSpPr/>
            <p:nvPr/>
          </p:nvSpPr>
          <p:spPr>
            <a:xfrm>
              <a:off x="2562015" y="0"/>
              <a:ext cx="1512900" cy="1512900"/>
            </a:xfrm>
            <a:prstGeom prst="ellipse">
              <a:avLst/>
            </a:prstGeom>
            <a:solidFill>
              <a:srgbClr val="A8D08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1;p44">
              <a:extLst>
                <a:ext uri="{FF2B5EF4-FFF2-40B4-BE49-F238E27FC236}">
                  <a16:creationId xmlns:a16="http://schemas.microsoft.com/office/drawing/2014/main" id="{15A13237-0EC3-E80E-C53A-C7B7AEFEC023}"/>
                </a:ext>
              </a:extLst>
            </p:cNvPr>
            <p:cNvSpPr txBox="1"/>
            <p:nvPr/>
          </p:nvSpPr>
          <p:spPr>
            <a:xfrm>
              <a:off x="2783564" y="221549"/>
              <a:ext cx="1069800" cy="106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000" tIns="20000" rIns="20000" bIns="2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r-Cyrl-RS" sz="1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Случајне тежине</a:t>
              </a:r>
              <a:endParaRPr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;p44">
              <a:extLst>
                <a:ext uri="{FF2B5EF4-FFF2-40B4-BE49-F238E27FC236}">
                  <a16:creationId xmlns:a16="http://schemas.microsoft.com/office/drawing/2014/main" id="{3BFA3190-24AA-F290-03FE-F73BEA577D63}"/>
                </a:ext>
              </a:extLst>
            </p:cNvPr>
            <p:cNvSpPr/>
            <p:nvPr/>
          </p:nvSpPr>
          <p:spPr>
            <a:xfrm rot="1955849">
              <a:off x="3938086" y="1161037"/>
              <a:ext cx="824712" cy="51063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3CAE7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3;p44">
              <a:extLst>
                <a:ext uri="{FF2B5EF4-FFF2-40B4-BE49-F238E27FC236}">
                  <a16:creationId xmlns:a16="http://schemas.microsoft.com/office/drawing/2014/main" id="{BEE72828-3DFD-B667-3D57-C815375F1934}"/>
                </a:ext>
              </a:extLst>
            </p:cNvPr>
            <p:cNvSpPr txBox="1"/>
            <p:nvPr/>
          </p:nvSpPr>
          <p:spPr>
            <a:xfrm rot="1955809">
              <a:off x="3950188" y="1221914"/>
              <a:ext cx="671587" cy="306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4;p44">
              <a:extLst>
                <a:ext uri="{FF2B5EF4-FFF2-40B4-BE49-F238E27FC236}">
                  <a16:creationId xmlns:a16="http://schemas.microsoft.com/office/drawing/2014/main" id="{F8E2C0FB-B21E-3C58-F91A-DB426F546360}"/>
                </a:ext>
              </a:extLst>
            </p:cNvPr>
            <p:cNvSpPr/>
            <p:nvPr/>
          </p:nvSpPr>
          <p:spPr>
            <a:xfrm>
              <a:off x="4650511" y="1335434"/>
              <a:ext cx="1793356" cy="1512901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5;p44">
              <a:extLst>
                <a:ext uri="{FF2B5EF4-FFF2-40B4-BE49-F238E27FC236}">
                  <a16:creationId xmlns:a16="http://schemas.microsoft.com/office/drawing/2014/main" id="{AE4C5810-0C63-DC34-30F4-B19BDB81F213}"/>
                </a:ext>
              </a:extLst>
            </p:cNvPr>
            <p:cNvSpPr txBox="1"/>
            <p:nvPr/>
          </p:nvSpPr>
          <p:spPr>
            <a:xfrm>
              <a:off x="4872060" y="1556983"/>
              <a:ext cx="1532485" cy="106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000" tIns="20000" rIns="20000" bIns="2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r-Cyrl-RS" sz="1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Случајан узорак слика</a:t>
              </a:r>
              <a:endParaRPr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6;p44">
              <a:extLst>
                <a:ext uri="{FF2B5EF4-FFF2-40B4-BE49-F238E27FC236}">
                  <a16:creationId xmlns:a16="http://schemas.microsoft.com/office/drawing/2014/main" id="{55DFF7FA-60DD-0785-225C-5DA95F323287}"/>
                </a:ext>
              </a:extLst>
            </p:cNvPr>
            <p:cNvSpPr/>
            <p:nvPr/>
          </p:nvSpPr>
          <p:spPr>
            <a:xfrm rot="5883674">
              <a:off x="4810772" y="3048419"/>
              <a:ext cx="850877" cy="51056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3CAE7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7;p44">
              <a:extLst>
                <a:ext uri="{FF2B5EF4-FFF2-40B4-BE49-F238E27FC236}">
                  <a16:creationId xmlns:a16="http://schemas.microsoft.com/office/drawing/2014/main" id="{E6660151-8DDD-3DEE-1CA7-DBDA6D2A614B}"/>
                </a:ext>
              </a:extLst>
            </p:cNvPr>
            <p:cNvSpPr txBox="1"/>
            <p:nvPr/>
          </p:nvSpPr>
          <p:spPr>
            <a:xfrm rot="-4917507">
              <a:off x="5060163" y="2933116"/>
              <a:ext cx="411749" cy="3063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58;p44">
              <a:extLst>
                <a:ext uri="{FF2B5EF4-FFF2-40B4-BE49-F238E27FC236}">
                  <a16:creationId xmlns:a16="http://schemas.microsoft.com/office/drawing/2014/main" id="{3C145FFB-13A3-9476-FFC8-257C6DF4AFAB}"/>
                </a:ext>
              </a:extLst>
            </p:cNvPr>
            <p:cNvSpPr/>
            <p:nvPr/>
          </p:nvSpPr>
          <p:spPr>
            <a:xfrm>
              <a:off x="4416400" y="3697348"/>
              <a:ext cx="2099287" cy="1512901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;p44">
              <a:extLst>
                <a:ext uri="{FF2B5EF4-FFF2-40B4-BE49-F238E27FC236}">
                  <a16:creationId xmlns:a16="http://schemas.microsoft.com/office/drawing/2014/main" id="{F3BDA01C-E794-5F00-7649-9DCBA6022EF0}"/>
                </a:ext>
              </a:extLst>
            </p:cNvPr>
            <p:cNvSpPr txBox="1"/>
            <p:nvPr/>
          </p:nvSpPr>
          <p:spPr>
            <a:xfrm>
              <a:off x="4566130" y="3717497"/>
              <a:ext cx="1672353" cy="106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000" tIns="20000" rIns="20000" bIns="2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r-Cyrl-RS" sz="1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Израчунавање излазних вредности</a:t>
              </a:r>
              <a:endParaRPr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60;p44">
              <a:extLst>
                <a:ext uri="{FF2B5EF4-FFF2-40B4-BE49-F238E27FC236}">
                  <a16:creationId xmlns:a16="http://schemas.microsoft.com/office/drawing/2014/main" id="{34998C4C-96E3-9EEC-3C68-A8C7F4FC6EC6}"/>
                </a:ext>
              </a:extLst>
            </p:cNvPr>
            <p:cNvSpPr/>
            <p:nvPr/>
          </p:nvSpPr>
          <p:spPr>
            <a:xfrm rot="10800000">
              <a:off x="3409323" y="4276696"/>
              <a:ext cx="1035268" cy="51060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3CAE7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1;p44">
              <a:extLst>
                <a:ext uri="{FF2B5EF4-FFF2-40B4-BE49-F238E27FC236}">
                  <a16:creationId xmlns:a16="http://schemas.microsoft.com/office/drawing/2014/main" id="{A363ACC1-16AD-C3FF-98CA-23CB3A896D2C}"/>
                </a:ext>
              </a:extLst>
            </p:cNvPr>
            <p:cNvSpPr txBox="1"/>
            <p:nvPr/>
          </p:nvSpPr>
          <p:spPr>
            <a:xfrm>
              <a:off x="3922833" y="4099190"/>
              <a:ext cx="386100" cy="30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62;p44">
              <a:extLst>
                <a:ext uri="{FF2B5EF4-FFF2-40B4-BE49-F238E27FC236}">
                  <a16:creationId xmlns:a16="http://schemas.microsoft.com/office/drawing/2014/main" id="{95CF0813-DB8A-B94E-EC14-0269788EFC9A}"/>
                </a:ext>
              </a:extLst>
            </p:cNvPr>
            <p:cNvSpPr/>
            <p:nvPr/>
          </p:nvSpPr>
          <p:spPr>
            <a:xfrm>
              <a:off x="1104510" y="3676240"/>
              <a:ext cx="2309550" cy="1512901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3;p44">
              <a:extLst>
                <a:ext uri="{FF2B5EF4-FFF2-40B4-BE49-F238E27FC236}">
                  <a16:creationId xmlns:a16="http://schemas.microsoft.com/office/drawing/2014/main" id="{131939B7-A0EB-E9E4-5BE0-D3FC1D7756F8}"/>
                </a:ext>
              </a:extLst>
            </p:cNvPr>
            <p:cNvSpPr txBox="1"/>
            <p:nvPr/>
          </p:nvSpPr>
          <p:spPr>
            <a:xfrm>
              <a:off x="1403820" y="3897791"/>
              <a:ext cx="1813643" cy="106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000" tIns="20000" rIns="20000" bIns="2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r-Cyrl-RS" sz="1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Израчунавање грешке</a:t>
              </a:r>
              <a:endParaRPr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66;p44">
              <a:extLst>
                <a:ext uri="{FF2B5EF4-FFF2-40B4-BE49-F238E27FC236}">
                  <a16:creationId xmlns:a16="http://schemas.microsoft.com/office/drawing/2014/main" id="{D16F365E-C12F-6584-A242-737B366FF30A}"/>
                </a:ext>
              </a:extLst>
            </p:cNvPr>
            <p:cNvSpPr/>
            <p:nvPr/>
          </p:nvSpPr>
          <p:spPr>
            <a:xfrm>
              <a:off x="302353" y="1565643"/>
              <a:ext cx="2524837" cy="1512901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7;p44">
              <a:extLst>
                <a:ext uri="{FF2B5EF4-FFF2-40B4-BE49-F238E27FC236}">
                  <a16:creationId xmlns:a16="http://schemas.microsoft.com/office/drawing/2014/main" id="{2E598DC3-F661-4795-8DC2-3D2C79E721E8}"/>
                </a:ext>
              </a:extLst>
            </p:cNvPr>
            <p:cNvSpPr txBox="1"/>
            <p:nvPr/>
          </p:nvSpPr>
          <p:spPr>
            <a:xfrm>
              <a:off x="440864" y="1882200"/>
              <a:ext cx="2034489" cy="106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000" tIns="20000" rIns="20000" bIns="2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r-Cyrl-RS" sz="1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Промена тежина како би се смањила грешка</a:t>
              </a:r>
              <a:endParaRPr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68;p44">
              <a:extLst>
                <a:ext uri="{FF2B5EF4-FFF2-40B4-BE49-F238E27FC236}">
                  <a16:creationId xmlns:a16="http://schemas.microsoft.com/office/drawing/2014/main" id="{1CBFB553-DB02-9491-06EF-EBAE247F641C}"/>
                </a:ext>
              </a:extLst>
            </p:cNvPr>
            <p:cNvSpPr/>
            <p:nvPr/>
          </p:nvSpPr>
          <p:spPr>
            <a:xfrm>
              <a:off x="2863504" y="1951549"/>
              <a:ext cx="1784234" cy="51068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3CAE7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9;p44">
              <a:extLst>
                <a:ext uri="{FF2B5EF4-FFF2-40B4-BE49-F238E27FC236}">
                  <a16:creationId xmlns:a16="http://schemas.microsoft.com/office/drawing/2014/main" id="{E78718E2-85D4-83A6-4793-8BE243B8046B}"/>
                </a:ext>
              </a:extLst>
            </p:cNvPr>
            <p:cNvSpPr txBox="1"/>
            <p:nvPr/>
          </p:nvSpPr>
          <p:spPr>
            <a:xfrm rot="324519">
              <a:off x="2852457" y="2063548"/>
              <a:ext cx="1324564" cy="3063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097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1C06A-7122-3A03-563C-56FC88C5A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Неуронске мреже - тренирање</a:t>
            </a:r>
            <a:endParaRPr lang="en-US" dirty="0"/>
          </a:p>
        </p:txBody>
      </p:sp>
      <p:pic>
        <p:nvPicPr>
          <p:cNvPr id="3" name="sim_nn">
            <a:hlinkClick r:id="" action="ppaction://media"/>
            <a:extLst>
              <a:ext uri="{FF2B5EF4-FFF2-40B4-BE49-F238E27FC236}">
                <a16:creationId xmlns:a16="http://schemas.microsoft.com/office/drawing/2014/main" id="{0F5954B6-5994-75C5-7EF3-568B7A20C7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35" end="27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054" y="2499783"/>
            <a:ext cx="8454081" cy="4128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62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9690-0DAE-E027-BCBC-A3781F47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Шта је „тежак“ проблем за машину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01D29-0894-114B-93A2-C6E791277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5"/>
            <a:ext cx="5714827" cy="3549045"/>
          </a:xfrm>
        </p:spPr>
        <p:txBody>
          <a:bodyPr/>
          <a:lstStyle/>
          <a:p>
            <a:r>
              <a:rPr lang="sr-Cyrl-RS" b="1" dirty="0"/>
              <a:t>Играње шаха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75BAD9-8527-42B3-BFD8-DF6376A869FD}"/>
              </a:ext>
            </a:extLst>
          </p:cNvPr>
          <p:cNvSpPr txBox="1">
            <a:spLocks/>
          </p:cNvSpPr>
          <p:nvPr/>
        </p:nvSpPr>
        <p:spPr>
          <a:xfrm>
            <a:off x="6323202" y="2521884"/>
            <a:ext cx="571482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b="1" dirty="0"/>
              <a:t>Да ли се на слици налази мачка?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6389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1C06A-7122-3A03-563C-56FC88C5A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Неуронске мреже - тренирање</a:t>
            </a:r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506565C-B763-2B22-1E8C-9CFCC7AC3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358" y="2638425"/>
            <a:ext cx="4835099" cy="399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228F9-CC8D-9983-F5CF-322A37D4E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6" y="2819452"/>
            <a:ext cx="1417554" cy="121909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0AE373-6E11-0FBA-1FA9-33FD4C2B87C4}"/>
              </a:ext>
            </a:extLst>
          </p:cNvPr>
          <p:cNvCxnSpPr>
            <a:stCxn id="6" idx="3"/>
          </p:cNvCxnSpPr>
          <p:nvPr/>
        </p:nvCxnSpPr>
        <p:spPr>
          <a:xfrm>
            <a:off x="1598530" y="3429000"/>
            <a:ext cx="1030370" cy="1047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1274A47-AAB4-9DDB-5EC5-BCC66EFBBADB}"/>
              </a:ext>
            </a:extLst>
          </p:cNvPr>
          <p:cNvSpPr txBox="1"/>
          <p:nvPr/>
        </p:nvSpPr>
        <p:spPr>
          <a:xfrm>
            <a:off x="7569724" y="253581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Слика нпр. </a:t>
            </a:r>
            <a:r>
              <a:rPr lang="en-US" sz="1800" dirty="0"/>
              <a:t>200x200x3</a:t>
            </a:r>
            <a:endParaRPr lang="sr-Cyrl-R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Колико неурона у првом слоју?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0025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1C06A-7122-3A03-563C-56FC88C5A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Неуронске мреже - тренирање</a:t>
            </a:r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506565C-B763-2B22-1E8C-9CFCC7AC3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358" y="2638425"/>
            <a:ext cx="4835099" cy="399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228F9-CC8D-9983-F5CF-322A37D4E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6" y="2819452"/>
            <a:ext cx="1417554" cy="121909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0AE373-6E11-0FBA-1FA9-33FD4C2B87C4}"/>
              </a:ext>
            </a:extLst>
          </p:cNvPr>
          <p:cNvCxnSpPr>
            <a:stCxn id="6" idx="3"/>
          </p:cNvCxnSpPr>
          <p:nvPr/>
        </p:nvCxnSpPr>
        <p:spPr>
          <a:xfrm>
            <a:off x="1598530" y="3429000"/>
            <a:ext cx="1030370" cy="1047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1274A47-AAB4-9DDB-5EC5-BCC66EFBBADB}"/>
              </a:ext>
            </a:extLst>
          </p:cNvPr>
          <p:cNvSpPr txBox="1"/>
          <p:nvPr/>
        </p:nvSpPr>
        <p:spPr>
          <a:xfrm>
            <a:off x="7569724" y="2535810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Слика нпр. </a:t>
            </a:r>
            <a:r>
              <a:rPr lang="en-US" sz="1800" dirty="0"/>
              <a:t>200x200x3</a:t>
            </a:r>
            <a:endParaRPr lang="sr-Cyrl-R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Колико неурона у првом слоју?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r-Cyrl-RS" dirty="0"/>
              <a:t>200*200*3 </a:t>
            </a:r>
            <a:r>
              <a:rPr lang="en-US" dirty="0"/>
              <a:t>= 120 000 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Колико има веза ако у другом слоју има 10 неурона?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385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A921-8784-B87F-0C47-BF46DF19A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Први кораци…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34C31-9DD4-E30A-1B61-DC3A44425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Експерименти </a:t>
            </a:r>
            <a:r>
              <a:rPr lang="en-US" dirty="0"/>
              <a:t>Hubel</a:t>
            </a:r>
            <a:r>
              <a:rPr lang="sr-Cyrl-RS" dirty="0"/>
              <a:t>-</a:t>
            </a:r>
            <a:r>
              <a:rPr lang="en-US" dirty="0" err="1"/>
              <a:t>Wiessel</a:t>
            </a:r>
            <a:r>
              <a:rPr lang="en-US" dirty="0"/>
              <a:t> (1959)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5784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A921-8784-B87F-0C47-BF46DF19A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Први кораци…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34C31-9DD4-E30A-1B61-DC3A44425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Експерименти </a:t>
            </a:r>
            <a:r>
              <a:rPr lang="en-US" dirty="0"/>
              <a:t>Hubel</a:t>
            </a:r>
            <a:r>
              <a:rPr lang="sr-Cyrl-RS" dirty="0"/>
              <a:t>-</a:t>
            </a:r>
            <a:r>
              <a:rPr lang="en-US" dirty="0" err="1"/>
              <a:t>Wiessel</a:t>
            </a:r>
            <a:r>
              <a:rPr lang="en-US" dirty="0"/>
              <a:t> (1959)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39D31-D29B-0060-F987-73011FFC7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42" y="109319"/>
            <a:ext cx="8649808" cy="6461915"/>
          </a:xfrm>
          <a:prstGeom prst="rect">
            <a:avLst/>
          </a:prstGeom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C4DA8CEB-D222-836F-B647-874D99AD9AD9}"/>
              </a:ext>
            </a:extLst>
          </p:cNvPr>
          <p:cNvSpPr txBox="1">
            <a:spLocks/>
          </p:cNvSpPr>
          <p:nvPr/>
        </p:nvSpPr>
        <p:spPr>
          <a:xfrm>
            <a:off x="3219941" y="6571235"/>
            <a:ext cx="3671053" cy="27344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https://www.youtube.com/watch?v=QsikPDDxy4g</a:t>
            </a:r>
          </a:p>
        </p:txBody>
      </p:sp>
    </p:spTree>
    <p:extLst>
      <p:ext uri="{BB962C8B-B14F-4D97-AF65-F5344CB8AC3E}">
        <p14:creationId xmlns:p14="http://schemas.microsoft.com/office/powerpoint/2010/main" val="29025052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A921-8784-B87F-0C47-BF46DF19A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Први кораци…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34C31-9DD4-E30A-1B61-DC3A44425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Експерименти </a:t>
            </a:r>
            <a:r>
              <a:rPr lang="en-US" dirty="0"/>
              <a:t>Hubel</a:t>
            </a:r>
            <a:r>
              <a:rPr lang="sr-Cyrl-RS" dirty="0"/>
              <a:t>-</a:t>
            </a:r>
            <a:r>
              <a:rPr lang="en-US" dirty="0" err="1"/>
              <a:t>Wiessel</a:t>
            </a:r>
            <a:r>
              <a:rPr lang="en-US" dirty="0"/>
              <a:t> (1959)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Online Media 4" title="Hubel and Wiesel Cat Experiment">
            <a:hlinkClick r:id="" action="ppaction://media"/>
            <a:extLst>
              <a:ext uri="{FF2B5EF4-FFF2-40B4-BE49-F238E27FC236}">
                <a16:creationId xmlns:a16="http://schemas.microsoft.com/office/drawing/2014/main" id="{EE5C55AA-8A9A-58A9-071D-B3CD6D4B9D0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14920" y="2959329"/>
            <a:ext cx="6471930" cy="365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0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911C3-5FFE-A6E6-BF50-0028C7C2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err="1"/>
              <a:t>Конволуционе</a:t>
            </a:r>
            <a:r>
              <a:rPr lang="sr-Cyrl-RS" dirty="0"/>
              <a:t> неуронске мреже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D38541-B193-A027-A018-2DF93AC46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717" y="2612903"/>
            <a:ext cx="4714876" cy="3637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C84AD-E74D-C1CA-8BB7-6EF330F76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916" y="3519487"/>
            <a:ext cx="2143125" cy="213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9FE0EE-63C5-5D6A-5D2A-2B10ABF36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5990" y="3500437"/>
            <a:ext cx="2143125" cy="215265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9E8BEC-90DB-D222-BCF6-E6427922E29F}"/>
              </a:ext>
            </a:extLst>
          </p:cNvPr>
          <p:cNvCxnSpPr/>
          <p:nvPr/>
        </p:nvCxnSpPr>
        <p:spPr>
          <a:xfrm>
            <a:off x="8220075" y="4586287"/>
            <a:ext cx="82867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1227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911C3-5FFE-A6E6-BF50-0028C7C2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err="1"/>
              <a:t>Конволуционе</a:t>
            </a:r>
            <a:r>
              <a:rPr lang="sr-Cyrl-RS" dirty="0"/>
              <a:t> неуронске мреже</a:t>
            </a:r>
            <a:endParaRPr lang="en-US" dirty="0"/>
          </a:p>
        </p:txBody>
      </p:sp>
      <p:pic>
        <p:nvPicPr>
          <p:cNvPr id="10" name="Picture 9" descr="A picture containing text, monitor, television, indoor&#10;&#10;Description automatically generated">
            <a:extLst>
              <a:ext uri="{FF2B5EF4-FFF2-40B4-BE49-F238E27FC236}">
                <a16:creationId xmlns:a16="http://schemas.microsoft.com/office/drawing/2014/main" id="{55DE9E11-7D98-C5C2-C4ED-E684609FE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714" y="2328421"/>
            <a:ext cx="7710571" cy="43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305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911C3-5FFE-A6E6-BF50-0028C7C2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err="1"/>
              <a:t>Конволуционе</a:t>
            </a:r>
            <a:r>
              <a:rPr lang="sr-Cyrl-RS" dirty="0"/>
              <a:t> неуронске мреже</a:t>
            </a:r>
            <a:endParaRPr lang="en-US" dirty="0"/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FE39B222-36F3-B409-8879-09DAA366DF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872922"/>
              </p:ext>
            </p:extLst>
          </p:nvPr>
        </p:nvGraphicFramePr>
        <p:xfrm>
          <a:off x="5372237" y="3190874"/>
          <a:ext cx="3486013" cy="3308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D35749B-4CA0-C298-1691-62B0295610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17" y="3080421"/>
            <a:ext cx="4417758" cy="362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473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911C3-5FFE-A6E6-BF50-0028C7C2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err="1"/>
              <a:t>Конволуционе</a:t>
            </a:r>
            <a:r>
              <a:rPr lang="sr-Cyrl-RS" dirty="0"/>
              <a:t> неуронске мреже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F3D5C-D531-DAD3-CB6D-4B774A0D8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594" y="2679229"/>
            <a:ext cx="8764910" cy="349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241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911C3-5FFE-A6E6-BF50-0028C7C2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err="1"/>
              <a:t>Конволуционе</a:t>
            </a:r>
            <a:r>
              <a:rPr lang="sr-Cyrl-RS" dirty="0"/>
              <a:t> неуронске мреже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11DEDE-F939-4834-1E4C-1063756F6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651760"/>
            <a:ext cx="9102240" cy="3840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888202-2758-3ACC-DA7F-32F9DB67A618}"/>
              </a:ext>
            </a:extLst>
          </p:cNvPr>
          <p:cNvSpPr txBox="1"/>
          <p:nvPr/>
        </p:nvSpPr>
        <p:spPr>
          <a:xfrm>
            <a:off x="3743325" y="6562725"/>
            <a:ext cx="424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http://cs231n.stanford.edu/index.html</a:t>
            </a:r>
          </a:p>
        </p:txBody>
      </p:sp>
    </p:spTree>
    <p:extLst>
      <p:ext uri="{BB962C8B-B14F-4D97-AF65-F5344CB8AC3E}">
        <p14:creationId xmlns:p14="http://schemas.microsoft.com/office/powerpoint/2010/main" val="4196550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9690-0DAE-E027-BCBC-A3781F47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Шта је „тежак“ проблем за машину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01D29-0894-114B-93A2-C6E791277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5"/>
            <a:ext cx="5714827" cy="3549045"/>
          </a:xfrm>
        </p:spPr>
        <p:txBody>
          <a:bodyPr/>
          <a:lstStyle/>
          <a:p>
            <a:r>
              <a:rPr lang="sr-Cyrl-RS" b="1" dirty="0"/>
              <a:t>Играње шаха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75BAD9-8527-42B3-BFD8-DF6376A869FD}"/>
              </a:ext>
            </a:extLst>
          </p:cNvPr>
          <p:cNvSpPr txBox="1">
            <a:spLocks/>
          </p:cNvSpPr>
          <p:nvPr/>
        </p:nvSpPr>
        <p:spPr>
          <a:xfrm>
            <a:off x="6323202" y="2521884"/>
            <a:ext cx="571482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b="1" dirty="0"/>
              <a:t>Да ли се на слици налази мачка?</a:t>
            </a:r>
            <a:endParaRPr lang="en-US" b="1" dirty="0"/>
          </a:p>
        </p:txBody>
      </p:sp>
      <p:pic>
        <p:nvPicPr>
          <p:cNvPr id="5" name="Picture 2" descr="CHESS Rules of the Game">
            <a:extLst>
              <a:ext uri="{FF2B5EF4-FFF2-40B4-BE49-F238E27FC236}">
                <a16:creationId xmlns:a16="http://schemas.microsoft.com/office/drawing/2014/main" id="{8438C41B-7140-1E39-1F8B-2619241AE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17" y="3523245"/>
            <a:ext cx="2800544" cy="278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ess Strategy &amp; Tips For Club Players | iChess Blog">
            <a:extLst>
              <a:ext uri="{FF2B5EF4-FFF2-40B4-BE49-F238E27FC236}">
                <a16:creationId xmlns:a16="http://schemas.microsoft.com/office/drawing/2014/main" id="{5115175E-CC07-7FB8-D6C6-4AD48FD24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685" y="3523246"/>
            <a:ext cx="2735884" cy="278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1835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911C3-5FFE-A6E6-BF50-0028C7C2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err="1"/>
              <a:t>Конволуционе</a:t>
            </a:r>
            <a:r>
              <a:rPr lang="sr-Cyrl-RS" dirty="0"/>
              <a:t> неуронске мреже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888202-2758-3ACC-DA7F-32F9DB67A618}"/>
              </a:ext>
            </a:extLst>
          </p:cNvPr>
          <p:cNvSpPr txBox="1"/>
          <p:nvPr/>
        </p:nvSpPr>
        <p:spPr>
          <a:xfrm>
            <a:off x="3743325" y="6562725"/>
            <a:ext cx="424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http://cs231n.stanford.edu/index.html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EBF93-10C4-E43E-45B9-F8FC75445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2651759"/>
            <a:ext cx="8800692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04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911C3-5FFE-A6E6-BF50-0028C7C2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err="1"/>
              <a:t>Конволуционе</a:t>
            </a:r>
            <a:r>
              <a:rPr lang="sr-Cyrl-RS" dirty="0"/>
              <a:t> неуронске мреже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4C55B-542E-8F47-90DB-82BC30C27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Шта може да крене наопако?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888202-2758-3ACC-DA7F-32F9DB67A618}"/>
              </a:ext>
            </a:extLst>
          </p:cNvPr>
          <p:cNvSpPr txBox="1"/>
          <p:nvPr/>
        </p:nvSpPr>
        <p:spPr>
          <a:xfrm>
            <a:off x="3743325" y="6562725"/>
            <a:ext cx="424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http://cs231n.stanford.edu/index.html</a:t>
            </a:r>
          </a:p>
        </p:txBody>
      </p:sp>
    </p:spTree>
    <p:extLst>
      <p:ext uri="{BB962C8B-B14F-4D97-AF65-F5344CB8AC3E}">
        <p14:creationId xmlns:p14="http://schemas.microsoft.com/office/powerpoint/2010/main" val="22335074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911C3-5FFE-A6E6-BF50-0028C7C2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Проблеми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2DEC9-2793-C3B2-D522-EBDD3AF2E204}"/>
              </a:ext>
            </a:extLst>
          </p:cNvPr>
          <p:cNvSpPr txBox="1"/>
          <p:nvPr/>
        </p:nvSpPr>
        <p:spPr>
          <a:xfrm>
            <a:off x="1191308" y="2638425"/>
            <a:ext cx="404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/>
              <a:t>На основу чега модел доноси одлуке?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8C0787-4455-EFCE-E4E6-79F734195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479" y="3482074"/>
            <a:ext cx="2321732" cy="2526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A92412-3840-C3A4-E8BD-7B1908934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084" y="3548831"/>
            <a:ext cx="2212474" cy="2480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71D613-9710-2088-DCEA-1E1B0675D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431" y="3548831"/>
            <a:ext cx="2212474" cy="2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723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911C3-5FFE-A6E6-BF50-0028C7C2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Проблеми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F18DE-D7E8-0A8A-D8C5-237238F39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17" y="2871882"/>
            <a:ext cx="6218475" cy="3199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83A117-31B4-4447-C203-08C763E43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053" y="2397721"/>
            <a:ext cx="4813647" cy="1920939"/>
          </a:xfrm>
          <a:prstGeom prst="rect">
            <a:avLst/>
          </a:prstGeom>
        </p:spPr>
      </p:pic>
      <p:pic>
        <p:nvPicPr>
          <p:cNvPr id="7" name="Picture 2" descr="Applied Deep Learning - Part 4: Convolutional Neural Networks | by Arden  Dertat | Towards Data Science">
            <a:extLst>
              <a:ext uri="{FF2B5EF4-FFF2-40B4-BE49-F238E27FC236}">
                <a16:creationId xmlns:a16="http://schemas.microsoft.com/office/drawing/2014/main" id="{1FE8CACE-8B35-2FD7-62CD-109E5948C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034" y="4603750"/>
            <a:ext cx="4361966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8594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911C3-5FFE-A6E6-BF50-0028C7C2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Проблеми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2DEC9-2793-C3B2-D522-EBDD3AF2E204}"/>
              </a:ext>
            </a:extLst>
          </p:cNvPr>
          <p:cNvSpPr txBox="1"/>
          <p:nvPr/>
        </p:nvSpPr>
        <p:spPr>
          <a:xfrm>
            <a:off x="1191308" y="2638425"/>
            <a:ext cx="260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Adversarial examples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EF55AC-4E16-333D-6E09-F45790386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442" y="3262101"/>
            <a:ext cx="1621518" cy="3408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73E720-9D82-88D1-7D84-35429DE31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466" y="3262101"/>
            <a:ext cx="1646054" cy="3408498"/>
          </a:xfrm>
          <a:prstGeom prst="rect">
            <a:avLst/>
          </a:prstGeom>
        </p:spPr>
      </p:pic>
      <p:pic>
        <p:nvPicPr>
          <p:cNvPr id="7" name="Picture 6" descr="A picture containing text, person, indoor, crowd&#10;&#10;Description automatically generated">
            <a:extLst>
              <a:ext uri="{FF2B5EF4-FFF2-40B4-BE49-F238E27FC236}">
                <a16:creationId xmlns:a16="http://schemas.microsoft.com/office/drawing/2014/main" id="{7B52E0CC-BBF0-378A-0C54-0BBF7859FC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37774" r="33089"/>
          <a:stretch/>
        </p:blipFill>
        <p:spPr>
          <a:xfrm>
            <a:off x="1216043" y="3285023"/>
            <a:ext cx="3331320" cy="357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416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911C3-5FFE-A6E6-BF50-0028C7C2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Проблеми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2DEC9-2793-C3B2-D522-EBDD3AF2E204}"/>
              </a:ext>
            </a:extLst>
          </p:cNvPr>
          <p:cNvSpPr txBox="1"/>
          <p:nvPr/>
        </p:nvSpPr>
        <p:spPr>
          <a:xfrm>
            <a:off x="1191308" y="2638425"/>
            <a:ext cx="260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Adversarial examples</a:t>
            </a:r>
          </a:p>
        </p:txBody>
      </p:sp>
      <p:pic>
        <p:nvPicPr>
          <p:cNvPr id="4" name="Picture 2" descr="Erasing Stop Signs: ShapeShifter Shows Self-Driving Cars Can Still Be  Manipulated | School of Computational Science and Engineering">
            <a:extLst>
              <a:ext uri="{FF2B5EF4-FFF2-40B4-BE49-F238E27FC236}">
                <a16:creationId xmlns:a16="http://schemas.microsoft.com/office/drawing/2014/main" id="{87173F40-1532-5EFE-19A4-E480A2B70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617" y="3985977"/>
            <a:ext cx="4718222" cy="276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E62206-84F6-9F24-3F72-E91359A58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544" y="513176"/>
            <a:ext cx="2752550" cy="3198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05DE7C-2D3C-7CB2-F3FD-00721CE92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164" y="3244286"/>
            <a:ext cx="3942263" cy="35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050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ue Cat Confession #10 – 2020 Has Me All Turned Around – Frazier's Racket">
            <a:extLst>
              <a:ext uri="{FF2B5EF4-FFF2-40B4-BE49-F238E27FC236}">
                <a16:creationId xmlns:a16="http://schemas.microsoft.com/office/drawing/2014/main" id="{150FDCB5-09CD-B8F8-8685-5536FDB8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49" y="276225"/>
            <a:ext cx="5495925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7BC4C6C-C0BC-3CCB-DDFA-9438556262A4}"/>
              </a:ext>
            </a:extLst>
          </p:cNvPr>
          <p:cNvSpPr txBox="1">
            <a:spLocks/>
          </p:cNvSpPr>
          <p:nvPr/>
        </p:nvSpPr>
        <p:spPr>
          <a:xfrm>
            <a:off x="3219941" y="6571235"/>
            <a:ext cx="3671053" cy="27344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>
                <a:solidFill>
                  <a:schemeClr val="bg1">
                    <a:lumMod val="65000"/>
                  </a:schemeClr>
                </a:solidFill>
                <a:effectLst/>
                <a:latin typeface="Vollkorn"/>
              </a:rPr>
              <a:t>Image credits: @izzyandthefluff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606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B00B7-49B6-F679-01A0-06B6B4723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Одговор - истраживање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C4E21EB-2199-9FD9-1416-715355ED15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32" y="2634455"/>
            <a:ext cx="8981935" cy="389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839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45704-6E79-B423-AC4E-4C4506C2E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За следећу недељу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A2B95-8EC1-833E-DBD0-BAC25102E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Explaining and Harnessing Adversarial Examples</a:t>
            </a:r>
            <a:r>
              <a:rPr lang="sr-Cyrl-RS" dirty="0"/>
              <a:t> -- </a:t>
            </a:r>
            <a:r>
              <a:rPr lang="en-US" dirty="0"/>
              <a:t>https://arxiv.org/abs/1412.6572</a:t>
            </a:r>
          </a:p>
        </p:txBody>
      </p:sp>
    </p:spTree>
    <p:extLst>
      <p:ext uri="{BB962C8B-B14F-4D97-AF65-F5344CB8AC3E}">
        <p14:creationId xmlns:p14="http://schemas.microsoft.com/office/powerpoint/2010/main" val="1623329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9690-0DAE-E027-BCBC-A3781F47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Шта је „тежак“ проблем за машину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01D29-0894-114B-93A2-C6E791277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5"/>
            <a:ext cx="5714827" cy="3549045"/>
          </a:xfrm>
        </p:spPr>
        <p:txBody>
          <a:bodyPr/>
          <a:lstStyle/>
          <a:p>
            <a:r>
              <a:rPr lang="sr-Cyrl-RS" b="1" dirty="0"/>
              <a:t>Играње шаха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Компликована игра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Пуно могућности, надмудривања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Јасна правила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75BAD9-8527-42B3-BFD8-DF6376A869FD}"/>
              </a:ext>
            </a:extLst>
          </p:cNvPr>
          <p:cNvSpPr txBox="1">
            <a:spLocks/>
          </p:cNvSpPr>
          <p:nvPr/>
        </p:nvSpPr>
        <p:spPr>
          <a:xfrm>
            <a:off x="6323202" y="2521884"/>
            <a:ext cx="571482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b="1" dirty="0"/>
              <a:t>Да ли се на слици налази мачка?</a:t>
            </a:r>
            <a:endParaRPr lang="en-US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DB3DC4-9CD9-EC60-BCF1-39C691B3A183}"/>
              </a:ext>
            </a:extLst>
          </p:cNvPr>
          <p:cNvGrpSpPr/>
          <p:nvPr/>
        </p:nvGrpSpPr>
        <p:grpSpPr>
          <a:xfrm>
            <a:off x="525717" y="4628561"/>
            <a:ext cx="3895454" cy="1993865"/>
            <a:chOff x="525717" y="3523245"/>
            <a:chExt cx="6024852" cy="2788097"/>
          </a:xfrm>
        </p:grpSpPr>
        <p:pic>
          <p:nvPicPr>
            <p:cNvPr id="5" name="Picture 2" descr="CHESS Rules of the Game">
              <a:extLst>
                <a:ext uri="{FF2B5EF4-FFF2-40B4-BE49-F238E27FC236}">
                  <a16:creationId xmlns:a16="http://schemas.microsoft.com/office/drawing/2014/main" id="{8438C41B-7140-1E39-1F8B-2619241AE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17" y="3523245"/>
              <a:ext cx="2800544" cy="2788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hess Strategy &amp; Tips For Club Players | iChess Blog">
              <a:extLst>
                <a:ext uri="{FF2B5EF4-FFF2-40B4-BE49-F238E27FC236}">
                  <a16:creationId xmlns:a16="http://schemas.microsoft.com/office/drawing/2014/main" id="{5115175E-CC07-7FB8-D6C6-4AD48FD24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685" y="3523246"/>
              <a:ext cx="2735884" cy="278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0703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Closing in on a Cure For Cat Allergy - Allergic Living">
            <a:extLst>
              <a:ext uri="{FF2B5EF4-FFF2-40B4-BE49-F238E27FC236}">
                <a16:creationId xmlns:a16="http://schemas.microsoft.com/office/drawing/2014/main" id="{D3B8339F-DA27-A72A-8A7F-CB2806CE5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036" y="3248313"/>
            <a:ext cx="1805979" cy="314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CA9690-0DAE-E027-BCBC-A3781F47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Шта је „тежак“ проблем за машину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01D29-0894-114B-93A2-C6E791277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5"/>
            <a:ext cx="5714827" cy="3549045"/>
          </a:xfrm>
        </p:spPr>
        <p:txBody>
          <a:bodyPr/>
          <a:lstStyle/>
          <a:p>
            <a:r>
              <a:rPr lang="sr-Cyrl-RS" b="1" dirty="0"/>
              <a:t>Играње шаха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Компликована игра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Пуно могућности, надмудривања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Јасна правила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75BAD9-8527-42B3-BFD8-DF6376A869FD}"/>
              </a:ext>
            </a:extLst>
          </p:cNvPr>
          <p:cNvSpPr txBox="1">
            <a:spLocks/>
          </p:cNvSpPr>
          <p:nvPr/>
        </p:nvSpPr>
        <p:spPr>
          <a:xfrm>
            <a:off x="6323202" y="2521884"/>
            <a:ext cx="571482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b="1" dirty="0"/>
              <a:t>Да ли се на слици налази мачка?</a:t>
            </a:r>
            <a:endParaRPr lang="en-US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DB3DC4-9CD9-EC60-BCF1-39C691B3A183}"/>
              </a:ext>
            </a:extLst>
          </p:cNvPr>
          <p:cNvGrpSpPr/>
          <p:nvPr/>
        </p:nvGrpSpPr>
        <p:grpSpPr>
          <a:xfrm>
            <a:off x="525717" y="4628561"/>
            <a:ext cx="3895454" cy="1993865"/>
            <a:chOff x="525717" y="3523245"/>
            <a:chExt cx="6024852" cy="2788097"/>
          </a:xfrm>
        </p:grpSpPr>
        <p:pic>
          <p:nvPicPr>
            <p:cNvPr id="5" name="Picture 2" descr="CHESS Rules of the Game">
              <a:extLst>
                <a:ext uri="{FF2B5EF4-FFF2-40B4-BE49-F238E27FC236}">
                  <a16:creationId xmlns:a16="http://schemas.microsoft.com/office/drawing/2014/main" id="{8438C41B-7140-1E39-1F8B-2619241AE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17" y="3523245"/>
              <a:ext cx="2800544" cy="2788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hess Strategy &amp; Tips For Club Players | iChess Blog">
              <a:extLst>
                <a:ext uri="{FF2B5EF4-FFF2-40B4-BE49-F238E27FC236}">
                  <a16:creationId xmlns:a16="http://schemas.microsoft.com/office/drawing/2014/main" id="{5115175E-CC07-7FB8-D6C6-4AD48FD24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685" y="3523246"/>
              <a:ext cx="2735884" cy="278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10" descr="Waterwood Hand Painted Blue Cat Doorbell - Wired &amp; Illuminated Push Button  Cast in Durable Polyresin - Doorbell Push Buttons - Amazon.com">
            <a:extLst>
              <a:ext uri="{FF2B5EF4-FFF2-40B4-BE49-F238E27FC236}">
                <a16:creationId xmlns:a16="http://schemas.microsoft.com/office/drawing/2014/main" id="{623FD6BD-1843-D6AE-BF0A-9BF5EEECD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229" y="4804518"/>
            <a:ext cx="1600135" cy="215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trange cat Painting by Patricia Derks | Saatchi Art">
            <a:extLst>
              <a:ext uri="{FF2B5EF4-FFF2-40B4-BE49-F238E27FC236}">
                <a16:creationId xmlns:a16="http://schemas.microsoft.com/office/drawing/2014/main" id="{025DEC6F-859F-ED20-A910-25D32416F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105" y="2844064"/>
            <a:ext cx="1629487" cy="19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cottish Fold Cat — Full Profile, History, and Care">
            <a:extLst>
              <a:ext uri="{FF2B5EF4-FFF2-40B4-BE49-F238E27FC236}">
                <a16:creationId xmlns:a16="http://schemas.microsoft.com/office/drawing/2014/main" id="{8C8AA09E-851B-B4B5-B416-2D1A25585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208" y="5119580"/>
            <a:ext cx="1246240" cy="166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n Search of the Heart of the Online Cat-Industrial Complex | WIRED">
            <a:extLst>
              <a:ext uri="{FF2B5EF4-FFF2-40B4-BE49-F238E27FC236}">
                <a16:creationId xmlns:a16="http://schemas.microsoft.com/office/drawing/2014/main" id="{5E298298-7346-078F-E06F-954F3F7EF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280" y="3248313"/>
            <a:ext cx="1635727" cy="132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eacup Kittens | Kittens cutest, Cute animal pictures, Cute animals">
            <a:extLst>
              <a:ext uri="{FF2B5EF4-FFF2-40B4-BE49-F238E27FC236}">
                <a16:creationId xmlns:a16="http://schemas.microsoft.com/office/drawing/2014/main" id="{98AD1DFA-FFEB-80F0-3008-A43994B48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81" y="5119580"/>
            <a:ext cx="2192771" cy="164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971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9690-0DAE-E027-BCBC-A3781F47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Шта је „тежак“ проблем за машину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01D29-0894-114B-93A2-C6E791277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5"/>
            <a:ext cx="5714827" cy="3549045"/>
          </a:xfrm>
        </p:spPr>
        <p:txBody>
          <a:bodyPr/>
          <a:lstStyle/>
          <a:p>
            <a:r>
              <a:rPr lang="sr-Cyrl-RS" b="1" dirty="0"/>
              <a:t>Играње шаха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Компликована игра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Пуно могућности, надмудривања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Јасна правила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75BAD9-8527-42B3-BFD8-DF6376A869FD}"/>
              </a:ext>
            </a:extLst>
          </p:cNvPr>
          <p:cNvSpPr txBox="1">
            <a:spLocks/>
          </p:cNvSpPr>
          <p:nvPr/>
        </p:nvSpPr>
        <p:spPr>
          <a:xfrm>
            <a:off x="6323202" y="2521884"/>
            <a:ext cx="571482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b="1" dirty="0"/>
              <a:t>Да ли се на слици налази мачка?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Препознавање је „тривијалан“ задатак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/>
              <a:t>Недефинисано – „шта је мачка“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sr-Cyrl-RS" dirty="0"/>
              <a:t>Троугласте уши, два ока, лоптаста глава ….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DB3DC4-9CD9-EC60-BCF1-39C691B3A183}"/>
              </a:ext>
            </a:extLst>
          </p:cNvPr>
          <p:cNvGrpSpPr/>
          <p:nvPr/>
        </p:nvGrpSpPr>
        <p:grpSpPr>
          <a:xfrm>
            <a:off x="525717" y="4628561"/>
            <a:ext cx="3895454" cy="1993865"/>
            <a:chOff x="525717" y="3523245"/>
            <a:chExt cx="6024852" cy="2788097"/>
          </a:xfrm>
        </p:grpSpPr>
        <p:pic>
          <p:nvPicPr>
            <p:cNvPr id="5" name="Picture 2" descr="CHESS Rules of the Game">
              <a:extLst>
                <a:ext uri="{FF2B5EF4-FFF2-40B4-BE49-F238E27FC236}">
                  <a16:creationId xmlns:a16="http://schemas.microsoft.com/office/drawing/2014/main" id="{8438C41B-7140-1E39-1F8B-2619241AE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17" y="3523245"/>
              <a:ext cx="2800544" cy="2788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hess Strategy &amp; Tips For Club Players | iChess Blog">
              <a:extLst>
                <a:ext uri="{FF2B5EF4-FFF2-40B4-BE49-F238E27FC236}">
                  <a16:creationId xmlns:a16="http://schemas.microsoft.com/office/drawing/2014/main" id="{5115175E-CC07-7FB8-D6C6-4AD48FD24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685" y="3523246"/>
              <a:ext cx="2735884" cy="278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2" descr="Closing in on a Cure For Cat Allergy - Allergic Living">
            <a:extLst>
              <a:ext uri="{FF2B5EF4-FFF2-40B4-BE49-F238E27FC236}">
                <a16:creationId xmlns:a16="http://schemas.microsoft.com/office/drawing/2014/main" id="{8B408292-BEEB-F31C-A386-50D31C64C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119" y="4285699"/>
            <a:ext cx="1433155" cy="249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Teacup Kittens | Kittens cutest, Cute animal pictures, Cute animals">
            <a:extLst>
              <a:ext uri="{FF2B5EF4-FFF2-40B4-BE49-F238E27FC236}">
                <a16:creationId xmlns:a16="http://schemas.microsoft.com/office/drawing/2014/main" id="{541DEF42-F90C-F84A-CB06-02F72B01E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690" y="4844480"/>
            <a:ext cx="2192771" cy="164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777176"/>
      </p:ext>
    </p:extLst>
  </p:cSld>
  <p:clrMapOvr>
    <a:masterClrMapping/>
  </p:clrMapOvr>
</p:sld>
</file>

<file path=ppt/theme/theme1.xml><?xml version="1.0" encoding="utf-8"?>
<a:theme xmlns:a="http://schemas.openxmlformats.org/drawingml/2006/main" name="RocaVTI">
  <a:themeElements>
    <a:clrScheme name="Custom 101">
      <a:dk1>
        <a:sysClr val="windowText" lastClr="000000"/>
      </a:dk1>
      <a:lt1>
        <a:sysClr val="window" lastClr="FFFFFF"/>
      </a:lt1>
      <a:dk2>
        <a:srgbClr val="463443"/>
      </a:dk2>
      <a:lt2>
        <a:srgbClr val="F3F0E9"/>
      </a:lt2>
      <a:accent1>
        <a:srgbClr val="D45E5E"/>
      </a:accent1>
      <a:accent2>
        <a:srgbClr val="D49D8C"/>
      </a:accent2>
      <a:accent3>
        <a:srgbClr val="BF873A"/>
      </a:accent3>
      <a:accent4>
        <a:srgbClr val="C05050"/>
      </a:accent4>
      <a:accent5>
        <a:srgbClr val="A89F68"/>
      </a:accent5>
      <a:accent6>
        <a:srgbClr val="8F6B8A"/>
      </a:accent6>
      <a:hlink>
        <a:srgbClr val="D75681"/>
      </a:hlink>
      <a:folHlink>
        <a:srgbClr val="6C9D92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5716</TotalTime>
  <Words>1090</Words>
  <Application>Microsoft Office PowerPoint</Application>
  <PresentationFormat>Widescreen</PresentationFormat>
  <Paragraphs>209</Paragraphs>
  <Slides>68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Avenir Next LT Pro</vt:lpstr>
      <vt:lpstr>Avenir Next LT Pro Light</vt:lpstr>
      <vt:lpstr>Calibri</vt:lpstr>
      <vt:lpstr>Georgia Pro Semibold</vt:lpstr>
      <vt:lpstr>Vollkorn</vt:lpstr>
      <vt:lpstr>RocaVTI</vt:lpstr>
      <vt:lpstr>Компјутерски вид</vt:lpstr>
      <vt:lpstr>PowerPoint Presentation</vt:lpstr>
      <vt:lpstr>PowerPoint Presentation</vt:lpstr>
      <vt:lpstr>PowerPoint Presentation</vt:lpstr>
      <vt:lpstr>Шта је „тежак“ проблем за машину</vt:lpstr>
      <vt:lpstr>Шта је „тежак“ проблем за машину</vt:lpstr>
      <vt:lpstr>Шта је „тежак“ проблем за машину</vt:lpstr>
      <vt:lpstr>Шта је „тежак“ проблем за машину</vt:lpstr>
      <vt:lpstr>Шта је „тежак“ проблем за машину</vt:lpstr>
      <vt:lpstr>Шта је „тежак“ проблем за машину</vt:lpstr>
      <vt:lpstr>Примери – шта све вештачка интелигенција може</vt:lpstr>
      <vt:lpstr>Примери – шта све вештачка интелигенција може</vt:lpstr>
      <vt:lpstr>Примери – шта све вештачка интелигенција може</vt:lpstr>
      <vt:lpstr>Примери – шта све вештачка интелигенција може</vt:lpstr>
      <vt:lpstr>Примери – шта све вештачка интелигенција може</vt:lpstr>
      <vt:lpstr>Примери – шта све вештачка интелигенција може</vt:lpstr>
      <vt:lpstr>Примери – шта све вештачка интелигенција може</vt:lpstr>
      <vt:lpstr>Примери – шта све вештачка интелигенција (не) може</vt:lpstr>
      <vt:lpstr>Примери – шта све вештачка интелигенција (не) може</vt:lpstr>
      <vt:lpstr>PowerPoint Presentation</vt:lpstr>
      <vt:lpstr>Шта машина види?</vt:lpstr>
      <vt:lpstr>Шта машина види?</vt:lpstr>
      <vt:lpstr>Шта машина види?</vt:lpstr>
      <vt:lpstr>Неуронске мреже и рачунарска визија</vt:lpstr>
      <vt:lpstr>Идеја – имитација људског мозга</vt:lpstr>
      <vt:lpstr>PowerPoint Presentation</vt:lpstr>
      <vt:lpstr>PowerPoint Presentation</vt:lpstr>
      <vt:lpstr>Кратак историјски преглед</vt:lpstr>
      <vt:lpstr>Кратак историјски преглед</vt:lpstr>
      <vt:lpstr>Кратак историјски преглед</vt:lpstr>
      <vt:lpstr>Кратак историјски преглед</vt:lpstr>
      <vt:lpstr>Кратак историјски преглед</vt:lpstr>
      <vt:lpstr>Кратак историјски преглед</vt:lpstr>
      <vt:lpstr>Кратак историјски преглед</vt:lpstr>
      <vt:lpstr>Кратак историјски преглед</vt:lpstr>
      <vt:lpstr>Кратак историјски преглед</vt:lpstr>
      <vt:lpstr>Кратак историјски преглед</vt:lpstr>
      <vt:lpstr>Кратак историјски преглед</vt:lpstr>
      <vt:lpstr>Кратак историјски преглед</vt:lpstr>
      <vt:lpstr>Кратак историјски преглед</vt:lpstr>
      <vt:lpstr>Кратак историјски преглед</vt:lpstr>
      <vt:lpstr>Кратак историјски преглед</vt:lpstr>
      <vt:lpstr>Кратак историјски преглед</vt:lpstr>
      <vt:lpstr>Кратак историјски преглед</vt:lpstr>
      <vt:lpstr>Неуронске мреже</vt:lpstr>
      <vt:lpstr>Неуронске мреже</vt:lpstr>
      <vt:lpstr>Неуронске мреже</vt:lpstr>
      <vt:lpstr>Неуронске мреже - тренирање</vt:lpstr>
      <vt:lpstr>Неуронске мреже - тренирање</vt:lpstr>
      <vt:lpstr>Неуронске мреже - тренирање</vt:lpstr>
      <vt:lpstr>Неуронске мреже - тренирање</vt:lpstr>
      <vt:lpstr>Први кораци…</vt:lpstr>
      <vt:lpstr>Први кораци…</vt:lpstr>
      <vt:lpstr>Први кораци…</vt:lpstr>
      <vt:lpstr>Конволуционе неуронске мреже</vt:lpstr>
      <vt:lpstr>Конволуционе неуронске мреже</vt:lpstr>
      <vt:lpstr>Конволуционе неуронске мреже</vt:lpstr>
      <vt:lpstr>Конволуционе неуронске мреже</vt:lpstr>
      <vt:lpstr>Конволуционе неуронске мреже</vt:lpstr>
      <vt:lpstr>Конволуционе неуронске мреже</vt:lpstr>
      <vt:lpstr>Конволуционе неуронске мреже</vt:lpstr>
      <vt:lpstr>Проблеми</vt:lpstr>
      <vt:lpstr>Проблеми</vt:lpstr>
      <vt:lpstr>Проблеми</vt:lpstr>
      <vt:lpstr>Проблеми</vt:lpstr>
      <vt:lpstr>PowerPoint Presentation</vt:lpstr>
      <vt:lpstr>Одговор - истраживање</vt:lpstr>
      <vt:lpstr>За следећу недељу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Рачунарска визија</dc:title>
  <dc:creator>Jelica Vasiljević</dc:creator>
  <cp:lastModifiedBy>Jelica Vasiljević</cp:lastModifiedBy>
  <cp:revision>46</cp:revision>
  <dcterms:created xsi:type="dcterms:W3CDTF">2022-10-05T14:54:24Z</dcterms:created>
  <dcterms:modified xsi:type="dcterms:W3CDTF">2022-10-10T13:49:38Z</dcterms:modified>
</cp:coreProperties>
</file>