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61" r:id="rId3"/>
    <p:sldId id="262" r:id="rId4"/>
    <p:sldId id="263"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B8E5A-3270-4940-928D-ACF6F09A213B}" type="datetimeFigureOut">
              <a:rPr lang="en-US" smtClean="0"/>
              <a:t>15.04.2020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F170D-082F-4CBA-B556-FDD85B3E55AF}" type="slidenum">
              <a:rPr lang="en-US" smtClean="0"/>
              <a:t>‹#›</a:t>
            </a:fld>
            <a:endParaRPr lang="en-US"/>
          </a:p>
        </p:txBody>
      </p:sp>
    </p:spTree>
    <p:extLst>
      <p:ext uri="{BB962C8B-B14F-4D97-AF65-F5344CB8AC3E}">
        <p14:creationId xmlns:p14="http://schemas.microsoft.com/office/powerpoint/2010/main" val="226481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1" kern="1200" dirty="0" smtClean="0">
                <a:solidFill>
                  <a:schemeClr val="tx1"/>
                </a:solidFill>
                <a:effectLst/>
                <a:latin typeface="+mn-lt"/>
                <a:ea typeface="+mn-ea"/>
                <a:cs typeface="+mn-cs"/>
              </a:rPr>
              <a:t>SEO (Search Engine Optimization) </a:t>
            </a:r>
            <a:r>
              <a:rPr lang="sr-Cyrl-RS" sz="1200" kern="1200" dirty="0" smtClean="0">
                <a:solidFill>
                  <a:schemeClr val="tx1"/>
                </a:solidFill>
                <a:effectLst/>
                <a:latin typeface="+mn-lt"/>
                <a:ea typeface="+mn-ea"/>
                <a:cs typeface="+mn-cs"/>
              </a:rPr>
              <a:t>преставља начин оптимизације сајта за претраживаче. Често се оправдано назива и </a:t>
            </a:r>
            <a:r>
              <a:rPr lang="en-US" sz="1200" kern="1200" dirty="0" smtClean="0">
                <a:solidFill>
                  <a:schemeClr val="tx1"/>
                </a:solidFill>
                <a:effectLst/>
                <a:latin typeface="+mn-lt"/>
                <a:ea typeface="+mn-ea"/>
                <a:cs typeface="+mn-cs"/>
              </a:rPr>
              <a:t>“</a:t>
            </a:r>
            <a:r>
              <a:rPr lang="sr-Cyrl-RS" sz="1200" kern="1200" dirty="0" smtClean="0">
                <a:solidFill>
                  <a:schemeClr val="tx1"/>
                </a:solidFill>
                <a:effectLst/>
                <a:latin typeface="+mn-lt"/>
                <a:ea typeface="+mn-ea"/>
                <a:cs typeface="+mn-cs"/>
              </a:rPr>
              <a:t>оптимизација за Гугл</a:t>
            </a:r>
            <a:r>
              <a:rPr lang="en-US" sz="1200" kern="1200" dirty="0" smtClean="0">
                <a:solidFill>
                  <a:schemeClr val="tx1"/>
                </a:solidFill>
                <a:effectLst/>
                <a:latin typeface="+mn-lt"/>
                <a:ea typeface="+mn-ea"/>
                <a:cs typeface="+mn-cs"/>
              </a:rPr>
              <a:t>”</a:t>
            </a:r>
            <a:r>
              <a:rPr lang="sr-Cyrl-RS" sz="1200" kern="1200" dirty="0" smtClean="0">
                <a:solidFill>
                  <a:schemeClr val="tx1"/>
                </a:solidFill>
                <a:effectLst/>
                <a:latin typeface="+mn-lt"/>
                <a:ea typeface="+mn-ea"/>
                <a:cs typeface="+mn-cs"/>
              </a:rPr>
              <a:t>. Суштина је у форматирању сајта и оптимизовању целог сајта у складу са факторима које је претраживач пропише да користи приликом рангирања.</a:t>
            </a:r>
            <a:endParaRPr lang="en-US" sz="1200" kern="1200" dirty="0" smtClean="0">
              <a:solidFill>
                <a:schemeClr val="tx1"/>
              </a:solidFill>
              <a:effectLst/>
              <a:latin typeface="+mn-lt"/>
              <a:ea typeface="+mn-ea"/>
              <a:cs typeface="+mn-cs"/>
            </a:endParaRPr>
          </a:p>
          <a:p>
            <a:r>
              <a:rPr lang="sr-Cyrl-RS" sz="1200" kern="1200" dirty="0" smtClean="0">
                <a:solidFill>
                  <a:schemeClr val="tx1"/>
                </a:solidFill>
                <a:effectLst/>
                <a:latin typeface="+mn-lt"/>
                <a:ea typeface="+mn-ea"/>
                <a:cs typeface="+mn-cs"/>
              </a:rPr>
              <a:t>Свакога дана се преко Гугла изврши преко 3.5 милијарди претрага што јасно говори да је ово одлична пословна прилика за све врсте бизниса са присуством на Интернету. Управо због тога налази место у маркетинг плану већине озбиљнијих Интернет бизниса.</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F170D-082F-4CBA-B556-FDD85B3E55AF}" type="slidenum">
              <a:rPr lang="en-US" smtClean="0"/>
              <a:t>2</a:t>
            </a:fld>
            <a:endParaRPr lang="en-US"/>
          </a:p>
        </p:txBody>
      </p:sp>
    </p:spTree>
    <p:extLst>
      <p:ext uri="{BB962C8B-B14F-4D97-AF65-F5344CB8AC3E}">
        <p14:creationId xmlns:p14="http://schemas.microsoft.com/office/powerpoint/2010/main" val="30584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sz="1200" kern="1200" dirty="0" smtClean="0">
                <a:solidFill>
                  <a:schemeClr val="tx1"/>
                </a:solidFill>
                <a:effectLst/>
                <a:latin typeface="+mn-lt"/>
                <a:ea typeface="+mn-ea"/>
                <a:cs typeface="+mn-cs"/>
              </a:rPr>
              <a:t>Многи данашњи маркетари маркетинг деле у 2 категорије - прекидајући  и дозвољавајући. У прекидајући спадају ТВ, радио, рекламе на друштвеним медијима.. Дакле, ви прекидате људе у обављању својих активности и сервирате им своје рекламе. Насупрот њима, постоји </a:t>
            </a:r>
            <a:r>
              <a:rPr lang="en-US" sz="1200" kern="1200" dirty="0" smtClean="0">
                <a:solidFill>
                  <a:schemeClr val="tx1"/>
                </a:solidFill>
                <a:effectLst/>
                <a:latin typeface="+mn-lt"/>
                <a:ea typeface="+mn-ea"/>
                <a:cs typeface="+mn-cs"/>
              </a:rPr>
              <a:t>SEO </a:t>
            </a:r>
            <a:r>
              <a:rPr lang="sr-Cyrl-RS" sz="1200" kern="1200" dirty="0" smtClean="0">
                <a:solidFill>
                  <a:schemeClr val="tx1"/>
                </a:solidFill>
                <a:effectLst/>
                <a:latin typeface="+mn-lt"/>
                <a:ea typeface="+mn-ea"/>
                <a:cs typeface="+mn-cs"/>
              </a:rPr>
              <a:t>и дозвољавајуће рекламе где људи баш траже решење за свој проблем и ви им се појављујете као логично решење. Управо због тога не чуди да је проценат успешности конвертовања корисника (да купе производ, оставе мејл..) далеко већи приликом органских претрага и тиме оправдава велику бригу фирми о </a:t>
            </a:r>
            <a:r>
              <a:rPr lang="en-US" sz="1200" kern="1200" dirty="0" smtClean="0">
                <a:solidFill>
                  <a:schemeClr val="tx1"/>
                </a:solidFill>
                <a:effectLst/>
                <a:latin typeface="+mn-lt"/>
                <a:ea typeface="+mn-ea"/>
                <a:cs typeface="+mn-cs"/>
              </a:rPr>
              <a:t>SEO-</a:t>
            </a:r>
            <a:r>
              <a:rPr lang="sr-Cyrl-RS" sz="1200" kern="1200" dirty="0" smtClean="0">
                <a:solidFill>
                  <a:schemeClr val="tx1"/>
                </a:solidFill>
                <a:effectLst/>
                <a:latin typeface="+mn-lt"/>
                <a:ea typeface="+mn-ea"/>
                <a:cs typeface="+mn-cs"/>
              </a:rPr>
              <a:t>у и постојање огромног броја агенција које су се специјализовале за исти.</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F170D-082F-4CBA-B556-FDD85B3E55AF}" type="slidenum">
              <a:rPr lang="en-US" smtClean="0"/>
              <a:t>3</a:t>
            </a:fld>
            <a:endParaRPr lang="en-US"/>
          </a:p>
        </p:txBody>
      </p:sp>
    </p:spTree>
    <p:extLst>
      <p:ext uri="{BB962C8B-B14F-4D97-AF65-F5344CB8AC3E}">
        <p14:creationId xmlns:p14="http://schemas.microsoft.com/office/powerpoint/2010/main" val="166556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sz="1200" kern="1200" dirty="0" smtClean="0">
                <a:solidFill>
                  <a:schemeClr val="tx1"/>
                </a:solidFill>
                <a:effectLst/>
                <a:latin typeface="+mn-lt"/>
                <a:ea typeface="+mn-ea"/>
                <a:cs typeface="+mn-cs"/>
              </a:rPr>
              <a:t>Већ сада нам је јасно колико је важно бити добро позициониран у претрагама. Међутим, врло је интересантна статистика која показује колико је битно на којој позицији се налазите:</a:t>
            </a:r>
            <a:endParaRPr lang="en-US" sz="1200" kern="1200" dirty="0" smtClean="0">
              <a:solidFill>
                <a:schemeClr val="tx1"/>
              </a:solidFill>
              <a:effectLst/>
              <a:latin typeface="+mn-lt"/>
              <a:ea typeface="+mn-ea"/>
              <a:cs typeface="+mn-cs"/>
            </a:endParaRPr>
          </a:p>
          <a:p>
            <a:r>
              <a:rPr lang="sr-Cyrl-RS" sz="1200" kern="1200" dirty="0" smtClean="0">
                <a:solidFill>
                  <a:schemeClr val="tx1"/>
                </a:solidFill>
                <a:effectLst/>
                <a:latin typeface="+mn-lt"/>
                <a:ea typeface="+mn-ea"/>
                <a:cs typeface="+mn-cs"/>
              </a:rPr>
              <a:t>Као што се може видети, огроман проценат кликова оде на прва 3 резултата док остали резултати добијају далеко мању пажњу</a:t>
            </a:r>
            <a:r>
              <a:rPr lang="sr-Latn-R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sr-Cyrl-RS" sz="1200" kern="1200" dirty="0" smtClean="0">
                <a:solidFill>
                  <a:schemeClr val="tx1"/>
                </a:solidFill>
                <a:effectLst/>
                <a:latin typeface="+mn-lt"/>
                <a:ea typeface="+mn-ea"/>
                <a:cs typeface="+mn-cs"/>
              </a:rPr>
              <a:t>На први резултат кликне 30% људи који куцају дати термин</a:t>
            </a:r>
            <a:endParaRPr lang="en-US" sz="1200" kern="1200" dirty="0" smtClean="0">
              <a:solidFill>
                <a:schemeClr val="tx1"/>
              </a:solidFill>
              <a:effectLst/>
              <a:latin typeface="+mn-lt"/>
              <a:ea typeface="+mn-ea"/>
              <a:cs typeface="+mn-cs"/>
            </a:endParaRPr>
          </a:p>
          <a:p>
            <a:pPr lvl="0"/>
            <a:r>
              <a:rPr lang="sr-Cyrl-RS" sz="1200" kern="1200" dirty="0" smtClean="0">
                <a:solidFill>
                  <a:schemeClr val="tx1"/>
                </a:solidFill>
                <a:effectLst/>
                <a:latin typeface="+mn-lt"/>
                <a:ea typeface="+mn-ea"/>
                <a:cs typeface="+mn-cs"/>
              </a:rPr>
              <a:t>Други резултат добије око 15% кликова</a:t>
            </a:r>
            <a:endParaRPr lang="en-US" sz="1200" kern="1200" dirty="0" smtClean="0">
              <a:solidFill>
                <a:schemeClr val="tx1"/>
              </a:solidFill>
              <a:effectLst/>
              <a:latin typeface="+mn-lt"/>
              <a:ea typeface="+mn-ea"/>
              <a:cs typeface="+mn-cs"/>
            </a:endParaRPr>
          </a:p>
          <a:p>
            <a:pPr lvl="0"/>
            <a:r>
              <a:rPr lang="sr-Cyrl-RS" sz="1200" kern="1200" dirty="0" smtClean="0">
                <a:solidFill>
                  <a:schemeClr val="tx1"/>
                </a:solidFill>
                <a:effectLst/>
                <a:latin typeface="+mn-lt"/>
                <a:ea typeface="+mn-ea"/>
                <a:cs typeface="+mn-cs"/>
              </a:rPr>
              <a:t>Трећи резултат кликне око 10% људи</a:t>
            </a:r>
            <a:endParaRPr lang="en-US" sz="1200" kern="1200" dirty="0" smtClean="0">
              <a:solidFill>
                <a:schemeClr val="tx1"/>
              </a:solidFill>
              <a:effectLst/>
              <a:latin typeface="+mn-lt"/>
              <a:ea typeface="+mn-ea"/>
              <a:cs typeface="+mn-cs"/>
            </a:endParaRPr>
          </a:p>
          <a:p>
            <a:pPr lvl="0"/>
            <a:r>
              <a:rPr lang="sr-Cyrl-RS" sz="1200" kern="1200" dirty="0" smtClean="0">
                <a:solidFill>
                  <a:schemeClr val="tx1"/>
                </a:solidFill>
                <a:effectLst/>
                <a:latin typeface="+mn-lt"/>
                <a:ea typeface="+mn-ea"/>
                <a:cs typeface="+mn-cs"/>
              </a:rPr>
              <a:t>Првих пет резултата у претрази добију чак 67% кликова</a:t>
            </a:r>
            <a:endParaRPr lang="en-US" sz="1200" kern="1200" dirty="0" smtClean="0">
              <a:solidFill>
                <a:schemeClr val="tx1"/>
              </a:solidFill>
              <a:effectLst/>
              <a:latin typeface="+mn-lt"/>
              <a:ea typeface="+mn-ea"/>
              <a:cs typeface="+mn-cs"/>
            </a:endParaRPr>
          </a:p>
          <a:p>
            <a:pPr lvl="0"/>
            <a:r>
              <a:rPr lang="sr-Cyrl-RS" sz="1200" kern="1200" dirty="0" smtClean="0">
                <a:solidFill>
                  <a:schemeClr val="tx1"/>
                </a:solidFill>
                <a:effectLst/>
                <a:latin typeface="+mn-lt"/>
                <a:ea typeface="+mn-ea"/>
                <a:cs typeface="+mn-cs"/>
              </a:rPr>
              <a:t>За 9. и 10. резултат проценат се снижава на 2%.</a:t>
            </a:r>
            <a:endParaRPr lang="en-US" sz="1200" kern="1200" dirty="0" smtClean="0">
              <a:solidFill>
                <a:schemeClr val="tx1"/>
              </a:solidFill>
              <a:effectLst/>
              <a:latin typeface="+mn-lt"/>
              <a:ea typeface="+mn-ea"/>
              <a:cs typeface="+mn-cs"/>
            </a:endParaRPr>
          </a:p>
          <a:p>
            <a:pPr lvl="0"/>
            <a:r>
              <a:rPr lang="sr-Cyrl-RS" sz="1200" kern="1200" dirty="0" smtClean="0">
                <a:solidFill>
                  <a:schemeClr val="tx1"/>
                </a:solidFill>
                <a:effectLst/>
                <a:latin typeface="+mn-lt"/>
                <a:ea typeface="+mn-ea"/>
                <a:cs typeface="+mn-cs"/>
              </a:rPr>
              <a:t>Око 95% кликова потиче са прве стране претраге, док само 5% остаје за остале стране</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F170D-082F-4CBA-B556-FDD85B3E55AF}" type="slidenum">
              <a:rPr lang="en-US" smtClean="0"/>
              <a:t>4</a:t>
            </a:fld>
            <a:endParaRPr lang="en-US"/>
          </a:p>
        </p:txBody>
      </p:sp>
    </p:spTree>
    <p:extLst>
      <p:ext uri="{BB962C8B-B14F-4D97-AF65-F5344CB8AC3E}">
        <p14:creationId xmlns:p14="http://schemas.microsoft.com/office/powerpoint/2010/main" val="936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sr-Cyrl-RS" sz="1200" kern="1200" dirty="0" smtClean="0">
                <a:solidFill>
                  <a:schemeClr val="tx1"/>
                </a:solidFill>
                <a:effectLst/>
                <a:latin typeface="+mn-lt"/>
                <a:ea typeface="+mn-ea"/>
                <a:cs typeface="+mn-cs"/>
              </a:rPr>
              <a:t>У данашње време Интернет је примарни начин налажења одговора на питања савременог човека. Томе у прилог највише иде чињеница да је реч </a:t>
            </a:r>
            <a:r>
              <a:rPr lang="en-US" sz="1200" kern="1200" dirty="0" smtClean="0">
                <a:solidFill>
                  <a:schemeClr val="tx1"/>
                </a:solidFill>
                <a:effectLst/>
                <a:latin typeface="+mn-lt"/>
                <a:ea typeface="+mn-ea"/>
                <a:cs typeface="+mn-cs"/>
              </a:rPr>
              <a:t>“</a:t>
            </a:r>
            <a:r>
              <a:rPr lang="sr-Cyrl-RS" sz="1200" kern="1200" dirty="0" smtClean="0">
                <a:solidFill>
                  <a:schemeClr val="tx1"/>
                </a:solidFill>
                <a:effectLst/>
                <a:latin typeface="+mn-lt"/>
                <a:ea typeface="+mn-ea"/>
                <a:cs typeface="+mn-cs"/>
              </a:rPr>
              <a:t>изгуглати</a:t>
            </a:r>
            <a:r>
              <a:rPr lang="en-US" sz="1200" kern="1200" dirty="0" smtClean="0">
                <a:solidFill>
                  <a:schemeClr val="tx1"/>
                </a:solidFill>
                <a:effectLst/>
                <a:latin typeface="+mn-lt"/>
                <a:ea typeface="+mn-ea"/>
                <a:cs typeface="+mn-cs"/>
              </a:rPr>
              <a:t>”</a:t>
            </a:r>
            <a:r>
              <a:rPr lang="sr-Cyrl-RS" sz="1200" kern="1200" dirty="0" smtClean="0">
                <a:solidFill>
                  <a:schemeClr val="tx1"/>
                </a:solidFill>
                <a:effectLst/>
                <a:latin typeface="+mn-lt"/>
                <a:ea typeface="+mn-ea"/>
                <a:cs typeface="+mn-cs"/>
              </a:rPr>
              <a:t> уврштена у многобројне интернационалне речнике. Поред тога што су претраживачи огромна библиотека која садржи </a:t>
            </a:r>
            <a:r>
              <a:rPr lang="en-US" sz="1200" kern="1200" dirty="0" smtClean="0">
                <a:solidFill>
                  <a:schemeClr val="tx1"/>
                </a:solidFill>
                <a:effectLst/>
                <a:latin typeface="+mn-lt"/>
                <a:ea typeface="+mn-ea"/>
                <a:cs typeface="+mn-cs"/>
              </a:rPr>
              <a:t>“</a:t>
            </a:r>
            <a:r>
              <a:rPr lang="sr-Cyrl-RS" sz="1200" kern="1200" dirty="0" smtClean="0">
                <a:solidFill>
                  <a:schemeClr val="tx1"/>
                </a:solidFill>
                <a:effectLst/>
                <a:latin typeface="+mn-lt"/>
                <a:ea typeface="+mn-ea"/>
                <a:cs typeface="+mn-cs"/>
              </a:rPr>
              <a:t>све знање овога света</a:t>
            </a:r>
            <a:r>
              <a:rPr lang="en-US" sz="1200" kern="1200" dirty="0" smtClean="0">
                <a:solidFill>
                  <a:schemeClr val="tx1"/>
                </a:solidFill>
                <a:effectLst/>
                <a:latin typeface="+mn-lt"/>
                <a:ea typeface="+mn-ea"/>
                <a:cs typeface="+mn-cs"/>
              </a:rPr>
              <a:t>”</a:t>
            </a:r>
            <a:r>
              <a:rPr lang="sr-Cyrl-RS" sz="1200" kern="1200" dirty="0" smtClean="0">
                <a:solidFill>
                  <a:schemeClr val="tx1"/>
                </a:solidFill>
                <a:effectLst/>
                <a:latin typeface="+mn-lt"/>
                <a:ea typeface="+mn-ea"/>
                <a:cs typeface="+mn-cs"/>
              </a:rPr>
              <a:t>, они представљају и јединству прилику за власнике бизниса да кроз њих развију своје пословање.</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F170D-082F-4CBA-B556-FDD85B3E55AF}" type="slidenum">
              <a:rPr lang="en-US" smtClean="0"/>
              <a:t>5</a:t>
            </a:fld>
            <a:endParaRPr lang="en-US"/>
          </a:p>
        </p:txBody>
      </p:sp>
    </p:spTree>
    <p:extLst>
      <p:ext uri="{BB962C8B-B14F-4D97-AF65-F5344CB8AC3E}">
        <p14:creationId xmlns:p14="http://schemas.microsoft.com/office/powerpoint/2010/main" val="299458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sz="1200" kern="1200" dirty="0" smtClean="0">
                <a:solidFill>
                  <a:schemeClr val="tx1"/>
                </a:solidFill>
                <a:effectLst/>
                <a:latin typeface="+mn-lt"/>
                <a:ea typeface="+mn-ea"/>
                <a:cs typeface="+mn-cs"/>
              </a:rPr>
              <a:t>Као што смо претходно навели, претраживачи су библиотеке информација које прикупљају све информације са доступних сајтова на Интернету, вреднују их на основу различитих фактора, рангирају по различитим кључним речима  и сервирају својим корисницима који врше претраживање по датим речима.</a:t>
            </a:r>
            <a:endParaRPr lang="en-US" sz="1200" kern="1200" dirty="0" smtClean="0">
              <a:solidFill>
                <a:schemeClr val="tx1"/>
              </a:solidFill>
              <a:effectLst/>
              <a:latin typeface="+mn-lt"/>
              <a:ea typeface="+mn-ea"/>
              <a:cs typeface="+mn-cs"/>
            </a:endParaRPr>
          </a:p>
          <a:p>
            <a:r>
              <a:rPr lang="sr-Cyrl-RS" sz="1200" kern="1200" dirty="0" smtClean="0">
                <a:solidFill>
                  <a:schemeClr val="tx1"/>
                </a:solidFill>
                <a:effectLst/>
                <a:latin typeface="+mn-lt"/>
                <a:ea typeface="+mn-ea"/>
                <a:cs typeface="+mn-cs"/>
              </a:rPr>
              <a:t>Прапочеци претраживача везују се и за сам почетак масовног коришћења Интернета. Међутим, огроман проблем тадашњих претраживача био је што нису давали релевантне резултате тако да их корисници Интернета нису користили у већем обиму. Основни проблем тадашњих претраживача био је што су искључиво као фактор за рангирање узимали текстуални садржај сајтова.</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F170D-082F-4CBA-B556-FDD85B3E55AF}" type="slidenum">
              <a:rPr lang="en-US" smtClean="0"/>
              <a:t>6</a:t>
            </a:fld>
            <a:endParaRPr lang="en-US"/>
          </a:p>
        </p:txBody>
      </p:sp>
    </p:spTree>
    <p:extLst>
      <p:ext uri="{BB962C8B-B14F-4D97-AF65-F5344CB8AC3E}">
        <p14:creationId xmlns:p14="http://schemas.microsoft.com/office/powerpoint/2010/main" val="36500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sz="1200" kern="1200" dirty="0" smtClean="0">
                <a:solidFill>
                  <a:schemeClr val="tx1"/>
                </a:solidFill>
                <a:effectLst/>
                <a:latin typeface="+mn-lt"/>
                <a:ea typeface="+mn-ea"/>
                <a:cs typeface="+mn-cs"/>
              </a:rPr>
              <a:t>Револуција претраживача почела је сарадњом Ларија Пејџа и Сергеја Брина, двојице тадашњих студената докторских студија на Универзитету Стенфорд, који су</a:t>
            </a:r>
            <a:r>
              <a:rPr lang="sr-Latn-RS" sz="1200" kern="1200" dirty="0" smtClean="0">
                <a:solidFill>
                  <a:schemeClr val="tx1"/>
                </a:solidFill>
                <a:effectLst/>
                <a:latin typeface="+mn-lt"/>
                <a:ea typeface="+mn-ea"/>
                <a:cs typeface="+mn-cs"/>
              </a:rPr>
              <a:t> 1996.</a:t>
            </a:r>
            <a:r>
              <a:rPr lang="sr-Cyrl-RS" sz="1200" kern="1200" dirty="0" smtClean="0">
                <a:solidFill>
                  <a:schemeClr val="tx1"/>
                </a:solidFill>
                <a:effectLst/>
                <a:latin typeface="+mn-lt"/>
                <a:ea typeface="+mn-ea"/>
                <a:cs typeface="+mn-cs"/>
              </a:rPr>
              <a:t> одлучили да креирају свој претраживач назвавши га – Гугл.</a:t>
            </a:r>
            <a:endParaRPr lang="en-US" sz="1200" kern="1200" dirty="0" smtClean="0">
              <a:solidFill>
                <a:schemeClr val="tx1"/>
              </a:solidFill>
              <a:effectLst/>
              <a:latin typeface="+mn-lt"/>
              <a:ea typeface="+mn-ea"/>
              <a:cs typeface="+mn-cs"/>
            </a:endParaRPr>
          </a:p>
          <a:p>
            <a:r>
              <a:rPr lang="sr-Cyrl-RS" sz="1200" kern="1200" dirty="0" smtClean="0">
                <a:solidFill>
                  <a:schemeClr val="tx1"/>
                </a:solidFill>
                <a:effectLst/>
                <a:latin typeface="+mn-lt"/>
                <a:ea typeface="+mn-ea"/>
                <a:cs typeface="+mn-cs"/>
              </a:rPr>
              <a:t>Основна револуционарна промена код њиховог претраживача била је што нису само гледали сам садржај сајта, већ и који сајтови </a:t>
            </a:r>
            <a:r>
              <a:rPr lang="sr-Cyrl-RS" sz="1200" b="1" kern="1200" dirty="0" smtClean="0">
                <a:solidFill>
                  <a:schemeClr val="tx1"/>
                </a:solidFill>
                <a:effectLst/>
                <a:latin typeface="+mn-lt"/>
                <a:ea typeface="+mn-ea"/>
                <a:cs typeface="+mn-cs"/>
              </a:rPr>
              <a:t>линкују</a:t>
            </a:r>
            <a:r>
              <a:rPr lang="sr-Cyrl-RS" sz="1200" kern="1200" dirty="0" smtClean="0">
                <a:solidFill>
                  <a:schemeClr val="tx1"/>
                </a:solidFill>
                <a:effectLst/>
                <a:latin typeface="+mn-lt"/>
                <a:ea typeface="+mn-ea"/>
                <a:cs typeface="+mn-cs"/>
              </a:rPr>
              <a:t> ка датом сајту.</a:t>
            </a:r>
            <a:endParaRPr lang="en-US" sz="1200" kern="1200" dirty="0" smtClean="0">
              <a:solidFill>
                <a:schemeClr val="tx1"/>
              </a:solidFill>
              <a:effectLst/>
              <a:latin typeface="+mn-lt"/>
              <a:ea typeface="+mn-ea"/>
              <a:cs typeface="+mn-cs"/>
            </a:endParaRPr>
          </a:p>
          <a:p>
            <a:r>
              <a:rPr lang="sr-Cyrl-RS" sz="1200" kern="1200" dirty="0" smtClean="0">
                <a:solidFill>
                  <a:schemeClr val="tx1"/>
                </a:solidFill>
                <a:effectLst/>
                <a:latin typeface="+mn-lt"/>
                <a:ea typeface="+mn-ea"/>
                <a:cs typeface="+mn-cs"/>
              </a:rPr>
              <a:t>Од тог тренутка па до данас настао је огроман број различитих претраживача који раде на врло сличном принципу и неколико је опстало на тржишту и води врло тешку битку са Гуглом за превласт на тржишту.</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F170D-082F-4CBA-B556-FDD85B3E55AF}" type="slidenum">
              <a:rPr lang="en-US" smtClean="0"/>
              <a:t>7</a:t>
            </a:fld>
            <a:endParaRPr lang="en-US"/>
          </a:p>
        </p:txBody>
      </p:sp>
    </p:spTree>
    <p:extLst>
      <p:ext uri="{BB962C8B-B14F-4D97-AF65-F5344CB8AC3E}">
        <p14:creationId xmlns:p14="http://schemas.microsoft.com/office/powerpoint/2010/main" val="153159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sz="1200" kern="1200" dirty="0" smtClean="0">
                <a:solidFill>
                  <a:schemeClr val="tx1"/>
                </a:solidFill>
                <a:effectLst/>
                <a:latin typeface="+mn-lt"/>
                <a:ea typeface="+mn-ea"/>
                <a:cs typeface="+mn-cs"/>
              </a:rPr>
              <a:t>Јасно је да Гугл има монопол на тржишту са невероватних 92.92% тржишног удела. Чињеница је да поред локализованих претраживача Баиду (Кина) и Јандекс (Русија) и претраживача за анонимно претраживање Дак Дак Гоу, једини прави конкуренти на тржишту су заправо Бинг и Јаху. Исто тако је чињеница да врло вероватно никад неће престићи Гугл управо због чињенице да Гугл има најважнију ствар – информације. На основу огромног броја куцања јасно може да одреди колико су корисници задовољни неким резултатом у претрази и прикаже им најрелевантније информације.</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5F170D-082F-4CBA-B556-FDD85B3E55AF}" type="slidenum">
              <a:rPr lang="en-US" smtClean="0"/>
              <a:t>8</a:t>
            </a:fld>
            <a:endParaRPr lang="en-US"/>
          </a:p>
        </p:txBody>
      </p:sp>
    </p:spTree>
    <p:extLst>
      <p:ext uri="{BB962C8B-B14F-4D97-AF65-F5344CB8AC3E}">
        <p14:creationId xmlns:p14="http://schemas.microsoft.com/office/powerpoint/2010/main" val="3668661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A632C4-4740-4E2F-B30B-0E7A61F43804}" type="datetimeFigureOut">
              <a:rPr lang="en-US" smtClean="0"/>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308461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32C4-4740-4E2F-B30B-0E7A61F43804}" type="datetimeFigureOut">
              <a:rPr lang="en-US" smtClean="0"/>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55309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32C4-4740-4E2F-B30B-0E7A61F43804}" type="datetimeFigureOut">
              <a:rPr lang="en-US" smtClean="0"/>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277445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32C4-4740-4E2F-B30B-0E7A61F43804}" type="datetimeFigureOut">
              <a:rPr lang="en-US" smtClean="0"/>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633A567-4D9F-476B-81A3-3FA883548CA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36359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32C4-4740-4E2F-B30B-0E7A61F43804}" type="datetimeFigureOut">
              <a:rPr lang="en-US" smtClean="0"/>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1955499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A632C4-4740-4E2F-B30B-0E7A61F43804}" type="datetimeFigureOut">
              <a:rPr lang="en-US" smtClean="0"/>
              <a:t>15.04.2020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266386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A632C4-4740-4E2F-B30B-0E7A61F43804}" type="datetimeFigureOut">
              <a:rPr lang="en-US" smtClean="0"/>
              <a:t>15.04.2020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3483108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A632C4-4740-4E2F-B30B-0E7A61F43804}" type="datetimeFigureOut">
              <a:rPr lang="en-US" smtClean="0"/>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51653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EA632C4-4740-4E2F-B30B-0E7A61F43804}" type="datetimeFigureOut">
              <a:rPr lang="en-US" smtClean="0"/>
              <a:t>15.04.2020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633A567-4D9F-476B-81A3-3FA883548CA0}" type="slidenum">
              <a:rPr lang="en-US" smtClean="0"/>
              <a:t>‹#›</a:t>
            </a:fld>
            <a:endParaRPr lang="en-US"/>
          </a:p>
        </p:txBody>
      </p:sp>
    </p:spTree>
    <p:extLst>
      <p:ext uri="{BB962C8B-B14F-4D97-AF65-F5344CB8AC3E}">
        <p14:creationId xmlns:p14="http://schemas.microsoft.com/office/powerpoint/2010/main" val="201540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A632C4-4740-4E2F-B30B-0E7A61F43804}" type="datetimeFigureOut">
              <a:rPr lang="en-US" smtClean="0"/>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423393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632C4-4740-4E2F-B30B-0E7A61F43804}" type="datetimeFigureOut">
              <a:rPr lang="en-US" smtClean="0"/>
              <a:t>15.04.2020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36819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A632C4-4740-4E2F-B30B-0E7A61F43804}" type="datetimeFigureOut">
              <a:rPr lang="en-US" smtClean="0"/>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266672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A632C4-4740-4E2F-B30B-0E7A61F43804}" type="datetimeFigureOut">
              <a:rPr lang="en-US" smtClean="0"/>
              <a:t>15.04.2020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395419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A632C4-4740-4E2F-B30B-0E7A61F43804}" type="datetimeFigureOut">
              <a:rPr lang="en-US" smtClean="0"/>
              <a:t>15.04.2020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229304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A632C4-4740-4E2F-B30B-0E7A61F43804}" type="datetimeFigureOut">
              <a:rPr lang="en-US" smtClean="0"/>
              <a:t>15.04.2020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216029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32C4-4740-4E2F-B30B-0E7A61F43804}" type="datetimeFigureOut">
              <a:rPr lang="en-US" smtClean="0"/>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208092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32C4-4740-4E2F-B30B-0E7A61F43804}" type="datetimeFigureOut">
              <a:rPr lang="en-US" smtClean="0"/>
              <a:t>15.04.2020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3A567-4D9F-476B-81A3-3FA883548CA0}" type="slidenum">
              <a:rPr lang="en-US" smtClean="0"/>
              <a:t>‹#›</a:t>
            </a:fld>
            <a:endParaRPr lang="en-US"/>
          </a:p>
        </p:txBody>
      </p:sp>
    </p:spTree>
    <p:extLst>
      <p:ext uri="{BB962C8B-B14F-4D97-AF65-F5344CB8AC3E}">
        <p14:creationId xmlns:p14="http://schemas.microsoft.com/office/powerpoint/2010/main" val="414632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A632C4-4740-4E2F-B30B-0E7A61F43804}" type="datetimeFigureOut">
              <a:rPr lang="en-US" smtClean="0"/>
              <a:t>15.04.2020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633A567-4D9F-476B-81A3-3FA883548CA0}" type="slidenum">
              <a:rPr lang="en-US" smtClean="0"/>
              <a:t>‹#›</a:t>
            </a:fld>
            <a:endParaRPr lang="en-US"/>
          </a:p>
        </p:txBody>
      </p:sp>
    </p:spTree>
    <p:extLst>
      <p:ext uri="{BB962C8B-B14F-4D97-AF65-F5344CB8AC3E}">
        <p14:creationId xmlns:p14="http://schemas.microsoft.com/office/powerpoint/2010/main" val="175642792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SEO (Search Engine Optimization)</a:t>
            </a:r>
            <a:endParaRPr lang="en-US" dirty="0"/>
          </a:p>
        </p:txBody>
      </p:sp>
      <p:sp>
        <p:nvSpPr>
          <p:cNvPr id="3" name="Subtitle 2"/>
          <p:cNvSpPr>
            <a:spLocks noGrp="1"/>
          </p:cNvSpPr>
          <p:nvPr>
            <p:ph type="subTitle" idx="1"/>
          </p:nvPr>
        </p:nvSpPr>
        <p:spPr/>
        <p:txBody>
          <a:bodyPr/>
          <a:lstStyle/>
          <a:p>
            <a:r>
              <a:rPr lang="en-US" dirty="0" err="1" smtClean="0"/>
              <a:t>Branislav</a:t>
            </a:r>
            <a:r>
              <a:rPr lang="en-US" dirty="0" smtClean="0"/>
              <a:t> Miki</a:t>
            </a:r>
            <a:r>
              <a:rPr lang="sr-Latn-RS" dirty="0" smtClean="0"/>
              <a:t>ć 83/2016</a:t>
            </a:r>
            <a:endParaRPr lang="en-US" dirty="0"/>
          </a:p>
        </p:txBody>
      </p:sp>
    </p:spTree>
    <p:extLst>
      <p:ext uri="{BB962C8B-B14F-4D97-AF65-F5344CB8AC3E}">
        <p14:creationId xmlns:p14="http://schemas.microsoft.com/office/powerpoint/2010/main" val="1262406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Šta je SEO?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7479" y="2136238"/>
            <a:ext cx="8394242" cy="472176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2861" y="0"/>
            <a:ext cx="4617720" cy="2597468"/>
          </a:xfrm>
          <a:prstGeom prst="rect">
            <a:avLst/>
          </a:prstGeom>
        </p:spPr>
      </p:pic>
    </p:spTree>
    <p:extLst>
      <p:ext uri="{BB962C8B-B14F-4D97-AF65-F5344CB8AC3E}">
        <p14:creationId xmlns:p14="http://schemas.microsoft.com/office/powerpoint/2010/main" val="2515602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Prednosti SEO-a u odnosu na reklamiranje na društvenim mrežama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499538">
            <a:off x="439319" y="2573307"/>
            <a:ext cx="6854976" cy="3598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48845">
            <a:off x="6833687" y="2628095"/>
            <a:ext cx="4651057" cy="2507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12754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Važnost pozicije u pretragama</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1981200"/>
            <a:ext cx="12192000" cy="4876800"/>
          </a:xfrm>
          <a:prstGeom prst="rect">
            <a:avLst/>
          </a:prstGeom>
        </p:spPr>
      </p:pic>
    </p:spTree>
    <p:extLst>
      <p:ext uri="{BB962C8B-B14F-4D97-AF65-F5344CB8AC3E}">
        <p14:creationId xmlns:p14="http://schemas.microsoft.com/office/powerpoint/2010/main" val="3572332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 y="-14935"/>
            <a:ext cx="13496435" cy="7220593"/>
          </a:xfrm>
        </p:spPr>
      </p:pic>
    </p:spTree>
    <p:extLst>
      <p:ext uri="{BB962C8B-B14F-4D97-AF65-F5344CB8AC3E}">
        <p14:creationId xmlns:p14="http://schemas.microsoft.com/office/powerpoint/2010/main" val="3057549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t>
            </a:r>
            <a:r>
              <a:rPr lang="en-US" dirty="0" err="1" smtClean="0"/>
              <a:t>pretra</a:t>
            </a:r>
            <a:r>
              <a:rPr lang="sr-Latn-RS" dirty="0" smtClean="0"/>
              <a:t>živači i njihovi počeci</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4173" y="2045158"/>
            <a:ext cx="6855547" cy="4667745"/>
          </a:xfrm>
        </p:spPr>
      </p:pic>
    </p:spTree>
    <p:extLst>
      <p:ext uri="{BB962C8B-B14F-4D97-AF65-F5344CB8AC3E}">
        <p14:creationId xmlns:p14="http://schemas.microsoft.com/office/powerpoint/2010/main" val="7177535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Početak masovne upotrebe pretraživača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1301" y="2246748"/>
            <a:ext cx="6771900" cy="4232439"/>
          </a:xfrm>
        </p:spPr>
      </p:pic>
    </p:spTree>
    <p:extLst>
      <p:ext uri="{BB962C8B-B14F-4D97-AF65-F5344CB8AC3E}">
        <p14:creationId xmlns:p14="http://schemas.microsoft.com/office/powerpoint/2010/main" val="30758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401892" cy="6858000"/>
          </a:xfrm>
        </p:spPr>
      </p:pic>
    </p:spTree>
    <p:extLst>
      <p:ext uri="{BB962C8B-B14F-4D97-AF65-F5344CB8AC3E}">
        <p14:creationId xmlns:p14="http://schemas.microsoft.com/office/powerpoint/2010/main" val="1921392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263</TotalTime>
  <Words>647</Words>
  <Application>Microsoft Office PowerPoint</Application>
  <PresentationFormat>Widescreen</PresentationFormat>
  <Paragraphs>33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Berlin</vt:lpstr>
      <vt:lpstr>SEO (Search Engine Optimization)</vt:lpstr>
      <vt:lpstr>Šta je SEO?</vt:lpstr>
      <vt:lpstr>Prednosti SEO-a u odnosu na reklamiranje na društvenim mrežama</vt:lpstr>
      <vt:lpstr>Važnost pozicije u pretragama</vt:lpstr>
      <vt:lpstr>PowerPoint Presentation</vt:lpstr>
      <vt:lpstr>Internet pretraživači i njihovi počeci</vt:lpstr>
      <vt:lpstr>Početak masovne upotrebe pretraživača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 (Search Engine Optimization)</dc:title>
  <dc:creator>Windows User</dc:creator>
  <cp:lastModifiedBy>Windows User</cp:lastModifiedBy>
  <cp:revision>10</cp:revision>
  <dcterms:created xsi:type="dcterms:W3CDTF">2020-03-26T12:09:58Z</dcterms:created>
  <dcterms:modified xsi:type="dcterms:W3CDTF">2020-04-15T09:58:22Z</dcterms:modified>
</cp:coreProperties>
</file>