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6" r:id="rId3"/>
    <p:sldId id="260" r:id="rId4"/>
    <p:sldId id="261" r:id="rId5"/>
    <p:sldId id="280" r:id="rId6"/>
    <p:sldId id="281" r:id="rId7"/>
    <p:sldId id="263" r:id="rId8"/>
    <p:sldId id="264" r:id="rId9"/>
    <p:sldId id="276" r:id="rId10"/>
    <p:sldId id="277" r:id="rId11"/>
    <p:sldId id="278" r:id="rId12"/>
    <p:sldId id="279" r:id="rId13"/>
    <p:sldId id="282" r:id="rId14"/>
    <p:sldId id="267" r:id="rId15"/>
    <p:sldId id="268" r:id="rId16"/>
    <p:sldId id="283" r:id="rId17"/>
    <p:sldId id="284" r:id="rId18"/>
    <p:sldId id="285" r:id="rId19"/>
    <p:sldId id="286" r:id="rId20"/>
    <p:sldId id="271" r:id="rId21"/>
    <p:sldId id="269" r:id="rId22"/>
    <p:sldId id="272" r:id="rId23"/>
    <p:sldId id="288" r:id="rId24"/>
    <p:sldId id="287" r:id="rId25"/>
    <p:sldId id="273" r:id="rId26"/>
    <p:sldId id="289" r:id="rId27"/>
    <p:sldId id="274" r:id="rId28"/>
    <p:sldId id="290" r:id="rId29"/>
    <p:sldId id="291" r:id="rId30"/>
    <p:sldId id="292" r:id="rId31"/>
    <p:sldId id="275" r:id="rId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24F33B-CFE2-4ABA-A62A-255B9077CBC3}">
          <p14:sldIdLst>
            <p14:sldId id="256"/>
            <p14:sldId id="260"/>
            <p14:sldId id="261"/>
            <p14:sldId id="280"/>
            <p14:sldId id="281"/>
            <p14:sldId id="263"/>
            <p14:sldId id="264"/>
            <p14:sldId id="276"/>
            <p14:sldId id="277"/>
            <p14:sldId id="278"/>
            <p14:sldId id="279"/>
            <p14:sldId id="282"/>
            <p14:sldId id="267"/>
            <p14:sldId id="268"/>
            <p14:sldId id="283"/>
            <p14:sldId id="284"/>
            <p14:sldId id="285"/>
            <p14:sldId id="286"/>
            <p14:sldId id="271"/>
            <p14:sldId id="269"/>
            <p14:sldId id="272"/>
            <p14:sldId id="288"/>
            <p14:sldId id="287"/>
            <p14:sldId id="273"/>
            <p14:sldId id="289"/>
            <p14:sldId id="274"/>
            <p14:sldId id="290"/>
            <p14:sldId id="291"/>
            <p14:sldId id="292"/>
            <p14:sldId id="2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CFB9C-78F3-408A-9783-1E34527B6BF2}" type="datetimeFigureOut">
              <a:rPr lang="en-US" smtClean="0"/>
              <a:t>4/27/2017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D8D1D-E30F-4630-9753-EF0BCE90C86E}" type="slidenum">
              <a:rPr lang="en-US" smtClean="0"/>
              <a:t>‹#›</a:t>
            </a:fld>
            <a:endParaRPr lang="en-US"/>
          </a:p>
        </p:txBody>
      </p:sp>
    </p:spTree>
    <p:extLst>
      <p:ext uri="{BB962C8B-B14F-4D97-AF65-F5344CB8AC3E}">
        <p14:creationId xmlns:p14="http://schemas.microsoft.com/office/powerpoint/2010/main" val="126268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8D1D-E30F-4630-9753-EF0BCE90C86E}" type="slidenum">
              <a:rPr lang="en-US" smtClean="0"/>
              <a:t>16</a:t>
            </a:fld>
            <a:endParaRPr lang="en-US"/>
          </a:p>
        </p:txBody>
      </p:sp>
    </p:spTree>
    <p:extLst>
      <p:ext uri="{BB962C8B-B14F-4D97-AF65-F5344CB8AC3E}">
        <p14:creationId xmlns:p14="http://schemas.microsoft.com/office/powerpoint/2010/main" val="404935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8D1D-E30F-4630-9753-EF0BCE90C86E}" type="slidenum">
              <a:rPr lang="en-US" smtClean="0"/>
              <a:t>17</a:t>
            </a:fld>
            <a:endParaRPr lang="en-US"/>
          </a:p>
        </p:txBody>
      </p:sp>
    </p:spTree>
    <p:extLst>
      <p:ext uri="{BB962C8B-B14F-4D97-AF65-F5344CB8AC3E}">
        <p14:creationId xmlns:p14="http://schemas.microsoft.com/office/powerpoint/2010/main" val="381048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8D1D-E30F-4630-9753-EF0BCE90C86E}" type="slidenum">
              <a:rPr lang="en-US" smtClean="0"/>
              <a:t>18</a:t>
            </a:fld>
            <a:endParaRPr lang="en-US"/>
          </a:p>
        </p:txBody>
      </p:sp>
    </p:spTree>
    <p:extLst>
      <p:ext uri="{BB962C8B-B14F-4D97-AF65-F5344CB8AC3E}">
        <p14:creationId xmlns:p14="http://schemas.microsoft.com/office/powerpoint/2010/main" val="3349698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44634"/>
            <a:ext cx="8640960" cy="760988"/>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4/27/2017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77683" y="1236394"/>
            <a:ext cx="2748678" cy="2748678"/>
            <a:chOff x="2618066" y="1466512"/>
            <a:chExt cx="3895494" cy="3895494"/>
          </a:xfrm>
        </p:grpSpPr>
        <p:sp>
          <p:nvSpPr>
            <p:cNvPr id="9" name="Rectangle 8"/>
            <p:cNvSpPr/>
            <p:nvPr/>
          </p:nvSpPr>
          <p:spPr>
            <a:xfrm rot="18900000">
              <a:off x="2618066" y="1466512"/>
              <a:ext cx="3895494" cy="389549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rot="18900000">
              <a:off x="2778352" y="1626798"/>
              <a:ext cx="3574922" cy="3574922"/>
            </a:xfrm>
            <a:prstGeom prst="rect">
              <a:avLst/>
            </a:prstGeom>
            <a:solidFill>
              <a:schemeClr val="accent6">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
          <p:cNvSpPr txBox="1">
            <a:spLocks noChangeArrowheads="1"/>
          </p:cNvSpPr>
          <p:nvPr/>
        </p:nvSpPr>
        <p:spPr bwMode="auto">
          <a:xfrm>
            <a:off x="3200070" y="1806337"/>
            <a:ext cx="2903904" cy="830997"/>
          </a:xfrm>
          <a:prstGeom prst="rect">
            <a:avLst/>
          </a:prstGeom>
          <a:noFill/>
          <a:ln w="9525">
            <a:noFill/>
            <a:miter lim="800000"/>
            <a:headEnd/>
            <a:tailEnd/>
          </a:ln>
        </p:spPr>
        <p:txBody>
          <a:bodyPr wrap="square">
            <a:spAutoFit/>
          </a:bodyPr>
          <a:lstStyle/>
          <a:p>
            <a:pPr algn="ctr"/>
            <a:r>
              <a:rPr lang="en-US" altLang="ko-KR" sz="2400" b="1" dirty="0">
                <a:solidFill>
                  <a:schemeClr val="bg1"/>
                </a:solidFill>
                <a:latin typeface="Arial" pitchFamily="34" charset="0"/>
                <a:ea typeface="맑은 고딕" pitchFamily="50" charset="-127"/>
                <a:cs typeface="Arial" pitchFamily="34" charset="0"/>
              </a:rPr>
              <a:t>NPC-</a:t>
            </a:r>
            <a:r>
              <a:rPr lang="en-US" altLang="ko-KR" sz="2400" b="1" dirty="0" err="1">
                <a:solidFill>
                  <a:schemeClr val="bg1"/>
                </a:solidFill>
                <a:latin typeface="Arial" pitchFamily="34" charset="0"/>
                <a:ea typeface="맑은 고딕" pitchFamily="50" charset="-127"/>
                <a:cs typeface="Arial" pitchFamily="34" charset="0"/>
              </a:rPr>
              <a:t>ovi</a:t>
            </a:r>
            <a:r>
              <a:rPr lang="en-US" altLang="ko-KR" sz="2400" b="1" dirty="0">
                <a:solidFill>
                  <a:schemeClr val="bg1"/>
                </a:solidFill>
                <a:latin typeface="Arial" pitchFamily="34" charset="0"/>
                <a:ea typeface="맑은 고딕" pitchFamily="50" charset="-127"/>
                <a:cs typeface="Arial" pitchFamily="34" charset="0"/>
              </a:rPr>
              <a:t> </a:t>
            </a:r>
            <a:r>
              <a:rPr lang="en-US" altLang="ko-KR" sz="2400" b="1" dirty="0" err="1">
                <a:solidFill>
                  <a:schemeClr val="bg1"/>
                </a:solidFill>
                <a:latin typeface="Arial" pitchFamily="34" charset="0"/>
                <a:ea typeface="맑은 고딕" pitchFamily="50" charset="-127"/>
                <a:cs typeface="Arial" pitchFamily="34" charset="0"/>
              </a:rPr>
              <a:t>i</a:t>
            </a:r>
            <a:r>
              <a:rPr lang="en-US" altLang="ko-KR" sz="2400" b="1" dirty="0">
                <a:solidFill>
                  <a:schemeClr val="bg1"/>
                </a:solidFill>
                <a:latin typeface="Arial" pitchFamily="34" charset="0"/>
                <a:ea typeface="맑은 고딕" pitchFamily="50" charset="-127"/>
                <a:cs typeface="Arial" pitchFamily="34" charset="0"/>
              </a:rPr>
              <a:t> </a:t>
            </a:r>
            <a:r>
              <a:rPr lang="en-US" altLang="ko-KR" sz="2400" b="1" dirty="0" err="1">
                <a:solidFill>
                  <a:schemeClr val="bg1"/>
                </a:solidFill>
                <a:latin typeface="Arial" pitchFamily="34" charset="0"/>
                <a:ea typeface="맑은 고딕" pitchFamily="50" charset="-127"/>
                <a:cs typeface="Arial" pitchFamily="34" charset="0"/>
              </a:rPr>
              <a:t>interakcije</a:t>
            </a:r>
            <a:endParaRPr lang="en-US" altLang="ko-KR" sz="2400" b="1" dirty="0">
              <a:solidFill>
                <a:schemeClr val="bg1"/>
              </a:solidFill>
              <a:latin typeface="Arial" pitchFamily="34" charset="0"/>
              <a:ea typeface="맑은 고딕" pitchFamily="50" charset="-127"/>
              <a:cs typeface="Arial" pitchFamily="34" charset="0"/>
            </a:endParaRPr>
          </a:p>
        </p:txBody>
      </p:sp>
      <p:sp>
        <p:nvSpPr>
          <p:cNvPr id="14" name="Oval 13"/>
          <p:cNvSpPr/>
          <p:nvPr/>
        </p:nvSpPr>
        <p:spPr>
          <a:xfrm>
            <a:off x="4565813" y="1097346"/>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4565813" y="3939902"/>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950" y="2938070"/>
            <a:ext cx="1296144" cy="471673"/>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267494"/>
            <a:ext cx="6912768" cy="460648"/>
          </a:xfrm>
        </p:spPr>
        <p:txBody>
          <a:bodyPr/>
          <a:lstStyle/>
          <a:p>
            <a:r>
              <a:rPr lang="sr-Latn-RS" dirty="0"/>
              <a:t>Delegacioni obrazac</a:t>
            </a:r>
            <a:endParaRPr lang="en-US" dirty="0"/>
          </a:p>
        </p:txBody>
      </p:sp>
      <p:sp>
        <p:nvSpPr>
          <p:cNvPr id="4" name="Content Placeholder 3"/>
          <p:cNvSpPr>
            <a:spLocks noGrp="1"/>
          </p:cNvSpPr>
          <p:nvPr>
            <p:ph idx="10"/>
          </p:nvPr>
        </p:nvSpPr>
        <p:spPr>
          <a:xfrm>
            <a:off x="1619672" y="1059582"/>
            <a:ext cx="7056784" cy="3816424"/>
          </a:xfrm>
        </p:spPr>
        <p:txBody>
          <a:bodyPr/>
          <a:lstStyle/>
          <a:p>
            <a:r>
              <a:rPr lang="sr-Latn-RS" dirty="0"/>
              <a:t>Delegacioni obrazac se koristi kada metoda poziva pomoćnu biblioteku, i na kad odradi zadatak vraća se u glavnu funkciju</a:t>
            </a:r>
          </a:p>
          <a:p>
            <a:endParaRPr lang="sr-Latn-RS" dirty="0"/>
          </a:p>
          <a:p>
            <a:r>
              <a:rPr lang="sr-Latn-RS" dirty="0"/>
              <a:t>Primer download sa weba, kada se download završi mi radimo nešto sa tim što smo skinuli.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581712"/>
            <a:ext cx="6588860" cy="22664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318070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771800" y="771550"/>
            <a:ext cx="5976664" cy="3240360"/>
          </a:xfrm>
        </p:spPr>
        <p:txBody>
          <a:bodyPr numCol="1"/>
          <a:lstStyle/>
          <a:p>
            <a:r>
              <a:rPr lang="en-US" b="1" i="1" dirty="0">
                <a:solidFill>
                  <a:srgbClr val="002060"/>
                </a:solidFill>
                <a:latin typeface="Arial" pitchFamily="34" charset="0"/>
                <a:cs typeface="Arial" pitchFamily="34" charset="0"/>
              </a:rPr>
              <a:t>public class Worker</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List&lt;string&gt; </a:t>
            </a:r>
            <a:r>
              <a:rPr lang="en-US" b="1" i="1" dirty="0" err="1">
                <a:solidFill>
                  <a:srgbClr val="002060"/>
                </a:solidFill>
                <a:latin typeface="Arial" pitchFamily="34" charset="0"/>
                <a:cs typeface="Arial" pitchFamily="34" charset="0"/>
              </a:rPr>
              <a:t>WorkCompletedfor</a:t>
            </a:r>
            <a:r>
              <a:rPr lang="en-US" b="1" i="1" dirty="0">
                <a:solidFill>
                  <a:srgbClr val="002060"/>
                </a:solidFill>
                <a:latin typeface="Arial" pitchFamily="34" charset="0"/>
                <a:cs typeface="Arial" pitchFamily="34" charset="0"/>
              </a:rPr>
              <a:t> = new List&lt;string&gt;();</a:t>
            </a:r>
          </a:p>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public void DoSomething(</a:t>
            </a:r>
          </a:p>
          <a:p>
            <a:r>
              <a:rPr lang="en-US" b="1" i="1" dirty="0">
                <a:solidFill>
                  <a:srgbClr val="002060"/>
                </a:solidFill>
                <a:latin typeface="Arial" pitchFamily="34" charset="0"/>
                <a:cs typeface="Arial" pitchFamily="34" charset="0"/>
              </a:rPr>
              <a:t>string </a:t>
            </a:r>
            <a:r>
              <a:rPr lang="en-US" b="1" i="1" dirty="0" err="1">
                <a:solidFill>
                  <a:srgbClr val="002060"/>
                </a:solidFill>
                <a:latin typeface="Arial" pitchFamily="34" charset="0"/>
                <a:cs typeface="Arial" pitchFamily="34" charset="0"/>
              </a:rPr>
              <a:t>ManagerName</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Action </a:t>
            </a:r>
            <a:r>
              <a:rPr lang="en-US" b="1" i="1" dirty="0" err="1">
                <a:solidFill>
                  <a:srgbClr val="002060"/>
                </a:solidFill>
                <a:latin typeface="Arial" pitchFamily="34" charset="0"/>
                <a:cs typeface="Arial" pitchFamily="34" charset="0"/>
              </a:rPr>
              <a:t>myDelegate</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WorkCompletedfor.Add</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ManagerName</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Pocinje</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posao</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myDelegate</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6731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555776" y="0"/>
            <a:ext cx="5976664" cy="5308054"/>
          </a:xfrm>
        </p:spPr>
        <p:txBody>
          <a:bodyPr numCol="1"/>
          <a:lstStyle/>
          <a:p>
            <a:r>
              <a:rPr lang="en-US" b="1" i="1" dirty="0">
                <a:solidFill>
                  <a:srgbClr val="002060"/>
                </a:solidFill>
                <a:latin typeface="Arial" pitchFamily="34" charset="0"/>
                <a:cs typeface="Arial" pitchFamily="34" charset="0"/>
              </a:rPr>
              <a:t>public class Manager</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private Worker </a:t>
            </a:r>
            <a:r>
              <a:rPr lang="en-US" b="1" i="1" dirty="0" err="1">
                <a:solidFill>
                  <a:srgbClr val="002060"/>
                </a:solidFill>
                <a:latin typeface="Arial" pitchFamily="34" charset="0"/>
                <a:cs typeface="Arial" pitchFamily="34" charset="0"/>
              </a:rPr>
              <a:t>myWorker</a:t>
            </a:r>
            <a:r>
              <a:rPr lang="en-US" b="1" i="1" dirty="0">
                <a:solidFill>
                  <a:srgbClr val="002060"/>
                </a:solidFill>
                <a:latin typeface="Arial" pitchFamily="34" charset="0"/>
                <a:cs typeface="Arial" pitchFamily="34" charset="0"/>
              </a:rPr>
              <a:t> = new Worker();</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public void PeiceOfWork1()</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radi</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nesto</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public void PeiceOfWork2()</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radi</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nesto</a:t>
            </a:r>
            <a:r>
              <a:rPr lang="en-US" b="1" i="1" dirty="0">
                <a:solidFill>
                  <a:srgbClr val="002060"/>
                </a:solidFill>
                <a:latin typeface="Arial" pitchFamily="34" charset="0"/>
                <a:cs typeface="Arial" pitchFamily="34" charset="0"/>
              </a:rPr>
              <a:t> 2</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public void </a:t>
            </a:r>
            <a:r>
              <a:rPr lang="en-US" b="1" i="1" dirty="0" err="1">
                <a:solidFill>
                  <a:srgbClr val="002060"/>
                </a:solidFill>
                <a:latin typeface="Arial" pitchFamily="34" charset="0"/>
                <a:cs typeface="Arial" pitchFamily="34" charset="0"/>
              </a:rPr>
              <a:t>DoWork</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Posalji</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radniku</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posao</a:t>
            </a:r>
            <a:r>
              <a:rPr lang="en-US" b="1" i="1" dirty="0">
                <a:solidFill>
                  <a:srgbClr val="002060"/>
                </a:solidFill>
                <a:latin typeface="Arial" pitchFamily="34" charset="0"/>
                <a:cs typeface="Arial" pitchFamily="34" charset="0"/>
              </a:rPr>
              <a:t> 1</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myWorker.DoSomething</a:t>
            </a:r>
            <a:r>
              <a:rPr lang="en-US" b="1" i="1" dirty="0">
                <a:solidFill>
                  <a:srgbClr val="002060"/>
                </a:solidFill>
                <a:latin typeface="Arial" pitchFamily="34" charset="0"/>
                <a:cs typeface="Arial" pitchFamily="34" charset="0"/>
              </a:rPr>
              <a:t>("Manager1",PeiceOfWork1);</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Posalji</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radniku</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posao</a:t>
            </a:r>
            <a:r>
              <a:rPr lang="en-US" b="1" i="1" dirty="0">
                <a:solidFill>
                  <a:srgbClr val="002060"/>
                </a:solidFill>
                <a:latin typeface="Arial" pitchFamily="34" charset="0"/>
                <a:cs typeface="Arial" pitchFamily="34" charset="0"/>
              </a:rPr>
              <a:t> 2</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myWorker.DoSomething</a:t>
            </a:r>
            <a:r>
              <a:rPr lang="en-US" b="1" i="1" dirty="0">
                <a:solidFill>
                  <a:srgbClr val="002060"/>
                </a:solidFill>
                <a:latin typeface="Arial" pitchFamily="34" charset="0"/>
                <a:cs typeface="Arial" pitchFamily="34" charset="0"/>
              </a:rPr>
              <a:t>("Manager1", PeiceOfWork2);</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49364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7524328" cy="699542"/>
          </a:xfrm>
        </p:spPr>
        <p:txBody>
          <a:bodyPr/>
          <a:lstStyle/>
          <a:p>
            <a:r>
              <a:rPr lang="en-US" dirty="0" err="1"/>
              <a:t>Poruke</a:t>
            </a:r>
            <a:endParaRPr lang="en-US" dirty="0"/>
          </a:p>
        </p:txBody>
      </p:sp>
      <p:sp>
        <p:nvSpPr>
          <p:cNvPr id="4" name="Content Placeholder 3"/>
          <p:cNvSpPr>
            <a:spLocks noGrp="1"/>
          </p:cNvSpPr>
          <p:nvPr>
            <p:ph idx="10"/>
          </p:nvPr>
        </p:nvSpPr>
        <p:spPr>
          <a:xfrm>
            <a:off x="1331640" y="771550"/>
            <a:ext cx="7679265" cy="4135556"/>
          </a:xfrm>
        </p:spPr>
        <p:txBody>
          <a:bodyPr/>
          <a:lstStyle/>
          <a:p>
            <a:r>
              <a:rPr lang="en-US" dirty="0" err="1"/>
              <a:t>Komunikacija</a:t>
            </a:r>
            <a:r>
              <a:rPr lang="en-US" dirty="0"/>
              <a:t> je </a:t>
            </a:r>
            <a:r>
              <a:rPr lang="en-US" dirty="0" err="1"/>
              <a:t>klju</a:t>
            </a:r>
            <a:r>
              <a:rPr lang="sr-Latn-RS" dirty="0"/>
              <a:t>č</a:t>
            </a:r>
            <a:r>
              <a:rPr lang="en-US" dirty="0"/>
              <a:t>an factor u </a:t>
            </a:r>
            <a:r>
              <a:rPr lang="en-US" dirty="0" err="1"/>
              <a:t>igrama</a:t>
            </a:r>
            <a:r>
              <a:rPr lang="sr-Latn-RS" dirty="0"/>
              <a:t>.</a:t>
            </a:r>
            <a:endParaRPr lang="en-US" dirty="0"/>
          </a:p>
          <a:p>
            <a:endParaRPr lang="en-US" dirty="0"/>
          </a:p>
          <a:p>
            <a:r>
              <a:rPr lang="en-US" dirty="0"/>
              <a:t>Unity </a:t>
            </a:r>
            <a:r>
              <a:rPr lang="en-US" dirty="0" err="1"/>
              <a:t>poseduje</a:t>
            </a:r>
            <a:r>
              <a:rPr lang="en-US" dirty="0"/>
              <a:t> </a:t>
            </a:r>
            <a:r>
              <a:rPr lang="en-US" dirty="0" err="1"/>
              <a:t>funckije</a:t>
            </a:r>
            <a:r>
              <a:rPr lang="en-US" dirty="0"/>
              <a:t> </a:t>
            </a:r>
            <a:r>
              <a:rPr lang="en-US" dirty="0" err="1"/>
              <a:t>za</a:t>
            </a:r>
            <a:r>
              <a:rPr lang="en-US" dirty="0"/>
              <a:t> </a:t>
            </a:r>
            <a:r>
              <a:rPr lang="en-US" dirty="0" err="1"/>
              <a:t>slanje</a:t>
            </a:r>
            <a:r>
              <a:rPr lang="en-US" dirty="0"/>
              <a:t> </a:t>
            </a:r>
            <a:r>
              <a:rPr lang="en-US" dirty="0" err="1"/>
              <a:t>poruka</a:t>
            </a:r>
            <a:r>
              <a:rPr lang="en-US" dirty="0"/>
              <a:t>, </a:t>
            </a:r>
            <a:r>
              <a:rPr lang="en-US" dirty="0" err="1"/>
              <a:t>kao</a:t>
            </a:r>
            <a:r>
              <a:rPr lang="en-US" dirty="0"/>
              <a:t> </a:t>
            </a:r>
            <a:r>
              <a:rPr lang="sr-Latn-RS" dirty="0"/>
              <a:t>što su </a:t>
            </a:r>
            <a:r>
              <a:rPr lang="sr-Latn-RS" b="1" i="1" dirty="0"/>
              <a:t>SendMessage</a:t>
            </a:r>
            <a:r>
              <a:rPr lang="sr-Latn-RS" dirty="0"/>
              <a:t> i </a:t>
            </a:r>
            <a:r>
              <a:rPr lang="sr-Latn-RS" b="1" i="1" dirty="0"/>
              <a:t>BrodcastMessage. </a:t>
            </a:r>
            <a:r>
              <a:rPr lang="sr-Latn-RS" dirty="0"/>
              <a:t>Obe funckije primaju ime metode koju će pozvati priliko kolizije</a:t>
            </a:r>
            <a:endParaRPr lang="sr-Latn-RS" b="1" i="1" dirty="0"/>
          </a:p>
          <a:p>
            <a:endParaRPr lang="sr-Latn-RS" b="1" i="1" dirty="0"/>
          </a:p>
          <a:p>
            <a:r>
              <a:rPr lang="sr-Latn-RS" b="1" i="1" dirty="0">
                <a:solidFill>
                  <a:srgbClr val="002060"/>
                </a:solidFill>
                <a:latin typeface="Arial" pitchFamily="34" charset="0"/>
                <a:cs typeface="Arial" pitchFamily="34" charset="0"/>
              </a:rPr>
              <a:t>void OnCollisionEnter(Collision col)</a:t>
            </a:r>
          </a:p>
          <a:p>
            <a:r>
              <a:rPr lang="sr-Latn-R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col.gameObject.SendMessage("IHitYou", SendMessageOptions.RequireReceiver);</a:t>
            </a:r>
          </a:p>
          <a:p>
            <a:r>
              <a:rPr lang="sr-Latn-RS" b="1" i="1" dirty="0">
                <a:solidFill>
                  <a:srgbClr val="002060"/>
                </a:solidFill>
                <a:latin typeface="Arial" pitchFamily="34" charset="0"/>
                <a:cs typeface="Arial" pitchFamily="34" charset="0"/>
              </a:rPr>
              <a:t>}</a:t>
            </a:r>
          </a:p>
          <a:p>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void OnCollisionEnter(Collision col)</a:t>
            </a:r>
          </a:p>
          <a:p>
            <a:r>
              <a:rPr lang="sr-Latn-R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col.gameObject.BroadcastMessage("IHitYou");</a:t>
            </a:r>
          </a:p>
          <a:p>
            <a:r>
              <a:rPr lang="sr-Latn-RS" b="1" i="1" dirty="0">
                <a:solidFill>
                  <a:srgbClr val="002060"/>
                </a:solidFill>
                <a:latin typeface="Arial" pitchFamily="34" charset="0"/>
                <a:cs typeface="Arial" pitchFamily="34" charset="0"/>
              </a:rPr>
              <a:t>}</a:t>
            </a:r>
          </a:p>
          <a:p>
            <a:endParaRPr lang="sr-Latn-RS" b="1" i="1" dirty="0"/>
          </a:p>
          <a:p>
            <a:r>
              <a:rPr lang="sr-Latn-RS" dirty="0"/>
              <a:t>Obe funckcije su veoma spore, jer u svaki put prvo pokusavaju da nadju da li objekat   poseduje traženu metodu.</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47701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123478"/>
            <a:ext cx="6912768" cy="460648"/>
          </a:xfrm>
        </p:spPr>
        <p:txBody>
          <a:bodyPr/>
          <a:lstStyle/>
          <a:p>
            <a:r>
              <a:rPr lang="sr-Latn-RS" dirty="0"/>
              <a:t>Menadžer poruka</a:t>
            </a:r>
            <a:endParaRPr lang="en-US" dirty="0"/>
          </a:p>
        </p:txBody>
      </p:sp>
      <p:sp>
        <p:nvSpPr>
          <p:cNvPr id="4" name="Content Placeholder 3"/>
          <p:cNvSpPr>
            <a:spLocks noGrp="1"/>
          </p:cNvSpPr>
          <p:nvPr>
            <p:ph idx="10"/>
          </p:nvPr>
        </p:nvSpPr>
        <p:spPr>
          <a:xfrm>
            <a:off x="1309566" y="915566"/>
            <a:ext cx="7676996" cy="3528392"/>
          </a:xfrm>
        </p:spPr>
        <p:txBody>
          <a:bodyPr wrap="square" numCol="1">
            <a:noAutofit/>
          </a:bodyPr>
          <a:lstStyle/>
          <a:p>
            <a:r>
              <a:rPr lang="en-US" dirty="0" err="1"/>
              <a:t>Kako</a:t>
            </a:r>
            <a:r>
              <a:rPr lang="en-US" dirty="0"/>
              <a:t> </a:t>
            </a:r>
            <a:r>
              <a:rPr lang="en-US" dirty="0" err="1"/>
              <a:t>bismo</a:t>
            </a:r>
            <a:r>
              <a:rPr lang="en-US" dirty="0"/>
              <a:t> </a:t>
            </a:r>
            <a:r>
              <a:rPr lang="en-US" dirty="0" err="1"/>
              <a:t>razbili</a:t>
            </a:r>
            <a:r>
              <a:rPr lang="en-US" dirty="0"/>
              <a:t> </a:t>
            </a:r>
            <a:r>
              <a:rPr lang="en-US" dirty="0" err="1"/>
              <a:t>zavisnost</a:t>
            </a:r>
            <a:r>
              <a:rPr lang="en-US" dirty="0"/>
              <a:t> </a:t>
            </a:r>
            <a:r>
              <a:rPr lang="en-US" dirty="0" err="1"/>
              <a:t>izmedju</a:t>
            </a:r>
            <a:r>
              <a:rPr lang="sr-Latn-RS" dirty="0"/>
              <a:t> objekata i potrebu za čuvanje referenci, ili potrebe za pronalaženjem objekata, koristi se posrednik, a to je menadžerska klasa.</a:t>
            </a:r>
            <a:endParaRPr lang="en-US" dirty="0"/>
          </a:p>
          <a:p>
            <a:endParaRPr lang="en-US" dirty="0"/>
          </a:p>
          <a:p>
            <a:r>
              <a:rPr lang="sr-Latn-RS" dirty="0"/>
              <a:t>Kreiramo menadžersku klasu sa kojom možemo voditi listu objekata koji žele da prime poruku, i pružaju jednostavan način da obaveste bilo koga ko sluša. Kako bismo ovo     implementirali koristićemo singltone.</a:t>
            </a:r>
          </a:p>
          <a:p>
            <a:endParaRPr lang="sr-Latn-RS" dirty="0"/>
          </a:p>
          <a:p>
            <a:r>
              <a:rPr lang="sr-Latn-RS" dirty="0"/>
              <a:t>Menadžersku klasu kačimo na prazank objekat</a:t>
            </a:r>
          </a:p>
          <a:p>
            <a:endParaRPr lang="sr-Latn-RS" dirty="0"/>
          </a:p>
          <a:p>
            <a:r>
              <a:rPr lang="sr-Latn-RS" dirty="0"/>
              <a:t>Prvo postavljamo singlton instancu:</a:t>
            </a:r>
          </a:p>
          <a:p>
            <a:r>
              <a:rPr lang="en-US" dirty="0"/>
              <a:t> </a:t>
            </a:r>
            <a:r>
              <a:rPr lang="en-US" b="1" i="1" dirty="0">
                <a:solidFill>
                  <a:srgbClr val="002060"/>
                </a:solidFill>
                <a:latin typeface="Arial" pitchFamily="34" charset="0"/>
                <a:cs typeface="Arial" pitchFamily="34" charset="0"/>
              </a:rPr>
              <a:t>public static </a:t>
            </a:r>
            <a:r>
              <a:rPr lang="en-US" b="1" i="1" dirty="0" err="1">
                <a:solidFill>
                  <a:srgbClr val="002060"/>
                </a:solidFill>
                <a:latin typeface="Arial" pitchFamily="34" charset="0"/>
                <a:cs typeface="Arial" pitchFamily="34" charset="0"/>
              </a:rPr>
              <a:t>MesssagingManager</a:t>
            </a:r>
            <a:r>
              <a:rPr lang="en-US" b="1" i="1" dirty="0">
                <a:solidFill>
                  <a:srgbClr val="002060"/>
                </a:solidFill>
                <a:latin typeface="Arial" pitchFamily="34" charset="0"/>
                <a:cs typeface="Arial" pitchFamily="34" charset="0"/>
              </a:rPr>
              <a:t> Instance { get; private set; }</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r>
              <a:rPr lang="sr-Latn-RS" dirty="0"/>
              <a:t>Zatim listu delegata:</a:t>
            </a:r>
            <a:endParaRPr lang="en-US" dirty="0"/>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private List&lt;Action&gt; subscribers = new List&lt;Action&gt;();</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306802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63688" y="339502"/>
            <a:ext cx="6912768" cy="4536504"/>
          </a:xfrm>
        </p:spPr>
        <p:txBody>
          <a:bodyPr/>
          <a:lstStyle/>
          <a:p>
            <a:r>
              <a:rPr lang="sr-Latn-RS" dirty="0"/>
              <a:t>Zatim u okviru Awake() metode inicijalizujemo singlton, uz proveru ako postoji već instanca ona se uništava</a:t>
            </a:r>
          </a:p>
          <a:p>
            <a:endParaRPr lang="sr-Latn-RS" dirty="0"/>
          </a:p>
          <a:p>
            <a:r>
              <a:rPr lang="en-US" b="1" i="1" dirty="0">
                <a:solidFill>
                  <a:srgbClr val="002060"/>
                </a:solidFill>
                <a:latin typeface="Arial" pitchFamily="34" charset="0"/>
                <a:cs typeface="Arial" pitchFamily="34" charset="0"/>
              </a:rPr>
              <a:t>void Awake()</a:t>
            </a: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Debug.Log</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Menadžer poruka zapocet</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Proveravamo da li postoje druge instance</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if (Instance != null &amp;&amp; Instance != this)</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Unistavamo druge isntance ako postoje</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Destroy(</a:t>
            </a:r>
            <a:r>
              <a:rPr lang="en-US" b="1" i="1" dirty="0" err="1">
                <a:solidFill>
                  <a:srgbClr val="002060"/>
                </a:solidFill>
                <a:latin typeface="Arial" pitchFamily="34" charset="0"/>
                <a:cs typeface="Arial" pitchFamily="34" charset="0"/>
              </a:rPr>
              <a:t>gameObject</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Cuvanje trenuitnog singltona</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Instance = this;</a:t>
            </a:r>
          </a:p>
          <a:p>
            <a:r>
              <a:rPr lang="sr-Latn-RS" b="1" i="1" dirty="0">
                <a:solidFill>
                  <a:srgbClr val="002060"/>
                </a:solidFill>
                <a:latin typeface="Arial" pitchFamily="34" charset="0"/>
                <a:cs typeface="Arial" pitchFamily="34" charset="0"/>
              </a:rPr>
              <a:t>   // Opcionanlo, spreciti unistavanje trenutne instance prilikom ucitavanja</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DontDestroyOnLoad</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gameObject</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45022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63688" y="339502"/>
            <a:ext cx="7488832" cy="4536504"/>
          </a:xfrm>
        </p:spPr>
        <p:txBody>
          <a:bodyPr/>
          <a:lstStyle/>
          <a:p>
            <a:r>
              <a:rPr lang="sr-Latn-RS" dirty="0"/>
              <a:t>Metoda </a:t>
            </a:r>
            <a:r>
              <a:rPr lang="sr-Latn-RS" i="1" dirty="0"/>
              <a:t>Subcribe</a:t>
            </a:r>
            <a:r>
              <a:rPr lang="sr-Latn-RS" dirty="0"/>
              <a:t> koja dodaje prosledjeni delegat menadžeru</a:t>
            </a:r>
          </a:p>
          <a:p>
            <a:endParaRPr lang="sr-Latn-RS" dirty="0"/>
          </a:p>
          <a:p>
            <a:r>
              <a:rPr lang="en-US" b="1" i="1" dirty="0">
                <a:solidFill>
                  <a:srgbClr val="002060"/>
                </a:solidFill>
                <a:latin typeface="Arial" pitchFamily="34" charset="0"/>
                <a:cs typeface="Arial" pitchFamily="34" charset="0"/>
              </a:rPr>
              <a:t>public void Subscribe(Action subscriber)</a:t>
            </a: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Debug.Log</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Pretplatnik registrovan</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subscribers.Add</a:t>
            </a:r>
            <a:r>
              <a:rPr lang="en-US" b="1" i="1" dirty="0">
                <a:solidFill>
                  <a:srgbClr val="002060"/>
                </a:solidFill>
                <a:latin typeface="Arial" pitchFamily="34" charset="0"/>
                <a:cs typeface="Arial" pitchFamily="34" charset="0"/>
              </a:rPr>
              <a:t>(subscriber);</a:t>
            </a:r>
          </a:p>
          <a:p>
            <a:r>
              <a:rPr lang="en-US" b="1" i="1" dirty="0">
                <a:solidFill>
                  <a:srgbClr val="002060"/>
                </a:solidFill>
                <a:latin typeface="Arial" pitchFamily="34" charset="0"/>
                <a:cs typeface="Arial" pitchFamily="34" charset="0"/>
              </a:rPr>
              <a:t>}</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r>
              <a:rPr lang="sr-Latn-RS" dirty="0"/>
              <a:t>I metoda </a:t>
            </a:r>
            <a:r>
              <a:rPr lang="sr-Latn-RS" i="1" dirty="0"/>
              <a:t>Brodcast </a:t>
            </a:r>
            <a:r>
              <a:rPr lang="sr-Latn-RS" dirty="0"/>
              <a:t>koja obavesteva pretplatnike da se nešto desilo.</a:t>
            </a:r>
          </a:p>
          <a:p>
            <a:endParaRPr lang="sr-Latn-RS" dirty="0"/>
          </a:p>
          <a:p>
            <a:r>
              <a:rPr lang="en-US" b="1" i="1" dirty="0">
                <a:solidFill>
                  <a:srgbClr val="002060"/>
                </a:solidFill>
                <a:latin typeface="Arial" pitchFamily="34" charset="0"/>
                <a:cs typeface="Arial" pitchFamily="34" charset="0"/>
              </a:rPr>
              <a:t>public void Broadcast()</a:t>
            </a: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Debug.Log</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Emitovanje zatrazeno</a:t>
            </a:r>
            <a:r>
              <a:rPr lang="en-US" b="1" i="1" dirty="0">
                <a:solidFill>
                  <a:srgbClr val="002060"/>
                </a:solidFill>
                <a:latin typeface="Arial" pitchFamily="34" charset="0"/>
                <a:cs typeface="Arial" pitchFamily="34" charset="0"/>
              </a:rPr>
              <a:t>, </a:t>
            </a:r>
            <a:r>
              <a:rPr lang="sr-Latn-RS" b="1" i="1" dirty="0">
                <a:solidFill>
                  <a:srgbClr val="002060"/>
                </a:solidFill>
                <a:latin typeface="Arial" pitchFamily="34" charset="0"/>
                <a:cs typeface="Arial" pitchFamily="34" charset="0"/>
              </a:rPr>
              <a:t>Broj pretplatnika</a:t>
            </a:r>
            <a:r>
              <a:rPr lang="en-US" b="1" i="1" dirty="0">
                <a:solidFill>
                  <a:srgbClr val="002060"/>
                </a:solidFill>
                <a:latin typeface="Arial" pitchFamily="34" charset="0"/>
                <a:cs typeface="Arial" pitchFamily="34" charset="0"/>
              </a:rPr>
              <a:t>= " + </a:t>
            </a:r>
            <a:r>
              <a:rPr lang="en-US" b="1" i="1" dirty="0" err="1">
                <a:solidFill>
                  <a:srgbClr val="002060"/>
                </a:solidFill>
                <a:latin typeface="Arial" pitchFamily="34" charset="0"/>
                <a:cs typeface="Arial" pitchFamily="34" charset="0"/>
              </a:rPr>
              <a:t>subscribers.Count</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foreach</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var</a:t>
            </a:r>
            <a:r>
              <a:rPr lang="en-US" b="1" i="1" dirty="0">
                <a:solidFill>
                  <a:srgbClr val="002060"/>
                </a:solidFill>
                <a:latin typeface="Arial" pitchFamily="34" charset="0"/>
                <a:cs typeface="Arial" pitchFamily="34" charset="0"/>
              </a:rPr>
              <a:t> subscriber in subscribers)</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subscriber();</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342474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63688" y="339502"/>
            <a:ext cx="7488832" cy="4536504"/>
          </a:xfrm>
        </p:spPr>
        <p:txBody>
          <a:bodyPr/>
          <a:lstStyle/>
          <a:p>
            <a:r>
              <a:rPr lang="sr-Latn-RS" dirty="0"/>
              <a:t>Kao agent za emitovanje poruke kreiramo skriptu </a:t>
            </a:r>
            <a:r>
              <a:rPr lang="sr-Latn-RS" i="1" dirty="0"/>
              <a:t>MessagingClientBroadcast</a:t>
            </a:r>
          </a:p>
          <a:p>
            <a:endParaRPr lang="sr-Latn-RS" dirty="0"/>
          </a:p>
          <a:p>
            <a:r>
              <a:rPr lang="en-US" b="1" i="1" dirty="0">
                <a:solidFill>
                  <a:srgbClr val="002060"/>
                </a:solidFill>
                <a:latin typeface="Arial" pitchFamily="34" charset="0"/>
                <a:cs typeface="Arial" pitchFamily="34" charset="0"/>
              </a:rPr>
              <a:t>public class </a:t>
            </a:r>
            <a:r>
              <a:rPr lang="en-US" b="1" i="1" dirty="0" err="1">
                <a:solidFill>
                  <a:srgbClr val="002060"/>
                </a:solidFill>
                <a:latin typeface="Arial" pitchFamily="34" charset="0"/>
                <a:cs typeface="Arial" pitchFamily="34" charset="0"/>
              </a:rPr>
              <a:t>MessagingClientBroadcast</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MonoBehaviour</a:t>
            </a:r>
            <a:r>
              <a:rPr lang="en-US" b="1" i="1" dirty="0">
                <a:solidFill>
                  <a:srgbClr val="002060"/>
                </a:solidFill>
                <a:latin typeface="Arial" pitchFamily="34" charset="0"/>
                <a:cs typeface="Arial" pitchFamily="34" charset="0"/>
              </a:rPr>
              <a:t> </a:t>
            </a:r>
            <a:endParaRPr lang="sr-Latn-R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void OnCollisionEnter2D(Collision2D col)</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 </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MessagingManager.Instance.Broadcast</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endParaRPr lang="sr-Latn-RS" b="1" i="1" dirty="0">
              <a:solidFill>
                <a:srgbClr val="002060"/>
              </a:solidFill>
              <a:latin typeface="Arial" pitchFamily="34" charset="0"/>
              <a:cs typeface="Arial" pitchFamily="34" charset="0"/>
            </a:endParaRPr>
          </a:p>
          <a:p>
            <a:r>
              <a:rPr lang="sr-Latn-RS" dirty="0"/>
              <a:t>Koja će reći menadžeru da emituje poruku prilikom kolizije.</a:t>
            </a:r>
          </a:p>
          <a:p>
            <a:endParaRPr lang="sr-Latn-RS" dirty="0"/>
          </a:p>
          <a:p>
            <a:r>
              <a:rPr lang="sr-Latn-RS" dirty="0"/>
              <a:t>Reciver sada možemo dodati igraču.</a:t>
            </a:r>
          </a:p>
          <a:p>
            <a:endParaRPr lang="sr-Latn-R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07924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52168" y="267494"/>
            <a:ext cx="7704856" cy="4536504"/>
          </a:xfrm>
        </p:spPr>
        <p:txBody>
          <a:bodyPr/>
          <a:lstStyle/>
          <a:p>
            <a:r>
              <a:rPr lang="sr-Latn-RS" dirty="0"/>
              <a:t>Pošto niko ne sluša poruku koja se emituje moramo dodati prijemnik (Reciver)</a:t>
            </a:r>
          </a:p>
          <a:p>
            <a:endParaRPr lang="sr-Latn-RS" dirty="0"/>
          </a:p>
          <a:p>
            <a:r>
              <a:rPr lang="en-US" b="1" i="1" dirty="0">
                <a:solidFill>
                  <a:srgbClr val="002060"/>
                </a:solidFill>
                <a:latin typeface="Arial" pitchFamily="34" charset="0"/>
                <a:cs typeface="Arial" pitchFamily="34" charset="0"/>
              </a:rPr>
              <a:t>public class </a:t>
            </a:r>
            <a:r>
              <a:rPr lang="en-US" b="1" i="1" dirty="0" err="1">
                <a:solidFill>
                  <a:srgbClr val="002060"/>
                </a:solidFill>
                <a:latin typeface="Arial" pitchFamily="34" charset="0"/>
                <a:cs typeface="Arial" pitchFamily="34" charset="0"/>
              </a:rPr>
              <a:t>MessagingClientReceiver</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MonoBehaviour</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void Start()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MessagingManager.Instance.Subscribe</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ThePlayerIsTryingToLeave</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void </a:t>
            </a:r>
            <a:r>
              <a:rPr lang="en-US" b="1" i="1" dirty="0" err="1">
                <a:solidFill>
                  <a:srgbClr val="002060"/>
                </a:solidFill>
                <a:latin typeface="Arial" pitchFamily="34" charset="0"/>
                <a:cs typeface="Arial" pitchFamily="34" charset="0"/>
              </a:rPr>
              <a:t>ThePlayerIsTryingToLeave</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Debug.Log</a:t>
            </a:r>
            <a:r>
              <a:rPr lang="en-US" b="1" i="1" dirty="0">
                <a:solidFill>
                  <a:srgbClr val="002060"/>
                </a:solidFill>
                <a:latin typeface="Arial" pitchFamily="34" charset="0"/>
                <a:cs typeface="Arial" pitchFamily="34" charset="0"/>
              </a:rPr>
              <a:t>("Oi Don't Leave me!! - " + </a:t>
            </a:r>
            <a:r>
              <a:rPr lang="en-US" b="1" i="1" dirty="0" err="1">
                <a:solidFill>
                  <a:srgbClr val="002060"/>
                </a:solidFill>
                <a:latin typeface="Arial" pitchFamily="34" charset="0"/>
                <a:cs typeface="Arial" pitchFamily="34" charset="0"/>
              </a:rPr>
              <a:t>tag.ToString</a:t>
            </a:r>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endParaRPr lang="sr-Latn-RS" dirty="0"/>
          </a:p>
          <a:p>
            <a:endParaRPr lang="sr-Latn-RS" dirty="0"/>
          </a:p>
          <a:p>
            <a:r>
              <a:rPr lang="sr-Latn-RS" dirty="0"/>
              <a:t>Prilikom starta ova skripta se registruje kao pretplatnik menadžeru i daje mu do znanja da kada se dogadjaj desi pokreni njenu metodu </a:t>
            </a:r>
            <a:r>
              <a:rPr lang="en-US" b="1" i="1" dirty="0" err="1">
                <a:solidFill>
                  <a:srgbClr val="002060"/>
                </a:solidFill>
                <a:latin typeface="Arial" pitchFamily="34" charset="0"/>
                <a:cs typeface="Arial" pitchFamily="34" charset="0"/>
              </a:rPr>
              <a:t>ThePlayerIsTryingToLeave</a:t>
            </a:r>
            <a:r>
              <a:rPr lang="en-US" b="1" i="1" dirty="0">
                <a:solidFill>
                  <a:srgbClr val="002060"/>
                </a:solidFill>
                <a:latin typeface="Arial" pitchFamily="34" charset="0"/>
                <a:cs typeface="Arial" pitchFamily="34" charset="0"/>
              </a:rPr>
              <a:t>()</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r>
              <a:rPr lang="sr-Latn-RS" dirty="0"/>
              <a:t>Ovu skriptu možemo dodati na jednu od granica kako bismo je testirali.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0721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91680" y="555526"/>
            <a:ext cx="7344816" cy="4536504"/>
          </a:xfrm>
        </p:spPr>
        <p:txBody>
          <a:bodyPr/>
          <a:lstStyle/>
          <a:p>
            <a:pPr marL="285750" indent="-285750">
              <a:buFont typeface="Arial" panose="020B0604020202020204" pitchFamily="34" charset="0"/>
              <a:buChar char="•"/>
            </a:pPr>
            <a:r>
              <a:rPr lang="sr-Latn-RS" dirty="0"/>
              <a:t>Za početak ćemo uvesti sprite sa čarobnjakom(04 sprite) i dodati mu RigiBody2D</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Po želji radi dramatičnosti uraditi animciju od sprajtova 04_3 i 04_5</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95" y="1707654"/>
            <a:ext cx="7237305" cy="2921530"/>
          </a:xfrm>
          <a:prstGeom prst="rect">
            <a:avLst/>
          </a:prstGeom>
        </p:spPr>
      </p:pic>
    </p:spTree>
    <p:extLst>
      <p:ext uri="{BB962C8B-B14F-4D97-AF65-F5344CB8AC3E}">
        <p14:creationId xmlns:p14="http://schemas.microsoft.com/office/powerpoint/2010/main" val="14026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31590"/>
            <a:ext cx="8496944" cy="2592288"/>
          </a:xfrm>
        </p:spPr>
        <p:txBody>
          <a:bodyPr/>
          <a:lstStyle/>
          <a:p>
            <a:pPr algn="ct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Svet</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bi bio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veoma</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usamljeno</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mestu</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kada</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bismo</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bili</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sami</a:t>
            </a:r>
            <a:r>
              <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a:t>
            </a:r>
          </a:p>
          <a:p>
            <a:pPr algn="ctr"/>
            <a:endPar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endParaRPr>
          </a:p>
          <a:p>
            <a:pPr algn="ctr"/>
            <a:r>
              <a:rPr lang="en-US" b="1" spc="50" dirty="0" err="1">
                <a:ln w="0"/>
                <a:solidFill>
                  <a:schemeClr val="bg2"/>
                </a:solidFill>
                <a:effectLst>
                  <a:innerShdw blurRad="63500" dist="50800" dir="13500000">
                    <a:srgbClr val="000000">
                      <a:alpha val="50000"/>
                    </a:srgbClr>
                  </a:innerShdw>
                </a:effectLst>
                <a:latin typeface="Arial" pitchFamily="34" charset="0"/>
                <a:cs typeface="Arial" pitchFamily="34" charset="0"/>
              </a:rPr>
              <a:t>Tako</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 </a:t>
            </a:r>
            <a:r>
              <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d</a:t>
            </a:r>
            <a:r>
              <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a </a:t>
            </a:r>
            <a:r>
              <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ćemo se u okviru ovog poglavalja postarati da naš lik u   igri ne bude više usamljen.</a:t>
            </a:r>
          </a:p>
          <a:p>
            <a:pPr algn="ctr"/>
            <a:endPar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endParaRPr>
          </a:p>
          <a:p>
            <a:pPr algn="ctr"/>
            <a:r>
              <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Ali za početak moramo naučiti neke osnove o kumunikaciji </a:t>
            </a:r>
          </a:p>
          <a:p>
            <a:pPr algn="ctr"/>
            <a:r>
              <a:rPr lang="sr-Latn-RS" b="1" spc="50" dirty="0">
                <a:ln w="0"/>
                <a:solidFill>
                  <a:schemeClr val="bg2"/>
                </a:solidFill>
                <a:effectLst>
                  <a:innerShdw blurRad="63500" dist="50800" dir="13500000">
                    <a:srgbClr val="000000">
                      <a:alpha val="50000"/>
                    </a:srgbClr>
                  </a:innerShdw>
                </a:effectLst>
                <a:latin typeface="Arial" pitchFamily="34" charset="0"/>
                <a:cs typeface="Arial" pitchFamily="34" charset="0"/>
              </a:rPr>
              <a:t>objekata u igrama</a:t>
            </a:r>
            <a:endParaRPr lang="en-US" b="1" spc="50" dirty="0">
              <a:ln w="0"/>
              <a:solidFill>
                <a:schemeClr val="bg2"/>
              </a:solidFill>
              <a:effectLst>
                <a:innerShdw blurRad="63500" dist="50800" dir="13500000">
                  <a:srgbClr val="000000">
                    <a:alpha val="50000"/>
                  </a:srgbClr>
                </a:innerShdw>
              </a:effectLst>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5917">
            <a:off x="7388698" y="4224427"/>
            <a:ext cx="1454990" cy="529478"/>
          </a:xfrm>
          <a:prstGeom prst="rect">
            <a:avLst/>
          </a:prstGeom>
        </p:spPr>
      </p:pic>
    </p:spTree>
    <p:extLst>
      <p:ext uri="{BB962C8B-B14F-4D97-AF65-F5344CB8AC3E}">
        <p14:creationId xmlns:p14="http://schemas.microsoft.com/office/powerpoint/2010/main" val="60423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Serijalizacija</a:t>
            </a:r>
            <a:endParaRPr lang="en-US" dirty="0"/>
          </a:p>
        </p:txBody>
      </p:sp>
      <p:sp>
        <p:nvSpPr>
          <p:cNvPr id="4" name="Content Placeholder 3"/>
          <p:cNvSpPr>
            <a:spLocks noGrp="1"/>
          </p:cNvSpPr>
          <p:nvPr>
            <p:ph idx="10"/>
          </p:nvPr>
        </p:nvSpPr>
        <p:spPr>
          <a:xfrm>
            <a:off x="261127" y="1203598"/>
            <a:ext cx="8496944" cy="3672408"/>
          </a:xfrm>
        </p:spPr>
        <p:txBody>
          <a:bodyPr/>
          <a:lstStyle/>
          <a:p>
            <a:pPr marL="285750" indent="-285750">
              <a:buFont typeface="Arial" panose="020B0604020202020204" pitchFamily="34" charset="0"/>
              <a:buChar char="•"/>
            </a:pPr>
            <a:r>
              <a:rPr lang="en-US" dirty="0" err="1"/>
              <a:t>Serijalizacija</a:t>
            </a:r>
            <a:r>
              <a:rPr lang="en-US" dirty="0"/>
              <a:t> je </a:t>
            </a:r>
            <a:r>
              <a:rPr lang="en-US" dirty="0" err="1"/>
              <a:t>proces</a:t>
            </a:r>
            <a:r>
              <a:rPr lang="en-US" dirty="0"/>
              <a:t> </a:t>
            </a:r>
            <a:r>
              <a:rPr lang="en-US" dirty="0" err="1"/>
              <a:t>prevodjenja</a:t>
            </a:r>
            <a:r>
              <a:rPr lang="en-US" dirty="0"/>
              <a:t> </a:t>
            </a:r>
            <a:r>
              <a:rPr lang="en-US" dirty="0" err="1"/>
              <a:t>objekta</a:t>
            </a:r>
            <a:r>
              <a:rPr lang="en-US" dirty="0"/>
              <a:t> u </a:t>
            </a:r>
            <a:r>
              <a:rPr lang="en-US" dirty="0" err="1"/>
              <a:t>sekvencu</a:t>
            </a:r>
            <a:r>
              <a:rPr lang="en-US" dirty="0"/>
              <a:t> </a:t>
            </a:r>
            <a:r>
              <a:rPr lang="en-US" dirty="0" err="1"/>
              <a:t>bitova</a:t>
            </a:r>
            <a:r>
              <a:rPr lang="en-US" dirty="0"/>
              <a:t> </a:t>
            </a:r>
            <a:r>
              <a:rPr lang="en-US" dirty="0" err="1"/>
              <a:t>kako</a:t>
            </a:r>
            <a:r>
              <a:rPr lang="en-US" dirty="0"/>
              <a:t> bi </a:t>
            </a:r>
            <a:r>
              <a:rPr lang="en-US" dirty="0" err="1"/>
              <a:t>objekat</a:t>
            </a:r>
            <a:r>
              <a:rPr lang="en-US" dirty="0"/>
              <a:t> </a:t>
            </a:r>
            <a:r>
              <a:rPr lang="en-US" dirty="0" err="1"/>
              <a:t>mogao</a:t>
            </a:r>
            <a:r>
              <a:rPr lang="en-US" dirty="0"/>
              <a:t> bit</a:t>
            </a:r>
            <a:r>
              <a:rPr lang="sr-Latn-RS" dirty="0"/>
              <a:t>i</a:t>
            </a:r>
            <a:r>
              <a:rPr lang="en-US" dirty="0"/>
              <a:t> </a:t>
            </a:r>
            <a:r>
              <a:rPr lang="sr-Latn-RS" dirty="0"/>
              <a:t>       </a:t>
            </a:r>
            <a:r>
              <a:rPr lang="en-US" dirty="0" err="1"/>
              <a:t>sacuvan</a:t>
            </a:r>
            <a:r>
              <a:rPr lang="sr-Latn-RS" dirty="0"/>
              <a:t> u</a:t>
            </a:r>
            <a:r>
              <a:rPr lang="en-US" dirty="0"/>
              <a:t> </a:t>
            </a:r>
            <a:r>
              <a:rPr lang="en-US" dirty="0" err="1"/>
              <a:t>datoteci</a:t>
            </a:r>
            <a:r>
              <a:rPr lang="en-US" dirty="0"/>
              <a:t>, </a:t>
            </a:r>
            <a:r>
              <a:rPr lang="en-US" dirty="0" err="1"/>
              <a:t>memorijskom</a:t>
            </a:r>
            <a:r>
              <a:rPr lang="en-US" dirty="0"/>
              <a:t> </a:t>
            </a:r>
            <a:r>
              <a:rPr lang="en-US" dirty="0" err="1"/>
              <a:t>baferu</a:t>
            </a:r>
            <a:r>
              <a:rPr lang="en-US" dirty="0"/>
              <a:t> </a:t>
            </a:r>
            <a:r>
              <a:rPr lang="en-US" dirty="0" err="1"/>
              <a:t>ili</a:t>
            </a:r>
            <a:r>
              <a:rPr lang="en-US" dirty="0"/>
              <a:t> </a:t>
            </a:r>
            <a:r>
              <a:rPr lang="en-US" dirty="0" err="1"/>
              <a:t>prenet</a:t>
            </a:r>
            <a:r>
              <a:rPr lang="sr-Latn-RS" dirty="0"/>
              <a:t>i</a:t>
            </a:r>
            <a:r>
              <a:rPr lang="en-US" dirty="0"/>
              <a:t> </a:t>
            </a:r>
            <a:r>
              <a:rPr lang="en-US" dirty="0" err="1"/>
              <a:t>preko</a:t>
            </a:r>
            <a:r>
              <a:rPr lang="en-US" dirty="0"/>
              <a:t> </a:t>
            </a:r>
            <a:r>
              <a:rPr lang="en-US" dirty="0" err="1"/>
              <a:t>mre</a:t>
            </a:r>
            <a:r>
              <a:rPr lang="sr-Latn-RS" dirty="0"/>
              <a:t>ž</a:t>
            </a:r>
            <a:r>
              <a:rPr lang="en-US" dirty="0"/>
              <a:t>e </a:t>
            </a:r>
            <a:r>
              <a:rPr lang="en-US" dirty="0" err="1"/>
              <a:t>kako</a:t>
            </a:r>
            <a:r>
              <a:rPr lang="en-US" dirty="0"/>
              <a:t> bi </a:t>
            </a:r>
            <a:r>
              <a:rPr lang="en-US" dirty="0" err="1"/>
              <a:t>mogao</a:t>
            </a:r>
            <a:r>
              <a:rPr lang="en-US" dirty="0"/>
              <a:t> </a:t>
            </a:r>
            <a:r>
              <a:rPr lang="en-US" dirty="0" err="1"/>
              <a:t>kasnije</a:t>
            </a:r>
            <a:r>
              <a:rPr lang="en-US" dirty="0"/>
              <a:t> da se </a:t>
            </a:r>
            <a:r>
              <a:rPr lang="sr-Latn-RS" dirty="0"/>
              <a:t>  </a:t>
            </a:r>
            <a:r>
              <a:rPr lang="en-US" dirty="0" err="1"/>
              <a:t>vrati</a:t>
            </a:r>
            <a:r>
              <a:rPr lang="en-US" dirty="0"/>
              <a:t> u </a:t>
            </a:r>
            <a:r>
              <a:rPr lang="en-US" dirty="0" err="1"/>
              <a:t>prvobitni</a:t>
            </a:r>
            <a:r>
              <a:rPr lang="sr-Latn-RS" dirty="0"/>
              <a:t> </a:t>
            </a:r>
            <a:r>
              <a:rPr lang="en-US" dirty="0" err="1"/>
              <a:t>oblik</a:t>
            </a:r>
            <a:r>
              <a:rPr lang="en-US" dirty="0"/>
              <a:t>.</a:t>
            </a:r>
            <a:endParaRPr lang="sr-Latn-RS" dirty="0"/>
          </a:p>
          <a:p>
            <a:pPr marL="285750" indent="-285750">
              <a:buFont typeface="Arial" panose="020B0604020202020204" pitchFamily="34" charset="0"/>
              <a:buChar char="•"/>
            </a:pPr>
            <a:r>
              <a:rPr lang="sr-Latn-RS" dirty="0"/>
              <a:t>Serijalizacija je korisna kako bi se učitavali i snimali nivoi, razgovori i slično.</a:t>
            </a:r>
          </a:p>
          <a:p>
            <a:pPr marL="285750" indent="-285750">
              <a:buFont typeface="Arial" panose="020B0604020202020204" pitchFamily="34" charset="0"/>
              <a:buChar char="•"/>
            </a:pPr>
            <a:r>
              <a:rPr lang="sr-Latn-RS" dirty="0"/>
              <a:t>Najbolji način kako bismo to postigli u unitiu je nasledjivanje objekata </a:t>
            </a:r>
            <a:r>
              <a:rPr lang="sr-Latn-RS" i="1" dirty="0"/>
              <a:t>ScriptableObject</a:t>
            </a:r>
          </a:p>
          <a:p>
            <a:pPr marL="285750" indent="-285750">
              <a:buFont typeface="Arial" panose="020B0604020202020204" pitchFamily="34" charset="0"/>
              <a:buChar char="•"/>
            </a:pPr>
            <a:r>
              <a:rPr lang="sr-Latn-RS" i="1" dirty="0"/>
              <a:t>ScriptableObject </a:t>
            </a:r>
            <a:r>
              <a:rPr lang="sr-Latn-RS" dirty="0"/>
              <a:t>nam omogućava da snimimo podatke u okviru klase koja se koristi za .assset file u projektu</a:t>
            </a:r>
          </a:p>
          <a:p>
            <a:pPr marL="285750" indent="-285750">
              <a:buFont typeface="Arial" panose="020B0604020202020204" pitchFamily="34" charset="0"/>
              <a:buChar char="•"/>
            </a:pPr>
            <a:r>
              <a:rPr lang="sr-Latn-RS" dirty="0"/>
              <a:t>Kako bi smo postigli serijalizaciju trebamo napraviti skriptu sa svojstvima koje želimo da        serijalizujemo</a:t>
            </a:r>
          </a:p>
          <a:p>
            <a:pPr marL="285750" indent="-285750">
              <a:buFont typeface="Arial" panose="020B0604020202020204" pitchFamily="34" charset="0"/>
              <a:buChar char="•"/>
            </a:pPr>
            <a:r>
              <a:rPr lang="sr-Latn-RS" dirty="0"/>
              <a:t>Klase se moraju tagovati atributom </a:t>
            </a:r>
            <a:r>
              <a:rPr lang="sr-Latn-RS" i="1" dirty="0"/>
              <a:t>[System.Serializable] </a:t>
            </a:r>
            <a:r>
              <a:rPr lang="sr-Latn-RS" dirty="0"/>
              <a:t>kao bi unty znao da služe za            serijalizaciju</a:t>
            </a:r>
          </a:p>
          <a:p>
            <a:pPr marL="285750" indent="-285750">
              <a:buFont typeface="Arial" panose="020B0604020202020204" pitchFamily="34" charset="0"/>
              <a:buChar char="•"/>
            </a:pPr>
            <a:r>
              <a:rPr lang="sr-Latn-RS" dirty="0"/>
              <a:t>Nakon kreiranja serijalizovane klase desnim klikom na Asset folder moćemo naći opciju koju   smo kreirali.</a:t>
            </a:r>
          </a:p>
          <a:p>
            <a:r>
              <a:rPr lang="sr-Latn-RS" i="1" dirty="0"/>
              <a:t>		</a:t>
            </a:r>
          </a:p>
          <a:p>
            <a:pPr marL="285750" indent="-285750">
              <a:buFont typeface="Arial" panose="020B0604020202020204" pitchFamily="34" charset="0"/>
              <a:buChar char="•"/>
            </a:pPr>
            <a:endParaRPr lang="en-US" i="1" dirty="0"/>
          </a:p>
        </p:txBody>
      </p:sp>
    </p:spTree>
    <p:extLst>
      <p:ext uri="{BB962C8B-B14F-4D97-AF65-F5344CB8AC3E}">
        <p14:creationId xmlns:p14="http://schemas.microsoft.com/office/powerpoint/2010/main" val="162895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91680" y="123478"/>
            <a:ext cx="6912768" cy="460648"/>
          </a:xfrm>
        </p:spPr>
        <p:txBody>
          <a:bodyPr/>
          <a:lstStyle/>
          <a:p>
            <a:r>
              <a:rPr lang="sr-Latn-RS" dirty="0"/>
              <a:t>Kreiranje serijalizovanog razgovora</a:t>
            </a:r>
            <a:endParaRPr lang="en-US" dirty="0"/>
          </a:p>
        </p:txBody>
      </p:sp>
      <p:sp>
        <p:nvSpPr>
          <p:cNvPr id="7" name="Content Placeholder 6"/>
          <p:cNvSpPr>
            <a:spLocks noGrp="1"/>
          </p:cNvSpPr>
          <p:nvPr>
            <p:ph idx="10"/>
          </p:nvPr>
        </p:nvSpPr>
        <p:spPr>
          <a:xfrm>
            <a:off x="1474965" y="898747"/>
            <a:ext cx="7416824" cy="3456384"/>
          </a:xfrm>
        </p:spPr>
        <p:txBody>
          <a:bodyPr/>
          <a:lstStyle/>
          <a:p>
            <a:pPr marL="285750" indent="-285750">
              <a:buFont typeface="Arial" panose="020B0604020202020204" pitchFamily="34" charset="0"/>
              <a:buChar char="•"/>
            </a:pPr>
            <a:r>
              <a:rPr lang="sr-Latn-RS" dirty="0"/>
              <a:t>Prvo kreiramo C# skriptu </a:t>
            </a:r>
            <a:r>
              <a:rPr lang="sr-Latn-RS" i="1" dirty="0"/>
              <a:t>ConversationEntry </a:t>
            </a:r>
            <a:r>
              <a:rPr lang="sr-Latn-RS" dirty="0"/>
              <a:t>koja nam pruža osnovne informacije za naš sistem za konverzaciju, kao što su ime lika, slika i najbitinije text. Klasa    moramo tagaovatio sa [System.Serializable] kao bi unity znao sta da radim s njim</a:t>
            </a:r>
          </a:p>
          <a:p>
            <a:pPr marL="285750" indent="-285750">
              <a:buFont typeface="Arial" panose="020B0604020202020204" pitchFamily="34" charset="0"/>
              <a:buChar char="•"/>
            </a:pPr>
            <a:endParaRPr lang="sr-Latn-RS" dirty="0"/>
          </a:p>
          <a:p>
            <a:r>
              <a:rPr lang="sr-Latn-RS" b="1" i="1" dirty="0">
                <a:solidFill>
                  <a:srgbClr val="002060"/>
                </a:solidFill>
                <a:latin typeface="Arial" pitchFamily="34" charset="0"/>
                <a:cs typeface="Arial" pitchFamily="34" charset="0"/>
              </a:rPr>
              <a:t>	[System.Serializable]</a:t>
            </a:r>
          </a:p>
          <a:p>
            <a:r>
              <a:rPr lang="sr-Latn-RS" b="1" i="1" dirty="0">
                <a:solidFill>
                  <a:srgbClr val="002060"/>
                </a:solidFill>
                <a:latin typeface="Arial" pitchFamily="34" charset="0"/>
                <a:cs typeface="Arial" pitchFamily="34" charset="0"/>
              </a:rPr>
              <a:t>	public class ConversationEntry </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	     public string SpeakingCharacterName;</a:t>
            </a:r>
          </a:p>
          <a:p>
            <a:r>
              <a:rPr lang="sr-Latn-RS" b="1" i="1" dirty="0">
                <a:solidFill>
                  <a:srgbClr val="002060"/>
                </a:solidFill>
                <a:latin typeface="Arial" pitchFamily="34" charset="0"/>
                <a:cs typeface="Arial" pitchFamily="34" charset="0"/>
              </a:rPr>
              <a:t>	    public string ConversationText;</a:t>
            </a:r>
          </a:p>
          <a:p>
            <a:r>
              <a:rPr lang="sr-Latn-RS" b="1" i="1" dirty="0">
                <a:solidFill>
                  <a:srgbClr val="002060"/>
                </a:solidFill>
                <a:latin typeface="Arial" pitchFamily="34" charset="0"/>
                <a:cs typeface="Arial" pitchFamily="34" charset="0"/>
              </a:rPr>
              <a:t>	    public Sprite DisplayPic;</a:t>
            </a:r>
          </a:p>
          <a:p>
            <a:r>
              <a:rPr lang="sr-Latn-RS" b="1" i="1" dirty="0">
                <a:solidFill>
                  <a:srgbClr val="002060"/>
                </a:solidFill>
                <a:latin typeface="Arial" pitchFamily="34" charset="0"/>
                <a:cs typeface="Arial" pitchFamily="34" charset="0"/>
              </a:rPr>
              <a:t>	}</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Pošto ćemo imati više linija razgovora trebaće na objekat koji će podržati više     linija razgovora .</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Kreiramo C# skriptu </a:t>
            </a:r>
            <a:r>
              <a:rPr lang="sr-Latn-RS" i="1" dirty="0"/>
              <a:t>Conversation </a:t>
            </a:r>
            <a:r>
              <a:rPr lang="sr-Latn-RS" dirty="0"/>
              <a:t>koja je izvedena iz </a:t>
            </a:r>
            <a:r>
              <a:rPr lang="sr-Latn-RS" i="1" dirty="0"/>
              <a:t>ScriptableObject </a:t>
            </a:r>
            <a:r>
              <a:rPr lang="sr-Latn-RS" dirty="0"/>
              <a:t>klase koja nam omogućava da koristimo metode serijalizacije u unity-u i pruža da uzimamo po linjiju texta iz konverzacije.</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Kako bismo ubacili novu opciju za razgovor u okviru dela Asset kreiiramo skriptu </a:t>
            </a:r>
            <a:r>
              <a:rPr lang="en-US" i="1" dirty="0" err="1"/>
              <a:t>ConversationAssetCreator</a:t>
            </a:r>
            <a:r>
              <a:rPr lang="sr-Latn-RS" i="1" dirty="0"/>
              <a:t> .</a:t>
            </a:r>
          </a:p>
          <a:p>
            <a:endParaRPr lang="sr-Latn-R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43192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444304" y="339502"/>
            <a:ext cx="7416824" cy="3456384"/>
          </a:xfrm>
        </p:spPr>
        <p:txBody>
          <a:bodyPr/>
          <a:lstStyle/>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Pošto ćemo imati više linija razgovora trebaće na objekat koji će podržati više     linija razgovora .</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Kreiramo C# skriptu </a:t>
            </a:r>
            <a:r>
              <a:rPr lang="sr-Latn-RS" i="1" dirty="0"/>
              <a:t>Conversation </a:t>
            </a:r>
            <a:r>
              <a:rPr lang="sr-Latn-RS" dirty="0"/>
              <a:t>koja je izvedena iz </a:t>
            </a:r>
            <a:r>
              <a:rPr lang="sr-Latn-RS" i="1" dirty="0"/>
              <a:t>ScriptableObject </a:t>
            </a:r>
            <a:r>
              <a:rPr lang="sr-Latn-RS" dirty="0"/>
              <a:t>klase koja nam omogućava da koristimo metode serijalizacije u unity-u i pruža da uzimamo po linjiju texta iz konverzacije.</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endParaRPr lang="sr-Latn-RS" dirty="0"/>
          </a:p>
          <a:p>
            <a:r>
              <a:rPr lang="sr-Latn-RS" b="1" i="1" dirty="0">
                <a:solidFill>
                  <a:srgbClr val="002060"/>
                </a:solidFill>
                <a:latin typeface="Arial" pitchFamily="34" charset="0"/>
                <a:cs typeface="Arial" pitchFamily="34" charset="0"/>
              </a:rPr>
              <a:t>	public class Conversation : ScriptableObject </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	      public ConversationEntry[] ConversationLines;  </a:t>
            </a:r>
          </a:p>
          <a:p>
            <a:r>
              <a:rPr lang="sr-Latn-RS" b="1" i="1" dirty="0">
                <a:solidFill>
                  <a:srgbClr val="002060"/>
                </a:solidFill>
                <a:latin typeface="Arial" pitchFamily="34" charset="0"/>
                <a:cs typeface="Arial" pitchFamily="34" charset="0"/>
              </a:rPr>
              <a:t>	}</a:t>
            </a:r>
          </a:p>
          <a:p>
            <a:pPr marL="285750" indent="-285750">
              <a:buFont typeface="Arial" panose="020B0604020202020204" pitchFamily="34" charset="0"/>
              <a:buChar char="•"/>
            </a:pPr>
            <a:endParaRPr lang="sr-Latn-RS" dirty="0"/>
          </a:p>
          <a:p>
            <a:endParaRPr lang="sr-Latn-R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77558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403648" y="-236562"/>
            <a:ext cx="7416824" cy="5236046"/>
          </a:xfrm>
        </p:spPr>
        <p:txBody>
          <a:bodyPr/>
          <a:lstStyle/>
          <a:p>
            <a:endParaRPr lang="sr-Latn-RS" dirty="0"/>
          </a:p>
          <a:p>
            <a:pPr marL="285750" indent="-285750">
              <a:buFont typeface="Arial" panose="020B0604020202020204" pitchFamily="34" charset="0"/>
              <a:buChar char="•"/>
            </a:pPr>
            <a:r>
              <a:rPr lang="sr-Latn-RS" dirty="0"/>
              <a:t>Kako bismo ubacili novu opciju za razgovor u okviru dela Asset kreiramo skriptu </a:t>
            </a:r>
            <a:r>
              <a:rPr lang="en-US" i="1" dirty="0" err="1"/>
              <a:t>ConversationAssetCreator</a:t>
            </a:r>
            <a:r>
              <a:rPr lang="sr-Latn-RS" i="1" dirty="0"/>
              <a:t> .</a:t>
            </a:r>
          </a:p>
          <a:p>
            <a:pPr marL="285750" indent="-285750">
              <a:buFont typeface="Arial" panose="020B0604020202020204" pitchFamily="34" charset="0"/>
              <a:buChar char="•"/>
            </a:pPr>
            <a:endParaRPr lang="sr-Latn-RS" i="1" dirty="0"/>
          </a:p>
          <a:p>
            <a:r>
              <a:rPr lang="sr-Latn-RS" b="1" i="1" dirty="0">
                <a:solidFill>
                  <a:srgbClr val="002060"/>
                </a:solidFill>
                <a:latin typeface="Arial" pitchFamily="34" charset="0"/>
                <a:cs typeface="Arial" pitchFamily="34" charset="0"/>
              </a:rPr>
              <a:t>public class ConversationAssetCreator : MonoBehaviour</a:t>
            </a:r>
          </a:p>
          <a:p>
            <a:r>
              <a:rPr lang="sr-Latn-R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//Definiše opciju u editoru koja će kreirati novu opciju</a:t>
            </a:r>
          </a:p>
          <a:p>
            <a:r>
              <a:rPr lang="sr-Latn-RS" b="1" i="1" dirty="0">
                <a:solidFill>
                  <a:srgbClr val="002060"/>
                </a:solidFill>
                <a:latin typeface="Arial" pitchFamily="34" charset="0"/>
                <a:cs typeface="Arial" pitchFamily="34" charset="0"/>
              </a:rPr>
              <a:t>    [MenuItem("Assets/Create/Conversation")]</a:t>
            </a:r>
          </a:p>
          <a:p>
            <a:r>
              <a:rPr lang="sr-Latn-RS" b="1" i="1" dirty="0">
                <a:solidFill>
                  <a:srgbClr val="002060"/>
                </a:solidFill>
                <a:latin typeface="Arial" pitchFamily="34" charset="0"/>
                <a:cs typeface="Arial" pitchFamily="34" charset="0"/>
              </a:rPr>
              <a:t>    public static void CreateAsset()</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        //Kreira novu instancu ScribtibleObject</a:t>
            </a:r>
          </a:p>
          <a:p>
            <a:r>
              <a:rPr lang="sr-Latn-RS" b="1" i="1" dirty="0">
                <a:solidFill>
                  <a:srgbClr val="002060"/>
                </a:solidFill>
                <a:latin typeface="Arial" pitchFamily="34" charset="0"/>
                <a:cs typeface="Arial" pitchFamily="34" charset="0"/>
              </a:rPr>
              <a:t>        Conversation ConversationAssetCreator = ScriptableObject.CreateInstance&lt;Conversation&gt;();</a:t>
            </a:r>
          </a:p>
          <a:p>
            <a:r>
              <a:rPr lang="sr-Latn-RS" b="1" i="1" dirty="0">
                <a:solidFill>
                  <a:srgbClr val="002060"/>
                </a:solidFill>
                <a:latin typeface="Arial" pitchFamily="34" charset="0"/>
                <a:cs typeface="Arial" pitchFamily="34" charset="0"/>
              </a:rPr>
              <a:t>        //Kreira .asset fajl za naš novi objekat i čuva ga</a:t>
            </a:r>
          </a:p>
          <a:p>
            <a:r>
              <a:rPr lang="sr-Latn-RS" b="1" i="1" dirty="0">
                <a:solidFill>
                  <a:srgbClr val="002060"/>
                </a:solidFill>
                <a:latin typeface="Arial" pitchFamily="34" charset="0"/>
                <a:cs typeface="Arial" pitchFamily="34" charset="0"/>
              </a:rPr>
              <a:t>        AssetDatabase.CreateAsset(ConversationAssetCreator,"Assets/newConversation.asset");</a:t>
            </a:r>
          </a:p>
          <a:p>
            <a:r>
              <a:rPr lang="sr-Latn-RS" b="1" i="1" dirty="0">
                <a:solidFill>
                  <a:srgbClr val="002060"/>
                </a:solidFill>
                <a:latin typeface="Arial" pitchFamily="34" charset="0"/>
                <a:cs typeface="Arial" pitchFamily="34" charset="0"/>
              </a:rPr>
              <a:t>        AssetDatabase.SaveAssets();</a:t>
            </a:r>
          </a:p>
          <a:p>
            <a:r>
              <a:rPr lang="sr-Latn-RS" b="1" i="1" dirty="0">
                <a:solidFill>
                  <a:srgbClr val="002060"/>
                </a:solidFill>
                <a:latin typeface="Arial" pitchFamily="34" charset="0"/>
                <a:cs typeface="Arial" pitchFamily="34" charset="0"/>
              </a:rPr>
              <a:t>        //Prebacuje inspektor na naš novi objekat</a:t>
            </a:r>
          </a:p>
          <a:p>
            <a:r>
              <a:rPr lang="sr-Latn-RS" b="1" i="1" dirty="0">
                <a:solidFill>
                  <a:srgbClr val="002060"/>
                </a:solidFill>
                <a:latin typeface="Arial" pitchFamily="34" charset="0"/>
                <a:cs typeface="Arial" pitchFamily="34" charset="0"/>
              </a:rPr>
              <a:t>        EditorUtility.FocusProjectWindow();</a:t>
            </a:r>
          </a:p>
          <a:p>
            <a:r>
              <a:rPr lang="sr-Latn-RS" b="1" i="1" dirty="0">
                <a:solidFill>
                  <a:srgbClr val="002060"/>
                </a:solidFill>
                <a:latin typeface="Arial" pitchFamily="34" charset="0"/>
                <a:cs typeface="Arial" pitchFamily="34" charset="0"/>
              </a:rPr>
              <a:t>        Selection.activeObject = ConversationAssetCreator;</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a:t>
            </a:r>
          </a:p>
          <a:p>
            <a:endParaRPr lang="sr-Latn-R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70387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00219" y="195486"/>
            <a:ext cx="7524328" cy="864096"/>
          </a:xfrm>
        </p:spPr>
        <p:txBody>
          <a:bodyPr/>
          <a:lstStyle/>
          <a:p>
            <a:pPr marL="285750" indent="-285750">
              <a:buFont typeface="Arial" panose="020B0604020202020204" pitchFamily="34" charset="0"/>
              <a:buChar char="•"/>
            </a:pPr>
            <a:r>
              <a:rPr lang="sr-Latn-RS" dirty="0"/>
              <a:t>Sada možemo u okvru foldera Asset </a:t>
            </a:r>
            <a:r>
              <a:rPr lang="en-US" dirty="0"/>
              <a:t>-&gt; Resources </a:t>
            </a:r>
            <a:r>
              <a:rPr lang="en-US" dirty="0" err="1"/>
              <a:t>desnim</a:t>
            </a:r>
            <a:r>
              <a:rPr lang="en-US" dirty="0"/>
              <a:t> </a:t>
            </a:r>
            <a:r>
              <a:rPr lang="en-US" dirty="0" err="1"/>
              <a:t>klikom</a:t>
            </a:r>
            <a:r>
              <a:rPr lang="en-US" dirty="0"/>
              <a:t> </a:t>
            </a:r>
            <a:r>
              <a:rPr lang="en-US" dirty="0" err="1"/>
              <a:t>kreirati</a:t>
            </a:r>
            <a:r>
              <a:rPr lang="en-US" dirty="0"/>
              <a:t> </a:t>
            </a:r>
            <a:r>
              <a:rPr lang="en-US" dirty="0" err="1"/>
              <a:t>novu</a:t>
            </a:r>
            <a:r>
              <a:rPr lang="en-US" dirty="0"/>
              <a:t>     </a:t>
            </a:r>
            <a:r>
              <a:rPr lang="en-US" dirty="0" err="1"/>
              <a:t>opciju</a:t>
            </a:r>
            <a:r>
              <a:rPr lang="en-US" dirty="0"/>
              <a:t> </a:t>
            </a:r>
            <a:r>
              <a:rPr lang="en-US" i="1" dirty="0"/>
              <a:t>Conversation</a:t>
            </a:r>
            <a:r>
              <a:rPr lang="sr-Latn-RS" i="1" dirty="0"/>
              <a:t>. </a:t>
            </a:r>
            <a:r>
              <a:rPr lang="sr-Latn-RS" dirty="0"/>
              <a:t>I dodati neku konverzaciju.</a:t>
            </a:r>
            <a:endParaRPr lang="en-US" dirty="0"/>
          </a:p>
          <a:p>
            <a:pPr marL="285750" indent="-285750">
              <a:buFont typeface="Arial" panose="020B0604020202020204" pitchFamily="34" charset="0"/>
              <a:buChar char="•"/>
            </a:pP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427" y="915566"/>
            <a:ext cx="7423371" cy="3024336"/>
          </a:xfrm>
          <a:prstGeom prst="rect">
            <a:avLst/>
          </a:prstGeom>
        </p:spPr>
      </p:pic>
      <p:sp>
        <p:nvSpPr>
          <p:cNvPr id="6" name="Content Placeholder 3"/>
          <p:cNvSpPr>
            <a:spLocks noGrp="1"/>
          </p:cNvSpPr>
          <p:nvPr>
            <p:ph idx="10"/>
          </p:nvPr>
        </p:nvSpPr>
        <p:spPr>
          <a:xfrm>
            <a:off x="1527788" y="4083918"/>
            <a:ext cx="7524328" cy="864096"/>
          </a:xfrm>
        </p:spPr>
        <p:txBody>
          <a:bodyPr/>
          <a:lstStyle/>
          <a:p>
            <a:pPr marL="285750" indent="-285750">
              <a:buFont typeface="Arial" panose="020B0604020202020204" pitchFamily="34" charset="0"/>
              <a:buChar char="•"/>
            </a:pPr>
            <a:r>
              <a:rPr lang="en-US" dirty="0" err="1"/>
              <a:t>Slede</a:t>
            </a:r>
            <a:r>
              <a:rPr lang="sr-Latn-RS" dirty="0"/>
              <a:t>ći korak je kreiranje skripte </a:t>
            </a:r>
            <a:r>
              <a:rPr lang="sr-Latn-RS" i="1" dirty="0"/>
              <a:t>ConversationComponent </a:t>
            </a:r>
            <a:r>
              <a:rPr lang="sr-Latn-RS" dirty="0"/>
              <a:t>koja sadrži niz mogućih razgovora.</a:t>
            </a:r>
            <a:endParaRPr lang="en-US" dirty="0"/>
          </a:p>
          <a:p>
            <a:pPr marL="285750" indent="-285750">
              <a:buFont typeface="Arial" panose="020B0604020202020204" pitchFamily="34" charset="0"/>
              <a:buChar char="•"/>
            </a:pPr>
            <a:endParaRPr lang="en-US"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27890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00219" y="195486"/>
            <a:ext cx="7524328" cy="2664296"/>
          </a:xfrm>
        </p:spPr>
        <p:txBody>
          <a:bodyPr/>
          <a:lstStyle/>
          <a:p>
            <a:pPr marL="285750" indent="-285750">
              <a:buFont typeface="Arial" panose="020B0604020202020204" pitchFamily="34" charset="0"/>
              <a:buChar char="•"/>
            </a:pPr>
            <a:r>
              <a:rPr lang="en-US" dirty="0" err="1"/>
              <a:t>Slede</a:t>
            </a:r>
            <a:r>
              <a:rPr lang="sr-Latn-RS" dirty="0"/>
              <a:t>ći korak je kreiranje skripte </a:t>
            </a:r>
            <a:r>
              <a:rPr lang="sr-Latn-RS" i="1" dirty="0"/>
              <a:t>ConversationComponent </a:t>
            </a:r>
            <a:r>
              <a:rPr lang="sr-Latn-RS" dirty="0"/>
              <a:t>kako bi mogli zakačiti   konverzaciju za neki objekta u igri. Na instancu ove skripte kačimo prethodno kreirano konverzaciju</a:t>
            </a:r>
            <a:endParaRPr lang="en-US" dirty="0"/>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public class </a:t>
            </a:r>
            <a:r>
              <a:rPr lang="en-US" b="1" i="1" dirty="0" err="1">
                <a:solidFill>
                  <a:srgbClr val="002060"/>
                </a:solidFill>
                <a:latin typeface="Arial" pitchFamily="34" charset="0"/>
                <a:cs typeface="Arial" pitchFamily="34" charset="0"/>
              </a:rPr>
              <a:t>ConversationComponent</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MonoBehaviour</a:t>
            </a:r>
            <a:r>
              <a:rPr lang="en-US" b="1" i="1" dirty="0">
                <a:solidFill>
                  <a:srgbClr val="002060"/>
                </a:solidFill>
                <a:latin typeface="Arial" pitchFamily="34" charset="0"/>
                <a:cs typeface="Arial" pitchFamily="34" charset="0"/>
              </a:rPr>
              <a:t> </a:t>
            </a:r>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 </a:t>
            </a:r>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public Conversation[] Conversations;</a:t>
            </a:r>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pPr marL="285750" indent="-285750">
              <a:buFont typeface="Arial" panose="020B0604020202020204" pitchFamily="34" charset="0"/>
              <a:buChar char="•"/>
            </a:pPr>
            <a:r>
              <a:rPr lang="sr-Latn-RS" dirty="0"/>
              <a:t>Ovu skriptu možemo zakačiti na čarobnjaka, zajedno sa skriptom prijemnika.</a:t>
            </a:r>
            <a:endParaRPr lang="en-US" dirty="0"/>
          </a:p>
        </p:txBody>
      </p:sp>
      <p:pic>
        <p:nvPicPr>
          <p:cNvPr id="2" name="Content Placeholder 1"/>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979712" y="2551427"/>
            <a:ext cx="6912768" cy="239658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355795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339502"/>
            <a:ext cx="7524328" cy="2995737"/>
          </a:xfrm>
        </p:spPr>
        <p:txBody>
          <a:bodyPr/>
          <a:lstStyle/>
          <a:p>
            <a:pPr marL="285750" indent="-285750">
              <a:buFont typeface="Arial" panose="020B0604020202020204" pitchFamily="34" charset="0"/>
              <a:buChar char="•"/>
            </a:pPr>
            <a:r>
              <a:rPr lang="sr-Latn-RS" dirty="0"/>
              <a:t>Sledeće nam je potreban mehanizam za prikazivanje konverzacije.</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r>
              <a:rPr lang="sr-Latn-RS" dirty="0"/>
              <a:t>Za ovo kreiramo menadžer </a:t>
            </a:r>
            <a:r>
              <a:rPr lang="sr-Latn-RS" i="1" dirty="0"/>
              <a:t>ConversationManager</a:t>
            </a:r>
            <a:r>
              <a:rPr lang="sr-Latn-RS" dirty="0"/>
              <a:t> koji ći prihvatiti konverzaciju i    prikazati je na ekranu</a:t>
            </a:r>
          </a:p>
          <a:p>
            <a:pPr marL="285750" indent="-285750">
              <a:buFont typeface="Arial" panose="020B0604020202020204" pitchFamily="34" charset="0"/>
              <a:buChar char="•"/>
            </a:pPr>
            <a:endParaRPr lang="sr-Latn-RS" dirty="0"/>
          </a:p>
          <a:p>
            <a:r>
              <a:rPr lang="en-US" b="1" i="1" dirty="0">
                <a:solidFill>
                  <a:srgbClr val="002060"/>
                </a:solidFill>
                <a:latin typeface="Arial" pitchFamily="34" charset="0"/>
                <a:cs typeface="Arial" pitchFamily="34" charset="0"/>
              </a:rPr>
              <a:t>public class </a:t>
            </a:r>
            <a:r>
              <a:rPr lang="en-US" b="1" i="1" dirty="0" err="1">
                <a:solidFill>
                  <a:srgbClr val="002060"/>
                </a:solidFill>
                <a:latin typeface="Arial" pitchFamily="34" charset="0"/>
                <a:cs typeface="Arial" pitchFamily="34" charset="0"/>
              </a:rPr>
              <a:t>ConversationManager</a:t>
            </a:r>
            <a:r>
              <a:rPr lang="en-US" b="1" i="1" dirty="0">
                <a:solidFill>
                  <a:srgbClr val="002060"/>
                </a:solidFill>
                <a:latin typeface="Arial" pitchFamily="34" charset="0"/>
                <a:cs typeface="Arial" pitchFamily="34" charset="0"/>
              </a:rPr>
              <a:t> : Singleton&lt;</a:t>
            </a:r>
            <a:r>
              <a:rPr lang="en-US" b="1" i="1" dirty="0" err="1">
                <a:solidFill>
                  <a:srgbClr val="002060"/>
                </a:solidFill>
                <a:latin typeface="Arial" pitchFamily="34" charset="0"/>
                <a:cs typeface="Arial" pitchFamily="34" charset="0"/>
              </a:rPr>
              <a:t>ConversationManager</a:t>
            </a:r>
            <a:r>
              <a:rPr lang="en-US" b="1" i="1" dirty="0">
                <a:solidFill>
                  <a:srgbClr val="002060"/>
                </a:solidFill>
                <a:latin typeface="Arial" pitchFamily="34" charset="0"/>
                <a:cs typeface="Arial" pitchFamily="34" charset="0"/>
              </a:rPr>
              <a:t> &gt;</a:t>
            </a:r>
          </a:p>
          <a:p>
            <a:r>
              <a:rPr lang="en-U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Garantuje nam da će biti samo singlton</a:t>
            </a:r>
            <a:endParaRPr lang="en-U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protected </a:t>
            </a:r>
            <a:r>
              <a:rPr lang="en-US" b="1" i="1" dirty="0" err="1">
                <a:solidFill>
                  <a:srgbClr val="002060"/>
                </a:solidFill>
                <a:latin typeface="Arial" pitchFamily="34" charset="0"/>
                <a:cs typeface="Arial" pitchFamily="34" charset="0"/>
              </a:rPr>
              <a:t>ConversationManager</a:t>
            </a:r>
            <a:r>
              <a:rPr lang="en-US" b="1" i="1" dirty="0">
                <a:solidFill>
                  <a:srgbClr val="002060"/>
                </a:solidFill>
                <a:latin typeface="Arial" pitchFamily="34" charset="0"/>
                <a:cs typeface="Arial" pitchFamily="34" charset="0"/>
              </a:rPr>
              <a:t> () {}</a:t>
            </a:r>
          </a:p>
          <a:p>
            <a:r>
              <a:rPr lang="en-US" b="1" i="1" dirty="0">
                <a:solidFill>
                  <a:srgbClr val="002060"/>
                </a:solidFill>
                <a:latin typeface="Arial" pitchFamily="34" charset="0"/>
                <a:cs typeface="Arial"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898400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51470"/>
            <a:ext cx="7524328" cy="5092030"/>
          </a:xfrm>
        </p:spPr>
        <p:txBody>
          <a:bodyPr/>
          <a:lstStyle/>
          <a:p>
            <a:pPr marL="285750" indent="-285750">
              <a:buFont typeface="Arial" panose="020B0604020202020204" pitchFamily="34" charset="0"/>
              <a:buChar char="•"/>
            </a:pPr>
            <a:r>
              <a:rPr lang="sr-Latn-RS" dirty="0"/>
              <a:t>Zatim kreiramo korutinu(IEnumerator) </a:t>
            </a:r>
            <a:r>
              <a:rPr lang="sr-Latn-RS" i="1" dirty="0"/>
              <a:t>DisplayConversation </a:t>
            </a:r>
            <a:r>
              <a:rPr lang="sr-Latn-RS" dirty="0"/>
              <a:t>koji će uzeti svaku liniju konverzacije kroz petlju.</a:t>
            </a:r>
          </a:p>
          <a:p>
            <a:pPr marL="285750" indent="-285750">
              <a:buFont typeface="Arial" panose="020B0604020202020204" pitchFamily="34" charset="0"/>
              <a:buChar char="•"/>
            </a:pPr>
            <a:r>
              <a:rPr lang="sr-Latn-RS" dirty="0"/>
              <a:t>Prvo proveravamo da li je konverzacija započeta i na kraju postavljamo da je        konverzacija završena</a:t>
            </a:r>
          </a:p>
          <a:p>
            <a:r>
              <a:rPr lang="sr-Latn-RS" b="1" i="1" dirty="0">
                <a:solidFill>
                  <a:srgbClr val="002060"/>
                </a:solidFill>
                <a:latin typeface="Arial" pitchFamily="34" charset="0"/>
                <a:cs typeface="Arial" pitchFamily="34" charset="0"/>
              </a:rPr>
              <a:t>IEnumerator DisplayConversation(Conversation conversation)</a:t>
            </a:r>
          </a:p>
          <a:p>
            <a:r>
              <a:rPr lang="sr-Latn-RS" b="1" i="1" dirty="0">
                <a:solidFill>
                  <a:srgbClr val="002060"/>
                </a:solidFill>
                <a:latin typeface="Arial" pitchFamily="34" charset="0"/>
                <a:cs typeface="Arial" pitchFamily="34" charset="0"/>
              </a:rPr>
              <a:t>{</a:t>
            </a:r>
          </a:p>
          <a:p>
            <a:r>
              <a:rPr lang="sr-Latn-RS" b="1" i="1" dirty="0">
                <a:solidFill>
                  <a:srgbClr val="002060"/>
                </a:solidFill>
                <a:latin typeface="Arial" pitchFamily="34" charset="0"/>
                <a:cs typeface="Arial" pitchFamily="34" charset="0"/>
              </a:rPr>
              <a:t>   talking = true;</a:t>
            </a:r>
          </a:p>
          <a:p>
            <a:r>
              <a:rPr lang="sr-Latn-RS" b="1" i="1" dirty="0">
                <a:solidFill>
                  <a:srgbClr val="002060"/>
                </a:solidFill>
                <a:latin typeface="Arial" pitchFamily="34" charset="0"/>
                <a:cs typeface="Arial" pitchFamily="34" charset="0"/>
              </a:rPr>
              <a:t>   foreach (var conversationLine in conversation.ConversationLines)</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      currentConversationLine = conversationLine;</a:t>
            </a:r>
          </a:p>
          <a:p>
            <a:r>
              <a:rPr lang="sr-Latn-RS" b="1" i="1" dirty="0">
                <a:solidFill>
                  <a:srgbClr val="002060"/>
                </a:solidFill>
                <a:latin typeface="Arial" pitchFamily="34" charset="0"/>
                <a:cs typeface="Arial" pitchFamily="34" charset="0"/>
              </a:rPr>
              <a:t>      conversationTextWidth = currentConversationLine.ConversationText.Length *</a:t>
            </a:r>
          </a:p>
          <a:p>
            <a:r>
              <a:rPr lang="sr-Latn-RS" b="1" i="1" dirty="0">
                <a:solidFill>
                  <a:srgbClr val="002060"/>
                </a:solidFill>
                <a:latin typeface="Arial" pitchFamily="34" charset="0"/>
                <a:cs typeface="Arial" pitchFamily="34" charset="0"/>
              </a:rPr>
              <a:t>      fontSpacing;</a:t>
            </a:r>
          </a:p>
          <a:p>
            <a:r>
              <a:rPr lang="sr-Latn-RS" b="1" i="1" dirty="0">
                <a:solidFill>
                  <a:srgbClr val="002060"/>
                </a:solidFill>
                <a:latin typeface="Arial" pitchFamily="34" charset="0"/>
                <a:cs typeface="Arial" pitchFamily="34" charset="0"/>
              </a:rPr>
              <a:t>      yield return new WaitForSeconds(3);</a:t>
            </a:r>
          </a:p>
          <a:p>
            <a:r>
              <a:rPr lang="sr-Latn-RS" b="1" i="1" dirty="0">
                <a:solidFill>
                  <a:srgbClr val="002060"/>
                </a:solidFill>
                <a:latin typeface="Arial" pitchFamily="34" charset="0"/>
                <a:cs typeface="Arial" pitchFamily="34" charset="0"/>
              </a:rPr>
              <a:t>    }</a:t>
            </a:r>
          </a:p>
          <a:p>
            <a:r>
              <a:rPr lang="sr-Latn-RS" b="1" i="1" dirty="0">
                <a:solidFill>
                  <a:srgbClr val="002060"/>
                </a:solidFill>
                <a:latin typeface="Arial" pitchFamily="34" charset="0"/>
                <a:cs typeface="Arial" pitchFamily="34" charset="0"/>
              </a:rPr>
              <a:t>    talking = false;</a:t>
            </a:r>
          </a:p>
          <a:p>
            <a:r>
              <a:rPr lang="sr-Latn-RS" b="1" i="1" dirty="0">
                <a:solidFill>
                  <a:srgbClr val="002060"/>
                </a:solidFill>
                <a:latin typeface="Arial" pitchFamily="34" charset="0"/>
                <a:cs typeface="Arial" pitchFamily="34" charset="0"/>
              </a:rPr>
              <a:t>}</a:t>
            </a:r>
          </a:p>
          <a:p>
            <a:pPr marL="285750" indent="-285750">
              <a:buFont typeface="Arial" panose="020B0604020202020204" pitchFamily="34" charset="0"/>
              <a:buChar char="•"/>
            </a:pPr>
            <a:r>
              <a:rPr lang="sr-Latn-RS" dirty="0"/>
              <a:t>Za svaku liniju konverzacije postavlajamo pokazaivač na trenutni element lsite       currentConversationLine. </a:t>
            </a:r>
          </a:p>
          <a:p>
            <a:pPr marL="285750" indent="-285750">
              <a:buFont typeface="Arial" panose="020B0604020202020204" pitchFamily="34" charset="0"/>
              <a:buChar char="•"/>
            </a:pPr>
            <a:r>
              <a:rPr lang="sr-Latn-RS" dirty="0"/>
              <a:t>Uzimamo koliko je veliki tekst zbog crtanja na ekranu</a:t>
            </a:r>
          </a:p>
          <a:p>
            <a:pPr marL="285750" indent="-285750">
              <a:buFont typeface="Arial" panose="020B0604020202020204" pitchFamily="34" charset="0"/>
              <a:buChar char="•"/>
            </a:pPr>
            <a:r>
              <a:rPr lang="sr-Latn-RS" dirty="0"/>
              <a:t>I čekamo 3 sekunde izmedju svako dela konverzacije</a:t>
            </a:r>
          </a:p>
          <a:p>
            <a:endParaRPr lang="sr-Latn-RS" b="1" i="1" dirty="0">
              <a:solidFill>
                <a:srgbClr val="002060"/>
              </a:solidFill>
              <a:latin typeface="Arial" pitchFamily="34" charset="0"/>
              <a:cs typeface="Arial" pitchFamily="34" charset="0"/>
            </a:endParaRPr>
          </a:p>
          <a:p>
            <a:endParaRPr lang="en-US" b="1" i="1" dirty="0">
              <a:solidFill>
                <a:srgbClr val="002060"/>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413900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83160" y="123478"/>
            <a:ext cx="7560840" cy="4083918"/>
          </a:xfrm>
        </p:spPr>
        <p:txBody>
          <a:bodyPr/>
          <a:lstStyle/>
          <a:p>
            <a:pPr marL="285750" indent="-285750">
              <a:buFont typeface="Arial" panose="020B0604020202020204" pitchFamily="34" charset="0"/>
              <a:buChar char="•"/>
            </a:pPr>
            <a:r>
              <a:rPr lang="sr-Latn-RS" dirty="0"/>
              <a:t>Priliko starta proveramo ako nema trenutno započete konverzacije onda počinjemo prethodno definisanu korutinu kojo prosledjujemo konverzaciju.</a:t>
            </a: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endParaRPr lang="sr-Latn-RS" dirty="0"/>
          </a:p>
          <a:p>
            <a:r>
              <a:rPr lang="en-US" b="1" i="1" dirty="0">
                <a:solidFill>
                  <a:srgbClr val="002060"/>
                </a:solidFill>
                <a:latin typeface="Arial" pitchFamily="34" charset="0"/>
                <a:cs typeface="Arial" pitchFamily="34" charset="0"/>
              </a:rPr>
              <a:t>public void </a:t>
            </a:r>
            <a:r>
              <a:rPr lang="en-US" b="1" i="1" dirty="0" err="1">
                <a:solidFill>
                  <a:srgbClr val="002060"/>
                </a:solidFill>
                <a:latin typeface="Arial" pitchFamily="34" charset="0"/>
                <a:cs typeface="Arial" pitchFamily="34" charset="0"/>
              </a:rPr>
              <a:t>StartConversation</a:t>
            </a:r>
            <a:r>
              <a:rPr lang="en-US" b="1" i="1" dirty="0">
                <a:solidFill>
                  <a:srgbClr val="002060"/>
                </a:solidFill>
                <a:latin typeface="Arial" pitchFamily="34" charset="0"/>
                <a:cs typeface="Arial" pitchFamily="34" charset="0"/>
              </a:rPr>
              <a:t>(Conversation conversation)</a:t>
            </a:r>
          </a:p>
          <a:p>
            <a:r>
              <a:rPr lang="en-US" b="1" i="1" dirty="0">
                <a:solidFill>
                  <a:srgbClr val="002060"/>
                </a:solidFill>
                <a:latin typeface="Arial" pitchFamily="34" charset="0"/>
                <a:cs typeface="Arial" pitchFamily="34" charset="0"/>
              </a:rPr>
              <a:t>    {</a:t>
            </a:r>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rPr>
              <a:t>if (!talking)</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StartCoroutine</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DisplayConversation</a:t>
            </a:r>
            <a:r>
              <a:rPr lang="en-US" b="1" i="1" dirty="0">
                <a:solidFill>
                  <a:srgbClr val="002060"/>
                </a:solidFill>
                <a:latin typeface="Arial" pitchFamily="34" charset="0"/>
                <a:cs typeface="Arial" pitchFamily="34" charset="0"/>
              </a:rPr>
              <a:t>(conversation));</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332078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83160" y="123478"/>
            <a:ext cx="7560840" cy="4752528"/>
          </a:xfrm>
        </p:spPr>
        <p:txBody>
          <a:bodyPr/>
          <a:lstStyle/>
          <a:p>
            <a:pPr marL="285750" indent="-285750">
              <a:buFont typeface="Arial" panose="020B0604020202020204" pitchFamily="34" charset="0"/>
              <a:buChar char="•"/>
            </a:pPr>
            <a:r>
              <a:rPr lang="sr-Latn-RS" dirty="0"/>
              <a:t>Ostaje nam samo da iscrtamo konverzaciju na ekranu:</a:t>
            </a:r>
          </a:p>
          <a:p>
            <a:endParaRPr lang="sr-Latn-RS" dirty="0"/>
          </a:p>
          <a:p>
            <a:r>
              <a:rPr lang="en-US" b="1" i="1" dirty="0" err="1">
                <a:solidFill>
                  <a:srgbClr val="002060"/>
                </a:solidFill>
                <a:latin typeface="Arial" pitchFamily="34" charset="0"/>
                <a:cs typeface="Arial" pitchFamily="34" charset="0"/>
              </a:rPr>
              <a:t>GUI.BeginGroup</a:t>
            </a:r>
            <a:r>
              <a:rPr lang="en-US" b="1" i="1" dirty="0">
                <a:solidFill>
                  <a:srgbClr val="002060"/>
                </a:solidFill>
                <a:latin typeface="Arial" pitchFamily="34" charset="0"/>
                <a:cs typeface="Arial" pitchFamily="34" charset="0"/>
              </a:rPr>
              <a:t>(new </a:t>
            </a:r>
            <a:r>
              <a:rPr lang="en-US" b="1" i="1" dirty="0" err="1">
                <a:solidFill>
                  <a:srgbClr val="002060"/>
                </a:solidFill>
                <a:latin typeface="Arial" pitchFamily="34" charset="0"/>
                <a:cs typeface="Arial" pitchFamily="34" charset="0"/>
              </a:rPr>
              <a:t>Rect</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Screen.width</a:t>
            </a:r>
            <a:r>
              <a:rPr lang="en-US" b="1" i="1" dirty="0">
                <a:solidFill>
                  <a:srgbClr val="002060"/>
                </a:solidFill>
                <a:latin typeface="Arial" pitchFamily="34" charset="0"/>
                <a:cs typeface="Arial" pitchFamily="34" charset="0"/>
              </a:rPr>
              <a:t> / 2 - </a:t>
            </a:r>
            <a:r>
              <a:rPr lang="en-US" b="1" i="1" dirty="0" err="1">
                <a:solidFill>
                  <a:srgbClr val="002060"/>
                </a:solidFill>
                <a:latin typeface="Arial" pitchFamily="34" charset="0"/>
                <a:cs typeface="Arial" pitchFamily="34" charset="0"/>
              </a:rPr>
              <a:t>conversationTextWidth</a:t>
            </a:r>
            <a:r>
              <a:rPr lang="en-US" b="1" i="1" dirty="0">
                <a:solidFill>
                  <a:srgbClr val="002060"/>
                </a:solidFill>
                <a:latin typeface="Arial" pitchFamily="34" charset="0"/>
                <a:cs typeface="Arial" pitchFamily="34" charset="0"/>
              </a:rPr>
              <a:t> / 2, 50, </a:t>
            </a:r>
            <a:r>
              <a:rPr lang="en-US" b="1" i="1" dirty="0" err="1">
                <a:solidFill>
                  <a:srgbClr val="002060"/>
                </a:solidFill>
                <a:latin typeface="Arial" pitchFamily="34" charset="0"/>
                <a:cs typeface="Arial" pitchFamily="34" charset="0"/>
              </a:rPr>
              <a:t>conversationTextWidth</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displayTextureOffset</a:t>
            </a:r>
            <a:r>
              <a:rPr lang="en-US" b="1" i="1" dirty="0">
                <a:solidFill>
                  <a:srgbClr val="002060"/>
                </a:solidFill>
                <a:latin typeface="Arial" pitchFamily="34" charset="0"/>
                <a:cs typeface="Arial" pitchFamily="34" charset="0"/>
              </a:rPr>
              <a:t> + 10, </a:t>
            </a:r>
            <a:r>
              <a:rPr lang="en-US" b="1" i="1" dirty="0" err="1">
                <a:solidFill>
                  <a:srgbClr val="002060"/>
                </a:solidFill>
                <a:latin typeface="Arial" pitchFamily="34" charset="0"/>
                <a:cs typeface="Arial" pitchFamily="34" charset="0"/>
              </a:rPr>
              <a:t>dialogHeight</a:t>
            </a:r>
            <a:r>
              <a:rPr lang="en-US" b="1" i="1" dirty="0">
                <a:solidFill>
                  <a:srgbClr val="002060"/>
                </a:solidFill>
                <a:latin typeface="Arial" pitchFamily="34" charset="0"/>
                <a:cs typeface="Arial" pitchFamily="34" charset="0"/>
              </a:rPr>
              <a:t>));</a:t>
            </a:r>
            <a:endParaRPr lang="sr-Latn-RS" b="1" i="1" dirty="0">
              <a:solidFill>
                <a:srgbClr val="002060"/>
              </a:solidFill>
              <a:latin typeface="Arial" pitchFamily="34" charset="0"/>
              <a:cs typeface="Arial" pitchFamily="34" charset="0"/>
            </a:endParaRPr>
          </a:p>
          <a:p>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pozadinska kutija</a:t>
            </a:r>
          </a:p>
          <a:p>
            <a:r>
              <a:rPr lang="en-US" b="1" i="1" dirty="0" err="1">
                <a:solidFill>
                  <a:srgbClr val="002060"/>
                </a:solidFill>
                <a:latin typeface="Arial" pitchFamily="34" charset="0"/>
                <a:cs typeface="Arial" pitchFamily="34" charset="0"/>
              </a:rPr>
              <a:t>GUI.Box</a:t>
            </a:r>
            <a:r>
              <a:rPr lang="en-US" b="1" i="1" dirty="0">
                <a:solidFill>
                  <a:srgbClr val="002060"/>
                </a:solidFill>
                <a:latin typeface="Arial" pitchFamily="34" charset="0"/>
                <a:cs typeface="Arial" pitchFamily="34" charset="0"/>
              </a:rPr>
              <a:t>(new </a:t>
            </a:r>
            <a:r>
              <a:rPr lang="en-US" b="1" i="1" dirty="0" err="1">
                <a:solidFill>
                  <a:srgbClr val="002060"/>
                </a:solidFill>
                <a:latin typeface="Arial" pitchFamily="34" charset="0"/>
                <a:cs typeface="Arial" pitchFamily="34" charset="0"/>
              </a:rPr>
              <a:t>Rect</a:t>
            </a:r>
            <a:r>
              <a:rPr lang="en-US" b="1" i="1" dirty="0">
                <a:solidFill>
                  <a:srgbClr val="002060"/>
                </a:solidFill>
                <a:latin typeface="Arial" pitchFamily="34" charset="0"/>
                <a:cs typeface="Arial" pitchFamily="34" charset="0"/>
              </a:rPr>
              <a:t>(0, 0, </a:t>
            </a:r>
            <a:r>
              <a:rPr lang="en-US" b="1" i="1" dirty="0" err="1">
                <a:solidFill>
                  <a:srgbClr val="002060"/>
                </a:solidFill>
                <a:latin typeface="Arial" pitchFamily="34" charset="0"/>
                <a:cs typeface="Arial" pitchFamily="34" charset="0"/>
              </a:rPr>
              <a:t>conversationTextWidth</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displayTextureOffset</a:t>
            </a:r>
            <a:r>
              <a:rPr lang="en-US" b="1" i="1" dirty="0">
                <a:solidFill>
                  <a:srgbClr val="002060"/>
                </a:solidFill>
                <a:latin typeface="Arial" pitchFamily="34" charset="0"/>
                <a:cs typeface="Arial" pitchFamily="34" charset="0"/>
              </a:rPr>
              <a:t> + 10, </a:t>
            </a:r>
            <a:r>
              <a:rPr lang="en-US" b="1" i="1" dirty="0" err="1">
                <a:solidFill>
                  <a:srgbClr val="002060"/>
                </a:solidFill>
                <a:latin typeface="Arial" pitchFamily="34" charset="0"/>
                <a:cs typeface="Arial" pitchFamily="34" charset="0"/>
              </a:rPr>
              <a:t>dialogHeight</a:t>
            </a:r>
            <a:r>
              <a:rPr lang="en-US" b="1" i="1" dirty="0">
                <a:solidFill>
                  <a:srgbClr val="002060"/>
                </a:solidFill>
                <a:latin typeface="Arial" pitchFamily="34" charset="0"/>
                <a:cs typeface="Arial" pitchFamily="34" charset="0"/>
              </a:rPr>
              <a:t>), "");</a:t>
            </a:r>
          </a:p>
          <a:p>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//ime sagovornika</a:t>
            </a:r>
            <a:endParaRPr lang="en-US" b="1" i="1" dirty="0">
              <a:solidFill>
                <a:srgbClr val="002060"/>
              </a:solidFill>
              <a:latin typeface="Arial" pitchFamily="34" charset="0"/>
              <a:cs typeface="Arial" pitchFamily="34" charset="0"/>
            </a:endParaRPr>
          </a:p>
          <a:p>
            <a:r>
              <a:rPr lang="en-US" b="1" i="1" dirty="0" err="1">
                <a:solidFill>
                  <a:srgbClr val="002060"/>
                </a:solidFill>
                <a:latin typeface="Arial" pitchFamily="34" charset="0"/>
                <a:cs typeface="Arial" pitchFamily="34" charset="0"/>
              </a:rPr>
              <a:t>GUI.Label</a:t>
            </a:r>
            <a:r>
              <a:rPr lang="en-US" b="1" i="1" dirty="0">
                <a:solidFill>
                  <a:srgbClr val="002060"/>
                </a:solidFill>
                <a:latin typeface="Arial" pitchFamily="34" charset="0"/>
                <a:cs typeface="Arial" pitchFamily="34" charset="0"/>
              </a:rPr>
              <a:t>(new </a:t>
            </a:r>
            <a:r>
              <a:rPr lang="en-US" b="1" i="1" dirty="0" err="1">
                <a:solidFill>
                  <a:srgbClr val="002060"/>
                </a:solidFill>
                <a:latin typeface="Arial" pitchFamily="34" charset="0"/>
                <a:cs typeface="Arial" pitchFamily="34" charset="0"/>
              </a:rPr>
              <a:t>Rect</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displayTextureOffset</a:t>
            </a:r>
            <a:r>
              <a:rPr lang="en-US" b="1" i="1" dirty="0">
                <a:solidFill>
                  <a:srgbClr val="002060"/>
                </a:solidFill>
                <a:latin typeface="Arial" pitchFamily="34" charset="0"/>
                <a:cs typeface="Arial" pitchFamily="34" charset="0"/>
              </a:rPr>
              <a:t>, 10, </a:t>
            </a:r>
            <a:r>
              <a:rPr lang="en-US" b="1" i="1" dirty="0" err="1">
                <a:solidFill>
                  <a:srgbClr val="002060"/>
                </a:solidFill>
                <a:latin typeface="Arial" pitchFamily="34" charset="0"/>
                <a:cs typeface="Arial" pitchFamily="34" charset="0"/>
              </a:rPr>
              <a:t>conversationTextWidth</a:t>
            </a:r>
            <a:r>
              <a:rPr lang="en-US" b="1" i="1" dirty="0">
                <a:solidFill>
                  <a:srgbClr val="002060"/>
                </a:solidFill>
                <a:latin typeface="Arial" pitchFamily="34" charset="0"/>
                <a:cs typeface="Arial" pitchFamily="34" charset="0"/>
              </a:rPr>
              <a:t> + 30, 20), </a:t>
            </a:r>
            <a:r>
              <a:rPr lang="en-US" b="1" i="1" dirty="0" err="1">
                <a:solidFill>
                  <a:srgbClr val="002060"/>
                </a:solidFill>
                <a:latin typeface="Arial" pitchFamily="34" charset="0"/>
                <a:cs typeface="Arial" pitchFamily="34" charset="0"/>
              </a:rPr>
              <a:t>currentConversationLine.SpeakingCharacterName</a:t>
            </a:r>
            <a:r>
              <a:rPr lang="en-US" b="1" i="1" dirty="0">
                <a:solidFill>
                  <a:srgbClr val="002060"/>
                </a:solidFill>
                <a:latin typeface="Arial" pitchFamily="34" charset="0"/>
                <a:cs typeface="Arial" pitchFamily="34" charset="0"/>
              </a:rPr>
              <a:t>);</a:t>
            </a:r>
          </a:p>
          <a:p>
            <a:endParaRPr lang="sr-Latn-RS" b="1" i="1" dirty="0">
              <a:solidFill>
                <a:srgbClr val="002060"/>
              </a:solidFill>
              <a:latin typeface="Arial" pitchFamily="34" charset="0"/>
              <a:cs typeface="Arial" pitchFamily="34" charset="0"/>
            </a:endParaRPr>
          </a:p>
          <a:p>
            <a:r>
              <a:rPr lang="sr-Latn-RS" b="1" i="1" dirty="0">
                <a:solidFill>
                  <a:srgbClr val="002060"/>
                </a:solidFill>
                <a:latin typeface="Arial" pitchFamily="34" charset="0"/>
                <a:cs typeface="Arial" pitchFamily="34" charset="0"/>
              </a:rPr>
              <a:t>// tekst</a:t>
            </a:r>
            <a:endParaRPr lang="en-US" b="1" i="1" dirty="0">
              <a:solidFill>
                <a:srgbClr val="002060"/>
              </a:solidFill>
              <a:latin typeface="Arial" pitchFamily="34" charset="0"/>
              <a:cs typeface="Arial" pitchFamily="34" charset="0"/>
            </a:endParaRPr>
          </a:p>
          <a:p>
            <a:r>
              <a:rPr lang="en-US" b="1" i="1" dirty="0" err="1">
                <a:solidFill>
                  <a:srgbClr val="002060"/>
                </a:solidFill>
                <a:latin typeface="Arial" pitchFamily="34" charset="0"/>
                <a:cs typeface="Arial" pitchFamily="34" charset="0"/>
              </a:rPr>
              <a:t>GUI.Label</a:t>
            </a:r>
            <a:r>
              <a:rPr lang="en-US" b="1" i="1" dirty="0">
                <a:solidFill>
                  <a:srgbClr val="002060"/>
                </a:solidFill>
                <a:latin typeface="Arial" pitchFamily="34" charset="0"/>
                <a:cs typeface="Arial" pitchFamily="34" charset="0"/>
              </a:rPr>
              <a:t>(new </a:t>
            </a:r>
            <a:r>
              <a:rPr lang="en-US" b="1" i="1" dirty="0" err="1">
                <a:solidFill>
                  <a:srgbClr val="002060"/>
                </a:solidFill>
                <a:latin typeface="Arial" pitchFamily="34" charset="0"/>
                <a:cs typeface="Arial" pitchFamily="34" charset="0"/>
              </a:rPr>
              <a:t>Rect</a:t>
            </a:r>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displayTextureOffset</a:t>
            </a:r>
            <a:r>
              <a:rPr lang="en-US" b="1" i="1" dirty="0">
                <a:solidFill>
                  <a:srgbClr val="002060"/>
                </a:solidFill>
                <a:latin typeface="Arial" pitchFamily="34" charset="0"/>
                <a:cs typeface="Arial" pitchFamily="34" charset="0"/>
              </a:rPr>
              <a:t>, 30, </a:t>
            </a:r>
            <a:r>
              <a:rPr lang="en-US" b="1" i="1" dirty="0" err="1">
                <a:solidFill>
                  <a:srgbClr val="002060"/>
                </a:solidFill>
                <a:latin typeface="Arial" pitchFamily="34" charset="0"/>
                <a:cs typeface="Arial" pitchFamily="34" charset="0"/>
              </a:rPr>
              <a:t>conversationTextWidth</a:t>
            </a:r>
            <a:r>
              <a:rPr lang="en-US" b="1" i="1" dirty="0">
                <a:solidFill>
                  <a:srgbClr val="002060"/>
                </a:solidFill>
                <a:latin typeface="Arial" pitchFamily="34" charset="0"/>
                <a:cs typeface="Arial" pitchFamily="34" charset="0"/>
              </a:rPr>
              <a:t> + 30, 20), </a:t>
            </a:r>
            <a:r>
              <a:rPr lang="en-US" b="1" i="1" dirty="0" err="1">
                <a:solidFill>
                  <a:srgbClr val="002060"/>
                </a:solidFill>
                <a:latin typeface="Arial" pitchFamily="34" charset="0"/>
                <a:cs typeface="Arial" pitchFamily="34" charset="0"/>
              </a:rPr>
              <a:t>currentConversationLine.ConversationText</a:t>
            </a:r>
            <a:r>
              <a:rPr lang="en-US" b="1" i="1" dirty="0">
                <a:solidFill>
                  <a:srgbClr val="002060"/>
                </a:solidFill>
                <a:latin typeface="Arial" pitchFamily="34" charset="0"/>
                <a:cs typeface="Arial" pitchFamily="34" charset="0"/>
              </a:rPr>
              <a:t>);</a:t>
            </a:r>
          </a:p>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a:t>
            </a:r>
            <a:r>
              <a:rPr lang="sr-Latn-RS" b="1" i="1" dirty="0">
                <a:solidFill>
                  <a:srgbClr val="002060"/>
                </a:solidFill>
                <a:latin typeface="Arial" pitchFamily="34" charset="0"/>
                <a:cs typeface="Arial" pitchFamily="34" charset="0"/>
              </a:rPr>
              <a:t>kraj</a:t>
            </a:r>
            <a:endParaRPr lang="en-US" b="1" i="1" dirty="0">
              <a:solidFill>
                <a:srgbClr val="002060"/>
              </a:solidFill>
              <a:latin typeface="Arial" pitchFamily="34" charset="0"/>
              <a:cs typeface="Arial" pitchFamily="34" charset="0"/>
            </a:endParaRPr>
          </a:p>
          <a:p>
            <a:r>
              <a:rPr lang="en-US" b="1" i="1" dirty="0" err="1">
                <a:solidFill>
                  <a:srgbClr val="002060"/>
                </a:solidFill>
                <a:latin typeface="Arial" pitchFamily="34" charset="0"/>
                <a:cs typeface="Arial" pitchFamily="34" charset="0"/>
              </a:rPr>
              <a:t>GUI.EndGroup</a:t>
            </a:r>
            <a:r>
              <a:rPr lang="en-US" b="1" i="1" dirty="0">
                <a:solidFill>
                  <a:srgbClr val="002060"/>
                </a:solidFill>
                <a:latin typeface="Arial" pitchFamily="34" charset="0"/>
                <a:cs typeface="Arial"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28988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00432" y="915566"/>
            <a:ext cx="8496944" cy="1800200"/>
          </a:xfrm>
        </p:spPr>
        <p:txBody>
          <a:bodyPr/>
          <a:lstStyle/>
          <a:p>
            <a:r>
              <a:rPr lang="sr-Latn-RS" altLang="ko-KR" dirty="0">
                <a:latin typeface="Arial" pitchFamily="34" charset="0"/>
                <a:cs typeface="Arial" pitchFamily="34" charset="0"/>
              </a:rPr>
              <a:t>Svaki veliki i kompleksan projekat u kome se od početka ne vodi racučna o dizajnu može naleteti da probleme u uvodjenju i brisanju objekata sa scene.</a:t>
            </a:r>
            <a:r>
              <a:rPr lang="en-US" altLang="ko-KR" dirty="0">
                <a:latin typeface="Arial" pitchFamily="34" charset="0"/>
                <a:cs typeface="Arial" pitchFamily="34" charset="0"/>
              </a:rPr>
              <a:t> </a:t>
            </a:r>
          </a:p>
          <a:p>
            <a:pPr>
              <a:buFont typeface="Wingdings" pitchFamily="2" charset="2"/>
              <a:buChar char="ü"/>
            </a:pPr>
            <a:endParaRPr lang="en-US" altLang="ko-KR" dirty="0">
              <a:latin typeface="Arial" pitchFamily="34" charset="0"/>
              <a:cs typeface="Arial" pitchFamily="34" charset="0"/>
            </a:endParaRPr>
          </a:p>
          <a:p>
            <a:r>
              <a:rPr lang="sr-Latn-RS" altLang="ko-KR" dirty="0">
                <a:latin typeface="Arial" pitchFamily="34" charset="0"/>
                <a:cs typeface="Arial" pitchFamily="34" charset="0"/>
              </a:rPr>
              <a:t>Ovaj problem se može rešiti korišćenjem jednog od </a:t>
            </a:r>
            <a:r>
              <a:rPr lang="en-US" altLang="ko-KR" dirty="0">
                <a:latin typeface="Arial" pitchFamily="34" charset="0"/>
                <a:cs typeface="Arial" pitchFamily="34" charset="0"/>
              </a:rPr>
              <a:t>2</a:t>
            </a:r>
            <a:r>
              <a:rPr lang="sr-Latn-RS" altLang="ko-KR" dirty="0">
                <a:latin typeface="Arial" pitchFamily="34" charset="0"/>
                <a:cs typeface="Arial" pitchFamily="34" charset="0"/>
              </a:rPr>
              <a:t> </a:t>
            </a:r>
            <a:r>
              <a:rPr lang="en-US" altLang="ko-KR" dirty="0" err="1">
                <a:latin typeface="Arial" pitchFamily="34" charset="0"/>
                <a:cs typeface="Arial" pitchFamily="34" charset="0"/>
              </a:rPr>
              <a:t>obrasca</a:t>
            </a:r>
            <a:r>
              <a:rPr lang="sr-Latn-RS" altLang="ko-KR" dirty="0">
                <a:latin typeface="Arial" pitchFamily="34" charset="0"/>
                <a:cs typeface="Arial" pitchFamily="34" charset="0"/>
              </a:rPr>
              <a:t> : </a:t>
            </a:r>
            <a:r>
              <a:rPr lang="en-US" altLang="ko-KR" dirty="0">
                <a:latin typeface="Arial" pitchFamily="34" charset="0"/>
                <a:cs typeface="Arial" pitchFamily="34" charset="0"/>
              </a:rPr>
              <a:t>Mena</a:t>
            </a:r>
            <a:r>
              <a:rPr lang="sr-Latn-RS" altLang="ko-KR" dirty="0">
                <a:latin typeface="Arial" pitchFamily="34" charset="0"/>
                <a:cs typeface="Arial" pitchFamily="34" charset="0"/>
              </a:rPr>
              <a:t>džeri i singltoni</a:t>
            </a:r>
            <a:endParaRPr lang="en-US" altLang="ko-KR" dirty="0">
              <a:latin typeface="Arial" pitchFamily="34" charset="0"/>
              <a:cs typeface="Arial" pitchFamily="34" charset="0"/>
            </a:endParaRPr>
          </a:p>
          <a:p>
            <a:endParaRPr lang="en-US" altLang="ko-KR" dirty="0">
              <a:latin typeface="Arial" pitchFamily="34" charset="0"/>
              <a:cs typeface="Arial" pitchFamily="34" charset="0"/>
            </a:endParaRPr>
          </a:p>
          <a:p>
            <a:r>
              <a:rPr lang="sr-Latn-RS" altLang="ko-KR" dirty="0">
                <a:latin typeface="Arial" pitchFamily="34" charset="0"/>
                <a:cs typeface="Arial" pitchFamily="34" charset="0"/>
              </a:rPr>
              <a:t>Postoje 2 načina na koje možete implementirati singlton obrazac</a:t>
            </a: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pPr algn="ctr"/>
            <a:r>
              <a:rPr lang="en-US" dirty="0" err="1"/>
              <a:t>Singltoni</a:t>
            </a:r>
            <a:r>
              <a:rPr lang="en-US" dirty="0"/>
              <a:t> </a:t>
            </a:r>
            <a:r>
              <a:rPr lang="en-US" dirty="0" err="1"/>
              <a:t>i</a:t>
            </a:r>
            <a:r>
              <a:rPr lang="en-US" dirty="0"/>
              <a:t> </a:t>
            </a:r>
            <a:r>
              <a:rPr lang="en-US" dirty="0" err="1"/>
              <a:t>menad</a:t>
            </a:r>
            <a:r>
              <a:rPr lang="sr-Latn-RS" dirty="0"/>
              <a:t>žeri</a:t>
            </a:r>
            <a:endParaRPr lang="en-US" dirty="0"/>
          </a:p>
        </p:txBody>
      </p:sp>
      <p:sp>
        <p:nvSpPr>
          <p:cNvPr id="6" name="Content Placeholder 4"/>
          <p:cNvSpPr>
            <a:spLocks noGrp="1"/>
          </p:cNvSpPr>
          <p:nvPr>
            <p:ph idx="10"/>
          </p:nvPr>
        </p:nvSpPr>
        <p:spPr>
          <a:xfrm>
            <a:off x="1860152" y="2681072"/>
            <a:ext cx="6984776" cy="1800200"/>
          </a:xfrm>
        </p:spPr>
        <p:txBody>
          <a:bodyPr/>
          <a:lstStyle/>
          <a:p>
            <a:pPr marL="342900" indent="-342900">
              <a:buFont typeface="+mj-lt"/>
              <a:buAutoNum type="arabicPeriod"/>
            </a:pPr>
            <a:r>
              <a:rPr lang="sr-Latn-RS" altLang="ko-KR" dirty="0">
                <a:latin typeface="Arial" pitchFamily="34" charset="0"/>
                <a:cs typeface="Arial" pitchFamily="34" charset="0"/>
              </a:rPr>
              <a:t>Korišćenjem javne statičke klase za upravljanje glavnom klasom, što omogućava drugim klasam da joj pristupe iz bilo kog dela igre. Veoma je korisno ako želite da neki dogadjaj izazove menadžera da uradi nešto, kao naprimer u konverzaciji.</a:t>
            </a:r>
          </a:p>
          <a:p>
            <a:pPr marL="342900" indent="-342900">
              <a:buFont typeface="+mj-lt"/>
              <a:buAutoNum type="arabicPeriod"/>
            </a:pPr>
            <a:r>
              <a:rPr lang="sr-Latn-RS" altLang="ko-KR" dirty="0">
                <a:latin typeface="Arial" pitchFamily="34" charset="0"/>
                <a:cs typeface="Arial" pitchFamily="34" charset="0"/>
              </a:rPr>
              <a:t>Možete koristiti i prazan objekat u igri za koji je prikačen singlton patern, ali ovo može izazvati konflikte ako se javi više paterna.</a:t>
            </a:r>
            <a:endParaRPr lang="ko-KR" altLang="en-US" dirty="0">
              <a:latin typeface="Arial" pitchFamily="34" charset="0"/>
              <a:cs typeface="Arial" pitchFamily="34" charset="0"/>
            </a:endParaRPr>
          </a:p>
        </p:txBody>
      </p:sp>
      <p:sp>
        <p:nvSpPr>
          <p:cNvPr id="7" name="Content Placeholder 4"/>
          <p:cNvSpPr>
            <a:spLocks noGrp="1"/>
          </p:cNvSpPr>
          <p:nvPr>
            <p:ph idx="10"/>
          </p:nvPr>
        </p:nvSpPr>
        <p:spPr>
          <a:xfrm>
            <a:off x="395536" y="4155926"/>
            <a:ext cx="8352928" cy="648072"/>
          </a:xfrm>
        </p:spPr>
        <p:txBody>
          <a:bodyPr/>
          <a:lstStyle/>
          <a:p>
            <a:r>
              <a:rPr lang="sr-Latn-RS" altLang="ko-KR" dirty="0">
                <a:latin typeface="Arial" pitchFamily="34" charset="0"/>
                <a:cs typeface="Arial" pitchFamily="34" charset="0"/>
              </a:rPr>
              <a:t>Menadžeri su centralne skripte jedinstvene za svaku scenu, i kontrolišu i održavaju tok scene za jedan, ili više objekata.</a:t>
            </a:r>
            <a:endParaRPr lang="ko-KR" altLang="en-US" dirty="0">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5917">
            <a:off x="7304076" y="1835018"/>
            <a:ext cx="1454990" cy="529478"/>
          </a:xfrm>
          <a:prstGeom prst="rect">
            <a:avLst/>
          </a:prstGeom>
        </p:spPr>
      </p:pic>
    </p:spTree>
    <p:extLst>
      <p:ext uri="{BB962C8B-B14F-4D97-AF65-F5344CB8AC3E}">
        <p14:creationId xmlns:p14="http://schemas.microsoft.com/office/powerpoint/2010/main" val="351462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63688" y="267494"/>
            <a:ext cx="7272808" cy="4404113"/>
          </a:xfrm>
        </p:spPr>
        <p:txBody>
          <a:bodyPr/>
          <a:lstStyle/>
          <a:p>
            <a:pPr marL="285750" indent="-285750">
              <a:buFont typeface="Arial" panose="020B0604020202020204" pitchFamily="34" charset="0"/>
              <a:buChar char="•"/>
            </a:pPr>
            <a:r>
              <a:rPr lang="sr-Latn-RS" dirty="0"/>
              <a:t>Još moramo dodati malo koda u skriptu prijemnika poruka u okviru metode    </a:t>
            </a:r>
            <a:r>
              <a:rPr lang="en-US" i="1" dirty="0" err="1"/>
              <a:t>ThePlayerIsTryingToLeave</a:t>
            </a:r>
            <a:r>
              <a:rPr lang="en-US" i="1" dirty="0"/>
              <a:t>()</a:t>
            </a:r>
            <a:r>
              <a:rPr lang="sr-Latn-RS" dirty="0"/>
              <a:t>. Koja će sada proslediti konverzaciju singltonu        </a:t>
            </a:r>
            <a:r>
              <a:rPr lang="en-US" i="1" dirty="0" err="1"/>
              <a:t>ConversationManager</a:t>
            </a:r>
            <a:endParaRPr lang="sr-Latn-RS" i="1" dirty="0"/>
          </a:p>
          <a:p>
            <a:pPr marL="285750" indent="-285750">
              <a:buFont typeface="Arial" panose="020B0604020202020204" pitchFamily="34" charset="0"/>
              <a:buChar char="•"/>
            </a:pPr>
            <a:endParaRPr lang="sr-Latn-RS" dirty="0"/>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var</a:t>
            </a:r>
            <a:r>
              <a:rPr lang="en-US" b="1" i="1" dirty="0">
                <a:solidFill>
                  <a:srgbClr val="002060"/>
                </a:solidFill>
                <a:latin typeface="Arial" pitchFamily="34" charset="0"/>
                <a:cs typeface="Arial" pitchFamily="34" charset="0"/>
              </a:rPr>
              <a:t> dialog = </a:t>
            </a:r>
            <a:r>
              <a:rPr lang="en-US" b="1" i="1" dirty="0" err="1">
                <a:solidFill>
                  <a:srgbClr val="002060"/>
                </a:solidFill>
                <a:latin typeface="Arial" pitchFamily="34" charset="0"/>
                <a:cs typeface="Arial" pitchFamily="34" charset="0"/>
              </a:rPr>
              <a:t>GetComponent</a:t>
            </a:r>
            <a:r>
              <a:rPr lang="en-US" b="1" i="1" dirty="0">
                <a:solidFill>
                  <a:srgbClr val="002060"/>
                </a:solidFill>
                <a:latin typeface="Arial" pitchFamily="34" charset="0"/>
                <a:cs typeface="Arial" pitchFamily="34" charset="0"/>
              </a:rPr>
              <a:t>&lt;</a:t>
            </a:r>
            <a:r>
              <a:rPr lang="en-US" b="1" i="1" dirty="0" err="1">
                <a:solidFill>
                  <a:srgbClr val="002060"/>
                </a:solidFill>
                <a:latin typeface="Arial" pitchFamily="34" charset="0"/>
                <a:cs typeface="Arial" pitchFamily="34" charset="0"/>
              </a:rPr>
              <a:t>ConversationComponent</a:t>
            </a:r>
            <a:r>
              <a:rPr lang="en-US" b="1" i="1" dirty="0">
                <a:solidFill>
                  <a:srgbClr val="002060"/>
                </a:solidFill>
                <a:latin typeface="Arial" pitchFamily="34" charset="0"/>
                <a:cs typeface="Arial" pitchFamily="34" charset="0"/>
              </a:rPr>
              <a:t>&gt;();</a:t>
            </a:r>
          </a:p>
          <a:p>
            <a:r>
              <a:rPr lang="en-US" b="1" i="1" dirty="0">
                <a:solidFill>
                  <a:srgbClr val="002060"/>
                </a:solidFill>
                <a:latin typeface="Arial" pitchFamily="34" charset="0"/>
                <a:cs typeface="Arial" pitchFamily="34" charset="0"/>
              </a:rPr>
              <a:t>        if (dialog != null)</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if (</a:t>
            </a:r>
            <a:r>
              <a:rPr lang="en-US" b="1" i="1" dirty="0" err="1">
                <a:solidFill>
                  <a:srgbClr val="002060"/>
                </a:solidFill>
                <a:latin typeface="Arial" pitchFamily="34" charset="0"/>
                <a:cs typeface="Arial" pitchFamily="34" charset="0"/>
              </a:rPr>
              <a:t>dialog.Conversations</a:t>
            </a:r>
            <a:r>
              <a:rPr lang="en-US" b="1" i="1" dirty="0">
                <a:solidFill>
                  <a:srgbClr val="002060"/>
                </a:solidFill>
                <a:latin typeface="Arial" pitchFamily="34" charset="0"/>
                <a:cs typeface="Arial" pitchFamily="34" charset="0"/>
              </a:rPr>
              <a:t> != null &amp;&amp; </a:t>
            </a:r>
            <a:r>
              <a:rPr lang="en-US" b="1" i="1" dirty="0" err="1">
                <a:solidFill>
                  <a:srgbClr val="002060"/>
                </a:solidFill>
                <a:latin typeface="Arial" pitchFamily="34" charset="0"/>
                <a:cs typeface="Arial" pitchFamily="34" charset="0"/>
              </a:rPr>
              <a:t>dialog.Conversations.Length</a:t>
            </a:r>
            <a:r>
              <a:rPr lang="en-US" b="1" i="1" dirty="0">
                <a:solidFill>
                  <a:srgbClr val="002060"/>
                </a:solidFill>
                <a:latin typeface="Arial" pitchFamily="34" charset="0"/>
                <a:cs typeface="Arial" pitchFamily="34" charset="0"/>
              </a:rPr>
              <a:t> &gt; 0)</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var</a:t>
            </a:r>
            <a:r>
              <a:rPr lang="en-US" b="1" i="1" dirty="0">
                <a:solidFill>
                  <a:srgbClr val="002060"/>
                </a:solidFill>
                <a:latin typeface="Arial" pitchFamily="34" charset="0"/>
                <a:cs typeface="Arial" pitchFamily="34" charset="0"/>
              </a:rPr>
              <a:t> conversation = </a:t>
            </a:r>
            <a:r>
              <a:rPr lang="en-US" b="1" i="1" dirty="0" err="1">
                <a:solidFill>
                  <a:srgbClr val="002060"/>
                </a:solidFill>
                <a:latin typeface="Arial" pitchFamily="34" charset="0"/>
                <a:cs typeface="Arial" pitchFamily="34" charset="0"/>
              </a:rPr>
              <a:t>dialog.Conversations</a:t>
            </a:r>
            <a:r>
              <a:rPr lang="en-US" b="1" i="1" dirty="0">
                <a:solidFill>
                  <a:srgbClr val="002060"/>
                </a:solidFill>
                <a:latin typeface="Arial" pitchFamily="34" charset="0"/>
                <a:cs typeface="Arial" pitchFamily="34" charset="0"/>
              </a:rPr>
              <a:t>[0];</a:t>
            </a:r>
          </a:p>
          <a:p>
            <a:r>
              <a:rPr lang="en-US" b="1" i="1" dirty="0">
                <a:solidFill>
                  <a:srgbClr val="002060"/>
                </a:solidFill>
                <a:latin typeface="Arial" pitchFamily="34" charset="0"/>
                <a:cs typeface="Arial" pitchFamily="34" charset="0"/>
              </a:rPr>
              <a:t>                if (conversation != null)</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ConversationManager.Instance.StartConversation</a:t>
            </a:r>
            <a:r>
              <a:rPr lang="en-US" b="1" i="1" dirty="0">
                <a:solidFill>
                  <a:srgbClr val="002060"/>
                </a:solidFill>
                <a:latin typeface="Arial" pitchFamily="34" charset="0"/>
                <a:cs typeface="Arial" pitchFamily="34" charset="0"/>
              </a:rPr>
              <a:t>(conversation);</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        }</a:t>
            </a:r>
            <a:endParaRPr lang="sr-Latn-RS" b="1" i="1" dirty="0">
              <a:solidFill>
                <a:srgbClr val="002060"/>
              </a:solidFill>
              <a:latin typeface="Arial" pitchFamily="34" charset="0"/>
              <a:cs typeface="Arial" pitchFamily="34" charset="0"/>
            </a:endParaRPr>
          </a:p>
          <a:p>
            <a:pPr marL="285750" indent="-285750">
              <a:buFont typeface="Arial" panose="020B0604020202020204" pitchFamily="34" charset="0"/>
              <a:buChar char="•"/>
            </a:pPr>
            <a:endParaRPr lang="sr-Latn-R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61481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err="1"/>
              <a:t>Singlton</a:t>
            </a:r>
            <a:r>
              <a:rPr lang="sr-Latn-RS" altLang="ko-KR" dirty="0"/>
              <a:t>i</a:t>
            </a:r>
            <a:endParaRPr lang="ko-KR" altLang="en-US" dirty="0"/>
          </a:p>
        </p:txBody>
      </p:sp>
      <p:sp>
        <p:nvSpPr>
          <p:cNvPr id="5" name="Content Placeholder 4"/>
          <p:cNvSpPr>
            <a:spLocks noGrp="1"/>
          </p:cNvSpPr>
          <p:nvPr>
            <p:ph idx="10"/>
          </p:nvPr>
        </p:nvSpPr>
        <p:spPr>
          <a:xfrm>
            <a:off x="1632286" y="863400"/>
            <a:ext cx="7344816" cy="1060278"/>
          </a:xfrm>
        </p:spPr>
        <p:txBody>
          <a:bodyPr/>
          <a:lstStyle/>
          <a:p>
            <a:r>
              <a:rPr lang="sr-Latn-RS" altLang="ko-KR" dirty="0">
                <a:latin typeface="Arial" pitchFamily="34" charset="0"/>
                <a:cs typeface="Arial" pitchFamily="34" charset="0"/>
              </a:rPr>
              <a:t>U slučaju menadžera svaka instanca mora da se kotroliše gde je postavljena, i ne moguća je interakcija sa njim bez više podešavanja. Onda moramo spajati menadžer sa drugim objektima. Najbolji način je implementacija singltojna u medadžer.</a:t>
            </a:r>
          </a:p>
          <a:p>
            <a:endParaRPr lang="sr-Latn-RS" altLang="ko-KR" dirty="0">
              <a:latin typeface="Arial" pitchFamily="34" charset="0"/>
              <a:cs typeface="Arial" pitchFamily="34" charset="0"/>
            </a:endParaRPr>
          </a:p>
          <a:p>
            <a:r>
              <a:rPr lang="sr-Latn-RS" altLang="ko-KR" dirty="0">
                <a:latin typeface="Arial" pitchFamily="34" charset="0"/>
                <a:cs typeface="Arial" pitchFamily="34" charset="0"/>
              </a:rPr>
              <a:t>Definisanje singltona </a:t>
            </a:r>
            <a:r>
              <a:rPr lang="sr-Latn-RS" altLang="ko-KR">
                <a:latin typeface="Arial" pitchFamily="34" charset="0"/>
                <a:cs typeface="Arial" pitchFamily="34" charset="0"/>
              </a:rPr>
              <a:t>u menad</a:t>
            </a:r>
            <a:r>
              <a:rPr lang="en-US" altLang="ko-KR" dirty="0">
                <a:latin typeface="Arial" pitchFamily="34" charset="0"/>
                <a:cs typeface="Arial" pitchFamily="34" charset="0"/>
              </a:rPr>
              <a:t>z</a:t>
            </a:r>
            <a:r>
              <a:rPr lang="sr-Latn-RS" altLang="ko-KR">
                <a:latin typeface="Arial" pitchFamily="34" charset="0"/>
                <a:cs typeface="Arial" pitchFamily="34" charset="0"/>
              </a:rPr>
              <a:t>eru </a:t>
            </a:r>
            <a:r>
              <a:rPr lang="sr-Latn-RS" altLang="ko-KR" dirty="0">
                <a:latin typeface="Arial" pitchFamily="34" charset="0"/>
                <a:cs typeface="Arial" pitchFamily="34" charset="0"/>
              </a:rPr>
              <a:t>:</a:t>
            </a:r>
          </a:p>
          <a:p>
            <a:endParaRPr lang="sr-Latn-RS" altLang="ko-KR" dirty="0">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
        <p:nvSpPr>
          <p:cNvPr id="6" name="Content Placeholder 4"/>
          <p:cNvSpPr>
            <a:spLocks noGrp="1"/>
          </p:cNvSpPr>
          <p:nvPr>
            <p:ph idx="10"/>
          </p:nvPr>
        </p:nvSpPr>
        <p:spPr>
          <a:xfrm>
            <a:off x="1478032" y="2172730"/>
            <a:ext cx="8695220" cy="2520280"/>
          </a:xfrm>
        </p:spPr>
        <p:txBody>
          <a:bodyPr numCol="2"/>
          <a:lstStyle/>
          <a:p>
            <a:endParaRPr lang="sr-Latn-RS" altLang="ko-KR" b="1" i="1" dirty="0">
              <a:solidFill>
                <a:srgbClr val="002060"/>
              </a:solidFill>
              <a:latin typeface="Arial" pitchFamily="34" charset="0"/>
              <a:cs typeface="Arial" pitchFamily="34" charset="0"/>
            </a:endParaRPr>
          </a:p>
          <a:p>
            <a:r>
              <a:rPr lang="sr-Latn-RS" altLang="ko-KR" b="1" i="1" dirty="0">
                <a:solidFill>
                  <a:srgbClr val="002060"/>
                </a:solidFill>
                <a:latin typeface="Arial" pitchFamily="34" charset="0"/>
                <a:cs typeface="Arial" pitchFamily="34" charset="0"/>
              </a:rPr>
              <a:t>//Statička singlton vrednost</a:t>
            </a:r>
          </a:p>
          <a:p>
            <a:r>
              <a:rPr lang="sr-Latn-RS" altLang="ko-KR" b="1" i="1" dirty="0">
                <a:solidFill>
                  <a:srgbClr val="002060"/>
                </a:solidFill>
                <a:latin typeface="Arial" pitchFamily="34" charset="0"/>
                <a:cs typeface="Arial" pitchFamily="34" charset="0"/>
              </a:rPr>
              <a:t>public static MySingletonManager Instance {</a:t>
            </a:r>
          </a:p>
          <a:p>
            <a:r>
              <a:rPr lang="sr-Latn-RS" altLang="ko-KR" b="1" i="1" dirty="0">
                <a:solidFill>
                  <a:srgbClr val="002060"/>
                </a:solidFill>
                <a:latin typeface="Arial" pitchFamily="34" charset="0"/>
                <a:cs typeface="Arial" pitchFamily="34" charset="0"/>
              </a:rPr>
              <a:t>get; private set;</a:t>
            </a:r>
          </a:p>
          <a:p>
            <a:r>
              <a:rPr lang="sr-Latn-RS" altLang="ko-KR" b="1" i="1" dirty="0">
                <a:solidFill>
                  <a:srgbClr val="002060"/>
                </a:solidFill>
                <a:latin typeface="Arial" pitchFamily="34" charset="0"/>
                <a:cs typeface="Arial" pitchFamily="34" charset="0"/>
              </a:rPr>
              <a:t>}</a:t>
            </a:r>
          </a:p>
          <a:p>
            <a:r>
              <a:rPr lang="sr-Latn-RS" altLang="ko-KR" b="1" i="1" dirty="0">
                <a:solidFill>
                  <a:srgbClr val="002060"/>
                </a:solidFill>
                <a:latin typeface="Arial" pitchFamily="34" charset="0"/>
                <a:cs typeface="Arial" pitchFamily="34" charset="0"/>
              </a:rPr>
              <a:t>//Javna vrednsot za menadžer</a:t>
            </a:r>
          </a:p>
          <a:p>
            <a:r>
              <a:rPr lang="sr-Latn-RS" altLang="ko-KR" b="1" i="1" dirty="0">
                <a:solidFill>
                  <a:srgbClr val="002060"/>
                </a:solidFill>
                <a:latin typeface="Arial" pitchFamily="34" charset="0"/>
                <a:cs typeface="Arial" pitchFamily="34" charset="0"/>
              </a:rPr>
              <a:t>public string MyTestProperty = "Hello World";</a:t>
            </a:r>
          </a:p>
          <a:p>
            <a:endParaRPr lang="sr-Latn-RS" altLang="ko-KR" b="1" i="1" dirty="0">
              <a:solidFill>
                <a:srgbClr val="002060"/>
              </a:solidFill>
              <a:latin typeface="Arial" pitchFamily="34" charset="0"/>
              <a:cs typeface="Arial" pitchFamily="34" charset="0"/>
            </a:endParaRPr>
          </a:p>
          <a:p>
            <a:endParaRPr lang="sr-Latn-RS" altLang="ko-KR" b="1" i="1" dirty="0">
              <a:solidFill>
                <a:srgbClr val="002060"/>
              </a:solidFill>
              <a:latin typeface="Arial" pitchFamily="34" charset="0"/>
              <a:cs typeface="Arial" pitchFamily="34" charset="0"/>
            </a:endParaRPr>
          </a:p>
          <a:p>
            <a:endParaRPr lang="sr-Latn-RS" altLang="ko-KR" b="1" i="1" dirty="0">
              <a:solidFill>
                <a:srgbClr val="002060"/>
              </a:solidFill>
              <a:latin typeface="Arial" pitchFamily="34" charset="0"/>
              <a:cs typeface="Arial" pitchFamily="34" charset="0"/>
            </a:endParaRPr>
          </a:p>
          <a:p>
            <a:endParaRPr lang="sr-Latn-RS" altLang="ko-KR" b="1" i="1" dirty="0">
              <a:solidFill>
                <a:srgbClr val="002060"/>
              </a:solidFill>
              <a:latin typeface="Arial" pitchFamily="34" charset="0"/>
              <a:cs typeface="Arial" pitchFamily="34" charset="0"/>
            </a:endParaRPr>
          </a:p>
          <a:p>
            <a:r>
              <a:rPr lang="sr-Latn-RS" altLang="ko-KR" b="1" i="1" dirty="0">
                <a:solidFill>
                  <a:srgbClr val="002060"/>
                </a:solidFill>
                <a:latin typeface="Arial" pitchFamily="34" charset="0"/>
                <a:cs typeface="Arial" pitchFamily="34" charset="0"/>
              </a:rPr>
              <a:t>void Awake()</a:t>
            </a:r>
          </a:p>
          <a:p>
            <a:r>
              <a:rPr lang="sr-Latn-RS" altLang="ko-KR" b="1" i="1" dirty="0">
                <a:solidFill>
                  <a:srgbClr val="002060"/>
                </a:solidFill>
                <a:latin typeface="Arial" pitchFamily="34" charset="0"/>
                <a:cs typeface="Arial" pitchFamily="34" charset="0"/>
              </a:rPr>
              <a:t>{</a:t>
            </a:r>
          </a:p>
          <a:p>
            <a:r>
              <a:rPr lang="sr-Latn-RS" altLang="ko-KR" b="1" i="1" dirty="0">
                <a:solidFill>
                  <a:srgbClr val="002060"/>
                </a:solidFill>
                <a:latin typeface="Arial" pitchFamily="34" charset="0"/>
                <a:cs typeface="Arial" pitchFamily="34" charset="0"/>
              </a:rPr>
              <a:t>//Čuvanje trenutne instance</a:t>
            </a:r>
          </a:p>
          <a:p>
            <a:r>
              <a:rPr lang="sr-Latn-RS" altLang="ko-KR" b="1" i="1" dirty="0">
                <a:solidFill>
                  <a:srgbClr val="002060"/>
                </a:solidFill>
                <a:latin typeface="Arial" pitchFamily="34" charset="0"/>
                <a:cs typeface="Arial" pitchFamily="34" charset="0"/>
              </a:rPr>
              <a:t>Instance = this;</a:t>
            </a:r>
          </a:p>
          <a:p>
            <a:r>
              <a:rPr lang="sr-Latn-RS" altLang="ko-KR" b="1" i="1" dirty="0">
                <a:solidFill>
                  <a:srgbClr val="002060"/>
                </a:solidFill>
                <a:latin typeface="Arial" pitchFamily="34" charset="0"/>
                <a:cs typeface="Arial" pitchFamily="34" charset="0"/>
              </a:rPr>
              <a:t>}</a:t>
            </a:r>
          </a:p>
          <a:p>
            <a:r>
              <a:rPr lang="sr-Latn-RS" altLang="ko-KR" b="1" i="1" dirty="0">
                <a:solidFill>
                  <a:srgbClr val="002060"/>
                </a:solidFill>
                <a:latin typeface="Arial" pitchFamily="34" charset="0"/>
                <a:cs typeface="Arial" pitchFamily="34" charset="0"/>
              </a:rPr>
              <a:t>//Javna metoda menadžera</a:t>
            </a:r>
          </a:p>
          <a:p>
            <a:r>
              <a:rPr lang="sr-Latn-RS" altLang="ko-KR" b="1" i="1" dirty="0">
                <a:solidFill>
                  <a:srgbClr val="002060"/>
                </a:solidFill>
                <a:latin typeface="Arial" pitchFamily="34" charset="0"/>
                <a:cs typeface="Arial" pitchFamily="34" charset="0"/>
              </a:rPr>
              <a:t>public void DoSomethingAwesome()</a:t>
            </a:r>
          </a:p>
          <a:p>
            <a:r>
              <a:rPr lang="sr-Latn-RS" altLang="ko-KR" b="1" i="1" dirty="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375621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763688" y="843558"/>
            <a:ext cx="7344816" cy="1060278"/>
          </a:xfrm>
        </p:spPr>
        <p:txBody>
          <a:bodyPr/>
          <a:lstStyle/>
          <a:p>
            <a:r>
              <a:rPr lang="sr-Latn-RS" altLang="ko-KR" dirty="0">
                <a:latin typeface="Arial" pitchFamily="34" charset="0"/>
                <a:cs typeface="Arial" pitchFamily="34" charset="0"/>
              </a:rPr>
              <a:t>Onda možemo pristupiti vrednostima i metodama singltona jednostavnim pozivom njegovih metoda iz bilo kog dela projekta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
        <p:nvSpPr>
          <p:cNvPr id="6" name="Content Placeholder 4"/>
          <p:cNvSpPr>
            <a:spLocks noGrp="1"/>
          </p:cNvSpPr>
          <p:nvPr>
            <p:ph idx="10"/>
          </p:nvPr>
        </p:nvSpPr>
        <p:spPr>
          <a:xfrm>
            <a:off x="945760" y="2151327"/>
            <a:ext cx="8352928" cy="2520280"/>
          </a:xfrm>
        </p:spPr>
        <p:txBody>
          <a:bodyPr numCol="1"/>
          <a:lstStyle/>
          <a:p>
            <a:pPr algn="ctr"/>
            <a:r>
              <a:rPr lang="en-US" altLang="ko-KR" b="1" i="1" dirty="0">
                <a:solidFill>
                  <a:srgbClr val="002060"/>
                </a:solidFill>
                <a:latin typeface="Arial" pitchFamily="34" charset="0"/>
                <a:cs typeface="Arial" pitchFamily="34" charset="0"/>
              </a:rPr>
              <a:t>//Set the public property of the singleton</a:t>
            </a:r>
          </a:p>
          <a:p>
            <a:pPr algn="ctr"/>
            <a:r>
              <a:rPr lang="en-US" altLang="ko-KR" b="1" i="1" dirty="0" err="1">
                <a:solidFill>
                  <a:srgbClr val="002060"/>
                </a:solidFill>
                <a:latin typeface="Arial" pitchFamily="34" charset="0"/>
                <a:cs typeface="Arial" pitchFamily="34" charset="0"/>
              </a:rPr>
              <a:t>MySingletonManager.Instance.MyTestProperty</a:t>
            </a:r>
            <a:r>
              <a:rPr lang="en-US" altLang="ko-KR" b="1" i="1" dirty="0">
                <a:solidFill>
                  <a:srgbClr val="002060"/>
                </a:solidFill>
                <a:latin typeface="Arial" pitchFamily="34" charset="0"/>
                <a:cs typeface="Arial" pitchFamily="34" charset="0"/>
              </a:rPr>
              <a:t> = "World Hello";</a:t>
            </a:r>
            <a:endParaRPr lang="sr-Latn-RS" altLang="ko-KR" b="1" i="1" dirty="0">
              <a:solidFill>
                <a:srgbClr val="002060"/>
              </a:solidFill>
              <a:latin typeface="Arial" pitchFamily="34" charset="0"/>
              <a:cs typeface="Arial" pitchFamily="34" charset="0"/>
            </a:endParaRPr>
          </a:p>
          <a:p>
            <a:pPr algn="ctr"/>
            <a:endParaRPr lang="en-US" altLang="ko-KR" b="1" i="1" dirty="0">
              <a:solidFill>
                <a:srgbClr val="002060"/>
              </a:solidFill>
              <a:latin typeface="Arial" pitchFamily="34" charset="0"/>
              <a:cs typeface="Arial" pitchFamily="34" charset="0"/>
            </a:endParaRPr>
          </a:p>
          <a:p>
            <a:pPr algn="ctr"/>
            <a:r>
              <a:rPr lang="en-US" altLang="ko-KR" b="1" i="1" dirty="0">
                <a:solidFill>
                  <a:srgbClr val="002060"/>
                </a:solidFill>
                <a:latin typeface="Arial" pitchFamily="34" charset="0"/>
                <a:cs typeface="Arial" pitchFamily="34" charset="0"/>
              </a:rPr>
              <a:t>//Run the public method from the singleton</a:t>
            </a:r>
          </a:p>
          <a:p>
            <a:pPr algn="ctr"/>
            <a:r>
              <a:rPr lang="en-US" altLang="ko-KR" b="1" i="1" dirty="0" err="1">
                <a:solidFill>
                  <a:srgbClr val="002060"/>
                </a:solidFill>
                <a:latin typeface="Arial" pitchFamily="34" charset="0"/>
                <a:cs typeface="Arial" pitchFamily="34" charset="0"/>
              </a:rPr>
              <a:t>MySingletonManager.Instance.DoSomethingAwesome</a:t>
            </a:r>
            <a:r>
              <a:rPr lang="en-US" altLang="ko-KR" b="1" i="1" dirty="0">
                <a:solidFill>
                  <a:srgbClr val="002060"/>
                </a:solidFill>
                <a:latin typeface="Arial" pitchFamily="34" charset="0"/>
                <a:cs typeface="Arial" pitchFamily="34" charset="0"/>
              </a:rPr>
              <a:t>();</a:t>
            </a:r>
            <a:endParaRPr lang="sr-Latn-RS" altLang="ko-KR"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2360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00432" y="1296060"/>
            <a:ext cx="8496944" cy="288032"/>
          </a:xfrm>
        </p:spPr>
        <p:txBody>
          <a:bodyPr/>
          <a:lstStyle/>
          <a:p>
            <a:r>
              <a:rPr lang="sr-Latn-RS" altLang="ko-KR" dirty="0">
                <a:latin typeface="Arial" pitchFamily="34" charset="0"/>
                <a:cs typeface="Arial" pitchFamily="34" charset="0"/>
              </a:rPr>
              <a:t>U svakoj igri postoji planirana iterakcija izmedju komponenti igre. Interakcije mogu biti:</a:t>
            </a:r>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pPr algn="ctr"/>
            <a:r>
              <a:rPr lang="sr-Latn-RS" dirty="0"/>
              <a:t>Komunikacija izmedju objekata</a:t>
            </a:r>
            <a:endParaRPr lang="en-US" dirty="0"/>
          </a:p>
        </p:txBody>
      </p:sp>
      <p:sp>
        <p:nvSpPr>
          <p:cNvPr id="6" name="Content Placeholder 4"/>
          <p:cNvSpPr>
            <a:spLocks noGrp="1"/>
          </p:cNvSpPr>
          <p:nvPr>
            <p:ph idx="10"/>
          </p:nvPr>
        </p:nvSpPr>
        <p:spPr>
          <a:xfrm>
            <a:off x="1063701" y="1629793"/>
            <a:ext cx="6984776" cy="1800200"/>
          </a:xfrm>
        </p:spPr>
        <p:txBody>
          <a:bodyPr/>
          <a:lstStyle/>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Test fizičke kolozije</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Reakcija na pucanje</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Otvaranje i zatvaranje vrata</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Trigeri, svičevi ili zamke</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Komunikacija izmedju dva igrača</a:t>
            </a:r>
            <a:endParaRPr lang="ko-KR" altLang="en-US" dirty="0">
              <a:solidFill>
                <a:srgbClr val="FFFF00"/>
              </a:solidFill>
              <a:latin typeface="Arial" pitchFamily="34" charset="0"/>
              <a:cs typeface="Arial" pitchFamily="34" charset="0"/>
            </a:endParaRPr>
          </a:p>
        </p:txBody>
      </p:sp>
      <p:sp>
        <p:nvSpPr>
          <p:cNvPr id="8" name="Content Placeholder 4"/>
          <p:cNvSpPr>
            <a:spLocks noGrp="1"/>
          </p:cNvSpPr>
          <p:nvPr>
            <p:ph idx="10"/>
          </p:nvPr>
        </p:nvSpPr>
        <p:spPr>
          <a:xfrm>
            <a:off x="620512" y="3133490"/>
            <a:ext cx="8496944" cy="288032"/>
          </a:xfrm>
        </p:spPr>
        <p:txBody>
          <a:bodyPr/>
          <a:lstStyle/>
          <a:p>
            <a:r>
              <a:rPr lang="sr-Latn-RS" altLang="ko-KR" dirty="0">
                <a:latin typeface="Arial" pitchFamily="34" charset="0"/>
                <a:cs typeface="Arial" pitchFamily="34" charset="0"/>
              </a:rPr>
              <a:t>Postoji nekolino načina na koji ovo može da se izvrši, zavisno od onoga što nam treba možemo koristiit:</a:t>
            </a:r>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9" name="Content Placeholder 4"/>
          <p:cNvSpPr>
            <a:spLocks noGrp="1"/>
          </p:cNvSpPr>
          <p:nvPr>
            <p:ph idx="10"/>
          </p:nvPr>
        </p:nvSpPr>
        <p:spPr>
          <a:xfrm>
            <a:off x="1155576" y="3708650"/>
            <a:ext cx="6885716" cy="1244674"/>
          </a:xfrm>
        </p:spPr>
        <p:txBody>
          <a:bodyPr/>
          <a:lstStyle/>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Delagate</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Događaje</a:t>
            </a:r>
          </a:p>
          <a:p>
            <a:pPr marL="285750" indent="-285750">
              <a:buFont typeface="Arial" panose="020B0604020202020204" pitchFamily="34" charset="0"/>
              <a:buChar char="•"/>
            </a:pPr>
            <a:r>
              <a:rPr lang="sr-Latn-RS" altLang="ko-KR" dirty="0">
                <a:solidFill>
                  <a:srgbClr val="FFFF00"/>
                </a:solidFill>
                <a:latin typeface="Arial" pitchFamily="34" charset="0"/>
                <a:cs typeface="Arial" pitchFamily="34" charset="0"/>
              </a:rPr>
              <a:t>Poruke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5917">
            <a:off x="7781034" y="4251557"/>
            <a:ext cx="990267" cy="360363"/>
          </a:xfrm>
          <a:prstGeom prst="rect">
            <a:avLst/>
          </a:prstGeom>
        </p:spPr>
      </p:pic>
    </p:spTree>
    <p:extLst>
      <p:ext uri="{BB962C8B-B14F-4D97-AF65-F5344CB8AC3E}">
        <p14:creationId xmlns:p14="http://schemas.microsoft.com/office/powerpoint/2010/main" val="143710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RS" altLang="ko-KR" dirty="0"/>
              <a:t>Delegati</a:t>
            </a:r>
            <a:endParaRPr lang="ko-KR" altLang="en-US" dirty="0"/>
          </a:p>
        </p:txBody>
      </p:sp>
      <p:sp>
        <p:nvSpPr>
          <p:cNvPr id="5" name="Content Placeholder 4"/>
          <p:cNvSpPr>
            <a:spLocks noGrp="1"/>
          </p:cNvSpPr>
          <p:nvPr>
            <p:ph idx="10"/>
          </p:nvPr>
        </p:nvSpPr>
        <p:spPr>
          <a:xfrm>
            <a:off x="1619672" y="882698"/>
            <a:ext cx="7344816" cy="3777284"/>
          </a:xfrm>
        </p:spPr>
        <p:txBody>
          <a:bodyPr/>
          <a:lstStyle/>
          <a:p>
            <a:r>
              <a:rPr lang="sr-Latn-RS" altLang="ko-KR" dirty="0">
                <a:latin typeface="Arial" pitchFamily="34" charset="0"/>
                <a:cs typeface="Arial" pitchFamily="34" charset="0"/>
              </a:rPr>
              <a:t>Delegate susrećemo redovno u svakodnevnom životu.</a:t>
            </a:r>
            <a:endParaRPr lang="en-US" altLang="ko-KR" dirty="0">
              <a:latin typeface="Arial" pitchFamily="34" charset="0"/>
              <a:cs typeface="Arial" pitchFamily="34" charset="0"/>
            </a:endParaRPr>
          </a:p>
          <a:p>
            <a:endParaRPr lang="sr-Latn-RS" altLang="ko-KR" dirty="0">
              <a:latin typeface="Arial" pitchFamily="34" charset="0"/>
              <a:cs typeface="Arial" pitchFamily="34" charset="0"/>
            </a:endParaRPr>
          </a:p>
          <a:p>
            <a:r>
              <a:rPr lang="sr-Latn-RS" altLang="ko-KR" dirty="0">
                <a:latin typeface="Arial" pitchFamily="34" charset="0"/>
                <a:cs typeface="Arial" pitchFamily="34" charset="0"/>
              </a:rPr>
              <a:t>Delagati su metode koje prihvataju delove posla i obavljaju umestu nekoga drugog.</a:t>
            </a:r>
            <a:endParaRPr lang="en-US" altLang="ko-KR" dirty="0">
              <a:latin typeface="Arial" pitchFamily="34" charset="0"/>
              <a:cs typeface="Arial" pitchFamily="34" charset="0"/>
            </a:endParaRPr>
          </a:p>
          <a:p>
            <a:pPr>
              <a:buFont typeface="Wingdings" pitchFamily="2" charset="2"/>
              <a:buChar char="ü"/>
            </a:pPr>
            <a:endParaRPr lang="en-US" altLang="ko-KR" dirty="0">
              <a:latin typeface="Arial" pitchFamily="34" charset="0"/>
              <a:cs typeface="Arial" pitchFamily="34" charset="0"/>
            </a:endParaRPr>
          </a:p>
          <a:p>
            <a:r>
              <a:rPr lang="sr-Latn-RS" altLang="ko-KR" dirty="0">
                <a:latin typeface="Arial" pitchFamily="34" charset="0"/>
                <a:cs typeface="Arial" pitchFamily="34" charset="0"/>
              </a:rPr>
              <a:t>U C# imamo Action i Action&lt;T&gt; metode kao primer delegata.</a:t>
            </a:r>
            <a:endParaRPr lang="en-US" altLang="ko-KR" dirty="0">
              <a:latin typeface="Arial" pitchFamily="34" charset="0"/>
              <a:cs typeface="Arial" pitchFamily="34" charset="0"/>
            </a:endParaRPr>
          </a:p>
          <a:p>
            <a:endParaRPr lang="en-US" altLang="ko-KR" dirty="0">
              <a:latin typeface="Arial" pitchFamily="34" charset="0"/>
              <a:cs typeface="Arial" pitchFamily="34" charset="0"/>
            </a:endParaRPr>
          </a:p>
          <a:p>
            <a:r>
              <a:rPr lang="sr-Latn-RS" altLang="ko-KR" dirty="0">
                <a:latin typeface="Arial" pitchFamily="34" charset="0"/>
                <a:cs typeface="Arial" pitchFamily="34" charset="0"/>
              </a:rPr>
              <a:t>Postoje dva uzorka koja se koriste za delegate</a:t>
            </a:r>
          </a:p>
          <a:p>
            <a:endParaRPr lang="ko-KR" altLang="en-US" dirty="0">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5917">
            <a:off x="423818" y="4184691"/>
            <a:ext cx="990267" cy="360363"/>
          </a:xfrm>
          <a:prstGeom prst="rect">
            <a:avLst/>
          </a:prstGeom>
        </p:spPr>
      </p:pic>
      <p:sp>
        <p:nvSpPr>
          <p:cNvPr id="6" name="Content Placeholder 4"/>
          <p:cNvSpPr>
            <a:spLocks noGrp="1"/>
          </p:cNvSpPr>
          <p:nvPr>
            <p:ph idx="10"/>
          </p:nvPr>
        </p:nvSpPr>
        <p:spPr>
          <a:xfrm>
            <a:off x="2258284" y="2771340"/>
            <a:ext cx="6885716" cy="1244674"/>
          </a:xfrm>
        </p:spPr>
        <p:txBody>
          <a:bodyPr/>
          <a:lstStyle/>
          <a:p>
            <a:pPr marL="285750" indent="-285750">
              <a:buFont typeface="Arial" panose="020B0604020202020204" pitchFamily="34" charset="0"/>
              <a:buChar char="•"/>
            </a:pPr>
            <a:r>
              <a:rPr lang="sr-Latn-RS" altLang="ko-KR" dirty="0">
                <a:solidFill>
                  <a:srgbClr val="C00000"/>
                </a:solidFill>
                <a:latin typeface="Arial" pitchFamily="34" charset="0"/>
                <a:cs typeface="Arial" pitchFamily="34" charset="0"/>
              </a:rPr>
              <a:t>Obrazac konfigurabilnih metoda</a:t>
            </a:r>
          </a:p>
          <a:p>
            <a:pPr marL="285750" indent="-285750">
              <a:buFont typeface="Arial" panose="020B0604020202020204" pitchFamily="34" charset="0"/>
              <a:buChar char="•"/>
            </a:pPr>
            <a:r>
              <a:rPr lang="sr-Latn-RS" altLang="ko-KR" dirty="0">
                <a:solidFill>
                  <a:srgbClr val="C00000"/>
                </a:solidFill>
                <a:latin typeface="Arial" pitchFamily="34" charset="0"/>
                <a:cs typeface="Arial" pitchFamily="34" charset="0"/>
              </a:rPr>
              <a:t>Delegacioni obrazac</a:t>
            </a:r>
          </a:p>
        </p:txBody>
      </p:sp>
    </p:spTree>
    <p:extLst>
      <p:ext uri="{BB962C8B-B14F-4D97-AF65-F5344CB8AC3E}">
        <p14:creationId xmlns:p14="http://schemas.microsoft.com/office/powerpoint/2010/main" val="73604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63688" y="1131590"/>
            <a:ext cx="6912768" cy="2995737"/>
          </a:xfrm>
        </p:spPr>
        <p:txBody>
          <a:bodyPr/>
          <a:lstStyle/>
          <a:p>
            <a:r>
              <a:rPr lang="sr-Latn-RS" altLang="ko-KR" dirty="0">
                <a:solidFill>
                  <a:schemeClr val="tx1"/>
                </a:solidFill>
              </a:rPr>
              <a:t>Kada se deo posla ili funckija prosledjuje drugoj metodi kako bi se zadatak odradio. </a:t>
            </a:r>
            <a:br>
              <a:rPr lang="sr-Latn-RS" altLang="ko-KR" dirty="0">
                <a:solidFill>
                  <a:srgbClr val="C00000"/>
                </a:solidFill>
              </a:rPr>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944837"/>
            <a:ext cx="5966615" cy="2421978"/>
          </a:xfrm>
          <a:prstGeom prst="rect">
            <a:avLst/>
          </a:prstGeom>
        </p:spPr>
      </p:pic>
      <p:sp>
        <p:nvSpPr>
          <p:cNvPr id="6" name="Content Placeholder 2"/>
          <p:cNvSpPr>
            <a:spLocks noGrp="1"/>
          </p:cNvSpPr>
          <p:nvPr>
            <p:ph idx="1"/>
          </p:nvPr>
        </p:nvSpPr>
        <p:spPr>
          <a:xfrm>
            <a:off x="1778283" y="339502"/>
            <a:ext cx="6912768" cy="460648"/>
          </a:xfrm>
        </p:spPr>
        <p:txBody>
          <a:bodyPr/>
          <a:lstStyle/>
          <a:p>
            <a:r>
              <a:rPr lang="sr-Latn-RS" altLang="ko-KR" dirty="0">
                <a:solidFill>
                  <a:schemeClr val="tx1"/>
                </a:solidFill>
                <a:latin typeface="Arial" pitchFamily="34" charset="0"/>
                <a:cs typeface="Arial" pitchFamily="34" charset="0"/>
              </a:rPr>
              <a:t>Obrazac konfigurabilnih metoda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210460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03648" y="267494"/>
            <a:ext cx="8496944" cy="4587974"/>
          </a:xfrm>
        </p:spPr>
        <p:txBody>
          <a:bodyPr numCol="2"/>
          <a:lstStyle/>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Definisemo</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delegat</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delegate void </a:t>
            </a:r>
            <a:r>
              <a:rPr lang="en-US" b="1" i="1" dirty="0" err="1">
                <a:solidFill>
                  <a:srgbClr val="002060"/>
                </a:solidFill>
                <a:latin typeface="Arial" pitchFamily="34" charset="0"/>
                <a:cs typeface="Arial" pitchFamily="34" charset="0"/>
              </a:rPr>
              <a:t>RobotAction</a:t>
            </a:r>
            <a:r>
              <a:rPr lang="en-US" b="1" i="1" dirty="0">
                <a:solidFill>
                  <a:srgbClr val="002060"/>
                </a:solidFill>
                <a:latin typeface="Arial" pitchFamily="34" charset="0"/>
                <a:cs typeface="Arial" pitchFamily="34" charset="0"/>
              </a:rPr>
              <a:t>();</a:t>
            </a:r>
          </a:p>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vrednost</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delegata</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RobotAction</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myRobotAction</a:t>
            </a:r>
            <a:r>
              <a:rPr lang="en-US" b="1" i="1" dirty="0">
                <a:solidFill>
                  <a:srgbClr val="002060"/>
                </a:solidFill>
                <a:latin typeface="Arial" pitchFamily="34" charset="0"/>
                <a:cs typeface="Arial" pitchFamily="34" charset="0"/>
              </a:rPr>
              <a:t>;  </a:t>
            </a:r>
          </a:p>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void Start ()</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Pordrazumevana</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vrednsot</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delegata</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myRobotAction</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RobotWalk</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p>
          <a:p>
            <a:r>
              <a:rPr lang="en-US" b="1" i="1" dirty="0">
                <a:solidFill>
                  <a:srgbClr val="002060"/>
                </a:solidFill>
                <a:latin typeface="Arial" pitchFamily="34" charset="0"/>
                <a:cs typeface="Arial" pitchFamily="34" charset="0"/>
              </a:rPr>
              <a:t>void Update()</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Pokreni</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metodu</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delegata</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myRobotAction</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a:t>
            </a:r>
            <a:r>
              <a:rPr lang="en-US" b="1" i="1" dirty="0" err="1">
                <a:solidFill>
                  <a:srgbClr val="002060"/>
                </a:solidFill>
                <a:latin typeface="Arial" pitchFamily="34" charset="0"/>
                <a:cs typeface="Arial" pitchFamily="34" charset="0"/>
              </a:rPr>
              <a:t>Metoda</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koja</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kaze</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robotu</a:t>
            </a:r>
            <a:r>
              <a:rPr lang="en-US" b="1" i="1" dirty="0">
                <a:solidFill>
                  <a:srgbClr val="002060"/>
                </a:solidFill>
                <a:latin typeface="Arial" pitchFamily="34" charset="0"/>
                <a:cs typeface="Arial" pitchFamily="34" charset="0"/>
              </a:rPr>
              <a:t> da ide</a:t>
            </a:r>
          </a:p>
          <a:p>
            <a:r>
              <a:rPr lang="en-US" b="1" i="1" dirty="0">
                <a:solidFill>
                  <a:srgbClr val="002060"/>
                </a:solidFill>
                <a:latin typeface="Arial" pitchFamily="34" charset="0"/>
                <a:cs typeface="Arial" pitchFamily="34" charset="0"/>
              </a:rPr>
              <a:t>public void </a:t>
            </a:r>
            <a:r>
              <a:rPr lang="en-US" b="1" i="1" dirty="0" err="1">
                <a:solidFill>
                  <a:srgbClr val="002060"/>
                </a:solidFill>
                <a:latin typeface="Arial" pitchFamily="34" charset="0"/>
                <a:cs typeface="Arial" pitchFamily="34" charset="0"/>
              </a:rPr>
              <a:t>DoRobotWalk</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postavljanje</a:t>
            </a:r>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delegata</a:t>
            </a:r>
            <a:endParaRPr lang="en-US" b="1" i="1" dirty="0">
              <a:solidFill>
                <a:srgbClr val="002060"/>
              </a:solidFill>
              <a:latin typeface="Arial" pitchFamily="34" charset="0"/>
              <a:cs typeface="Arial" pitchFamily="34" charset="0"/>
            </a:endParaRP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myRobotAction</a:t>
            </a:r>
            <a:r>
              <a:rPr lang="en-US" b="1" i="1" dirty="0">
                <a:solidFill>
                  <a:srgbClr val="002060"/>
                </a:solidFill>
                <a:latin typeface="Arial" pitchFamily="34" charset="0"/>
                <a:cs typeface="Arial" pitchFamily="34" charset="0"/>
              </a:rPr>
              <a:t> = </a:t>
            </a:r>
            <a:r>
              <a:rPr lang="en-US" b="1" i="1" dirty="0" err="1">
                <a:solidFill>
                  <a:srgbClr val="002060"/>
                </a:solidFill>
                <a:latin typeface="Arial" pitchFamily="34" charset="0"/>
                <a:cs typeface="Arial" pitchFamily="34" charset="0"/>
              </a:rPr>
              <a:t>RobotWalk</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void </a:t>
            </a:r>
            <a:r>
              <a:rPr lang="en-US" b="1" i="1" dirty="0" err="1">
                <a:solidFill>
                  <a:srgbClr val="002060"/>
                </a:solidFill>
                <a:latin typeface="Arial" pitchFamily="34" charset="0"/>
                <a:cs typeface="Arial" pitchFamily="34" charset="0"/>
              </a:rPr>
              <a:t>RobotWalk</a:t>
            </a:r>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a:t>
            </a:r>
          </a:p>
          <a:p>
            <a:r>
              <a:rPr lang="en-US" b="1" i="1" dirty="0">
                <a:solidFill>
                  <a:srgbClr val="002060"/>
                </a:solidFill>
                <a:latin typeface="Arial" pitchFamily="34" charset="0"/>
                <a:cs typeface="Arial" pitchFamily="34" charset="0"/>
              </a:rPr>
              <a:t>  </a:t>
            </a:r>
            <a:r>
              <a:rPr lang="en-US" b="1" i="1" dirty="0" err="1">
                <a:solidFill>
                  <a:srgbClr val="002060"/>
                </a:solidFill>
                <a:latin typeface="Arial" pitchFamily="34" charset="0"/>
                <a:cs typeface="Arial" pitchFamily="34" charset="0"/>
              </a:rPr>
              <a:t>Debug.Log</a:t>
            </a:r>
            <a:r>
              <a:rPr lang="en-US" b="1" i="1" dirty="0">
                <a:solidFill>
                  <a:srgbClr val="002060"/>
                </a:solidFill>
                <a:latin typeface="Arial" pitchFamily="34" charset="0"/>
                <a:cs typeface="Arial" pitchFamily="34" charset="0"/>
              </a:rPr>
              <a:t>("Robot walking");</a:t>
            </a:r>
          </a:p>
          <a:p>
            <a:r>
              <a:rPr lang="en-US" b="1" i="1" dirty="0">
                <a:solidFill>
                  <a:srgbClr val="002060"/>
                </a:solidFill>
                <a:latin typeface="Arial" pitchFamily="34" charset="0"/>
                <a:cs typeface="Arial" pitchFamily="34"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3686">
            <a:off x="423818" y="4184691"/>
            <a:ext cx="990267" cy="360363"/>
          </a:xfrm>
          <a:prstGeom prst="rect">
            <a:avLst/>
          </a:prstGeom>
        </p:spPr>
      </p:pic>
    </p:spTree>
    <p:extLst>
      <p:ext uri="{BB962C8B-B14F-4D97-AF65-F5344CB8AC3E}">
        <p14:creationId xmlns:p14="http://schemas.microsoft.com/office/powerpoint/2010/main" val="1121731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4264</TotalTime>
  <Words>2064</Words>
  <Application>Microsoft Office PowerPoint</Application>
  <PresentationFormat>On-screen Show (16:9)</PresentationFormat>
  <Paragraphs>359</Paragraphs>
  <Slides>30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맑은 고딕</vt:lpstr>
      <vt:lpstr>Arial</vt:lpstr>
      <vt:lpstr>Calibri</vt:lpstr>
      <vt:lpstr>Wingdings</vt:lpstr>
      <vt:lpstr>Office Theme</vt:lpstr>
      <vt:lpstr>Custom Design</vt:lpstr>
      <vt:lpstr>PowerPoint Presentation</vt:lpstr>
      <vt:lpstr>PowerPoint Presentation</vt:lpstr>
      <vt:lpstr>Singltoni i menadžeri</vt:lpstr>
      <vt:lpstr>Singltoni</vt:lpstr>
      <vt:lpstr>PowerPoint Presentation</vt:lpstr>
      <vt:lpstr>Komunikacija izmedju objekata</vt:lpstr>
      <vt:lpstr>Delegati</vt:lpstr>
      <vt:lpstr>PowerPoint Presentation</vt:lpstr>
      <vt:lpstr>PowerPoint Presentation</vt:lpstr>
      <vt:lpstr>PowerPoint Presentation</vt:lpstr>
      <vt:lpstr>PowerPoint Presentation</vt:lpstr>
      <vt:lpstr>PowerPoint Presentation</vt:lpstr>
      <vt:lpstr>Poruke</vt:lpstr>
      <vt:lpstr>PowerPoint Presentation</vt:lpstr>
      <vt:lpstr>PowerPoint Presentation</vt:lpstr>
      <vt:lpstr>PowerPoint Presentation</vt:lpstr>
      <vt:lpstr>PowerPoint Presentation</vt:lpstr>
      <vt:lpstr>PowerPoint Presentation</vt:lpstr>
      <vt:lpstr>PowerPoint Presentation</vt:lpstr>
      <vt:lpstr>Serijalizacija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Bojan Đokić</cp:lastModifiedBy>
  <cp:revision>92</cp:revision>
  <dcterms:created xsi:type="dcterms:W3CDTF">2014-04-01T16:27:38Z</dcterms:created>
  <dcterms:modified xsi:type="dcterms:W3CDTF">2017-04-27T13:18:08Z</dcterms:modified>
</cp:coreProperties>
</file>