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  <p:sldMasterId id="2147483956" r:id="rId3"/>
    <p:sldMasterId id="2147483958" r:id="rId4"/>
  </p:sldMasterIdLst>
  <p:notesMasterIdLst>
    <p:notesMasterId r:id="rId44"/>
  </p:notesMasterIdLst>
  <p:sldIdLst>
    <p:sldId id="256" r:id="rId5"/>
    <p:sldId id="257" r:id="rId6"/>
    <p:sldId id="258" r:id="rId7"/>
    <p:sldId id="260" r:id="rId8"/>
    <p:sldId id="259" r:id="rId9"/>
    <p:sldId id="264" r:id="rId10"/>
    <p:sldId id="263" r:id="rId11"/>
    <p:sldId id="262" r:id="rId12"/>
    <p:sldId id="265" r:id="rId13"/>
    <p:sldId id="266" r:id="rId14"/>
    <p:sldId id="267" r:id="rId15"/>
    <p:sldId id="268" r:id="rId16"/>
    <p:sldId id="291" r:id="rId17"/>
    <p:sldId id="315" r:id="rId18"/>
    <p:sldId id="285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8" r:id="rId31"/>
    <p:sldId id="275" r:id="rId32"/>
    <p:sldId id="277" r:id="rId33"/>
    <p:sldId id="278" r:id="rId34"/>
    <p:sldId id="279" r:id="rId35"/>
    <p:sldId id="280" r:id="rId36"/>
    <p:sldId id="286" r:id="rId37"/>
    <p:sldId id="282" r:id="rId38"/>
    <p:sldId id="284" r:id="rId39"/>
    <p:sldId id="292" r:id="rId40"/>
    <p:sldId id="287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CEC"/>
    <a:srgbClr val="17172B"/>
    <a:srgbClr val="842C73"/>
    <a:srgbClr val="1E42B6"/>
    <a:srgbClr val="C1C2DF"/>
    <a:srgbClr val="CDE5FB"/>
    <a:srgbClr val="FFBDD8"/>
    <a:srgbClr val="FF3386"/>
    <a:srgbClr val="1C94A8"/>
    <a:srgbClr val="C0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0" autoAdjust="0"/>
    <p:restoredTop sz="99492" autoAdjust="0"/>
  </p:normalViewPr>
  <p:slideViewPr>
    <p:cSldViewPr>
      <p:cViewPr varScale="1">
        <p:scale>
          <a:sx n="73" d="100"/>
          <a:sy n="73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7CB77-A796-4C0B-A558-431CD9EE7379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358A5-5FEE-42F4-A42A-F6A2D486C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54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58A5-5FEE-42F4-A42A-F6A2D486C32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0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358A5-5FEE-42F4-A42A-F6A2D486C32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C5244F-2775-48B2-A1FD-6E79D6B7ED7D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A07309F-E430-473D-9055-4A4757744A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5244F-2775-48B2-A1FD-6E79D6B7ED7D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7309F-E430-473D-9055-4A4757744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2B4E7B-ED89-47AD-9AD4-A2533B8AC662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7E9462-107C-4800-9BF0-2F04AED293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3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875680-B1C6-433A-9127-4C8FAAC8C874}" type="datetimeFigureOut">
              <a:rPr lang="en-US" smtClean="0"/>
              <a:pPr/>
              <a:t>3/30/2020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186D63-2710-4BD7-A688-B5C178D667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00200"/>
            <a:ext cx="6172200" cy="1894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sr-Cyrl-R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ПЕДАГОГИЈА</a:t>
            </a: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8001000" y="5638800"/>
            <a:ext cx="7620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28600" y="152400"/>
            <a:ext cx="815340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sz="2400" dirty="0" smtClean="0">
              <a:latin typeface="Garamond" pitchFamily="18" charset="0"/>
            </a:endParaRPr>
          </a:p>
          <a:p>
            <a:pPr lvl="4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700" b="1" dirty="0" smtClean="0">
                <a:latin typeface="Garamond" pitchFamily="18" charset="0"/>
              </a:rPr>
              <a:t> Атина</a:t>
            </a:r>
          </a:p>
          <a:p>
            <a:pPr lvl="1"/>
            <a:r>
              <a:rPr lang="ru-RU" sz="2700" dirty="0" smtClean="0">
                <a:latin typeface="Garamond" pitchFamily="18" charset="0"/>
              </a:rPr>
              <a:t>   Циљ васпитања: хармонијски</a:t>
            </a:r>
          </a:p>
          <a:p>
            <a:pPr lvl="1"/>
            <a:r>
              <a:rPr lang="ru-RU" sz="2700" dirty="0" smtClean="0">
                <a:latin typeface="Garamond" pitchFamily="18" charset="0"/>
              </a:rPr>
              <a:t>развитак личности. </a:t>
            </a:r>
          </a:p>
          <a:p>
            <a:pPr lvl="1"/>
            <a:r>
              <a:rPr lang="ru-RU" sz="2700" dirty="0" smtClean="0">
                <a:latin typeface="Garamond" pitchFamily="18" charset="0"/>
              </a:rPr>
              <a:t>   Деца похађају елементарне</a:t>
            </a:r>
          </a:p>
          <a:p>
            <a:pPr lvl="1"/>
            <a:r>
              <a:rPr lang="ru-RU" sz="2700" dirty="0" smtClean="0">
                <a:latin typeface="Garamond" pitchFamily="18" charset="0"/>
              </a:rPr>
              <a:t>школе.</a:t>
            </a:r>
          </a:p>
          <a:p>
            <a:pPr lvl="1"/>
            <a:endParaRPr lang="en-US" sz="2400" dirty="0" smtClean="0">
              <a:latin typeface="Garamond" pitchFamily="18" charset="0"/>
            </a:endParaRPr>
          </a:p>
          <a:p>
            <a:pPr lvl="1"/>
            <a:endParaRPr lang="sr-Cyrl-RS" sz="2400" dirty="0" smtClean="0">
              <a:latin typeface="Garamond" pitchFamily="18" charset="0"/>
            </a:endParaRPr>
          </a:p>
        </p:txBody>
      </p:sp>
      <p:pic>
        <p:nvPicPr>
          <p:cNvPr id="6" name="Picture 5" descr="greec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533400"/>
            <a:ext cx="3591432" cy="25146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657600"/>
            <a:ext cx="4267199" cy="2590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228600" y="41148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Arial" pitchFamily="34" charset="0"/>
              <a:buChar char="•"/>
            </a:pPr>
            <a:r>
              <a:rPr lang="en-US" sz="2700" dirty="0" smtClean="0">
                <a:latin typeface="Garamond" pitchFamily="18" charset="0"/>
              </a:rPr>
              <a:t> </a:t>
            </a:r>
            <a:r>
              <a:rPr lang="sr-Cyrl-RS" sz="2700" b="1" dirty="0" smtClean="0">
                <a:latin typeface="Garamond" pitchFamily="18" charset="0"/>
              </a:rPr>
              <a:t>Спарта:</a:t>
            </a:r>
          </a:p>
          <a:p>
            <a:pPr lvl="1"/>
            <a:r>
              <a:rPr lang="sr-Cyrl-RS" sz="2700" dirty="0" smtClean="0">
                <a:latin typeface="Garamond" pitchFamily="18" charset="0"/>
              </a:rPr>
              <a:t>   Главно је војно васпитање.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3048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b="1" spc="90" dirty="0" smtClean="0">
                <a:latin typeface="Garamond" pitchFamily="18" charset="0"/>
              </a:rPr>
              <a:t>Млади атињани у школи</a:t>
            </a:r>
            <a:endParaRPr lang="en-US" b="1" spc="90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6248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b="1" spc="90" dirty="0" smtClean="0">
                <a:latin typeface="Garamond" pitchFamily="18" charset="0"/>
              </a:rPr>
              <a:t>Спартанска деца осуђена на смрт</a:t>
            </a:r>
            <a:endParaRPr lang="en-US" b="1" spc="9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906780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700" b="1" dirty="0" smtClean="0">
                <a:latin typeface="Garamond" pitchFamily="18" charset="0"/>
              </a:rPr>
              <a:t> У с</a:t>
            </a:r>
            <a:r>
              <a:rPr lang="sr-Cyrl-RS" sz="2700" b="1" dirty="0" smtClean="0">
                <a:latin typeface="Garamond" pitchFamily="18" charset="0"/>
              </a:rPr>
              <a:t>редњем</a:t>
            </a:r>
            <a:r>
              <a:rPr lang="ru-RU" sz="2700" b="1" dirty="0" smtClean="0">
                <a:latin typeface="Garamond" pitchFamily="18" charset="0"/>
              </a:rPr>
              <a:t> веку </a:t>
            </a:r>
            <a:r>
              <a:rPr lang="ru-RU" sz="2700" dirty="0" smtClean="0">
                <a:latin typeface="Garamond" pitchFamily="18" charset="0"/>
              </a:rPr>
              <a:t>васпитање је сталешко.</a:t>
            </a:r>
          </a:p>
          <a:p>
            <a:pPr lvl="1"/>
            <a:endParaRPr lang="ru-RU" sz="2700" dirty="0" smtClean="0">
              <a:latin typeface="Garamond" pitchFamily="18" charset="0"/>
            </a:endParaRPr>
          </a:p>
          <a:p>
            <a:endParaRPr lang="en-US" sz="2700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700" dirty="0" smtClean="0">
                <a:latin typeface="Garamond" pitchFamily="18" charset="0"/>
              </a:rPr>
              <a:t> </a:t>
            </a:r>
            <a:r>
              <a:rPr lang="ru-RU" sz="2700" b="1" dirty="0" smtClean="0">
                <a:latin typeface="Garamond" pitchFamily="18" charset="0"/>
              </a:rPr>
              <a:t>У духовном сталежу</a:t>
            </a:r>
            <a:r>
              <a:rPr lang="ru-RU" sz="2700" dirty="0" smtClean="0">
                <a:latin typeface="Garamond" pitchFamily="18" charset="0"/>
              </a:rPr>
              <a:t> основно методичко правило је:  </a:t>
            </a:r>
          </a:p>
          <a:p>
            <a:pPr lvl="1"/>
            <a:r>
              <a:rPr lang="ru-RU" sz="2800" dirty="0" smtClean="0">
                <a:latin typeface="Garamond" pitchFamily="18" charset="0"/>
              </a:rPr>
              <a:t>         </a:t>
            </a:r>
            <a:r>
              <a:rPr lang="ru-RU" sz="2800" u="sng" dirty="0" smtClean="0">
                <a:latin typeface="Garamond" pitchFamily="18" charset="0"/>
              </a:rPr>
              <a:t>Веруј у оно што „учитељ каже“ .</a:t>
            </a:r>
          </a:p>
          <a:p>
            <a:pPr lvl="1"/>
            <a:endParaRPr lang="ru-RU" sz="2400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3" name="Picture 2" descr="SDC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29000"/>
            <a:ext cx="6935215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924800" y="5562600"/>
            <a:ext cx="7620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609600" y="457200"/>
            <a:ext cx="9296400" cy="7317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7">
              <a:buFont typeface="Arial" pitchFamily="34" charset="0"/>
              <a:buChar char="•"/>
            </a:pPr>
            <a:r>
              <a:rPr lang="ru-RU" sz="2700" dirty="0" smtClean="0">
                <a:latin typeface="Garamond" pitchFamily="18" charset="0"/>
              </a:rPr>
              <a:t> </a:t>
            </a:r>
            <a:r>
              <a:rPr lang="ru-RU" sz="2700" b="1" dirty="0" smtClean="0">
                <a:latin typeface="Garamond" pitchFamily="18" charset="0"/>
              </a:rPr>
              <a:t>У новом веку:</a:t>
            </a:r>
          </a:p>
          <a:p>
            <a:pPr lvl="7"/>
            <a:endParaRPr lang="en-US" sz="2700" b="1" dirty="0" smtClean="0">
              <a:latin typeface="Garamond" pitchFamily="18" charset="0"/>
            </a:endParaRPr>
          </a:p>
          <a:p>
            <a:pPr lvl="7"/>
            <a:endParaRPr lang="ru-RU" sz="2700" b="1" dirty="0" smtClean="0">
              <a:latin typeface="Garamond" pitchFamily="18" charset="0"/>
            </a:endParaRPr>
          </a:p>
          <a:p>
            <a:pPr lvl="1">
              <a:lnSpc>
                <a:spcPct val="150000"/>
              </a:lnSpc>
            </a:pPr>
            <a:r>
              <a:rPr lang="ru-RU" sz="2700" dirty="0" smtClean="0">
                <a:latin typeface="Garamond" pitchFamily="18" charset="0"/>
              </a:rPr>
              <a:t>	1) деца се школују без обзира на социјално порекло;</a:t>
            </a:r>
            <a:br>
              <a:rPr lang="ru-RU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	2) настава на матерњем језику ;</a:t>
            </a:r>
            <a:br>
              <a:rPr lang="ru-RU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	3) уводе се природне</a:t>
            </a:r>
            <a:endParaRPr lang="en-US" sz="2700" dirty="0" smtClean="0">
              <a:latin typeface="Garamond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700" dirty="0" smtClean="0">
                <a:latin typeface="Garamond" pitchFamily="18" charset="0"/>
              </a:rPr>
              <a:t>     </a:t>
            </a:r>
            <a:r>
              <a:rPr lang="ru-RU" sz="2700" dirty="0" smtClean="0">
                <a:latin typeface="Garamond" pitchFamily="18" charset="0"/>
              </a:rPr>
              <a:t> науке</a:t>
            </a:r>
            <a:br>
              <a:rPr lang="ru-RU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	4) граде се школе </a:t>
            </a:r>
            <a:endParaRPr lang="en-US" sz="2700" dirty="0" smtClean="0">
              <a:latin typeface="Garamond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700" dirty="0" smtClean="0">
                <a:latin typeface="Garamond" pitchFamily="18" charset="0"/>
              </a:rPr>
              <a:t>      </a:t>
            </a:r>
            <a:r>
              <a:rPr lang="ru-RU" sz="2700" dirty="0" smtClean="0">
                <a:latin typeface="Garamond" pitchFamily="18" charset="0"/>
              </a:rPr>
              <a:t>о трошку државе;</a:t>
            </a:r>
            <a:br>
              <a:rPr lang="ru-RU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	</a:t>
            </a:r>
          </a:p>
          <a:p>
            <a:pPr lvl="1">
              <a:lnSpc>
                <a:spcPct val="150000"/>
              </a:lnSpc>
            </a:pPr>
            <a:r>
              <a:rPr lang="ru-RU" sz="2700" dirty="0" smtClean="0">
                <a:latin typeface="Garamond" pitchFamily="18" charset="0"/>
              </a:rPr>
              <a:t/>
            </a:r>
            <a:br>
              <a:rPr lang="ru-RU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	</a:t>
            </a:r>
            <a:endParaRPr lang="en-US" sz="2700" dirty="0" smtClean="0">
              <a:latin typeface="Garamond" pitchFamily="18" charset="0"/>
            </a:endParaRPr>
          </a:p>
          <a:p>
            <a:pPr lvl="1"/>
            <a:endParaRPr lang="ru-RU" sz="2400" dirty="0" smtClean="0">
              <a:latin typeface="Garamond" pitchFamily="18" charset="0"/>
            </a:endParaRPr>
          </a:p>
        </p:txBody>
      </p:sp>
      <p:pic>
        <p:nvPicPr>
          <p:cNvPr id="4" name="Picture 3" descr="7rpvzqvb-13790473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895600"/>
            <a:ext cx="48006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09600"/>
            <a:ext cx="8077200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>
              <a:buFont typeface="Arial" pitchFamily="34" charset="0"/>
              <a:buChar char="•"/>
            </a:pPr>
            <a:r>
              <a:rPr lang="ru-RU" sz="2700" b="1" dirty="0" smtClean="0">
                <a:latin typeface="Garamond" pitchFamily="18" charset="0"/>
              </a:rPr>
              <a:t> Индустријска револуција </a:t>
            </a:r>
            <a:endParaRPr lang="en-US" sz="2700" b="1" dirty="0" smtClean="0">
              <a:latin typeface="Garamond" pitchFamily="18" charset="0"/>
            </a:endParaRPr>
          </a:p>
          <a:p>
            <a:pPr lvl="1"/>
            <a:r>
              <a:rPr lang="en-US" sz="2400" dirty="0" smtClean="0">
                <a:latin typeface="Garamond" pitchFamily="18" charset="0"/>
              </a:rPr>
              <a:t>	             </a:t>
            </a:r>
            <a:r>
              <a:rPr lang="sr-Cyrl-RS" sz="2400" dirty="0" smtClean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(крај </a:t>
            </a:r>
            <a:r>
              <a:rPr lang="en-US" sz="2400" dirty="0" smtClean="0">
                <a:latin typeface="Garamond" pitchFamily="18" charset="0"/>
              </a:rPr>
              <a:t>XVIII</a:t>
            </a:r>
            <a:r>
              <a:rPr lang="ru-RU" sz="2400" dirty="0" smtClean="0">
                <a:latin typeface="Garamond" pitchFamily="18" charset="0"/>
              </a:rPr>
              <a:t>- почетак </a:t>
            </a:r>
            <a:r>
              <a:rPr lang="en-US" sz="2400" dirty="0" smtClean="0">
                <a:latin typeface="Garamond" pitchFamily="18" charset="0"/>
              </a:rPr>
              <a:t>XIX</a:t>
            </a:r>
            <a:r>
              <a:rPr lang="ru-RU" sz="2400" dirty="0" smtClean="0">
                <a:latin typeface="Garamond" pitchFamily="18" charset="0"/>
              </a:rPr>
              <a:t> века)</a:t>
            </a:r>
            <a:endParaRPr lang="en-US" sz="2400" dirty="0" smtClean="0">
              <a:latin typeface="Garamond" pitchFamily="18" charset="0"/>
            </a:endParaRPr>
          </a:p>
          <a:p>
            <a:pPr lvl="1" algn="ctr"/>
            <a:endParaRPr lang="en-US" sz="2700" dirty="0" smtClean="0">
              <a:latin typeface="Garamond" pitchFamily="18" charset="0"/>
            </a:endParaRPr>
          </a:p>
          <a:p>
            <a:pPr lvl="1"/>
            <a:r>
              <a:rPr lang="ru-RU" sz="2700" dirty="0" smtClean="0">
                <a:latin typeface="Garamond" pitchFamily="18" charset="0"/>
              </a:rPr>
              <a:t>Држава зависи од система васпитања.</a:t>
            </a:r>
          </a:p>
          <a:p>
            <a:pPr lvl="1"/>
            <a:r>
              <a:rPr lang="ru-RU" sz="2700" dirty="0" smtClean="0">
                <a:latin typeface="Garamond" pitchFamily="18" charset="0"/>
              </a:rPr>
              <a:t>Конструише се посебна наука - </a:t>
            </a:r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ПЕДАГОГИЈА</a:t>
            </a:r>
            <a:r>
              <a:rPr lang="ru-RU" sz="2700" dirty="0" smtClean="0">
                <a:latin typeface="Garamond" pitchFamily="18" charset="0"/>
              </a:rPr>
              <a:t>.</a:t>
            </a:r>
            <a:endParaRPr lang="en-US" sz="2700" dirty="0" smtClean="0">
              <a:latin typeface="Garamond" pitchFamily="18" charset="0"/>
            </a:endParaRPr>
          </a:p>
          <a:p>
            <a:pPr lvl="1">
              <a:lnSpc>
                <a:spcPct val="150000"/>
              </a:lnSpc>
            </a:pPr>
            <a:endParaRPr lang="en-US" sz="2700" dirty="0" smtClean="0">
              <a:latin typeface="Garamond" pitchFamily="18" charset="0"/>
            </a:endParaRPr>
          </a:p>
          <a:p>
            <a:pPr lvl="1"/>
            <a:endParaRPr lang="ru-RU" sz="2700" dirty="0" smtClean="0">
              <a:latin typeface="Garamond" pitchFamily="18" charset="0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124200"/>
            <a:ext cx="6197600" cy="31813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848600" y="5410200"/>
            <a:ext cx="8382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20574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700" b="1" dirty="0" smtClean="0">
                <a:latin typeface="Garamond" pitchFamily="18" charset="0"/>
              </a:rPr>
              <a:t> Сократ</a:t>
            </a:r>
            <a:r>
              <a:rPr lang="sr-Cyrl-RS" sz="2700" dirty="0" smtClean="0">
                <a:latin typeface="Garamond" pitchFamily="18" charset="0"/>
              </a:rPr>
              <a:t> истиче значај сазнања и по њему је смисао васпитања обавеза послушности деце.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700" b="1" dirty="0" smtClean="0">
                <a:latin typeface="Garamond" pitchFamily="18" charset="0"/>
              </a:rPr>
              <a:t> Платон</a:t>
            </a:r>
            <a:r>
              <a:rPr lang="sr-Cyrl-RS" sz="2700" dirty="0" smtClean="0">
                <a:latin typeface="Garamond" pitchFamily="18" charset="0"/>
              </a:rPr>
              <a:t> прави систем васпитања и сматра да је васпитање основни начин да се сазна свет идеја.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RS" sz="2700" b="1" dirty="0" smtClean="0">
                <a:latin typeface="Garamond" pitchFamily="18" charset="0"/>
              </a:rPr>
              <a:t> Аристотел</a:t>
            </a:r>
            <a:r>
              <a:rPr lang="sr-Cyrl-RS" sz="2700" dirty="0" smtClean="0">
                <a:latin typeface="Garamond" pitchFamily="18" charset="0"/>
              </a:rPr>
              <a:t> васпитање сматра средством јачања државе и истиче значај личне активности васпитаника.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Најпознатији педагози и </a:t>
            </a:r>
            <a:br>
              <a:rPr lang="sr-Cyrl-R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sr-Cyrl-R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њихова дела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81600"/>
            <a:ext cx="9144000" cy="762000"/>
          </a:xfrm>
          <a:prstGeom prst="rect">
            <a:avLst/>
          </a:prstGeom>
          <a:solidFill>
            <a:schemeClr val="tx1">
              <a:lumMod val="65000"/>
              <a:lumOff val="35000"/>
              <a:alpha val="21000"/>
            </a:schemeClr>
          </a:solidFill>
          <a:ln>
            <a:solidFill>
              <a:schemeClr val="bg1">
                <a:lumMod val="5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" y="838200"/>
            <a:ext cx="3164114" cy="3955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178" y="838200"/>
            <a:ext cx="3006622" cy="39553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38200"/>
            <a:ext cx="2860778" cy="3955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181600"/>
            <a:ext cx="3124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sr-Cyrl-RS" sz="2400" b="1" dirty="0" smtClean="0">
                <a:latin typeface="Garamond" pitchFamily="18" charset="0"/>
              </a:rPr>
              <a:t>Сократ</a:t>
            </a:r>
          </a:p>
          <a:p>
            <a:pPr marL="285750" indent="-285750"/>
            <a:r>
              <a:rPr lang="sr-Cyrl-RS" sz="2000" dirty="0" smtClean="0">
                <a:latin typeface="Garamond" pitchFamily="18" charset="0"/>
              </a:rPr>
              <a:t> 470. п.н.е. - 399. п.н.е.</a:t>
            </a:r>
          </a:p>
          <a:p>
            <a:pPr marL="285750" indent="-285750"/>
            <a:endParaRPr lang="sr-Cyrl-RS" sz="2400" b="1" dirty="0" smtClean="0">
              <a:latin typeface="Garamond" pitchFamily="18" charset="0"/>
            </a:endParaRPr>
          </a:p>
          <a:p>
            <a:pPr marL="285750" indent="-285750"/>
            <a:endParaRPr lang="en-US" sz="2400" b="1" dirty="0">
              <a:latin typeface="Garamon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5181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sr-Cyrl-RS" sz="2400" b="1" dirty="0" smtClean="0">
                <a:latin typeface="Garamond" pitchFamily="18" charset="0"/>
              </a:rPr>
              <a:t>Аристотел</a:t>
            </a:r>
          </a:p>
          <a:p>
            <a:pPr marL="285750" indent="-285750"/>
            <a:r>
              <a:rPr lang="sr-Cyrl-RS" sz="2000" dirty="0" smtClean="0">
                <a:latin typeface="Garamond" pitchFamily="18" charset="0"/>
              </a:rPr>
              <a:t>     384. п.н.е. - 322. п.н.е.</a:t>
            </a:r>
            <a:endParaRPr lang="en-US" sz="2000" dirty="0"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5181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sr-Cyrl-RS" sz="2400" b="1" dirty="0" smtClean="0">
                <a:latin typeface="Garamond" pitchFamily="18" charset="0"/>
              </a:rPr>
              <a:t>Платон</a:t>
            </a:r>
          </a:p>
          <a:p>
            <a:pPr marL="285750" indent="-285750"/>
            <a:r>
              <a:rPr lang="sr-Cyrl-RS" sz="2000" dirty="0" smtClean="0">
                <a:latin typeface="Garamond" pitchFamily="18" charset="0"/>
              </a:rPr>
              <a:t>  427. п.н.е. - 347. п.н.е.</a:t>
            </a:r>
            <a:endParaRPr lang="en-US" sz="2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enovo\Desktop\Quintil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86000"/>
            <a:ext cx="28194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51029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3200" b="1" dirty="0" smtClean="0">
                <a:latin typeface="Garamond" pitchFamily="18" charset="0"/>
              </a:rPr>
              <a:t>Марко Фабије Квитилијан</a:t>
            </a:r>
          </a:p>
          <a:p>
            <a:pPr algn="ctr"/>
            <a:r>
              <a:rPr lang="az-Cyrl-AZ" sz="3200" b="1" dirty="0" smtClean="0">
                <a:latin typeface="Garamond" pitchFamily="18" charset="0"/>
              </a:rPr>
              <a:t>(</a:t>
            </a:r>
            <a:r>
              <a:rPr lang="sr-Cyrl-RS" sz="3200" b="1" dirty="0" smtClean="0">
                <a:latin typeface="Garamond" pitchFamily="18" charset="0"/>
              </a:rPr>
              <a:t>35-100</a:t>
            </a:r>
            <a:r>
              <a:rPr lang="az-Cyrl-AZ" sz="3200" b="1" dirty="0" smtClean="0">
                <a:latin typeface="Garamond" pitchFamily="18" charset="0"/>
              </a:rPr>
              <a:t>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2743200"/>
            <a:ext cx="4495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Garamond" pitchFamily="18" charset="0"/>
              </a:rPr>
              <a:t>Квинтилијан </a:t>
            </a:r>
            <a:r>
              <a:rPr lang="ru-RU" sz="2700" dirty="0">
                <a:latin typeface="Garamond" pitchFamily="18" charset="0"/>
              </a:rPr>
              <a:t>се залагао за образовање у </a:t>
            </a:r>
            <a:r>
              <a:rPr lang="ru-RU" sz="2700" dirty="0" smtClean="0">
                <a:latin typeface="Garamond" pitchFamily="18" charset="0"/>
              </a:rPr>
              <a:t>јавним</a:t>
            </a:r>
            <a:r>
              <a:rPr lang="en-US" sz="2700" dirty="0" smtClean="0"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школама,</a:t>
            </a:r>
            <a:r>
              <a:rPr lang="en-US" sz="2700" dirty="0" smtClean="0"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указивао </a:t>
            </a:r>
            <a:r>
              <a:rPr lang="ru-RU" sz="2700" dirty="0">
                <a:latin typeface="Garamond" pitchFamily="18" charset="0"/>
              </a:rPr>
              <a:t>је на </a:t>
            </a:r>
            <a:r>
              <a:rPr lang="ru-RU" sz="2700" dirty="0" smtClean="0">
                <a:latin typeface="Garamond" pitchFamily="18" charset="0"/>
              </a:rPr>
              <a:t>значај васпитача</a:t>
            </a:r>
            <a:r>
              <a:rPr lang="ru-RU" sz="2700" dirty="0">
                <a:latin typeface="Garamond" pitchFamily="18" charset="0"/>
              </a:rPr>
              <a:t>, </a:t>
            </a:r>
            <a:r>
              <a:rPr lang="ru-RU" sz="2700" dirty="0" smtClean="0">
                <a:latin typeface="Garamond" pitchFamily="18" charset="0"/>
              </a:rPr>
              <a:t>нарочито </a:t>
            </a:r>
            <a:r>
              <a:rPr lang="ru-RU" sz="2700" dirty="0">
                <a:latin typeface="Garamond" pitchFamily="18" charset="0"/>
              </a:rPr>
              <a:t>у </a:t>
            </a:r>
            <a:r>
              <a:rPr lang="ru-RU" sz="2700" dirty="0" smtClean="0">
                <a:latin typeface="Garamond" pitchFamily="18" charset="0"/>
              </a:rPr>
              <a:t>раду</a:t>
            </a:r>
            <a:r>
              <a:rPr lang="en-US" sz="2700" dirty="0" smtClean="0"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са </a:t>
            </a:r>
            <a:r>
              <a:rPr lang="ru-RU" sz="2700" dirty="0">
                <a:latin typeface="Garamond" pitchFamily="18" charset="0"/>
              </a:rPr>
              <a:t>децом </a:t>
            </a:r>
            <a:r>
              <a:rPr lang="ru-RU" sz="2700" dirty="0" smtClean="0">
                <a:latin typeface="Garamond" pitchFamily="18" charset="0"/>
              </a:rPr>
              <a:t>мла</a:t>
            </a:r>
            <a:r>
              <a:rPr lang="sr-Cyrl-RS" sz="2700" dirty="0" smtClean="0">
                <a:latin typeface="Garamond" pitchFamily="18" charset="0"/>
              </a:rPr>
              <a:t>ђ</a:t>
            </a:r>
            <a:r>
              <a:rPr lang="ru-RU" sz="2700" dirty="0" smtClean="0">
                <a:latin typeface="Garamond" pitchFamily="18" charset="0"/>
              </a:rPr>
              <a:t>ег узраста</a:t>
            </a:r>
            <a:r>
              <a:rPr lang="en-US" sz="2700" dirty="0" smtClean="0">
                <a:latin typeface="Garamond" pitchFamily="18" charset="0"/>
              </a:rPr>
              <a:t>.</a:t>
            </a:r>
            <a:endParaRPr lang="en-US" sz="27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0"/>
            <a:ext cx="19064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latin typeface="Garamond" pitchFamily="18" charset="0"/>
              </a:rPr>
              <a:t>Виторино да Фелтре</a:t>
            </a:r>
          </a:p>
          <a:p>
            <a:pPr algn="ctr"/>
            <a:r>
              <a:rPr lang="it-IT" sz="1600" b="1" dirty="0" smtClean="0">
                <a:latin typeface="Garamond" pitchFamily="18" charset="0"/>
              </a:rPr>
              <a:t>(</a:t>
            </a:r>
            <a:r>
              <a:rPr lang="it-IT" sz="1600" b="1" dirty="0">
                <a:latin typeface="Garamond" pitchFamily="18" charset="0"/>
              </a:rPr>
              <a:t>1378 – </a:t>
            </a:r>
            <a:r>
              <a:rPr lang="it-IT" sz="1600" b="1" dirty="0" smtClean="0">
                <a:latin typeface="Garamond" pitchFamily="18" charset="0"/>
              </a:rPr>
              <a:t>1446</a:t>
            </a:r>
            <a:r>
              <a:rPr lang="it-IT" sz="1600" b="1" dirty="0">
                <a:latin typeface="Garamond" pitchFamily="18" charset="0"/>
              </a:rPr>
              <a:t>) </a:t>
            </a:r>
            <a:endParaRPr lang="en-US" sz="1600" b="1" dirty="0">
              <a:latin typeface="Garamond" pitchFamily="18" charset="0"/>
            </a:endParaRPr>
          </a:p>
        </p:txBody>
      </p:sp>
      <p:pic>
        <p:nvPicPr>
          <p:cNvPr id="3074" name="Picture 2" descr="C:\Users\Lenovo\Desktop\Giusto_di_gand_e_pedro_berruguete,_vittorino_da_felt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4988"/>
            <a:ext cx="1755467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enovo\Desktop\320px-Luis_Vives_(Pere_Carbonell)_Madrid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1290"/>
            <a:ext cx="1676400" cy="2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1729" y="3009752"/>
            <a:ext cx="137088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b="1" dirty="0" smtClean="0">
                <a:latin typeface="Garamond" pitchFamily="18" charset="0"/>
              </a:rPr>
              <a:t>Луис Вивес</a:t>
            </a:r>
            <a:r>
              <a:rPr lang="sr-Cyrl-RS" sz="1600" b="1" dirty="0" smtClean="0">
                <a:latin typeface="Garamond" pitchFamily="18" charset="0"/>
              </a:rPr>
              <a:t/>
            </a:r>
            <a:br>
              <a:rPr lang="sr-Cyrl-RS" sz="1600" b="1" dirty="0" smtClean="0">
                <a:latin typeface="Garamond" pitchFamily="18" charset="0"/>
              </a:rPr>
            </a:br>
            <a:r>
              <a:rPr lang="sr-Cyrl-RS" sz="1600" b="1" dirty="0" smtClean="0">
                <a:latin typeface="Garamond" pitchFamily="18" charset="0"/>
              </a:rPr>
              <a:t>(1492 </a:t>
            </a:r>
            <a:r>
              <a:rPr lang="it-IT" sz="1600" b="1" dirty="0" smtClean="0">
                <a:latin typeface="Garamond" pitchFamily="18" charset="0"/>
              </a:rPr>
              <a:t>–</a:t>
            </a:r>
            <a:r>
              <a:rPr lang="sr-Cyrl-RS" sz="1600" b="1" dirty="0" smtClean="0">
                <a:latin typeface="Garamond" pitchFamily="18" charset="0"/>
              </a:rPr>
              <a:t> 1540)</a:t>
            </a:r>
            <a:endParaRPr lang="en-US" sz="16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0238" y="2990449"/>
            <a:ext cx="243553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Франсоа Рабле</a:t>
            </a:r>
            <a:endParaRPr lang="en-US" b="1" dirty="0" smtClean="0">
              <a:latin typeface="Garamond" pitchFamily="18" charset="0"/>
            </a:endParaRPr>
          </a:p>
          <a:p>
            <a:pPr algn="ctr"/>
            <a:r>
              <a:rPr lang="en-US" sz="1600" b="1" dirty="0" smtClean="0">
                <a:latin typeface="Garamond" pitchFamily="18" charset="0"/>
              </a:rPr>
              <a:t>(1494-1553)</a:t>
            </a:r>
            <a:r>
              <a:rPr lang="ru-RU" sz="1600" dirty="0" smtClean="0">
                <a:latin typeface="Garamond" pitchFamily="18" charset="0"/>
              </a:rPr>
              <a:t> </a:t>
            </a:r>
            <a:endParaRPr lang="en-US" sz="1600" dirty="0" smtClean="0">
              <a:latin typeface="Garamond" pitchFamily="18" charset="0"/>
            </a:endParaRPr>
          </a:p>
          <a:p>
            <a:pPr algn="ctr"/>
            <a:r>
              <a:rPr lang="sr-Cyrl-RS" sz="1600" dirty="0" smtClean="0">
                <a:latin typeface="Garamond" pitchFamily="18" charset="0"/>
              </a:rPr>
              <a:t>„Гаргантуа и пантагруел“</a:t>
            </a:r>
            <a:endParaRPr lang="en-US" sz="1600" dirty="0">
              <a:latin typeface="Garamond" pitchFamily="18" charset="0"/>
            </a:endParaRPr>
          </a:p>
        </p:txBody>
      </p:sp>
      <p:pic>
        <p:nvPicPr>
          <p:cNvPr id="3076" name="Picture 4" descr="C:\Users\Lenovo\Desktop\Francois_Rabela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38" y="136411"/>
            <a:ext cx="2198504" cy="279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enovo\Desktop\Michel_de_Montaigne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3962400"/>
            <a:ext cx="22860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4648200"/>
            <a:ext cx="237713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z-Cyrl-AZ" b="1" dirty="0" smtClean="0">
                <a:latin typeface="Garamond" pitchFamily="18" charset="0"/>
              </a:rPr>
              <a:t>Еразмо Ротердамски</a:t>
            </a:r>
          </a:p>
          <a:p>
            <a:pPr algn="ctr"/>
            <a:r>
              <a:rPr lang="en-US" sz="1600" b="1" dirty="0" smtClean="0">
                <a:latin typeface="Garamond" pitchFamily="18" charset="0"/>
              </a:rPr>
              <a:t>(1466-1536)</a:t>
            </a:r>
            <a:endParaRPr lang="az-Cyrl-AZ" sz="1600" dirty="0" smtClean="0">
              <a:latin typeface="Garamond" pitchFamily="18" charset="0"/>
            </a:endParaRPr>
          </a:p>
          <a:p>
            <a:pPr algn="ctr"/>
            <a:r>
              <a:rPr lang="sr-Cyrl-RS" sz="1600" dirty="0" smtClean="0">
                <a:latin typeface="Garamond" pitchFamily="18" charset="0"/>
              </a:rPr>
              <a:t>„Похвала лудости“</a:t>
            </a:r>
            <a:endParaRPr lang="en-US" sz="1600" dirty="0">
              <a:latin typeface="Garamond" pitchFamily="18" charset="0"/>
            </a:endParaRPr>
          </a:p>
        </p:txBody>
      </p:sp>
      <p:pic>
        <p:nvPicPr>
          <p:cNvPr id="3078" name="Picture 6" descr="C:\Users\Lenovo\Desktop\250px-Holbein-erasm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810000"/>
            <a:ext cx="2190070" cy="277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24000" y="5996226"/>
            <a:ext cx="1981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b="1" dirty="0" smtClean="0">
                <a:latin typeface="Garamond" pitchFamily="18" charset="0"/>
              </a:rPr>
              <a:t>Мишел Монтењ</a:t>
            </a:r>
            <a:endParaRPr lang="en-US" b="1" dirty="0" smtClean="0">
              <a:latin typeface="Garamond" pitchFamily="18" charset="0"/>
            </a:endParaRPr>
          </a:p>
          <a:p>
            <a:pPr algn="ctr"/>
            <a:r>
              <a:rPr lang="en-US" sz="1600" b="1" dirty="0" smtClean="0">
                <a:latin typeface="Garamond" pitchFamily="18" charset="0"/>
              </a:rPr>
              <a:t>(1533-1592)</a:t>
            </a:r>
            <a:r>
              <a:rPr lang="az-Cyrl-AZ" sz="1600" dirty="0">
                <a:latin typeface="Garamond" pitchFamily="18" charset="0"/>
              </a:rPr>
              <a:t> </a:t>
            </a:r>
            <a:endParaRPr lang="az-Cyrl-AZ" sz="1600" dirty="0" smtClean="0">
              <a:latin typeface="Garamond" pitchFamily="18" charset="0"/>
            </a:endParaRPr>
          </a:p>
          <a:p>
            <a:pPr algn="ctr"/>
            <a:endParaRPr lang="en-US" sz="1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Garamond" pitchFamily="18" charset="0"/>
              </a:rPr>
              <a:t>Јан Амос Коменски</a:t>
            </a:r>
          </a:p>
          <a:p>
            <a:pPr algn="ctr"/>
            <a:r>
              <a:rPr lang="sr-Cyrl-RS" sz="3200" b="1" dirty="0" smtClean="0">
                <a:latin typeface="Garamond" pitchFamily="18" charset="0"/>
              </a:rPr>
              <a:t>(1592-1670)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026" name="Picture 2" descr="C:\Users\Lenovo\Desktop\Jan Amos Komens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67000"/>
            <a:ext cx="2895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22860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Garamond" pitchFamily="18" charset="0"/>
              </a:rPr>
              <a:t>Био је чешки педагог, лингвиста, природњак, хуманиста, филозоф и политичар.</a:t>
            </a:r>
          </a:p>
          <a:p>
            <a:endParaRPr lang="en-US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Сматрао је да васпитање треба </a:t>
            </a:r>
          </a:p>
          <a:p>
            <a:r>
              <a:rPr lang="ru-RU" sz="2700" dirty="0" smtClean="0">
                <a:latin typeface="Garamond" pitchFamily="18" charset="0"/>
              </a:rPr>
              <a:t>прилагодити детету.</a:t>
            </a:r>
          </a:p>
          <a:p>
            <a:endParaRPr lang="ru-RU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Разрадио је нову организацију </a:t>
            </a:r>
          </a:p>
          <a:p>
            <a:r>
              <a:rPr lang="ru-RU" sz="2700" dirty="0" smtClean="0">
                <a:latin typeface="Garamond" pitchFamily="18" charset="0"/>
              </a:rPr>
              <a:t>наставе.</a:t>
            </a:r>
          </a:p>
        </p:txBody>
      </p:sp>
    </p:spTree>
    <p:extLst>
      <p:ext uri="{BB962C8B-B14F-4D97-AF65-F5344CB8AC3E}">
        <p14:creationId xmlns:p14="http://schemas.microsoft.com/office/powerpoint/2010/main" val="2857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37859-john-loc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905000"/>
            <a:ext cx="3200400" cy="4419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2209800"/>
            <a:ext cx="55626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700" dirty="0" smtClean="0">
                <a:latin typeface="Garamond" pitchFamily="18" charset="0"/>
              </a:rPr>
              <a:t>Био је енглески филозоф и педагог. 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Залаже се за васпитање деце “виших сталежа”.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Истиче значај интелектуалног, физичког, моралног и породичног васпитања.</a:t>
            </a:r>
          </a:p>
          <a:p>
            <a:endParaRPr lang="en-US" sz="2700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33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Garamond" pitchFamily="18" charset="0"/>
              </a:rPr>
              <a:t>Џон Лок</a:t>
            </a:r>
          </a:p>
          <a:p>
            <a:pPr algn="ctr"/>
            <a:r>
              <a:rPr lang="sr-Cyrl-RS" sz="3200" b="1" dirty="0" smtClean="0">
                <a:latin typeface="Garamond" pitchFamily="18" charset="0"/>
              </a:rPr>
              <a:t>(1632-1704)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0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Од уопштавања искуства до науке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382000" cy="1828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700" dirty="0" smtClean="0">
                <a:latin typeface="Garamond" pitchFamily="18" charset="0"/>
                <a:cs typeface="Times New Roman" pitchFamily="18" charset="0"/>
              </a:rPr>
              <a:t>Васпитање - карактеристично за све епохе људског развоја</a:t>
            </a:r>
            <a:endParaRPr lang="en-US" sz="2700" dirty="0" smtClean="0">
              <a:latin typeface="Garamond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700" dirty="0" smtClean="0">
                <a:latin typeface="Garamond" pitchFamily="18" charset="0"/>
                <a:cs typeface="Times New Roman" pitchFamily="18" charset="0"/>
              </a:rPr>
              <a:t>Са умножавањем људског искуства развија се и делатност васпитања</a:t>
            </a:r>
            <a:endParaRPr lang="en-US" sz="2700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8" name="Picture 7" descr="school-7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657600"/>
            <a:ext cx="4114800" cy="2819400"/>
          </a:xfrm>
          <a:prstGeom prst="rect">
            <a:avLst/>
          </a:prstGeom>
        </p:spPr>
      </p:pic>
      <p:pic>
        <p:nvPicPr>
          <p:cNvPr id="9" name="Picture 8" descr="children_using_computers_in_classroom_700-02217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57600"/>
            <a:ext cx="4038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rato_rousse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057400"/>
            <a:ext cx="3200400" cy="3657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2438400"/>
            <a:ext cx="563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Garamond" pitchFamily="18" charset="0"/>
              </a:rPr>
              <a:t>Био </a:t>
            </a:r>
            <a:r>
              <a:rPr lang="ru-RU" sz="2700" dirty="0">
                <a:latin typeface="Garamond" pitchFamily="18" charset="0"/>
              </a:rPr>
              <a:t>је швајцарско-француски филозоф, </a:t>
            </a:r>
            <a:r>
              <a:rPr lang="ru-RU" sz="2700" dirty="0" smtClean="0">
                <a:latin typeface="Garamond" pitchFamily="18" charset="0"/>
              </a:rPr>
              <a:t>књижевник и педагог.</a:t>
            </a:r>
          </a:p>
          <a:p>
            <a:endParaRPr lang="ru-RU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Залагао се за васпитање у природи.</a:t>
            </a:r>
          </a:p>
          <a:p>
            <a:endParaRPr lang="ru-RU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Запоставио је питање образовања женске деце.</a:t>
            </a:r>
          </a:p>
          <a:p>
            <a:endParaRPr lang="en-US" sz="27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8382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aramond" pitchFamily="18" charset="0"/>
              </a:rPr>
              <a:t>Жан Жак </a:t>
            </a:r>
            <a:r>
              <a:rPr lang="ru-RU" sz="3200" b="1" dirty="0" smtClean="0">
                <a:latin typeface="Garamond" pitchFamily="18" charset="0"/>
              </a:rPr>
              <a:t>Русо</a:t>
            </a:r>
          </a:p>
          <a:p>
            <a:pPr algn="ctr"/>
            <a:r>
              <a:rPr lang="ru-RU" sz="3200" b="1" dirty="0" smtClean="0">
                <a:latin typeface="Garamond" pitchFamily="18" charset="0"/>
              </a:rPr>
              <a:t>(1712-1778)</a:t>
            </a:r>
            <a:endParaRPr lang="en-US" sz="32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ohann_heinrich_pestalozz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057400"/>
            <a:ext cx="3581400" cy="3581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8382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latin typeface="Garamond" pitchFamily="18" charset="0"/>
              </a:rPr>
              <a:t>Јохан Хајнрих </a:t>
            </a:r>
            <a:r>
              <a:rPr lang="sr-Cyrl-RS" sz="3200" b="1" dirty="0" smtClean="0">
                <a:latin typeface="Garamond" pitchFamily="18" charset="0"/>
              </a:rPr>
              <a:t>Песталоци</a:t>
            </a:r>
          </a:p>
          <a:p>
            <a:pPr algn="ctr"/>
            <a:r>
              <a:rPr lang="sr-Cyrl-RS" sz="3200" b="1" dirty="0" smtClean="0">
                <a:latin typeface="Garamond" pitchFamily="18" charset="0"/>
              </a:rPr>
              <a:t>(1746-1827)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522316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Garamond" pitchFamily="18" charset="0"/>
              </a:rPr>
              <a:t>Био </a:t>
            </a:r>
            <a:r>
              <a:rPr lang="ru-RU" sz="2700" dirty="0">
                <a:latin typeface="Garamond" pitchFamily="18" charset="0"/>
              </a:rPr>
              <a:t>утицајни швајцарски педагог </a:t>
            </a:r>
            <a:endParaRPr lang="ru-RU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и </a:t>
            </a:r>
            <a:r>
              <a:rPr lang="ru-RU" sz="2700" dirty="0">
                <a:latin typeface="Garamond" pitchFamily="18" charset="0"/>
              </a:rPr>
              <a:t>реформатор образовања</a:t>
            </a:r>
            <a:r>
              <a:rPr lang="ru-RU" sz="2700" dirty="0" smtClean="0">
                <a:latin typeface="Garamond" pitchFamily="18" charset="0"/>
              </a:rPr>
              <a:t>.</a:t>
            </a:r>
          </a:p>
          <a:p>
            <a:endParaRPr lang="ru-RU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Сматрао је дасе васпитање мора заснивати на развоју ума, срца и руке.</a:t>
            </a:r>
          </a:p>
          <a:p>
            <a:endParaRPr lang="ru-RU" sz="2700" dirty="0" smtClean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2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700" dirty="0" smtClean="0">
                <a:latin typeface="Garamond" pitchFamily="18" charset="0"/>
              </a:rPr>
              <a:t>Био је енглески </a:t>
            </a:r>
            <a:r>
              <a:rPr lang="ru-RU" sz="2700" dirty="0">
                <a:latin typeface="Garamond" pitchFamily="18" charset="0"/>
              </a:rPr>
              <a:t>филозоф и теоретичар социологије</a:t>
            </a:r>
            <a:r>
              <a:rPr lang="ru-RU" sz="2700" dirty="0" smtClean="0">
                <a:latin typeface="Garamond" pitchFamily="18" charset="0"/>
              </a:rPr>
              <a:t>.</a:t>
            </a:r>
          </a:p>
          <a:p>
            <a:endParaRPr lang="ru-RU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Допринео </a:t>
            </a:r>
            <a:r>
              <a:rPr lang="ru-RU" sz="2700" dirty="0">
                <a:latin typeface="Garamond" pitchFamily="18" charset="0"/>
              </a:rPr>
              <a:t>је у многим научним областима, укључујући етику, религију, политику, </a:t>
            </a:r>
            <a:r>
              <a:rPr lang="ru-RU" sz="2700" dirty="0" smtClean="0">
                <a:latin typeface="Garamond" pitchFamily="18" charset="0"/>
              </a:rPr>
              <a:t>филозофију, </a:t>
            </a:r>
            <a:r>
              <a:rPr lang="ru-RU" sz="2700" dirty="0">
                <a:latin typeface="Garamond" pitchFamily="18" charset="0"/>
              </a:rPr>
              <a:t>социологију и психологију.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199" y="609600"/>
            <a:ext cx="336181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Garamond" pitchFamily="18" charset="0"/>
              </a:rPr>
              <a:t>Херберт </a:t>
            </a:r>
            <a:r>
              <a:rPr lang="ru-RU" sz="3200" b="1" dirty="0" smtClean="0">
                <a:latin typeface="Garamond" pitchFamily="18" charset="0"/>
              </a:rPr>
              <a:t>Спенсер</a:t>
            </a:r>
          </a:p>
          <a:p>
            <a:pPr algn="ctr"/>
            <a:r>
              <a:rPr lang="ru-RU" sz="3200" b="1" dirty="0">
                <a:latin typeface="Garamond" pitchFamily="18" charset="0"/>
              </a:rPr>
              <a:t>(1820 – 1903)</a:t>
            </a:r>
            <a:r>
              <a:rPr lang="ru-RU" sz="3200" b="1" dirty="0" smtClean="0">
                <a:latin typeface="Garamond" pitchFamily="18" charset="0"/>
              </a:rPr>
              <a:t> </a:t>
            </a:r>
            <a:endParaRPr lang="en-US" sz="3200" b="1" dirty="0"/>
          </a:p>
        </p:txBody>
      </p:sp>
      <p:pic>
        <p:nvPicPr>
          <p:cNvPr id="4098" name="Picture 2" descr="C:\Users\Lenovo\Desktop\Herbert_Spencer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09649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4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362200"/>
            <a:ext cx="4800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700" dirty="0" smtClean="0">
                <a:latin typeface="Garamond" pitchFamily="18" charset="0"/>
              </a:rPr>
              <a:t>Био </a:t>
            </a:r>
            <a:r>
              <a:rPr lang="sr-Cyrl-RS" sz="2700" dirty="0">
                <a:latin typeface="Garamond" pitchFamily="18" charset="0"/>
              </a:rPr>
              <a:t>је немачки </a:t>
            </a:r>
            <a:r>
              <a:rPr lang="sr-Cyrl-RS" sz="2700" dirty="0" smtClean="0">
                <a:latin typeface="Garamond" pitchFamily="18" charset="0"/>
              </a:rPr>
              <a:t>филозоф и педагог.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Сматрао је да настава мора да прође кроз формалне ступњеве: јасност, асоцијација, систем и метод.</a:t>
            </a:r>
            <a:endParaRPr lang="en-US" sz="2700" dirty="0">
              <a:latin typeface="Garamond" pitchFamily="18" charset="0"/>
            </a:endParaRPr>
          </a:p>
        </p:txBody>
      </p:sp>
      <p:pic>
        <p:nvPicPr>
          <p:cNvPr id="5122" name="Picture 2" descr="C:\Users\Lenovo\Downloads\Johann_Friedrich_Herb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03040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6858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latin typeface="Garamond" pitchFamily="18" charset="0"/>
              </a:rPr>
              <a:t>Јохан Фридрих </a:t>
            </a:r>
            <a:r>
              <a:rPr lang="sr-Cyrl-RS" sz="3200" b="1" dirty="0" smtClean="0">
                <a:latin typeface="Garamond" pitchFamily="18" charset="0"/>
              </a:rPr>
              <a:t>Хербарт</a:t>
            </a:r>
          </a:p>
          <a:p>
            <a:pPr algn="ctr"/>
            <a:r>
              <a:rPr lang="sr-Cyrl-RS" sz="3200" b="1" dirty="0" smtClean="0">
                <a:latin typeface="Garamond" pitchFamily="18" charset="0"/>
              </a:rPr>
              <a:t>(1776-1841)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15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17631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Garamond" pitchFamily="18" charset="0"/>
              </a:rPr>
              <a:t>     </a:t>
            </a:r>
            <a:r>
              <a:rPr lang="sr-Cyrl-RS" sz="2700" dirty="0" smtClean="0">
                <a:latin typeface="Garamond" pitchFamily="18" charset="0"/>
              </a:rPr>
              <a:t>Б</a:t>
            </a:r>
            <a:r>
              <a:rPr lang="ru-RU" sz="2700" dirty="0" smtClean="0">
                <a:latin typeface="Garamond" pitchFamily="18" charset="0"/>
              </a:rPr>
              <a:t>ио </a:t>
            </a:r>
            <a:r>
              <a:rPr lang="en-US" sz="2700" dirty="0" smtClean="0">
                <a:latin typeface="Garamond" pitchFamily="18" charset="0"/>
              </a:rPr>
              <a:t>je </a:t>
            </a:r>
            <a:r>
              <a:rPr lang="ru-RU" sz="2700" dirty="0" smtClean="0">
                <a:latin typeface="Garamond" pitchFamily="18" charset="0"/>
              </a:rPr>
              <a:t>руски педагог</a:t>
            </a:r>
            <a:r>
              <a:rPr lang="en-US" sz="2700" dirty="0" smtClean="0">
                <a:latin typeface="Garamond" pitchFamily="18" charset="0"/>
              </a:rPr>
              <a:t> </a:t>
            </a:r>
            <a:r>
              <a:rPr lang="sr-Cyrl-RS" sz="2700" dirty="0">
                <a:latin typeface="Garamond" pitchFamily="18" charset="0"/>
              </a:rPr>
              <a:t>и</a:t>
            </a:r>
            <a:r>
              <a:rPr lang="ru-RU" sz="2700" dirty="0" smtClean="0">
                <a:latin typeface="Garamond" pitchFamily="18" charset="0"/>
              </a:rPr>
              <a:t> </a:t>
            </a:r>
            <a:r>
              <a:rPr lang="ru-RU" sz="2700" dirty="0">
                <a:latin typeface="Garamond" pitchFamily="18" charset="0"/>
              </a:rPr>
              <a:t>оснивач педагошке науке у Русији</a:t>
            </a:r>
            <a:r>
              <a:rPr lang="ru-RU" sz="2700" dirty="0" smtClean="0">
                <a:latin typeface="Garamond" pitchFamily="18" charset="0"/>
              </a:rPr>
              <a:t>.</a:t>
            </a:r>
          </a:p>
          <a:p>
            <a:endParaRPr lang="ru-RU" sz="2700" dirty="0">
              <a:latin typeface="Garamond" pitchFamily="18" charset="0"/>
            </a:endParaRPr>
          </a:p>
          <a:p>
            <a:r>
              <a:rPr lang="en-US" sz="2700" dirty="0" smtClean="0">
                <a:latin typeface="Garamond" pitchFamily="18" charset="0"/>
              </a:rPr>
              <a:t>     </a:t>
            </a:r>
            <a:r>
              <a:rPr lang="ru-RU" sz="2700" dirty="0" smtClean="0">
                <a:latin typeface="Garamond" pitchFamily="18" charset="0"/>
              </a:rPr>
              <a:t>Његов основни став је: </a:t>
            </a:r>
            <a:endParaRPr lang="en-US" sz="2700" dirty="0" smtClean="0">
              <a:latin typeface="Garamond" pitchFamily="18" charset="0"/>
            </a:endParaRPr>
          </a:p>
          <a:p>
            <a:r>
              <a:rPr lang="sr-Latn-RS" sz="2700" dirty="0" smtClean="0">
                <a:latin typeface="Garamond" pitchFamily="18" charset="0"/>
              </a:rPr>
              <a:t>„</a:t>
            </a:r>
            <a:r>
              <a:rPr lang="sr-Cyrl-RS" sz="2700" dirty="0" smtClean="0">
                <a:latin typeface="Garamond" pitchFamily="18" charset="0"/>
              </a:rPr>
              <a:t>Ако педагогија хоће да васпитава човека у сваком погледу, она мора, пре свега, да га познаје у сваком погледу</a:t>
            </a:r>
            <a:r>
              <a:rPr lang="en-US" sz="2700" dirty="0" smtClean="0">
                <a:latin typeface="Garamond" pitchFamily="18" charset="0"/>
              </a:rPr>
              <a:t>.</a:t>
            </a:r>
            <a:r>
              <a:rPr lang="sr-Latn-RS" sz="2700" dirty="0" smtClean="0">
                <a:latin typeface="Garamond" pitchFamily="18" charset="0"/>
              </a:rPr>
              <a:t>“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8688" y="685800"/>
            <a:ext cx="72026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atin typeface="Garamond" pitchFamily="18" charset="0"/>
              </a:rPr>
              <a:t>Константин </a:t>
            </a:r>
            <a:r>
              <a:rPr lang="en-US" sz="3200" b="1" dirty="0">
                <a:latin typeface="Garamond" pitchFamily="18" charset="0"/>
              </a:rPr>
              <a:t> </a:t>
            </a:r>
            <a:r>
              <a:rPr lang="ru-RU" sz="3200" b="1" dirty="0">
                <a:latin typeface="Garamond" pitchFamily="18" charset="0"/>
              </a:rPr>
              <a:t>Димитријевич </a:t>
            </a:r>
            <a:r>
              <a:rPr lang="en-US" sz="3200" b="1" dirty="0">
                <a:latin typeface="Garamond" pitchFamily="18" charset="0"/>
              </a:rPr>
              <a:t> </a:t>
            </a:r>
            <a:r>
              <a:rPr lang="ru-RU" sz="3200" b="1" dirty="0" smtClean="0">
                <a:latin typeface="Garamond" pitchFamily="18" charset="0"/>
              </a:rPr>
              <a:t>Ушински</a:t>
            </a:r>
            <a:endParaRPr lang="en-US" sz="3200" b="1" dirty="0" smtClean="0">
              <a:latin typeface="Garamond" pitchFamily="18" charset="0"/>
            </a:endParaRPr>
          </a:p>
          <a:p>
            <a:pPr algn="ctr"/>
            <a:r>
              <a:rPr lang="ru-RU" sz="3200" b="1" dirty="0">
                <a:latin typeface="Garamond" pitchFamily="18" charset="0"/>
              </a:rPr>
              <a:t>(1824 – 1870) </a:t>
            </a:r>
            <a:r>
              <a:rPr lang="ru-RU" sz="3200" b="1" dirty="0" smtClean="0">
                <a:latin typeface="Garamond" pitchFamily="18" charset="0"/>
              </a:rPr>
              <a:t> </a:t>
            </a:r>
            <a:endParaRPr lang="ru-RU" sz="3200" b="1" dirty="0">
              <a:latin typeface="Garamond" pitchFamily="18" charset="0"/>
            </a:endParaRPr>
          </a:p>
        </p:txBody>
      </p:sp>
      <p:pic>
        <p:nvPicPr>
          <p:cNvPr id="2050" name="Picture 2" descr="C:\Users\Lenovo\Desktop\220px-Ushins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133600"/>
            <a:ext cx="2819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30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latin typeface="Garamond" pitchFamily="18" charset="0"/>
              </a:rPr>
              <a:t>Џон </a:t>
            </a:r>
            <a:r>
              <a:rPr lang="sr-Cyrl-RS" sz="3200" b="1" dirty="0" smtClean="0">
                <a:latin typeface="Garamond" pitchFamily="18" charset="0"/>
              </a:rPr>
              <a:t>Дјуи</a:t>
            </a:r>
            <a:endParaRPr lang="sr-Latn-RS" sz="3200" b="1" dirty="0" smtClean="0">
              <a:latin typeface="Garamond" pitchFamily="18" charset="0"/>
            </a:endParaRPr>
          </a:p>
          <a:p>
            <a:pPr algn="ctr"/>
            <a:r>
              <a:rPr lang="ru-RU" sz="3200" b="1" dirty="0">
                <a:latin typeface="Garamond" pitchFamily="18" charset="0"/>
              </a:rPr>
              <a:t>(1859 – 1952)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362200"/>
            <a:ext cx="4800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smtClean="0">
                <a:latin typeface="Garamond" pitchFamily="18" charset="0"/>
              </a:rPr>
              <a:t>Био је амерички </a:t>
            </a:r>
            <a:r>
              <a:rPr lang="ru-RU" sz="2700" dirty="0">
                <a:latin typeface="Garamond" pitchFamily="18" charset="0"/>
              </a:rPr>
              <a:t>филозоф, социјални критичар и теоретичар </a:t>
            </a:r>
            <a:r>
              <a:rPr lang="ru-RU" sz="2700" dirty="0" smtClean="0">
                <a:latin typeface="Garamond" pitchFamily="18" charset="0"/>
              </a:rPr>
              <a:t>образовања</a:t>
            </a:r>
          </a:p>
          <a:p>
            <a:endParaRPr lang="ru-RU" sz="2700" dirty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Најистакнутији представник филозофије и педагогије прагматизма.</a:t>
            </a:r>
          </a:p>
        </p:txBody>
      </p:sp>
      <p:pic>
        <p:nvPicPr>
          <p:cNvPr id="3074" name="Picture 2" descr="C:\Users\Lenovo\Desktop\250px-John_Dewey_in_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784763" cy="334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4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924800" y="5562600"/>
            <a:ext cx="7620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6858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3200" b="1" dirty="0">
                <a:latin typeface="Garamond" pitchFamily="18" charset="0"/>
              </a:rPr>
              <a:t>Антон Семенович </a:t>
            </a:r>
            <a:r>
              <a:rPr lang="sr-Cyrl-RS" sz="3200" b="1" dirty="0" smtClean="0">
                <a:latin typeface="Garamond" pitchFamily="18" charset="0"/>
              </a:rPr>
              <a:t>Макаренко</a:t>
            </a:r>
          </a:p>
          <a:p>
            <a:pPr algn="ctr"/>
            <a:r>
              <a:rPr lang="en-US" sz="3200" b="1" dirty="0">
                <a:latin typeface="Garamond" pitchFamily="18" charset="0"/>
              </a:rPr>
              <a:t>(</a:t>
            </a:r>
            <a:r>
              <a:rPr lang="en-US" sz="3200" b="1" dirty="0" smtClean="0">
                <a:latin typeface="Garamond" pitchFamily="18" charset="0"/>
              </a:rPr>
              <a:t>1888–1939)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4098" name="Picture 2" descr="C:\Users\Lenovo\Desktop\Makaren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90800"/>
            <a:ext cx="27432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819400"/>
            <a:ext cx="5562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700" dirty="0">
                <a:latin typeface="Garamond" pitchFamily="18" charset="0"/>
              </a:rPr>
              <a:t>Б</a:t>
            </a:r>
            <a:r>
              <a:rPr lang="sr-Cyrl-RS" sz="2700" dirty="0" smtClean="0">
                <a:latin typeface="Garamond" pitchFamily="18" charset="0"/>
              </a:rPr>
              <a:t>ио совјетски педагог и писац.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Бавио се васпитањем у колективу и путем колектива, васпитањем социјалистичког хуманизма, васпитањем свесне дисциплине путем самоорганизовања васпитаника и сл.</a:t>
            </a:r>
            <a:endParaRPr lang="en-US" sz="27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2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66800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 smtClean="0">
                <a:latin typeface="Garamond" pitchFamily="18" charset="0"/>
              </a:rPr>
              <a:t>Наши најпознатији педагози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dirty="0" smtClean="0">
                <a:latin typeface="Garamond" pitchFamily="18" charset="0"/>
              </a:rPr>
              <a:t>Хербартовци: Војислав Бакић, Стеван Окановић, Јован Ђ. Јовановић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Војислав Младеновић, Јован Миодраговић, Милош Р. Милошевић, Паја Радосављевић, Милан Шевић, Сретен Аџић, Миодраг Ванлић, Живојин Ђорђевић и други.</a:t>
            </a:r>
            <a:endParaRPr lang="en-US" sz="27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986" y="2090056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Васпитање</a:t>
            </a:r>
            <a:r>
              <a:rPr lang="ru-RU" sz="27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игра кључну улогу у развоју друштвених наука.</a:t>
            </a:r>
          </a:p>
          <a:p>
            <a:r>
              <a:rPr lang="ru-RU" sz="2700" dirty="0" smtClean="0">
                <a:latin typeface="Garamond" pitchFamily="18" charset="0"/>
              </a:rPr>
              <a:t>  </a:t>
            </a:r>
            <a:endParaRPr lang="en-US" sz="2700" dirty="0" smtClean="0">
              <a:latin typeface="Garamond" pitchFamily="18" charset="0"/>
            </a:endParaRPr>
          </a:p>
          <a:p>
            <a:r>
              <a:rPr lang="ru-RU" sz="2700" dirty="0"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 Убрзан је процес формирања науке </a:t>
            </a:r>
            <a:r>
              <a:rPr lang="ru-RU" sz="2700" b="1" dirty="0" smtClean="0">
                <a:latin typeface="Garamond" pitchFamily="18" charset="0"/>
              </a:rPr>
              <a:t>(педагогије) </a:t>
            </a:r>
            <a:r>
              <a:rPr lang="ru-RU" sz="2700" dirty="0" smtClean="0">
                <a:latin typeface="Garamond" pitchFamily="18" charset="0"/>
              </a:rPr>
              <a:t>која ће се   </a:t>
            </a:r>
          </a:p>
          <a:p>
            <a:r>
              <a:rPr lang="ru-RU" sz="2700" dirty="0" smtClean="0">
                <a:latin typeface="Garamond" pitchFamily="18" charset="0"/>
              </a:rPr>
              <a:t>  бавити васпитањем. </a:t>
            </a:r>
            <a:endParaRPr lang="sr-Cyrl-RS" sz="2700" dirty="0">
              <a:latin typeface="Garamond" pitchFamily="18" charset="0"/>
            </a:endParaRPr>
          </a:p>
          <a:p>
            <a:endParaRPr lang="sr-Cyrl-RS" sz="2700" dirty="0">
              <a:latin typeface="Garamond" pitchFamily="18" charset="0"/>
            </a:endParaRPr>
          </a:p>
          <a:p>
            <a:r>
              <a:rPr lang="sr-Cyrl-RS" sz="2700" b="1" dirty="0" smtClean="0">
                <a:solidFill>
                  <a:srgbClr val="002060"/>
                </a:solidFill>
                <a:latin typeface="Garamond" pitchFamily="18" charset="0"/>
              </a:rPr>
              <a:t>  </a:t>
            </a:r>
            <a:r>
              <a:rPr lang="sr-Cyrl-RS" sz="2700" dirty="0" smtClean="0">
                <a:latin typeface="Garamond" pitchFamily="18" charset="0"/>
              </a:rPr>
              <a:t>Педагогија</a:t>
            </a:r>
            <a:r>
              <a:rPr lang="sr-Cyrl-RS" sz="2700" dirty="0">
                <a:latin typeface="Garamond" pitchFamily="18" charset="0"/>
              </a:rPr>
              <a:t>, поред уопштавања искуства, добија задатак да </a:t>
            </a:r>
            <a:r>
              <a:rPr lang="sr-Cyrl-RS" sz="2700" dirty="0" smtClean="0">
                <a:latin typeface="Garamond" pitchFamily="18" charset="0"/>
              </a:rPr>
              <a:t>              </a:t>
            </a:r>
            <a:endParaRPr lang="sr-Cyrl-RS" sz="2700" dirty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  научно </a:t>
            </a:r>
            <a:r>
              <a:rPr lang="sr-Cyrl-RS" sz="2700" dirty="0">
                <a:latin typeface="Garamond" pitchFamily="18" charset="0"/>
              </a:rPr>
              <a:t>проучава и доказује та искуства.</a:t>
            </a:r>
          </a:p>
          <a:p>
            <a:endParaRPr lang="sr-Cyrl-RS" sz="2700" dirty="0">
              <a:latin typeface="Garamond" pitchFamily="18" charset="0"/>
            </a:endParaRPr>
          </a:p>
          <a:p>
            <a:endParaRPr lang="sr-Cyrl-RS" sz="2700" dirty="0">
              <a:latin typeface="Garamond" pitchFamily="18" charset="0"/>
            </a:endParaRPr>
          </a:p>
          <a:p>
            <a:endParaRPr lang="ru-RU" sz="2700" dirty="0" smtClean="0">
              <a:latin typeface="Garamond" pitchFamily="18" charset="0"/>
            </a:endParaRPr>
          </a:p>
          <a:p>
            <a:endParaRPr lang="ru-RU" sz="2700" dirty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 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Систем научних дисциплина у педагогији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15257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b="1" dirty="0" smtClean="0">
                <a:latin typeface="Garamond" pitchFamily="18" charset="0"/>
              </a:rPr>
              <a:t>Јан Амос Коменски </a:t>
            </a:r>
            <a:r>
              <a:rPr lang="sr-Cyrl-RS" sz="2700" dirty="0" smtClean="0">
                <a:latin typeface="Garamond" pitchFamily="18" charset="0"/>
              </a:rPr>
              <a:t>изграђује целовит дидактички систем и „уводи ред“ у наставу и школу.</a:t>
            </a:r>
            <a:endParaRPr lang="en-US" sz="2700" dirty="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28800"/>
            <a:ext cx="7166850" cy="3810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56388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b="1" dirty="0" smtClean="0">
                <a:latin typeface="Garamond" pitchFamily="18" charset="0"/>
              </a:rPr>
              <a:t>Јан Амос Коменски и његови ученици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838200"/>
            <a:ext cx="4114800" cy="5335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524000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i="1" dirty="0" smtClean="0">
                <a:latin typeface="Garamond" pitchFamily="18" charset="0"/>
              </a:rPr>
              <a:t>„Педагогика и није </a:t>
            </a:r>
            <a:endParaRPr lang="en-US" sz="2700" b="1" i="1" dirty="0" smtClean="0">
              <a:latin typeface="Garamond" pitchFamily="18" charset="0"/>
            </a:endParaRPr>
          </a:p>
          <a:p>
            <a:r>
              <a:rPr lang="ru-RU" sz="2700" b="1" i="1" dirty="0" smtClean="0">
                <a:latin typeface="Garamond" pitchFamily="18" charset="0"/>
              </a:rPr>
              <a:t>ништа друго до </a:t>
            </a:r>
            <a:endParaRPr lang="en-US" sz="2700" b="1" i="1" dirty="0" smtClean="0">
              <a:latin typeface="Garamond" pitchFamily="18" charset="0"/>
            </a:endParaRPr>
          </a:p>
          <a:p>
            <a:r>
              <a:rPr lang="ru-RU" sz="2700" b="1" i="1" dirty="0" smtClean="0">
                <a:latin typeface="Garamond" pitchFamily="18" charset="0"/>
              </a:rPr>
              <a:t>освешћивања </a:t>
            </a:r>
            <a:endParaRPr lang="en-US" sz="2700" b="1" i="1" dirty="0" smtClean="0">
              <a:latin typeface="Garamond" pitchFamily="18" charset="0"/>
            </a:endParaRPr>
          </a:p>
          <a:p>
            <a:r>
              <a:rPr lang="ru-RU" sz="2700" b="1" i="1" dirty="0" smtClean="0">
                <a:latin typeface="Garamond" pitchFamily="18" charset="0"/>
              </a:rPr>
              <a:t>васпитања, тог </a:t>
            </a:r>
          </a:p>
          <a:p>
            <a:r>
              <a:rPr lang="ru-RU" sz="2700" b="1" i="1" dirty="0" smtClean="0">
                <a:latin typeface="Garamond" pitchFamily="18" charset="0"/>
              </a:rPr>
              <a:t>процеса који нас </a:t>
            </a:r>
          </a:p>
          <a:p>
            <a:r>
              <a:rPr lang="ru-RU" sz="2700" b="1" i="1" dirty="0" smtClean="0">
                <a:latin typeface="Garamond" pitchFamily="18" charset="0"/>
              </a:rPr>
              <a:t>захвата и који нам је </a:t>
            </a:r>
          </a:p>
          <a:p>
            <a:r>
              <a:rPr lang="ru-RU" sz="2700" b="1" i="1" dirty="0" smtClean="0">
                <a:latin typeface="Garamond" pitchFamily="18" charset="0"/>
              </a:rPr>
              <a:t>већ несвесно </a:t>
            </a:r>
            <a:endParaRPr lang="en-US" sz="2700" b="1" i="1" dirty="0" smtClean="0">
              <a:latin typeface="Garamond" pitchFamily="18" charset="0"/>
            </a:endParaRPr>
          </a:p>
          <a:p>
            <a:r>
              <a:rPr lang="ru-RU" sz="2700" b="1" i="1" dirty="0" smtClean="0">
                <a:latin typeface="Garamond" pitchFamily="18" charset="0"/>
              </a:rPr>
              <a:t>познат.“ </a:t>
            </a:r>
            <a:endParaRPr lang="en-US" sz="2700" b="1" i="1" dirty="0" smtClean="0">
              <a:latin typeface="Garamond" pitchFamily="18" charset="0"/>
            </a:endParaRPr>
          </a:p>
          <a:p>
            <a:r>
              <a:rPr lang="en-US" sz="2700" b="1" dirty="0" smtClean="0">
                <a:latin typeface="Garamond" pitchFamily="18" charset="0"/>
              </a:rPr>
              <a:t>                      </a:t>
            </a:r>
            <a:r>
              <a:rPr lang="ru-RU" sz="2700" b="1" dirty="0" smtClean="0">
                <a:latin typeface="Garamond" pitchFamily="18" charset="0"/>
              </a:rPr>
              <a:t>- С.Хесен</a:t>
            </a:r>
            <a:endParaRPr lang="en-US" sz="2700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 rot="2874368">
            <a:off x="7897306" y="5570475"/>
            <a:ext cx="8382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609600"/>
            <a:ext cx="8686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700" b="1" dirty="0" smtClean="0">
                <a:latin typeface="Garamond" pitchFamily="18" charset="0"/>
              </a:rPr>
              <a:t>   Јохан Фридрих Хербарт:</a:t>
            </a:r>
          </a:p>
          <a:p>
            <a:endParaRPr lang="sr-Cyrl-RS" sz="2700" b="1" dirty="0" smtClean="0">
              <a:latin typeface="Garamond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sr-Cyrl-RS" sz="2700" dirty="0" smtClean="0">
                <a:latin typeface="Garamond" pitchFamily="18" charset="0"/>
              </a:rPr>
              <a:t>Први предаје педагогију као самосталну дисциплину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sr-Cyrl-RS" sz="2700" dirty="0">
                <a:latin typeface="Garamond" pitchFamily="18" charset="0"/>
              </a:rPr>
              <a:t>П</a:t>
            </a:r>
            <a:r>
              <a:rPr lang="sr-Cyrl-RS" sz="2700" dirty="0" smtClean="0">
                <a:latin typeface="Garamond" pitchFamily="18" charset="0"/>
              </a:rPr>
              <a:t>рави разлику између практичне и теоријске педагогије.</a:t>
            </a:r>
            <a:endParaRPr lang="en-US" sz="2700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1"/>
            <a:ext cx="7239000" cy="4571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574882"/>
            <a:ext cx="2743200" cy="2292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4110335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cs typeface="DaunPenh" pitchFamily="2" charset="0"/>
              </a:rPr>
              <a:t>Јохан Фридрих Хербарт</a:t>
            </a:r>
            <a:endParaRPr lang="en-US" sz="2000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  <a:cs typeface="DaunPen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7" y="1520370"/>
            <a:ext cx="3557826" cy="41801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1171" y="522513"/>
            <a:ext cx="8080829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700" dirty="0" smtClean="0">
                <a:latin typeface="Garamond" pitchFamily="18" charset="0"/>
              </a:rPr>
              <a:t>Војислав Бакић педагогију дели на 3 главна дела:</a:t>
            </a:r>
          </a:p>
          <a:p>
            <a:endParaRPr lang="sr-Cyrl-RS" sz="2700" dirty="0">
              <a:latin typeface="Garamond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sr-Cyrl-RS" sz="2700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sr-Cyrl-RS" sz="2700" dirty="0" smtClean="0">
                <a:latin typeface="Garamond" pitchFamily="18" charset="0"/>
              </a:rPr>
              <a:t>Педагошка тел</a:t>
            </a:r>
            <a:r>
              <a:rPr lang="sr-Cyrl-RS" sz="2700" dirty="0">
                <a:latin typeface="Garamond" pitchFamily="18" charset="0"/>
              </a:rPr>
              <a:t>е</a:t>
            </a:r>
            <a:r>
              <a:rPr lang="sr-Cyrl-RS" sz="2700" dirty="0" smtClean="0">
                <a:latin typeface="Garamond" pitchFamily="18" charset="0"/>
              </a:rPr>
              <a:t>ологија</a:t>
            </a:r>
          </a:p>
          <a:p>
            <a:r>
              <a:rPr lang="sr-Cyrl-RS" sz="2400" dirty="0">
                <a:latin typeface="Garamond" pitchFamily="18" charset="0"/>
              </a:rPr>
              <a:t>(наука о вапитним циљевима)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arenR" startAt="2"/>
            </a:pPr>
            <a:r>
              <a:rPr lang="sr-Cyrl-RS" sz="2700" dirty="0">
                <a:latin typeface="Garamond" pitchFamily="18" charset="0"/>
              </a:rPr>
              <a:t>Педагошка методологија </a:t>
            </a:r>
            <a:endParaRPr lang="sr-Cyrl-RS" sz="2700" dirty="0" smtClean="0">
              <a:latin typeface="Garamond" pitchFamily="18" charset="0"/>
            </a:endParaRPr>
          </a:p>
          <a:p>
            <a:r>
              <a:rPr lang="sr-Cyrl-RS" sz="2400" dirty="0" smtClean="0">
                <a:latin typeface="Garamond" pitchFamily="18" charset="0"/>
              </a:rPr>
              <a:t>(</a:t>
            </a:r>
            <a:r>
              <a:rPr lang="sr-Cyrl-RS" sz="2400" dirty="0">
                <a:latin typeface="Garamond" pitchFamily="18" charset="0"/>
              </a:rPr>
              <a:t>наука о васпитним начинима</a:t>
            </a:r>
            <a:r>
              <a:rPr lang="sr-Cyrl-RS" sz="2400" dirty="0" smtClean="0">
                <a:latin typeface="Garamond" pitchFamily="18" charset="0"/>
              </a:rPr>
              <a:t>)</a:t>
            </a:r>
          </a:p>
          <a:p>
            <a:endParaRPr lang="sr-Cyrl-RS" sz="2700" dirty="0">
              <a:latin typeface="Garamond" pitchFamily="18" charset="0"/>
            </a:endParaRPr>
          </a:p>
          <a:p>
            <a:pPr marL="514350" indent="-514350">
              <a:buFont typeface="+mj-lt"/>
              <a:buAutoNum type="arabicParenR" startAt="3"/>
            </a:pPr>
            <a:r>
              <a:rPr lang="sr-Cyrl-RS" sz="2700" dirty="0" smtClean="0">
                <a:latin typeface="Garamond" pitchFamily="18" charset="0"/>
              </a:rPr>
              <a:t>Наука о школској </a:t>
            </a:r>
          </a:p>
          <a:p>
            <a:r>
              <a:rPr lang="sr-Cyrl-RS" sz="2700" dirty="0" smtClean="0">
                <a:latin typeface="Garamond" pitchFamily="18" charset="0"/>
              </a:rPr>
              <a:t>организацији</a:t>
            </a:r>
            <a:endParaRPr lang="sr-Cyrl-RS" sz="2700" dirty="0">
              <a:latin typeface="Garamond" pitchFamily="18" charset="0"/>
            </a:endParaRPr>
          </a:p>
          <a:p>
            <a:pPr marL="514350" indent="-514350">
              <a:buFont typeface="+mj-lt"/>
              <a:buAutoNum type="arabicParenR" startAt="2"/>
            </a:pPr>
            <a:endParaRPr lang="sr-Cyrl-RS" sz="2700" dirty="0" smtClean="0">
              <a:latin typeface="Garamond" pitchFamily="18" charset="0"/>
            </a:endParaRPr>
          </a:p>
          <a:p>
            <a:endParaRPr lang="sr-Cyrl-RS" sz="2400" dirty="0" smtClean="0">
              <a:latin typeface="Garamond" pitchFamily="18" charset="0"/>
            </a:endParaRPr>
          </a:p>
          <a:p>
            <a:endParaRPr lang="sr-Cyrl-RS" sz="2400" dirty="0">
              <a:latin typeface="Garamond" pitchFamily="18" charset="0"/>
            </a:endParaRPr>
          </a:p>
          <a:p>
            <a:endParaRPr lang="sr-Cyrl-RS" sz="2400" dirty="0" smtClean="0">
              <a:latin typeface="Garamond" pitchFamily="18" charset="0"/>
            </a:endParaRPr>
          </a:p>
          <a:p>
            <a:pPr marL="514350" indent="-514350">
              <a:buFont typeface="+mj-lt"/>
              <a:buAutoNum type="arabicParenR"/>
            </a:pPr>
            <a:endParaRPr lang="en-US" sz="27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dirty="0" smtClean="0">
                <a:latin typeface="Garamond" pitchFamily="18" charset="0"/>
              </a:rPr>
              <a:t>Научних дисциплина у педагогији има онолико колико има и развијених подручја васпитно-образовног рада.</a:t>
            </a:r>
          </a:p>
          <a:p>
            <a:pPr>
              <a:lnSpc>
                <a:spcPct val="200000"/>
              </a:lnSpc>
            </a:pPr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b="1" dirty="0" smtClean="0">
                <a:solidFill>
                  <a:srgbClr val="17172B"/>
                </a:solidFill>
                <a:latin typeface="Garamond" pitchFamily="18" charset="0"/>
              </a:rPr>
              <a:t>Научне дисциплине</a:t>
            </a:r>
            <a:r>
              <a:rPr lang="sr-Cyrl-RS" sz="2700" dirty="0" smtClean="0">
                <a:solidFill>
                  <a:srgbClr val="17172B"/>
                </a:solidFill>
                <a:latin typeface="Garamond" pitchFamily="18" charset="0"/>
              </a:rPr>
              <a:t> </a:t>
            </a:r>
            <a:r>
              <a:rPr lang="sr-Cyrl-RS" sz="2700" dirty="0" smtClean="0">
                <a:latin typeface="Garamond" pitchFamily="18" charset="0"/>
              </a:rPr>
              <a:t>можемо класификовати на следећи начин: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Cyrl-RS" sz="2700" dirty="0">
                <a:latin typeface="Garamond" pitchFamily="18" charset="0"/>
              </a:rPr>
              <a:t>п</a:t>
            </a:r>
            <a:r>
              <a:rPr lang="sr-Cyrl-RS" sz="2700" dirty="0" smtClean="0">
                <a:latin typeface="Garamond" pitchFamily="18" charset="0"/>
              </a:rPr>
              <a:t>рема узрасту васпитаника;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Cyrl-RS" sz="2700" dirty="0">
                <a:latin typeface="Garamond" pitchFamily="18" charset="0"/>
              </a:rPr>
              <a:t>п</a:t>
            </a:r>
            <a:r>
              <a:rPr lang="sr-Cyrl-RS" sz="2700" dirty="0" smtClean="0">
                <a:latin typeface="Garamond" pitchFamily="18" charset="0"/>
              </a:rPr>
              <a:t>рема месту извођења васпитања;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sr-Cyrl-RS" sz="2700" dirty="0">
                <a:latin typeface="Garamond" pitchFamily="18" charset="0"/>
              </a:rPr>
              <a:t>п</a:t>
            </a:r>
            <a:r>
              <a:rPr lang="sr-Cyrl-RS" sz="2700" dirty="0" smtClean="0">
                <a:latin typeface="Garamond" pitchFamily="18" charset="0"/>
              </a:rPr>
              <a:t>рема специфичним условима у којима се одвија васпитање.</a:t>
            </a:r>
            <a:endParaRPr lang="en-US" sz="27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23359"/>
              </p:ext>
            </p:extLst>
          </p:nvPr>
        </p:nvGraphicFramePr>
        <p:xfrm>
          <a:off x="381000" y="304799"/>
          <a:ext cx="8472714" cy="5934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238"/>
                <a:gridCol w="2824238"/>
                <a:gridCol w="2824238"/>
              </a:tblGrid>
              <a:tr h="1203961"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Према узрасту васпитаника</a:t>
                      </a:r>
                      <a:endParaRPr lang="en-US" sz="26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Према месту</a:t>
                      </a:r>
                      <a:r>
                        <a:rPr lang="sr-Cyrl-RS" sz="26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sr-Cyrl-RS" sz="2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извођења</a:t>
                      </a:r>
                      <a:r>
                        <a:rPr lang="sr-Cyrl-RS" sz="26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васпитања</a:t>
                      </a:r>
                      <a:endParaRPr lang="en-US" sz="26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6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Специфични</a:t>
                      </a:r>
                      <a:r>
                        <a:rPr lang="sr-Cyrl-RS" sz="2600" baseline="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услови васпитања</a:t>
                      </a:r>
                      <a:endParaRPr lang="en-US" sz="26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04594"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atin typeface="Garamond" pitchFamily="18" charset="0"/>
                        </a:rPr>
                        <a:t>Предшколска педагогија</a:t>
                      </a:r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atin typeface="Garamond" pitchFamily="18" charset="0"/>
                        </a:rPr>
                        <a:t>Породична педагогија</a:t>
                      </a:r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atin typeface="Garamond" pitchFamily="18" charset="0"/>
                        </a:rPr>
                        <a:t>Специјална</a:t>
                      </a:r>
                      <a:r>
                        <a:rPr lang="sr-Cyrl-RS" sz="2500" baseline="0" dirty="0" smtClean="0">
                          <a:latin typeface="Garamond" pitchFamily="18" charset="0"/>
                        </a:rPr>
                        <a:t> педагогија</a:t>
                      </a:r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5FB"/>
                    </a:solidFill>
                  </a:tcPr>
                </a:tc>
              </a:tr>
              <a:tr h="804594"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Школска</a:t>
                      </a:r>
                      <a:r>
                        <a:rPr lang="sr-Cyrl-RS" sz="25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 педагогија</a:t>
                      </a:r>
                      <a:endParaRPr lang="en-US" sz="25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5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Предшколска педагогија</a:t>
                      </a:r>
                      <a:endParaRPr lang="en-US" sz="25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Индустријска педагогија</a:t>
                      </a:r>
                      <a:endParaRPr lang="sr-Cyrl-RS" sz="250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04594"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atin typeface="Garamond" pitchFamily="18" charset="0"/>
                        </a:rPr>
                        <a:t>Вишешколска педагогија</a:t>
                      </a:r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500" dirty="0" smtClean="0">
                          <a:latin typeface="Garamond" pitchFamily="18" charset="0"/>
                        </a:rPr>
                        <a:t>Школска</a:t>
                      </a:r>
                      <a:r>
                        <a:rPr lang="sr-Cyrl-RS" sz="2500" baseline="0" dirty="0" smtClean="0">
                          <a:latin typeface="Garamond" pitchFamily="18" charset="0"/>
                        </a:rPr>
                        <a:t> педагогија</a:t>
                      </a:r>
                      <a:endParaRPr lang="en-US" sz="2500" dirty="0" smtClean="0">
                        <a:latin typeface="Garamond" pitchFamily="18" charset="0"/>
                      </a:endParaRPr>
                    </a:p>
                    <a:p>
                      <a:pPr algn="ctr"/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atin typeface="Garamond" pitchFamily="18" charset="0"/>
                        </a:rPr>
                        <a:t>Војна педагогија</a:t>
                      </a:r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5F6"/>
                    </a:solidFill>
                  </a:tcPr>
                </a:tc>
              </a:tr>
              <a:tr h="930539"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atin typeface="Garamond" pitchFamily="18" charset="0"/>
                        </a:rPr>
                        <a:t>Андрагогија</a:t>
                      </a:r>
                      <a:endParaRPr lang="en-US" sz="2500" dirty="0" smtClean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500" dirty="0" smtClean="0">
                          <a:latin typeface="Garamond" pitchFamily="18" charset="0"/>
                        </a:rPr>
                        <a:t>Интернатска и</a:t>
                      </a:r>
                      <a:r>
                        <a:rPr lang="sr-Cyrl-RS" sz="2500" baseline="0" dirty="0" smtClean="0">
                          <a:latin typeface="Garamond" pitchFamily="18" charset="0"/>
                        </a:rPr>
                        <a:t> домска педагогија</a:t>
                      </a:r>
                      <a:endParaRPr lang="en-US" sz="2500" dirty="0" smtClean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2500" dirty="0" smtClean="0">
                          <a:latin typeface="Garamond" pitchFamily="18" charset="0"/>
                        </a:rPr>
                        <a:t>Религијска педагогија</a:t>
                      </a:r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3788"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2500" dirty="0" smtClean="0">
                          <a:latin typeface="Garamond" pitchFamily="18" charset="0"/>
                        </a:rPr>
                        <a:t>Педагогија слободног времена</a:t>
                      </a:r>
                      <a:endParaRPr lang="en-US" sz="2500" dirty="0" smtClean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500" dirty="0">
                        <a:latin typeface="Garamon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7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077200" y="5638800"/>
            <a:ext cx="6096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6002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700" dirty="0">
              <a:latin typeface="Garamond" pitchFamily="18" charset="0"/>
            </a:endParaRPr>
          </a:p>
          <a:p>
            <a:r>
              <a:rPr lang="sr-Cyrl-RS" sz="2700" dirty="0">
                <a:latin typeface="Garamond" pitchFamily="18" charset="0"/>
              </a:rPr>
              <a:t>В</a:t>
            </a:r>
            <a:r>
              <a:rPr lang="sr-Cyrl-RS" sz="2700" dirty="0" smtClean="0">
                <a:latin typeface="Garamond" pitchFamily="18" charset="0"/>
              </a:rPr>
              <a:t>аспитање је веома сложен и променљив феномен, па је неопходно да се сродне науке и научне дисциплине међусобно повезују</a:t>
            </a:r>
            <a:r>
              <a:rPr lang="en-US" sz="2700" dirty="0" smtClean="0">
                <a:latin typeface="Garamond" pitchFamily="18" charset="0"/>
              </a:rPr>
              <a:t>.</a:t>
            </a:r>
            <a:endParaRPr lang="sr-Cyrl-RS" sz="2700" dirty="0" smtClean="0">
              <a:latin typeface="Garamon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524983"/>
            <a:ext cx="3810000" cy="27241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sr-Cyrl-R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Педагогија и друге науке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sr-Cyrl-R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algn="ctr"/>
            <a:r>
              <a:rPr lang="sr-Cyrl-RS" sz="3600" b="1" dirty="0" smtClean="0">
                <a:latin typeface="Garamond" pitchFamily="18" charset="0"/>
              </a:rPr>
              <a:t>Педагогија и филозофија</a:t>
            </a:r>
          </a:p>
          <a:p>
            <a:pPr algn="ctr">
              <a:lnSpc>
                <a:spcPct val="150000"/>
              </a:lnSpc>
            </a:pPr>
            <a:endParaRPr lang="sr-Cyrl-R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sr-Cyrl-RS" sz="2700" dirty="0" smtClean="0">
                <a:solidFill>
                  <a:srgbClr val="002060"/>
                </a:solidFill>
                <a:latin typeface="Garamond" pitchFamily="18" charset="0"/>
              </a:rPr>
              <a:t>	</a:t>
            </a:r>
            <a:r>
              <a:rPr lang="sr-Cyrl-RS" sz="2700" b="1" dirty="0" smtClean="0">
                <a:latin typeface="Garamond" pitchFamily="18" charset="0"/>
              </a:rPr>
              <a:t>Филозофија</a:t>
            </a:r>
            <a:r>
              <a:rPr lang="sr-Cyrl-RS" sz="2700" dirty="0" smtClean="0">
                <a:latin typeface="Garamond" pitchFamily="18" charset="0"/>
              </a:rPr>
              <a:t> (љубав према мудрости) одговара на питања: шта је човек, шта је смисао његовог живота и рада, шта је друштво, који су основни правци мењања друштва.</a:t>
            </a:r>
          </a:p>
          <a:p>
            <a:endParaRPr lang="sr-Cyrl-RS" sz="2700" dirty="0" smtClean="0">
              <a:solidFill>
                <a:srgbClr val="002060"/>
              </a:solidFill>
              <a:latin typeface="Garamond" pitchFamily="18" charset="0"/>
            </a:endParaRPr>
          </a:p>
          <a:p>
            <a:r>
              <a:rPr lang="sr-Cyrl-RS" sz="2700" dirty="0" smtClean="0">
                <a:solidFill>
                  <a:srgbClr val="002060"/>
                </a:solidFill>
                <a:latin typeface="Garamond" pitchFamily="18" charset="0"/>
              </a:rPr>
              <a:t>	</a:t>
            </a:r>
            <a:r>
              <a:rPr lang="sr-Cyrl-RS" sz="2700" b="1" dirty="0" smtClean="0">
                <a:latin typeface="Garamond" pitchFamily="18" charset="0"/>
              </a:rPr>
              <a:t>Педагогија</a:t>
            </a:r>
            <a:r>
              <a:rPr lang="sr-Cyrl-RS" sz="27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sr-Cyrl-RS" sz="2700" dirty="0" smtClean="0">
                <a:latin typeface="Garamond" pitchFamily="18" charset="0"/>
              </a:rPr>
              <a:t>је „практична филозофија“.</a:t>
            </a:r>
          </a:p>
          <a:p>
            <a:endParaRPr lang="sr-Cyrl-RS" sz="2700" dirty="0">
              <a:latin typeface="Garamond" pitchFamily="18" charset="0"/>
            </a:endParaRPr>
          </a:p>
          <a:p>
            <a:r>
              <a:rPr lang="sr-Cyrl-RS" sz="2700" dirty="0">
                <a:latin typeface="Garamond" pitchFamily="18" charset="0"/>
              </a:rPr>
              <a:t>	</a:t>
            </a:r>
            <a:endParaRPr lang="sr-Cyrl-RS" sz="27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 rot="538556">
            <a:off x="8132911" y="5681689"/>
            <a:ext cx="6096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685800"/>
            <a:ext cx="8458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 smtClean="0">
                <a:latin typeface="Garamond" pitchFamily="18" charset="0"/>
              </a:rPr>
              <a:t>	</a:t>
            </a:r>
            <a:r>
              <a:rPr lang="sr-Cyrl-RS" sz="2700" dirty="0" smtClean="0">
                <a:latin typeface="Garamond" pitchFamily="18" charset="0"/>
              </a:rPr>
              <a:t>Повезаност педагогије и филозофије није воља педагога и филозофа, већ нужност која проистиче из саме природе предмета педагогије - васпитања.</a:t>
            </a:r>
            <a:endParaRPr lang="en-US" sz="2700" dirty="0"/>
          </a:p>
        </p:txBody>
      </p:sp>
      <p:sp>
        <p:nvSpPr>
          <p:cNvPr id="13" name="Down Arrow 12"/>
          <p:cNvSpPr/>
          <p:nvPr/>
        </p:nvSpPr>
        <p:spPr>
          <a:xfrm rot="21042354">
            <a:off x="1531596" y="2687902"/>
            <a:ext cx="1295400" cy="1143000"/>
          </a:xfrm>
          <a:prstGeom prst="downArrow">
            <a:avLst/>
          </a:prstGeom>
          <a:gradFill>
            <a:gsLst>
              <a:gs pos="26000">
                <a:srgbClr val="002060">
                  <a:alpha val="8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400000" scaled="0"/>
          </a:gradFill>
          <a:ln>
            <a:solidFill>
              <a:srgbClr val="00206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003001">
            <a:off x="5828983" y="4248330"/>
            <a:ext cx="1295400" cy="1143000"/>
          </a:xfrm>
          <a:prstGeom prst="downArrow">
            <a:avLst/>
          </a:prstGeom>
          <a:gradFill>
            <a:gsLst>
              <a:gs pos="26000">
                <a:srgbClr val="002060">
                  <a:alpha val="83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8400000" scaled="0"/>
          </a:gradFill>
          <a:ln>
            <a:solidFill>
              <a:srgbClr val="00206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46482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аналитичка филозофија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 rot="21402979">
            <a:off x="1068252" y="3925648"/>
            <a:ext cx="6705600" cy="242903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10200" y="26670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практична педагогија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534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atin typeface="Garamond" pitchFamily="18" charset="0"/>
              </a:rPr>
              <a:t>Педагогија и психологија</a:t>
            </a:r>
            <a:endParaRPr lang="sr-Cyrl-RS" sz="2700" b="1" dirty="0" smtClean="0">
              <a:latin typeface="Garamond" pitchFamily="18" charset="0"/>
            </a:endParaRP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	</a:t>
            </a:r>
            <a:r>
              <a:rPr lang="sr-Cyrl-RS" sz="2700" b="1" dirty="0" smtClean="0">
                <a:latin typeface="Garamond" pitchFamily="18" charset="0"/>
              </a:rPr>
              <a:t>Васпитање</a:t>
            </a:r>
            <a:r>
              <a:rPr lang="sr-Cyrl-RS" sz="2700" dirty="0" smtClean="0">
                <a:latin typeface="Garamond" pitchFamily="18" charset="0"/>
              </a:rPr>
              <a:t> се не може потпуно разумети без разумевања психолошког аспекта васпитне делатности.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	Изучавање психолошко-педагошких дисциплина постало је саставни део образовања оних који желе да се укључе у васпитну делатност. </a:t>
            </a:r>
            <a:endParaRPr lang="en-US" sz="2700" dirty="0" smtClean="0"/>
          </a:p>
          <a:p>
            <a:endParaRPr lang="sr-Cyrl-RS" sz="2700" dirty="0" smtClean="0">
              <a:latin typeface="Garamond" pitchFamily="18" charset="0"/>
            </a:endParaRPr>
          </a:p>
          <a:p>
            <a:endParaRPr lang="sr-Cyrl-RS" sz="2700" dirty="0" smtClean="0">
              <a:latin typeface="Garamond" pitchFamily="18" charset="0"/>
            </a:endParaRPr>
          </a:p>
          <a:p>
            <a:endParaRPr lang="sr-Cyrl-RS" sz="2700" dirty="0" smtClean="0">
              <a:latin typeface="Garamond" pitchFamily="18" charset="0"/>
            </a:endParaRPr>
          </a:p>
          <a:p>
            <a:endParaRPr lang="sr-Cyrl-RS" sz="2700" dirty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	</a:t>
            </a:r>
          </a:p>
          <a:p>
            <a:endParaRPr lang="en-US" sz="3600" dirty="0">
              <a:solidFill>
                <a:srgbClr val="00206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4114800"/>
            <a:ext cx="4495800" cy="190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sr-Cyrl-RS" sz="5400" dirty="0" smtClean="0">
                <a:ln w="12700">
                  <a:noFill/>
                  <a:prstDash val="solid"/>
                </a:ln>
                <a:latin typeface="Garamond" pitchFamily="18" charset="0"/>
              </a:rPr>
              <a:t>Педагогија</a:t>
            </a:r>
            <a:endParaRPr lang="en-US" sz="5400" dirty="0">
              <a:ln w="12700">
                <a:noFill/>
                <a:prstDash val="solid"/>
              </a:ln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-60000">
            <a:off x="1236722" y="4751285"/>
            <a:ext cx="5669280" cy="2057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/>
            </a:prstTxWarp>
            <a:spAutoFit/>
          </a:bodyPr>
          <a:lstStyle/>
          <a:p>
            <a:pPr algn="ctr"/>
            <a:r>
              <a:rPr lang="sr-Cyrl-RS" sz="5400" dirty="0" smtClean="0">
                <a:ln w="10541" cmpd="sng">
                  <a:noFill/>
                  <a:prstDash val="solid"/>
                </a:ln>
                <a:latin typeface="Garamond" pitchFamily="18" charset="0"/>
              </a:rPr>
              <a:t>Психологија</a:t>
            </a:r>
            <a:endParaRPr lang="en-US" sz="5400" dirty="0">
              <a:ln w="10541" cmpd="sng">
                <a:noFill/>
                <a:prstDash val="solid"/>
              </a:ln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5105400"/>
            <a:ext cx="2448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b="1" dirty="0" smtClean="0">
                <a:ln w="12700">
                  <a:noFill/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 ВАСПИТАЊЕ</a:t>
            </a:r>
            <a:endParaRPr lang="en-US" sz="2400" b="1" dirty="0">
              <a:ln w="12700">
                <a:noFill/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3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056" y="685800"/>
            <a:ext cx="8501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600" b="1" dirty="0" smtClean="0">
                <a:latin typeface="Garamond" pitchFamily="18" charset="0"/>
              </a:rPr>
              <a:t>Педагогија и социологија</a:t>
            </a:r>
          </a:p>
          <a:p>
            <a:endParaRPr lang="sr-Cyrl-R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	</a:t>
            </a:r>
            <a:r>
              <a:rPr lang="sr-Cyrl-RS" sz="2700" b="1" dirty="0" smtClean="0">
                <a:latin typeface="Garamond" pitchFamily="18" charset="0"/>
              </a:rPr>
              <a:t>Васпитање</a:t>
            </a:r>
            <a:r>
              <a:rPr lang="sr-Cyrl-RS" sz="2700" dirty="0" smtClean="0">
                <a:latin typeface="Garamond" pitchFamily="18" charset="0"/>
              </a:rPr>
              <a:t> се остварује у друштвеним структурама и зато оно има своје социолошко значење.</a:t>
            </a:r>
          </a:p>
          <a:p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dirty="0">
                <a:latin typeface="Garamond" pitchFamily="18" charset="0"/>
              </a:rPr>
              <a:t>	</a:t>
            </a:r>
            <a:r>
              <a:rPr lang="sr-Cyrl-RS" sz="2700" dirty="0" smtClean="0">
                <a:latin typeface="Garamond" pitchFamily="18" charset="0"/>
              </a:rPr>
              <a:t>За педагогију су значајна социолошка проучавања друштвене структуре, друштвених односа, социјалних разлика и сл. </a:t>
            </a:r>
          </a:p>
          <a:p>
            <a:endParaRPr lang="sr-Cyrl-RS" sz="2700" dirty="0">
              <a:latin typeface="Garamond" pitchFamily="18" charset="0"/>
            </a:endParaRPr>
          </a:p>
          <a:p>
            <a:r>
              <a:rPr lang="sr-Cyrl-RS" sz="2700" dirty="0" smtClean="0">
                <a:latin typeface="Garamond" pitchFamily="18" charset="0"/>
              </a:rPr>
              <a:t>	</a:t>
            </a:r>
            <a:endParaRPr lang="en-US" sz="2700" dirty="0">
              <a:latin typeface="Garamond" pitchFamily="18" charset="0"/>
            </a:endParaRPr>
          </a:p>
        </p:txBody>
      </p:sp>
      <p:pic>
        <p:nvPicPr>
          <p:cNvPr id="5" name="Picture 4" descr="sociology-2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038600"/>
            <a:ext cx="4762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257800" y="4876800"/>
            <a:ext cx="2133600" cy="609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0" y="3200400"/>
            <a:ext cx="2971800" cy="1066800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4572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dirty="0" smtClean="0">
                <a:latin typeface="Garamond" pitchFamily="18" charset="0"/>
              </a:rPr>
              <a:t>Дакле, педагогија је повезана са многим наукама и оне једна другу надопуњују.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2133600"/>
            <a:ext cx="2133600" cy="609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00400" y="3505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Garamond" pitchFamily="18" charset="0"/>
              </a:rPr>
              <a:t>ПЕДАГОГИЈА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2098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Garamond" pitchFamily="18" charset="0"/>
              </a:rPr>
              <a:t>филозофија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04800" y="3352800"/>
            <a:ext cx="2133600" cy="609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943600" y="2057400"/>
            <a:ext cx="2133600" cy="609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352800" y="1828800"/>
            <a:ext cx="2133600" cy="609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Garamond" pitchFamily="18" charset="0"/>
              </a:rPr>
              <a:t>психологија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2133600"/>
            <a:ext cx="200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Garamond" pitchFamily="18" charset="0"/>
              </a:rPr>
              <a:t>социологија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4876800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Garamond" pitchFamily="18" charset="0"/>
              </a:rPr>
              <a:t>    физиологија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0" y="4800600"/>
            <a:ext cx="2133600" cy="609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553200" y="3352800"/>
            <a:ext cx="1981200" cy="609600"/>
          </a:xfrm>
          <a:prstGeom prst="roundRect">
            <a:avLst/>
          </a:prstGeom>
          <a:solidFill>
            <a:schemeClr val="accent1">
              <a:alpha val="32000"/>
            </a:schemeClr>
          </a:solidFill>
          <a:ln>
            <a:solidFill>
              <a:schemeClr val="accent1">
                <a:shade val="50000"/>
                <a:alpha val="3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629400" y="3429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Garamond" pitchFamily="18" charset="0"/>
              </a:rPr>
              <a:t>историја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3429000"/>
            <a:ext cx="220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Garamond" pitchFamily="18" charset="0"/>
              </a:rPr>
              <a:t>антропологија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487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Garamond" pitchFamily="18" charset="0"/>
              </a:rPr>
              <a:t> статистика</a:t>
            </a:r>
            <a:endParaRPr lang="en-US" sz="2400" b="1" dirty="0">
              <a:latin typeface="Garamond" pitchFamily="18" charset="0"/>
            </a:endParaRPr>
          </a:p>
        </p:txBody>
      </p:sp>
      <p:cxnSp>
        <p:nvCxnSpPr>
          <p:cNvPr id="24" name="Straight Arrow Connector 23"/>
          <p:cNvCxnSpPr>
            <a:stCxn id="4" idx="2"/>
            <a:endCxn id="3" idx="1"/>
          </p:cNvCxnSpPr>
          <p:nvPr/>
        </p:nvCxnSpPr>
        <p:spPr>
          <a:xfrm rot="16200000" flipH="1">
            <a:off x="2387391" y="2260809"/>
            <a:ext cx="613429" cy="1578210"/>
          </a:xfrm>
          <a:prstGeom prst="straightConnector1">
            <a:avLst/>
          </a:prstGeom>
          <a:ln w="38100">
            <a:solidFill>
              <a:schemeClr val="accent1">
                <a:shade val="70000"/>
                <a:satMod val="150000"/>
                <a:alpha val="7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3" idx="5"/>
            <a:endCxn id="18" idx="0"/>
          </p:cNvCxnSpPr>
          <p:nvPr/>
        </p:nvCxnSpPr>
        <p:spPr>
          <a:xfrm rot="16200000" flipH="1">
            <a:off x="5571681" y="4123880"/>
            <a:ext cx="765829" cy="740010"/>
          </a:xfrm>
          <a:prstGeom prst="straightConnector1">
            <a:avLst/>
          </a:prstGeom>
          <a:ln w="38100">
            <a:solidFill>
              <a:schemeClr val="accent1">
                <a:shade val="70000"/>
                <a:satMod val="150000"/>
                <a:alpha val="7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2"/>
            <a:endCxn id="3" idx="0"/>
          </p:cNvCxnSpPr>
          <p:nvPr/>
        </p:nvCxnSpPr>
        <p:spPr>
          <a:xfrm rot="16200000" flipH="1">
            <a:off x="4095750" y="2762250"/>
            <a:ext cx="762000" cy="114300"/>
          </a:xfrm>
          <a:prstGeom prst="straightConnector1">
            <a:avLst/>
          </a:prstGeom>
          <a:ln w="38100">
            <a:solidFill>
              <a:schemeClr val="accent1">
                <a:shade val="70000"/>
                <a:satMod val="150000"/>
                <a:alpha val="7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2"/>
            <a:endCxn id="3" idx="7"/>
          </p:cNvCxnSpPr>
          <p:nvPr/>
        </p:nvCxnSpPr>
        <p:spPr>
          <a:xfrm rot="5400000">
            <a:off x="5952681" y="2298909"/>
            <a:ext cx="689629" cy="1425810"/>
          </a:xfrm>
          <a:prstGeom prst="straightConnector1">
            <a:avLst/>
          </a:prstGeom>
          <a:ln w="38100">
            <a:solidFill>
              <a:schemeClr val="accent1">
                <a:shade val="70000"/>
                <a:satMod val="150000"/>
                <a:alpha val="7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" idx="3"/>
            <a:endCxn id="17" idx="0"/>
          </p:cNvCxnSpPr>
          <p:nvPr/>
        </p:nvCxnSpPr>
        <p:spPr>
          <a:xfrm rot="5400000">
            <a:off x="2692191" y="4009580"/>
            <a:ext cx="689629" cy="892410"/>
          </a:xfrm>
          <a:prstGeom prst="straightConnector1">
            <a:avLst/>
          </a:prstGeom>
          <a:ln w="38100">
            <a:solidFill>
              <a:schemeClr val="accent1">
                <a:shade val="70000"/>
                <a:satMod val="150000"/>
                <a:alpha val="7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" idx="2"/>
          </p:cNvCxnSpPr>
          <p:nvPr/>
        </p:nvCxnSpPr>
        <p:spPr>
          <a:xfrm>
            <a:off x="2438400" y="3657600"/>
            <a:ext cx="609600" cy="76200"/>
          </a:xfrm>
          <a:prstGeom prst="straightConnector1">
            <a:avLst/>
          </a:prstGeom>
          <a:ln w="38100">
            <a:solidFill>
              <a:schemeClr val="accent1">
                <a:shade val="70000"/>
                <a:satMod val="150000"/>
                <a:alpha val="7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" idx="6"/>
            <a:endCxn id="19" idx="1"/>
          </p:cNvCxnSpPr>
          <p:nvPr/>
        </p:nvCxnSpPr>
        <p:spPr>
          <a:xfrm flipV="1">
            <a:off x="6019800" y="3657600"/>
            <a:ext cx="533400" cy="76200"/>
          </a:xfrm>
          <a:prstGeom prst="straightConnector1">
            <a:avLst/>
          </a:prstGeom>
          <a:ln w="38100">
            <a:solidFill>
              <a:schemeClr val="accent1">
                <a:shade val="70000"/>
                <a:satMod val="150000"/>
                <a:alpha val="7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0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762000"/>
            <a:ext cx="50292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700" dirty="0" smtClean="0">
                <a:latin typeface="Garamond" pitchFamily="18" charset="0"/>
              </a:rPr>
              <a:t> Педагогија - практична педагогија</a:t>
            </a:r>
          </a:p>
          <a:p>
            <a:pPr>
              <a:buFont typeface="Arial" pitchFamily="34" charset="0"/>
              <a:buChar char="•"/>
            </a:pPr>
            <a:r>
              <a:rPr lang="ru-RU" sz="2700" dirty="0" smtClean="0">
                <a:latin typeface="Garamond" pitchFamily="18" charset="0"/>
              </a:rPr>
              <a:t> Педагогика - теоријска педагогија</a:t>
            </a:r>
          </a:p>
          <a:p>
            <a:pPr>
              <a:lnSpc>
                <a:spcPct val="150000"/>
              </a:lnSpc>
            </a:pPr>
            <a:r>
              <a:rPr lang="ru-RU" sz="2700" dirty="0" smtClean="0">
                <a:latin typeface="Garamond" pitchFamily="18" charset="0"/>
              </a:rPr>
              <a:t>Данас оба термина значе исто.</a:t>
            </a:r>
          </a:p>
          <a:p>
            <a:pPr algn="r">
              <a:lnSpc>
                <a:spcPct val="150000"/>
              </a:lnSpc>
            </a:pPr>
            <a:endParaRPr lang="ru-RU" dirty="0" smtClean="0"/>
          </a:p>
          <a:p>
            <a:pPr algn="r"/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38600" y="3657600"/>
            <a:ext cx="4648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 smtClean="0">
                <a:latin typeface="Garamond" pitchFamily="18" charset="0"/>
              </a:rPr>
              <a:t>Реч „педагогија“ настала је од  2 грчке речи и то:</a:t>
            </a:r>
          </a:p>
          <a:p>
            <a:r>
              <a:rPr lang="ru-RU" sz="2700" dirty="0" smtClean="0">
                <a:latin typeface="Garamond" pitchFamily="18" charset="0"/>
              </a:rPr>
              <a:t>     •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аго, агеин </a:t>
            </a:r>
            <a:r>
              <a:rPr lang="ru-RU" sz="2700" dirty="0" smtClean="0">
                <a:latin typeface="Garamond" pitchFamily="18" charset="0"/>
              </a:rPr>
              <a:t>- водити и</a:t>
            </a:r>
            <a:br>
              <a:rPr lang="ru-RU" sz="2700" dirty="0" smtClean="0">
                <a:latin typeface="Garamond" pitchFamily="18" charset="0"/>
              </a:rPr>
            </a:br>
            <a:r>
              <a:rPr lang="ru-RU" sz="2700" dirty="0" smtClean="0">
                <a:latin typeface="Garamond" pitchFamily="18" charset="0"/>
              </a:rPr>
              <a:t>     •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паис, паидос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- дечак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6" name="Picture 5" descr="ewretryhhgfbvdsgf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609600"/>
            <a:ext cx="35052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5181600"/>
            <a:ext cx="3962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pc="90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</a:rPr>
              <a:t>паидагогус (педагог)</a:t>
            </a:r>
          </a:p>
          <a:p>
            <a:pPr algn="ctr"/>
            <a:r>
              <a:rPr lang="ru-RU" sz="2000" dirty="0" smtClean="0">
                <a:latin typeface="Garamond" pitchFamily="18" charset="0"/>
              </a:rPr>
              <a:t>особа која води дете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14400"/>
            <a:ext cx="8229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latin typeface="Garamond" pitchFamily="18" charset="0"/>
              </a:rPr>
              <a:t>       </a:t>
            </a:r>
            <a:r>
              <a:rPr lang="sr-Cyrl-RS" sz="2700" dirty="0" smtClean="0">
                <a:latin typeface="Garamond" pitchFamily="18" charset="0"/>
              </a:rPr>
              <a:t>Педагогија има 4</a:t>
            </a:r>
            <a:r>
              <a:rPr lang="ru-RU" sz="2700" dirty="0" smtClean="0">
                <a:latin typeface="Garamond" pitchFamily="18" charset="0"/>
              </a:rPr>
              <a:t> специфичности </a:t>
            </a:r>
            <a:r>
              <a:rPr lang="sr-Cyrl-RS" sz="2700" dirty="0" smtClean="0">
                <a:latin typeface="Garamond" pitchFamily="18" charset="0"/>
              </a:rPr>
              <a:t>које су утицале</a:t>
            </a:r>
            <a:r>
              <a:rPr lang="en-US" sz="2700" dirty="0" smtClean="0">
                <a:latin typeface="Garamond" pitchFamily="18" charset="0"/>
              </a:rPr>
              <a:t> </a:t>
            </a:r>
            <a:r>
              <a:rPr lang="ru-RU" sz="2700" dirty="0" smtClean="0">
                <a:latin typeface="Garamond" pitchFamily="18" charset="0"/>
              </a:rPr>
              <a:t>да се она издвоји као наука и то:</a:t>
            </a:r>
            <a:endParaRPr lang="en-US" sz="2700" dirty="0" smtClean="0"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Garamond" pitchFamily="18" charset="0"/>
              </a:rPr>
              <a:t/>
            </a:r>
            <a:br>
              <a:rPr lang="ru-RU" sz="2400" dirty="0" smtClean="0">
                <a:latin typeface="Garamond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>
              <a:latin typeface="Garamond" pitchFamily="18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990600" y="2362200"/>
            <a:ext cx="6629400" cy="3581400"/>
          </a:xfrm>
          <a:prstGeom prst="foldedCorner">
            <a:avLst/>
          </a:prstGeom>
          <a:solidFill>
            <a:schemeClr val="accent1">
              <a:alpha val="36000"/>
            </a:schemeClr>
          </a:solidFill>
          <a:ln>
            <a:solidFill>
              <a:schemeClr val="accent1">
                <a:shade val="50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2400" b="1" dirty="0" smtClean="0">
              <a:solidFill>
                <a:schemeClr val="tx1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b="1" dirty="0" smtClean="0">
                <a:solidFill>
                  <a:schemeClr val="tx1"/>
                </a:solidFill>
                <a:latin typeface="Garamond" pitchFamily="18" charset="0"/>
              </a:rPr>
              <a:t>1.</a:t>
            </a:r>
            <a: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  <a:t> предмет свог проучавања (</a:t>
            </a:r>
            <a:r>
              <a:rPr lang="ru-RU" sz="2700" b="1" dirty="0" smtClean="0">
                <a:solidFill>
                  <a:schemeClr val="tx1"/>
                </a:solidFill>
                <a:latin typeface="Garamond" pitchFamily="18" charset="0"/>
              </a:rPr>
              <a:t>васпитање</a:t>
            </a:r>
            <a: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  <a:t>)</a:t>
            </a:r>
            <a:b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Garamond" pitchFamily="18" charset="0"/>
              </a:rPr>
              <a:t>2. </a:t>
            </a:r>
            <a: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  <a:t>достигнут развојни ниво</a:t>
            </a:r>
            <a:b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Garamond" pitchFamily="18" charset="0"/>
              </a:rPr>
              <a:t>3. </a:t>
            </a:r>
            <a: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  <a:t>развијену специфичну методологију за истраживање своје области</a:t>
            </a:r>
            <a:b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Garamond" pitchFamily="18" charset="0"/>
              </a:rPr>
              <a:t>4. </a:t>
            </a:r>
            <a:r>
              <a:rPr lang="ru-RU" sz="2700" dirty="0" smtClean="0">
                <a:solidFill>
                  <a:schemeClr val="tx1"/>
                </a:solidFill>
                <a:latin typeface="Garamond" pitchFamily="18" charset="0"/>
              </a:rPr>
              <a:t>изграђен језик науке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8077200" y="5410200"/>
            <a:ext cx="609600" cy="1143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09600"/>
            <a:ext cx="8229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b="1" dirty="0" smtClean="0">
                <a:latin typeface="Garamond" pitchFamily="18" charset="0"/>
              </a:rPr>
              <a:t>Циљ педагогије </a:t>
            </a:r>
            <a:r>
              <a:rPr lang="sr-Cyrl-RS" sz="2700" dirty="0" smtClean="0">
                <a:latin typeface="Garamond" pitchFamily="18" charset="0"/>
              </a:rPr>
              <a:t>је обезбеђивање развоја личности:</a:t>
            </a:r>
            <a:endParaRPr lang="en-US" sz="2700" dirty="0">
              <a:latin typeface="Garamond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411627" y="2889422"/>
            <a:ext cx="3915033" cy="1688756"/>
          </a:xfrm>
          <a:custGeom>
            <a:avLst/>
            <a:gdLst>
              <a:gd name="connsiteX0" fmla="*/ 1839097 w 3915033"/>
              <a:gd name="connsiteY0" fmla="*/ 88556 h 1688756"/>
              <a:gd name="connsiteX1" fmla="*/ 2518719 w 3915033"/>
              <a:gd name="connsiteY1" fmla="*/ 26773 h 1688756"/>
              <a:gd name="connsiteX2" fmla="*/ 3185984 w 3915033"/>
              <a:gd name="connsiteY2" fmla="*/ 249194 h 1688756"/>
              <a:gd name="connsiteX3" fmla="*/ 3173627 w 3915033"/>
              <a:gd name="connsiteY3" fmla="*/ 558113 h 1688756"/>
              <a:gd name="connsiteX4" fmla="*/ 3704968 w 3915033"/>
              <a:gd name="connsiteY4" fmla="*/ 743464 h 1688756"/>
              <a:gd name="connsiteX5" fmla="*/ 3704968 w 3915033"/>
              <a:gd name="connsiteY5" fmla="*/ 1497227 h 1688756"/>
              <a:gd name="connsiteX6" fmla="*/ 2444578 w 3915033"/>
              <a:gd name="connsiteY6" fmla="*/ 1373659 h 1688756"/>
              <a:gd name="connsiteX7" fmla="*/ 3037703 w 3915033"/>
              <a:gd name="connsiteY7" fmla="*/ 1311875 h 1688756"/>
              <a:gd name="connsiteX8" fmla="*/ 2605216 w 3915033"/>
              <a:gd name="connsiteY8" fmla="*/ 1682578 h 1688756"/>
              <a:gd name="connsiteX9" fmla="*/ 961768 w 3915033"/>
              <a:gd name="connsiteY9" fmla="*/ 1348946 h 1688756"/>
              <a:gd name="connsiteX10" fmla="*/ 331573 w 3915033"/>
              <a:gd name="connsiteY10" fmla="*/ 1015313 h 1688756"/>
              <a:gd name="connsiteX11" fmla="*/ 294503 w 3915033"/>
              <a:gd name="connsiteY11" fmla="*/ 632254 h 1688756"/>
              <a:gd name="connsiteX12" fmla="*/ 418070 w 3915033"/>
              <a:gd name="connsiteY12" fmla="*/ 656967 h 1688756"/>
              <a:gd name="connsiteX13" fmla="*/ 257432 w 3915033"/>
              <a:gd name="connsiteY13" fmla="*/ 854675 h 1688756"/>
              <a:gd name="connsiteX14" fmla="*/ 35011 w 3915033"/>
              <a:gd name="connsiteY14" fmla="*/ 570470 h 1688756"/>
              <a:gd name="connsiteX15" fmla="*/ 59724 w 3915033"/>
              <a:gd name="connsiteY15" fmla="*/ 483973 h 1688756"/>
              <a:gd name="connsiteX16" fmla="*/ 282146 w 3915033"/>
              <a:gd name="connsiteY16" fmla="*/ 187410 h 1688756"/>
              <a:gd name="connsiteX17" fmla="*/ 1752600 w 3915033"/>
              <a:gd name="connsiteY17" fmla="*/ 187410 h 1688756"/>
              <a:gd name="connsiteX18" fmla="*/ 1950308 w 3915033"/>
              <a:gd name="connsiteY18" fmla="*/ 113270 h 168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915033" h="1688756">
                <a:moveTo>
                  <a:pt x="1839097" y="88556"/>
                </a:moveTo>
                <a:cubicBezTo>
                  <a:pt x="2066667" y="44278"/>
                  <a:pt x="2294238" y="0"/>
                  <a:pt x="2518719" y="26773"/>
                </a:cubicBezTo>
                <a:cubicBezTo>
                  <a:pt x="2743200" y="53546"/>
                  <a:pt x="3076833" y="160637"/>
                  <a:pt x="3185984" y="249194"/>
                </a:cubicBezTo>
                <a:cubicBezTo>
                  <a:pt x="3295135" y="337751"/>
                  <a:pt x="3087130" y="475735"/>
                  <a:pt x="3173627" y="558113"/>
                </a:cubicBezTo>
                <a:cubicBezTo>
                  <a:pt x="3260124" y="640491"/>
                  <a:pt x="3616411" y="586945"/>
                  <a:pt x="3704968" y="743464"/>
                </a:cubicBezTo>
                <a:cubicBezTo>
                  <a:pt x="3793525" y="899983"/>
                  <a:pt x="3915033" y="1392195"/>
                  <a:pt x="3704968" y="1497227"/>
                </a:cubicBezTo>
                <a:cubicBezTo>
                  <a:pt x="3494903" y="1602259"/>
                  <a:pt x="2555789" y="1404551"/>
                  <a:pt x="2444578" y="1373659"/>
                </a:cubicBezTo>
                <a:cubicBezTo>
                  <a:pt x="2333367" y="1342767"/>
                  <a:pt x="3010930" y="1260388"/>
                  <a:pt x="3037703" y="1311875"/>
                </a:cubicBezTo>
                <a:cubicBezTo>
                  <a:pt x="3064476" y="1363362"/>
                  <a:pt x="2951205" y="1676400"/>
                  <a:pt x="2605216" y="1682578"/>
                </a:cubicBezTo>
                <a:cubicBezTo>
                  <a:pt x="2259227" y="1688756"/>
                  <a:pt x="1340709" y="1460157"/>
                  <a:pt x="961768" y="1348946"/>
                </a:cubicBezTo>
                <a:cubicBezTo>
                  <a:pt x="582828" y="1237735"/>
                  <a:pt x="442784" y="1134762"/>
                  <a:pt x="331573" y="1015313"/>
                </a:cubicBezTo>
                <a:cubicBezTo>
                  <a:pt x="220362" y="895864"/>
                  <a:pt x="280087" y="691978"/>
                  <a:pt x="294503" y="632254"/>
                </a:cubicBezTo>
                <a:cubicBezTo>
                  <a:pt x="308919" y="572530"/>
                  <a:pt x="424248" y="619897"/>
                  <a:pt x="418070" y="656967"/>
                </a:cubicBezTo>
                <a:cubicBezTo>
                  <a:pt x="411892" y="694037"/>
                  <a:pt x="321275" y="869091"/>
                  <a:pt x="257432" y="854675"/>
                </a:cubicBezTo>
                <a:cubicBezTo>
                  <a:pt x="193589" y="840259"/>
                  <a:pt x="67962" y="632254"/>
                  <a:pt x="35011" y="570470"/>
                </a:cubicBezTo>
                <a:cubicBezTo>
                  <a:pt x="2060" y="508686"/>
                  <a:pt x="18535" y="547816"/>
                  <a:pt x="59724" y="483973"/>
                </a:cubicBezTo>
                <a:cubicBezTo>
                  <a:pt x="100913" y="420130"/>
                  <a:pt x="0" y="236837"/>
                  <a:pt x="282146" y="187410"/>
                </a:cubicBezTo>
                <a:cubicBezTo>
                  <a:pt x="564292" y="137983"/>
                  <a:pt x="1474573" y="199767"/>
                  <a:pt x="1752600" y="187410"/>
                </a:cubicBezTo>
                <a:cubicBezTo>
                  <a:pt x="2030627" y="175053"/>
                  <a:pt x="1884405" y="142102"/>
                  <a:pt x="1950308" y="113270"/>
                </a:cubicBezTo>
              </a:path>
            </a:pathLst>
          </a:custGeom>
          <a:ln w="31750" cmpd="thickThin">
            <a:solidFill>
              <a:schemeClr val="bg1">
                <a:alpha val="67000"/>
              </a:schemeClr>
            </a:solidFill>
            <a:prstDash val="solid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abla licnos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543800" cy="5029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1265605">
            <a:off x="2223318" y="2497647"/>
            <a:ext cx="1236585" cy="338554"/>
          </a:xfrm>
          <a:prstGeom prst="rect">
            <a:avLst/>
          </a:prstGeom>
          <a:noFill/>
          <a:effectLst>
            <a:outerShdw blurRad="431800" dist="558800" dir="9060000" sx="181000" sy="181000" algn="ctr" rotWithShape="0">
              <a:srgbClr val="000000">
                <a:alpha val="13000"/>
              </a:srgb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 rtlCol="0">
            <a:spAutoFit/>
          </a:bodyPr>
          <a:lstStyle/>
          <a:p>
            <a:r>
              <a:rPr lang="sr-Cyrl-R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</a:t>
            </a:r>
            <a:r>
              <a:rPr lang="en-U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</a:t>
            </a:r>
            <a:r>
              <a:rPr lang="sr-Cyrl-R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Радно</a:t>
            </a:r>
            <a:endParaRPr lang="en-US" sz="1600" b="1" spc="290" normalizeH="1" dirty="0">
              <a:latin typeface="Garamond" pitchFamily="18" charset="0"/>
              <a:ea typeface="GungsuhChe" pitchFamily="49" charset="-127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 rot="20857396">
            <a:off x="3676173" y="4807591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spc="15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</a:t>
            </a:r>
            <a:r>
              <a:rPr lang="en-US" sz="1600" b="1" spc="15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 </a:t>
            </a:r>
            <a:r>
              <a:rPr lang="sr-Cyrl-RS" sz="1600" b="1" spc="15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естетски</a:t>
            </a:r>
            <a:endParaRPr lang="en-US" sz="1600" b="1" spc="150" normalizeH="1" dirty="0">
              <a:latin typeface="Garamond" pitchFamily="18" charset="0"/>
              <a:ea typeface="GungsuhChe" pitchFamily="49" charset="-127"/>
              <a:cs typeface="Aharoni" pitchFamily="2" charset="-79"/>
            </a:endParaRPr>
          </a:p>
        </p:txBody>
      </p:sp>
      <p:sp>
        <p:nvSpPr>
          <p:cNvPr id="18" name="Rectangle 17"/>
          <p:cNvSpPr/>
          <p:nvPr/>
        </p:nvSpPr>
        <p:spPr>
          <a:xfrm rot="813636">
            <a:off x="5232620" y="2530978"/>
            <a:ext cx="15683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  </a:t>
            </a:r>
            <a:r>
              <a:rPr lang="en-U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</a:t>
            </a:r>
            <a:r>
              <a:rPr lang="sr-Cyrl-R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морално</a:t>
            </a:r>
            <a:endParaRPr lang="en-US" sz="1600" b="1" spc="290" normalizeH="1" dirty="0">
              <a:latin typeface="Garamond" pitchFamily="18" charset="0"/>
              <a:ea typeface="GungsuhChe" pitchFamily="49" charset="-127"/>
              <a:cs typeface="Aharoni" pitchFamily="2" charset="-79"/>
            </a:endParaRPr>
          </a:p>
        </p:txBody>
      </p:sp>
      <p:sp>
        <p:nvSpPr>
          <p:cNvPr id="19" name="Rectangle 18"/>
          <p:cNvSpPr/>
          <p:nvPr/>
        </p:nvSpPr>
        <p:spPr>
          <a:xfrm rot="805993">
            <a:off x="5339655" y="4672749"/>
            <a:ext cx="1740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   </a:t>
            </a:r>
            <a:r>
              <a:rPr lang="en-US" sz="1600" b="1" spc="29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 </a:t>
            </a:r>
            <a:r>
              <a:rPr lang="sr-Cyrl-RS" sz="1600" b="1" spc="22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физички</a:t>
            </a:r>
            <a:endParaRPr lang="en-US" sz="1600" b="1" spc="220" normalizeH="1" dirty="0">
              <a:latin typeface="Garamond" pitchFamily="18" charset="0"/>
              <a:ea typeface="GungsuhChe" pitchFamily="49" charset="-127"/>
              <a:cs typeface="Aharoni" pitchFamily="2" charset="-79"/>
            </a:endParaRPr>
          </a:p>
        </p:txBody>
      </p:sp>
      <p:sp>
        <p:nvSpPr>
          <p:cNvPr id="20" name="Rectangle 19"/>
          <p:cNvSpPr/>
          <p:nvPr/>
        </p:nvSpPr>
        <p:spPr>
          <a:xfrm rot="20071712">
            <a:off x="1557769" y="4590153"/>
            <a:ext cx="1620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1400" b="1" spc="11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 инте</a:t>
            </a:r>
          </a:p>
          <a:p>
            <a:pPr algn="ctr"/>
            <a:r>
              <a:rPr lang="sr-Cyrl-RS" sz="1400" b="1" spc="110" normalizeH="1" dirty="0" smtClean="0">
                <a:latin typeface="Garamond" pitchFamily="18" charset="0"/>
                <a:ea typeface="GungsuhChe" pitchFamily="49" charset="-127"/>
                <a:cs typeface="Aharoni" pitchFamily="2" charset="-79"/>
              </a:rPr>
              <a:t>лектуално</a:t>
            </a:r>
            <a:endParaRPr lang="en-US" sz="1400" b="1" spc="110" normalizeH="1" dirty="0">
              <a:latin typeface="Garamond" pitchFamily="18" charset="0"/>
              <a:ea typeface="GungsuhChe" pitchFamily="49" charset="-127"/>
              <a:cs typeface="Aharoni" pitchFamily="2" charset="-79"/>
            </a:endParaRPr>
          </a:p>
        </p:txBody>
      </p:sp>
      <p:sp>
        <p:nvSpPr>
          <p:cNvPr id="27" name="Freeform 26"/>
          <p:cNvSpPr/>
          <p:nvPr/>
        </p:nvSpPr>
        <p:spPr>
          <a:xfrm rot="989619">
            <a:off x="2514600" y="4572000"/>
            <a:ext cx="76200" cy="76200"/>
          </a:xfrm>
          <a:custGeom>
            <a:avLst/>
            <a:gdLst>
              <a:gd name="connsiteX0" fmla="*/ 0 w 73818"/>
              <a:gd name="connsiteY0" fmla="*/ 50006 h 50006"/>
              <a:gd name="connsiteX1" fmla="*/ 73818 w 73818"/>
              <a:gd name="connsiteY1" fmla="*/ 0 h 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818" h="50006">
                <a:moveTo>
                  <a:pt x="0" y="50006"/>
                </a:moveTo>
                <a:cubicBezTo>
                  <a:pt x="28574" y="31154"/>
                  <a:pt x="57149" y="12303"/>
                  <a:pt x="73818" y="0"/>
                </a:cubicBezTo>
              </a:path>
            </a:pathLst>
          </a:custGeom>
          <a:ln>
            <a:solidFill>
              <a:schemeClr val="tx1">
                <a:alpha val="8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915400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b="1" dirty="0" smtClean="0">
                <a:latin typeface="Garamond" pitchFamily="18" charset="0"/>
              </a:rPr>
              <a:t>  Предмет проучавања педагогије: </a:t>
            </a:r>
            <a:r>
              <a:rPr lang="sr-Cyrl-RS" sz="2700" dirty="0" smtClean="0">
                <a:latin typeface="Garamond" pitchFamily="18" charset="0"/>
              </a:rPr>
              <a:t>васпитно-образовни       </a:t>
            </a:r>
          </a:p>
          <a:p>
            <a:r>
              <a:rPr lang="sr-Cyrl-RS" sz="2700" dirty="0" smtClean="0">
                <a:latin typeface="Garamond" pitchFamily="18" charset="0"/>
              </a:rPr>
              <a:t>  процес и његове законитости.</a:t>
            </a:r>
          </a:p>
          <a:p>
            <a:pPr>
              <a:lnSpc>
                <a:spcPct val="150000"/>
              </a:lnSpc>
            </a:pPr>
            <a:endParaRPr lang="sr-Cyrl-RS" sz="2700" dirty="0" smtClean="0">
              <a:latin typeface="Garamond" pitchFamily="18" charset="0"/>
            </a:endParaRPr>
          </a:p>
          <a:p>
            <a:r>
              <a:rPr lang="sr-Cyrl-RS" sz="2700" b="1" dirty="0" smtClean="0">
                <a:latin typeface="Garamond" pitchFamily="18" charset="0"/>
              </a:rPr>
              <a:t>  Задаци педагогије:</a:t>
            </a:r>
            <a:endParaRPr lang="sr-Cyrl-RS" sz="2400" dirty="0" smtClean="0">
              <a:latin typeface="Garamond" pitchFamily="18" charset="0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700" dirty="0" smtClean="0">
                <a:latin typeface="Garamond" pitchFamily="18" charset="0"/>
              </a:rPr>
              <a:t> проучавање појава у васпитно-образовном процесу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700" dirty="0" smtClean="0">
                <a:latin typeface="Garamond" pitchFamily="18" charset="0"/>
              </a:rPr>
              <a:t> побољшавање васпитно-образовног рада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700" dirty="0" smtClean="0">
                <a:latin typeface="Garamond" pitchFamily="18" charset="0"/>
              </a:rPr>
              <a:t> научно вредновање постигнутих резултата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sr-Cyrl-RS" sz="2700" dirty="0" smtClean="0">
                <a:latin typeface="Garamond" pitchFamily="18" charset="0"/>
              </a:rPr>
              <a:t> унапређивање педагошке методологије истраживања</a:t>
            </a:r>
            <a:r>
              <a:rPr lang="sr-Cyrl-RS" sz="2400" dirty="0" smtClean="0">
                <a:latin typeface="Garamond" pitchFamily="18" charset="0"/>
              </a:rPr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8229600" y="6019800"/>
            <a:ext cx="3810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700" b="1" dirty="0" smtClean="0">
                <a:latin typeface="Garamond" pitchFamily="18" charset="0"/>
              </a:rPr>
              <a:t>Васпитање</a:t>
            </a:r>
            <a:r>
              <a:rPr lang="sr-Cyrl-RS" sz="2700" dirty="0" smtClean="0">
                <a:latin typeface="Garamond" pitchFamily="18" charset="0"/>
              </a:rPr>
              <a:t> - човекова активност утицања на развој туђе или властите личности. </a:t>
            </a:r>
            <a:endParaRPr lang="en-US" sz="2700" dirty="0" smtClean="0">
              <a:latin typeface="Garamond" pitchFamily="18" charset="0"/>
            </a:endParaRPr>
          </a:p>
          <a:p>
            <a:r>
              <a:rPr lang="ru-RU" sz="2700" dirty="0" smtClean="0">
                <a:latin typeface="Garamond" pitchFamily="18" charset="0"/>
              </a:rPr>
              <a:t>Васпитање се у почетку сводило на преношење радних искустава и усвајање ритуала и веровања племена.</a:t>
            </a:r>
          </a:p>
          <a:p>
            <a:endParaRPr lang="ru-RU" sz="2400" dirty="0" smtClean="0">
              <a:latin typeface="Garamond" pitchFamily="18" charset="0"/>
            </a:endParaRPr>
          </a:p>
          <a:p>
            <a:endParaRPr lang="en-US" sz="2400" dirty="0" smtClean="0">
              <a:latin typeface="Garamond" pitchFamily="18" charset="0"/>
            </a:endParaRPr>
          </a:p>
          <a:p>
            <a:endParaRPr lang="en-US" sz="2400" dirty="0">
              <a:latin typeface="Garamond" pitchFamily="18" charset="0"/>
            </a:endParaRPr>
          </a:p>
        </p:txBody>
      </p:sp>
      <p:pic>
        <p:nvPicPr>
          <p:cNvPr id="8" name="Picture 7" descr="rn-27f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962400"/>
            <a:ext cx="2743200" cy="2293351"/>
          </a:xfrm>
          <a:prstGeom prst="rect">
            <a:avLst/>
          </a:prstGeom>
        </p:spPr>
      </p:pic>
      <p:pic>
        <p:nvPicPr>
          <p:cNvPr id="9" name="Picture 8" descr="calusa-fish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962400"/>
            <a:ext cx="2647058" cy="2286000"/>
          </a:xfrm>
          <a:prstGeom prst="rect">
            <a:avLst/>
          </a:prstGeom>
        </p:spPr>
      </p:pic>
      <p:pic>
        <p:nvPicPr>
          <p:cNvPr id="10" name="Picture 9" descr="2a57dfda71eb5891ad96bb71dc9284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3962400"/>
            <a:ext cx="2818397" cy="22907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10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b="1" spc="90" dirty="0" smtClean="0">
                <a:latin typeface="Garamond" pitchFamily="18" charset="0"/>
              </a:rPr>
              <a:t> сакупљање плодова</a:t>
            </a:r>
            <a:endParaRPr lang="en-US" b="1" spc="9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6172200"/>
            <a:ext cx="1261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b="1" spc="90" dirty="0" smtClean="0">
                <a:latin typeface="Garamond" pitchFamily="18" charset="0"/>
              </a:rPr>
              <a:t> риболов</a:t>
            </a:r>
            <a:endParaRPr lang="en-US" b="1" spc="90" dirty="0"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19800" y="6172200"/>
            <a:ext cx="711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b="1" spc="90" dirty="0" smtClean="0">
                <a:latin typeface="Garamond" pitchFamily="18" charset="0"/>
              </a:rPr>
              <a:t> лов</a:t>
            </a:r>
            <a:endParaRPr lang="en-US" b="1" spc="90" dirty="0">
              <a:latin typeface="Garamond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81400" y="762000"/>
            <a:ext cx="7467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38200" y="304800"/>
            <a:ext cx="7467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Основне</a:t>
            </a:r>
            <a:r>
              <a:rPr kumimoji="0" lang="sr-Cyrl-RS" sz="36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itchFamily="18" charset="0"/>
                <a:ea typeface="+mj-ea"/>
                <a:cs typeface="Times New Roman" pitchFamily="18" charset="0"/>
              </a:rPr>
              <a:t> карактеристике развоја васпитања</a:t>
            </a:r>
            <a:endParaRPr kumimoji="0" lang="en-US" sz="3600" b="1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077200" y="5486400"/>
            <a:ext cx="609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304800"/>
            <a:ext cx="8382000" cy="802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900" dirty="0" smtClean="0">
                <a:latin typeface="Garamond" pitchFamily="18" charset="0"/>
              </a:rPr>
              <a:t>   </a:t>
            </a:r>
            <a:r>
              <a:rPr lang="sr-Cyrl-RS" sz="2900" b="1" dirty="0" smtClean="0">
                <a:latin typeface="Garamond" pitchFamily="18" charset="0"/>
              </a:rPr>
              <a:t>РАЗВОЈ ВАСПИТАЊА У НЕКИМ ЦИВИЛИЗАЦИЈАМА:</a:t>
            </a:r>
          </a:p>
          <a:p>
            <a:pPr>
              <a:lnSpc>
                <a:spcPct val="150000"/>
              </a:lnSpc>
            </a:pPr>
            <a:endParaRPr lang="sr-Cyrl-RS" sz="2700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ru-RU" sz="2700" dirty="0" smtClean="0">
                <a:latin typeface="Garamond" pitchFamily="18" charset="0"/>
              </a:rPr>
              <a:t> У </a:t>
            </a:r>
            <a:r>
              <a:rPr lang="ru-RU" sz="2700" b="1" dirty="0" smtClean="0">
                <a:latin typeface="Garamond" pitchFamily="18" charset="0"/>
              </a:rPr>
              <a:t>Римском ца</a:t>
            </a:r>
            <a:r>
              <a:rPr lang="sr-Cyrl-RS" sz="2700" b="1" dirty="0" smtClean="0">
                <a:latin typeface="Garamond" pitchFamily="18" charset="0"/>
              </a:rPr>
              <a:t>рс</a:t>
            </a:r>
            <a:r>
              <a:rPr lang="ru-RU" sz="2700" b="1" dirty="0" smtClean="0">
                <a:latin typeface="Garamond" pitchFamily="18" charset="0"/>
              </a:rPr>
              <a:t>тву</a:t>
            </a:r>
            <a:r>
              <a:rPr lang="ru-RU" sz="2700" dirty="0" smtClean="0">
                <a:latin typeface="Garamond" pitchFamily="18" charset="0"/>
              </a:rPr>
              <a:t> издвајају се 3 врсте школа:</a:t>
            </a:r>
          </a:p>
          <a:p>
            <a:pPr marL="1371600" lvl="2" indent="-457200">
              <a:buFont typeface="+mj-lt"/>
              <a:buAutoNum type="arabicParenR"/>
            </a:pPr>
            <a:r>
              <a:rPr lang="ru-RU" sz="2700" dirty="0" smtClean="0">
                <a:latin typeface="Garamond" pitchFamily="18" charset="0"/>
              </a:rPr>
              <a:t> елементарна</a:t>
            </a:r>
            <a:r>
              <a:rPr lang="en-US" sz="2700" dirty="0" smtClean="0">
                <a:latin typeface="Garamond" pitchFamily="18" charset="0"/>
              </a:rPr>
              <a:t>,</a:t>
            </a:r>
            <a:endParaRPr lang="ru-RU" sz="2700" dirty="0" smtClean="0">
              <a:latin typeface="Garamond" pitchFamily="18" charset="0"/>
            </a:endParaRPr>
          </a:p>
          <a:p>
            <a:pPr marL="1371600" lvl="2" indent="-457200">
              <a:buFont typeface="+mj-lt"/>
              <a:buAutoNum type="arabicParenR"/>
            </a:pPr>
            <a:r>
              <a:rPr lang="ru-RU" sz="2700" dirty="0" smtClean="0">
                <a:latin typeface="Garamond" pitchFamily="18" charset="0"/>
              </a:rPr>
              <a:t>граматичка и </a:t>
            </a:r>
          </a:p>
          <a:p>
            <a:pPr marL="1371600" lvl="2" indent="-457200">
              <a:buFont typeface="+mj-lt"/>
              <a:buAutoNum type="arabicParenR"/>
            </a:pPr>
            <a:r>
              <a:rPr lang="ru-RU" sz="2700" dirty="0" smtClean="0">
                <a:latin typeface="Garamond" pitchFamily="18" charset="0"/>
              </a:rPr>
              <a:t>реторска.</a:t>
            </a:r>
          </a:p>
          <a:p>
            <a:pPr marL="1371600" lvl="2" indent="-457200">
              <a:lnSpc>
                <a:spcPct val="150000"/>
              </a:lnSpc>
            </a:pPr>
            <a:endParaRPr lang="ru-RU" sz="2400" dirty="0" smtClean="0">
              <a:latin typeface="Garamond" pitchFamily="18" charset="0"/>
            </a:endParaRPr>
          </a:p>
          <a:p>
            <a:pPr marL="1371600" lvl="2" indent="-457200"/>
            <a:endParaRPr lang="ru-RU" sz="2400" dirty="0" smtClean="0">
              <a:latin typeface="Garamon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sr-Cyrl-RS" sz="2700" dirty="0" smtClean="0">
                <a:latin typeface="Garamond" pitchFamily="18" charset="0"/>
              </a:rPr>
              <a:t> </a:t>
            </a:r>
            <a:r>
              <a:rPr lang="sr-Cyrl-RS" sz="2700" b="1" dirty="0" smtClean="0">
                <a:latin typeface="Garamond" pitchFamily="18" charset="0"/>
              </a:rPr>
              <a:t>Сумери</a:t>
            </a:r>
            <a:r>
              <a:rPr lang="sr-Cyrl-RS" sz="2700" dirty="0" smtClean="0">
                <a:latin typeface="Garamond" pitchFamily="18" charset="0"/>
              </a:rPr>
              <a:t> 3000 г.п.н.е </a:t>
            </a:r>
          </a:p>
          <a:p>
            <a:pPr lvl="1"/>
            <a:r>
              <a:rPr lang="sr-Cyrl-RS" sz="2700" dirty="0" smtClean="0">
                <a:latin typeface="Garamond" pitchFamily="18" charset="0"/>
              </a:rPr>
              <a:t>уче клинасто писмо </a:t>
            </a:r>
          </a:p>
          <a:p>
            <a:pPr lvl="1"/>
            <a:r>
              <a:rPr lang="sr-Cyrl-RS" sz="2700" dirty="0" smtClean="0">
                <a:latin typeface="Garamond" pitchFamily="18" charset="0"/>
              </a:rPr>
              <a:t>на глиненим плочама.</a:t>
            </a:r>
          </a:p>
          <a:p>
            <a:r>
              <a:rPr lang="sr-Cyrl-RS" sz="2400" dirty="0" smtClean="0">
                <a:latin typeface="Garamond" pitchFamily="18" charset="0"/>
              </a:rPr>
              <a:t>      </a:t>
            </a:r>
          </a:p>
          <a:p>
            <a:pPr marL="1371600" lvl="2" indent="-457200"/>
            <a:endParaRPr lang="ru-RU" sz="2400" dirty="0" smtClean="0">
              <a:latin typeface="Garamond" pitchFamily="18" charset="0"/>
            </a:endParaRPr>
          </a:p>
          <a:p>
            <a:pPr marL="1371600" lvl="2" indent="-457200"/>
            <a:endParaRPr lang="ru-RU" sz="2400" dirty="0" smtClean="0">
              <a:latin typeface="Garamond" pitchFamily="18" charset="0"/>
            </a:endParaRPr>
          </a:p>
          <a:p>
            <a:pPr lvl="1"/>
            <a:endParaRPr lang="ru-RU" sz="2400" dirty="0" smtClean="0">
              <a:latin typeface="Garamond" pitchFamily="18" charset="0"/>
            </a:endParaRPr>
          </a:p>
          <a:p>
            <a:pPr lvl="1"/>
            <a:endParaRPr lang="sr-Cyrl-RS" sz="2400" dirty="0" smtClean="0">
              <a:latin typeface="Garamond" pitchFamily="18" charset="0"/>
            </a:endParaRPr>
          </a:p>
          <a:p>
            <a:pPr lvl="1"/>
            <a:endParaRPr lang="sr-Cyrl-RS" sz="2400" dirty="0" smtClean="0">
              <a:latin typeface="Garamond" pitchFamily="18" charset="0"/>
            </a:endParaRPr>
          </a:p>
          <a:p>
            <a:pPr lvl="1"/>
            <a:endParaRPr lang="sr-Cyrl-RS" sz="2400" dirty="0" smtClean="0">
              <a:latin typeface="Garamond" pitchFamily="18" charset="0"/>
            </a:endParaRPr>
          </a:p>
        </p:txBody>
      </p:sp>
      <p:pic>
        <p:nvPicPr>
          <p:cNvPr id="3" name="Picture 2" descr="2c90c571273a4648e01b79b6a5e34a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200400"/>
            <a:ext cx="3276600" cy="2975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248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r-Cyrl-RS" b="1" dirty="0" smtClean="0">
                <a:latin typeface="Garamond" pitchFamily="18" charset="0"/>
              </a:rPr>
              <a:t>Клинасто писмо на глиненој плочи</a:t>
            </a:r>
            <a:endParaRPr lang="en-US" b="1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47">
      <a:dk1>
        <a:sysClr val="windowText" lastClr="000000"/>
      </a:dk1>
      <a:lt1>
        <a:sysClr val="window" lastClr="FFFFFF"/>
      </a:lt1>
      <a:dk2>
        <a:srgbClr val="F296B6"/>
      </a:dk2>
      <a:lt2>
        <a:srgbClr val="FFF39D"/>
      </a:lt2>
      <a:accent1>
        <a:srgbClr val="BF1753"/>
      </a:accent1>
      <a:accent2>
        <a:srgbClr val="EC6192"/>
      </a:accent2>
      <a:accent3>
        <a:srgbClr val="F296B6"/>
      </a:accent3>
      <a:accent4>
        <a:srgbClr val="F296B6"/>
      </a:accent4>
      <a:accent5>
        <a:srgbClr val="F297B7"/>
      </a:accent5>
      <a:accent6>
        <a:srgbClr val="C21753"/>
      </a:accent6>
      <a:hlink>
        <a:srgbClr val="F296B6"/>
      </a:hlink>
      <a:folHlink>
        <a:srgbClr val="F296B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rie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1320</TotalTime>
  <Words>1083</Words>
  <Application>Microsoft Office PowerPoint</Application>
  <PresentationFormat>On-screen Show (4:3)</PresentationFormat>
  <Paragraphs>285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Oriel</vt:lpstr>
      <vt:lpstr>1_Oriel</vt:lpstr>
      <vt:lpstr>Executive</vt:lpstr>
      <vt:lpstr>2_Oriel</vt:lpstr>
      <vt:lpstr>ПЕДАГОГИЈА</vt:lpstr>
      <vt:lpstr>Од уопштавања искуства до науке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Најпознатији педагози и  њихова дела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Систем научних дисциплина у педагогији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Педагогија и друге науке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ПЕДАГОГИЈА</dc:title>
  <dc:creator>etc</dc:creator>
  <cp:lastModifiedBy>asus</cp:lastModifiedBy>
  <cp:revision>211</cp:revision>
  <dcterms:created xsi:type="dcterms:W3CDTF">2016-10-22T09:28:32Z</dcterms:created>
  <dcterms:modified xsi:type="dcterms:W3CDTF">2020-03-30T21:32:46Z</dcterms:modified>
</cp:coreProperties>
</file>