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Nunito"/>
      <p:regular r:id="rId29"/>
      <p:bold r:id="rId30"/>
      <p:italic r:id="rId31"/>
      <p:boldItalic r:id="rId32"/>
    </p:embeddedFont>
    <p:embeddedFont>
      <p:font typeface="Maven Pro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italic.fntdata"/><Relationship Id="rId30" Type="http://schemas.openxmlformats.org/officeDocument/2006/relationships/font" Target="fonts/Nunito-bold.fntdata"/><Relationship Id="rId11" Type="http://schemas.openxmlformats.org/officeDocument/2006/relationships/slide" Target="slides/slide6.xml"/><Relationship Id="rId33" Type="http://schemas.openxmlformats.org/officeDocument/2006/relationships/font" Target="fonts/MavenPro-regular.fntdata"/><Relationship Id="rId10" Type="http://schemas.openxmlformats.org/officeDocument/2006/relationships/slide" Target="slides/slide5.xml"/><Relationship Id="rId32" Type="http://schemas.openxmlformats.org/officeDocument/2006/relationships/font" Target="fonts/Nuni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MavenPr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79d7132c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79d7132c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579d7132c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579d7132c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79d7132c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79d7132c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79d7132ca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79d7132c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79d7132c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79d7132c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579d7132ca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579d7132c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7956826c9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7956826c9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79d7132c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579d7132c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579d7132ca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579d7132ca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79d7132ca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579d7132c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7956826c9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7956826c9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579d7132ca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579d7132ca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79d7132ca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579d7132ca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579d7132ca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579d7132ca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7956826c9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57956826c9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57956826c9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57956826c9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7956826c9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57956826c9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79d7132c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79d7132c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79d7132c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79d7132c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79d7132c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579d7132c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79d7132c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579d7132c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79d7132c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79d7132c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9.png"/><Relationship Id="rId6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gif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3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4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/>
          <p:nvPr>
            <p:ph type="ctrTitle"/>
          </p:nvPr>
        </p:nvSpPr>
        <p:spPr>
          <a:xfrm>
            <a:off x="824000" y="95516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Matematika u video igricama?</a:t>
            </a:r>
            <a:endParaRPr/>
          </a:p>
        </p:txBody>
      </p:sp>
      <p:sp>
        <p:nvSpPr>
          <p:cNvPr id="278" name="Google Shape;278;p13"/>
          <p:cNvSpPr txBox="1"/>
          <p:nvPr>
            <p:ph idx="1" type="subTitle"/>
          </p:nvPr>
        </p:nvSpPr>
        <p:spPr>
          <a:xfrm>
            <a:off x="824000" y="2789625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 MESEC MATEMATIKE 2019.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Institut za matematiku i informatiku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Prirodno-matematički fakultet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Aritmetika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6" name="Google Shape;346;p22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“arithmos” (grč.) - broj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osnovne aritmetičke operacije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r</a:t>
            </a:r>
            <a:r>
              <a:rPr lang="en" sz="2400">
                <a:solidFill>
                  <a:schemeClr val="lt1"/>
                </a:solidFill>
              </a:rPr>
              <a:t>ačunanje preostale količine HP-a posle napada, 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r</a:t>
            </a:r>
            <a:r>
              <a:rPr lang="en" sz="2400">
                <a:solidFill>
                  <a:schemeClr val="lt1"/>
                </a:solidFill>
              </a:rPr>
              <a:t>ačunanje štete pri padu (fall damage), itd.</a:t>
            </a:r>
            <a:endParaRPr sz="24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47" name="Google Shape;3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650" y="250425"/>
            <a:ext cx="2661400" cy="238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Glavni primeri: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3" name="Google Shape;353;p2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54" name="Google Shape;3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50" y="1392100"/>
            <a:ext cx="2399899" cy="335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8161" y="1605137"/>
            <a:ext cx="5332515" cy="29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588" y="1448450"/>
            <a:ext cx="6176820" cy="324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3600" y="598575"/>
            <a:ext cx="6008125" cy="66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Algebra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7" name="Google Shape;367;p2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“</a:t>
            </a:r>
            <a:r>
              <a:rPr lang="en" sz="2400">
                <a:solidFill>
                  <a:schemeClr val="lt1"/>
                </a:solidFill>
              </a:rPr>
              <a:t>a</a:t>
            </a:r>
            <a:r>
              <a:rPr lang="en" sz="2400">
                <a:solidFill>
                  <a:schemeClr val="lt1"/>
                </a:solidFill>
              </a:rPr>
              <a:t>l-jabr” (arap.) - ponovni spoj polomljenih delova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matematički simboli i manipulacija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l</a:t>
            </a:r>
            <a:r>
              <a:rPr lang="en" sz="2400">
                <a:solidFill>
                  <a:schemeClr val="lt1"/>
                </a:solidFill>
              </a:rPr>
              <a:t>inearna algebra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funkcije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68" name="Google Shape;3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350" y="307650"/>
            <a:ext cx="3547250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Osnova linearne algebre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4" name="Google Shape;374;p26"/>
          <p:cNvSpPr txBox="1"/>
          <p:nvPr>
            <p:ph idx="1" type="body"/>
          </p:nvPr>
        </p:nvSpPr>
        <p:spPr>
          <a:xfrm>
            <a:off x="1303800" y="1990050"/>
            <a:ext cx="73281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Vektori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Primeri vektora: 2D tačka, 3D tačka, ubrzanje, itd.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Operacije nad vektorima:</a:t>
            </a:r>
            <a:endParaRPr sz="2400">
              <a:solidFill>
                <a:schemeClr val="lt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◆"/>
            </a:pPr>
            <a:r>
              <a:rPr lang="en" sz="2400">
                <a:solidFill>
                  <a:schemeClr val="lt1"/>
                </a:solidFill>
              </a:rPr>
              <a:t>Sabiranje vektora</a:t>
            </a:r>
            <a:endParaRPr sz="2400">
              <a:solidFill>
                <a:schemeClr val="lt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◆"/>
            </a:pPr>
            <a:r>
              <a:rPr lang="en" sz="2400">
                <a:solidFill>
                  <a:schemeClr val="lt1"/>
                </a:solidFill>
              </a:rPr>
              <a:t>Oduzimanje vektora</a:t>
            </a:r>
            <a:endParaRPr sz="2400">
              <a:solidFill>
                <a:schemeClr val="lt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◆"/>
            </a:pPr>
            <a:r>
              <a:rPr lang="en" sz="2400">
                <a:solidFill>
                  <a:schemeClr val="lt1"/>
                </a:solidFill>
              </a:rPr>
              <a:t>Množenje vektora skalarima itd.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75" name="Google Shape;3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2575" y="350688"/>
            <a:ext cx="13525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3450" y="1597875"/>
            <a:ext cx="2390775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5500" y="282225"/>
            <a:ext cx="4953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525" y="2310775"/>
            <a:ext cx="3412790" cy="26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3715" y="2310775"/>
            <a:ext cx="4642313" cy="265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"/>
          <p:cNvSpPr txBox="1"/>
          <p:nvPr>
            <p:ph type="title"/>
          </p:nvPr>
        </p:nvSpPr>
        <p:spPr>
          <a:xfrm>
            <a:off x="2113500" y="58415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Funkcije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89" name="Google Shape;3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725" y="1447400"/>
            <a:ext cx="3273560" cy="324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9039" y="226275"/>
            <a:ext cx="1594247" cy="12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2460" y="1707025"/>
            <a:ext cx="3240825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2438" y="226275"/>
            <a:ext cx="1430425" cy="12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Matematička analiza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8" name="Google Shape;398;p29"/>
          <p:cNvSpPr txBox="1"/>
          <p:nvPr>
            <p:ph idx="1" type="body"/>
          </p:nvPr>
        </p:nvSpPr>
        <p:spPr>
          <a:xfrm>
            <a:off x="1303800" y="1597875"/>
            <a:ext cx="73692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“</a:t>
            </a:r>
            <a:r>
              <a:rPr lang="en" sz="2400">
                <a:solidFill>
                  <a:schemeClr val="lt1"/>
                </a:solidFill>
              </a:rPr>
              <a:t>a</a:t>
            </a:r>
            <a:r>
              <a:rPr lang="en" sz="2400">
                <a:solidFill>
                  <a:schemeClr val="lt1"/>
                </a:solidFill>
              </a:rPr>
              <a:t>nalyo” (grč) - razlagati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Granične vrednosti, diferencijabilnost, redovi, itd.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Složeni matematički proračuni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Može se koristiti za optimizaciju (poboljšanje)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99" name="Google Shape;3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438" y="3580500"/>
            <a:ext cx="595312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6228" y="502503"/>
            <a:ext cx="2297975" cy="13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Geometrija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6" name="Google Shape;406;p30"/>
          <p:cNvSpPr txBox="1"/>
          <p:nvPr>
            <p:ph idx="1" type="body"/>
          </p:nvPr>
        </p:nvSpPr>
        <p:spPr>
          <a:xfrm>
            <a:off x="452875" y="168717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“geometria” (grč.) - zemlja + merenje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Iscrtavanje i animacija slika/kadrova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Analitička geometrija u ravni/prostoru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Trigonometrija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407" name="Google Shape;4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450" y="3128950"/>
            <a:ext cx="2185775" cy="17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7074" y="498625"/>
            <a:ext cx="2185775" cy="213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7954" y="3070062"/>
            <a:ext cx="2815546" cy="186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Trigonometrija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5" name="Google Shape;415;p31"/>
          <p:cNvSpPr txBox="1"/>
          <p:nvPr>
            <p:ph idx="1" type="body"/>
          </p:nvPr>
        </p:nvSpPr>
        <p:spPr>
          <a:xfrm>
            <a:off x="4658550" y="2509275"/>
            <a:ext cx="40806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Trigonometrijske funkcije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Sinusna funkcija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Kosinusna funkcija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Tangensna funkcija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416" name="Google Shape;41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750" y="1913000"/>
            <a:ext cx="3948825" cy="236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0025" y="333450"/>
            <a:ext cx="3857625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/>
          <p:nvPr>
            <p:ph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Koliko vas koristi telefone na dnevnoj bazi? </a:t>
            </a:r>
            <a:endParaRPr sz="3600"/>
          </a:p>
        </p:txBody>
      </p:sp>
      <p:sp>
        <p:nvSpPr>
          <p:cNvPr id="284" name="Google Shape;284;p14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Maven Pro"/>
                <a:ea typeface="Maven Pro"/>
                <a:cs typeface="Maven Pro"/>
                <a:sym typeface="Maven Pro"/>
              </a:rPr>
              <a:t>Koliko vas igra igrice na telefonima na dnevnoj bazi? </a:t>
            </a:r>
            <a:endParaRPr b="1" sz="3600"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Analitička geometrija u ravni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23" name="Google Shape;4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750" y="1597863"/>
            <a:ext cx="4059298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2"/>
          <p:cNvPicPr preferRelativeResize="0"/>
          <p:nvPr/>
        </p:nvPicPr>
        <p:blipFill rotWithShape="1">
          <a:blip r:embed="rId4">
            <a:alphaModFix/>
          </a:blip>
          <a:srcRect b="2219" l="0" r="0" t="0"/>
          <a:stretch/>
        </p:blipFill>
        <p:spPr>
          <a:xfrm>
            <a:off x="5639575" y="1680950"/>
            <a:ext cx="3042800" cy="30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3"/>
          <p:cNvSpPr txBox="1"/>
          <p:nvPr>
            <p:ph type="title"/>
          </p:nvPr>
        </p:nvSpPr>
        <p:spPr>
          <a:xfrm>
            <a:off x="1332625" y="361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Primenjena matematika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0" name="Google Shape;430;p33"/>
          <p:cNvSpPr txBox="1"/>
          <p:nvPr>
            <p:ph idx="1" type="body"/>
          </p:nvPr>
        </p:nvSpPr>
        <p:spPr>
          <a:xfrm>
            <a:off x="799025" y="27015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Nastala spajanjem elementarnih matematičkih oblasti: aritmetike, analize, algebre i geometrije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Fizika, Računarske nauke, Diskretna matematika, Kombinatorika, Verovatnoća i statistika, itd.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431" name="Google Shape;43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1544" y="223200"/>
            <a:ext cx="2981932" cy="25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100" y="1425769"/>
            <a:ext cx="1972931" cy="121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0325" y="1297619"/>
            <a:ext cx="1972925" cy="146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Logika + Grafika = Video igrica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39" name="Google Shape;439;p34"/>
          <p:cNvPicPr preferRelativeResize="0"/>
          <p:nvPr/>
        </p:nvPicPr>
        <p:blipFill rotWithShape="1">
          <a:blip r:embed="rId3">
            <a:alphaModFix/>
          </a:blip>
          <a:srcRect b="19026" l="0" r="0" t="16759"/>
          <a:stretch/>
        </p:blipFill>
        <p:spPr>
          <a:xfrm>
            <a:off x="302525" y="2318525"/>
            <a:ext cx="4574000" cy="188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499" y="2173288"/>
            <a:ext cx="3863001" cy="217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5"/>
          <p:cNvSpPr txBox="1"/>
          <p:nvPr>
            <p:ph type="title"/>
          </p:nvPr>
        </p:nvSpPr>
        <p:spPr>
          <a:xfrm>
            <a:off x="824000" y="187500"/>
            <a:ext cx="6474000" cy="41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Hvala na pažnji! :)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Obligatory end-slide memes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6" name="Google Shape;4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9825" y="1631407"/>
            <a:ext cx="3330624" cy="292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100" y="1885625"/>
            <a:ext cx="4298202" cy="241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Malo statistike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0" name="Google Shape;290;p15"/>
          <p:cNvSpPr txBox="1"/>
          <p:nvPr>
            <p:ph idx="1" type="body"/>
          </p:nvPr>
        </p:nvSpPr>
        <p:spPr>
          <a:xfrm>
            <a:off x="1361500" y="320157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Preko 2.5 milijardi igrača video igrica (2016)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53% programera PC igrica (2018)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38% programera mobilnih igrica (2018)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91" name="Google Shape;2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825" y="1461800"/>
            <a:ext cx="2299450" cy="15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9625" y="1086209"/>
            <a:ext cx="3264675" cy="1958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Nezavisno od platforme, video igrice su u osnovi iste.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8" name="Google Shape;298;p1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99" name="Google Shape;2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968" y="1597868"/>
            <a:ext cx="1719250" cy="17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5025" y="3545648"/>
            <a:ext cx="2036975" cy="13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875" y="1990055"/>
            <a:ext cx="3301080" cy="13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9160" y="1635625"/>
            <a:ext cx="1629542" cy="32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Šta su zapravo video igrice?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08" name="Google Shape;3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075" y="1597875"/>
            <a:ext cx="2267753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0403" y="1597875"/>
            <a:ext cx="5516298" cy="324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Šta su sve moguće akcije i na koji se način realizuju?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5" name="Google Shape;315;p1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16" name="Google Shape;3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176" y="1808350"/>
            <a:ext cx="4309600" cy="296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8"/>
          <p:cNvPicPr preferRelativeResize="0"/>
          <p:nvPr/>
        </p:nvPicPr>
        <p:blipFill rotWithShape="1">
          <a:blip r:embed="rId4">
            <a:alphaModFix/>
          </a:blip>
          <a:srcRect b="0" l="30213" r="28875" t="0"/>
          <a:stretch/>
        </p:blipFill>
        <p:spPr>
          <a:xfrm>
            <a:off x="5985425" y="1556713"/>
            <a:ext cx="2478976" cy="340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"/>
          <p:cNvSpPr txBox="1"/>
          <p:nvPr>
            <p:ph idx="1" type="body"/>
          </p:nvPr>
        </p:nvSpPr>
        <p:spPr>
          <a:xfrm>
            <a:off x="4968825" y="25717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Kretanje ulevo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Kretanje udesno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Skakanje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Skakanje na neprijatelja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Skakanje ispod bloka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23" name="Google Shape;3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75" y="2119850"/>
            <a:ext cx="4430922" cy="276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825" y="203825"/>
            <a:ext cx="3868276" cy="21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9"/>
          <p:cNvSpPr txBox="1"/>
          <p:nvPr>
            <p:ph idx="1" type="body"/>
          </p:nvPr>
        </p:nvSpPr>
        <p:spPr>
          <a:xfrm>
            <a:off x="736700" y="71792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Super Phantom Cat</a:t>
            </a:r>
            <a:endParaRPr b="1" sz="28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Gde se tu onda nalazi matematika?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1" name="Google Shape;331;p20"/>
          <p:cNvSpPr txBox="1"/>
          <p:nvPr>
            <p:ph type="title"/>
          </p:nvPr>
        </p:nvSpPr>
        <p:spPr>
          <a:xfrm>
            <a:off x="753000" y="1666925"/>
            <a:ext cx="7638000" cy="31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</a:rPr>
              <a:t>Svuda gde ima:</a:t>
            </a:r>
            <a:endParaRPr sz="3600">
              <a:solidFill>
                <a:schemeClr val="lt1"/>
              </a:solidFill>
            </a:endParaRPr>
          </a:p>
          <a:p>
            <a:pPr indent="-457200" lvl="0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➔"/>
            </a:pPr>
            <a:r>
              <a:rPr lang="en" sz="3600">
                <a:solidFill>
                  <a:schemeClr val="lt1"/>
                </a:solidFill>
              </a:rPr>
              <a:t>Fizike</a:t>
            </a:r>
            <a:endParaRPr sz="3600">
              <a:solidFill>
                <a:schemeClr val="lt1"/>
              </a:solidFill>
            </a:endParaRPr>
          </a:p>
          <a:p>
            <a:pPr indent="-457200" lvl="0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➔"/>
            </a:pPr>
            <a:r>
              <a:rPr lang="en" sz="3600">
                <a:solidFill>
                  <a:schemeClr val="lt1"/>
                </a:solidFill>
              </a:rPr>
              <a:t>Kodiranja</a:t>
            </a:r>
            <a:endParaRPr sz="3600">
              <a:solidFill>
                <a:schemeClr val="lt1"/>
              </a:solidFill>
            </a:endParaRPr>
          </a:p>
          <a:p>
            <a:pPr indent="-457200" lvl="0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➔"/>
            </a:pPr>
            <a:r>
              <a:rPr lang="en" sz="3600">
                <a:solidFill>
                  <a:schemeClr val="lt1"/>
                </a:solidFill>
              </a:rPr>
              <a:t>Animacija</a:t>
            </a:r>
            <a:endParaRPr sz="3600">
              <a:solidFill>
                <a:schemeClr val="lt1"/>
              </a:solidFill>
            </a:endParaRPr>
          </a:p>
          <a:p>
            <a:pPr indent="-457200" lvl="0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➔"/>
            </a:pPr>
            <a:r>
              <a:rPr lang="en" sz="3600">
                <a:solidFill>
                  <a:schemeClr val="lt1"/>
                </a:solidFill>
              </a:rPr>
              <a:t>itd.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332" name="Google Shape;3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825" y="159787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06666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Koje su sve to oblasti matematike koje se sreću u programiranju video igrica?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8" name="Google Shape;338;p21"/>
          <p:cNvSpPr txBox="1"/>
          <p:nvPr>
            <p:ph idx="1" type="body"/>
          </p:nvPr>
        </p:nvSpPr>
        <p:spPr>
          <a:xfrm>
            <a:off x="4572000" y="1990050"/>
            <a:ext cx="41133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Aritmetika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Algebra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Analiza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Geometrija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➔"/>
            </a:pPr>
            <a:r>
              <a:rPr lang="en" sz="2400">
                <a:solidFill>
                  <a:schemeClr val="lt1"/>
                </a:solidFill>
              </a:rPr>
              <a:t>Primenjena matematika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39" name="Google Shape;339;p21"/>
          <p:cNvPicPr preferRelativeResize="0"/>
          <p:nvPr/>
        </p:nvPicPr>
        <p:blipFill rotWithShape="1">
          <a:blip r:embed="rId3">
            <a:alphaModFix/>
          </a:blip>
          <a:srcRect b="6086" l="14214" r="14782" t="6086"/>
          <a:stretch/>
        </p:blipFill>
        <p:spPr>
          <a:xfrm>
            <a:off x="1067850" y="1790288"/>
            <a:ext cx="2527275" cy="15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" y="3545650"/>
            <a:ext cx="3062800" cy="146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