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8" r:id="rId1"/>
    <p:sldMasterId id="2147483701" r:id="rId2"/>
    <p:sldMasterId id="2147483713" r:id="rId3"/>
    <p:sldMasterId id="2147483726" r:id="rId4"/>
    <p:sldMasterId id="2147483766" r:id="rId5"/>
    <p:sldMasterId id="2147483779" r:id="rId6"/>
    <p:sldMasterId id="2147483791" r:id="rId7"/>
    <p:sldMasterId id="2147483804" r:id="rId8"/>
  </p:sldMasterIdLst>
  <p:notesMasterIdLst>
    <p:notesMasterId r:id="rId74"/>
  </p:notesMasterIdLst>
  <p:handoutMasterIdLst>
    <p:handoutMasterId r:id="rId75"/>
  </p:handoutMasterIdLst>
  <p:sldIdLst>
    <p:sldId id="425" r:id="rId9"/>
    <p:sldId id="442" r:id="rId10"/>
    <p:sldId id="443" r:id="rId11"/>
    <p:sldId id="444" r:id="rId12"/>
    <p:sldId id="436" r:id="rId13"/>
    <p:sldId id="434" r:id="rId14"/>
    <p:sldId id="435" r:id="rId15"/>
    <p:sldId id="445" r:id="rId16"/>
    <p:sldId id="446" r:id="rId17"/>
    <p:sldId id="447" r:id="rId18"/>
    <p:sldId id="448" r:id="rId19"/>
    <p:sldId id="449" r:id="rId20"/>
    <p:sldId id="433" r:id="rId21"/>
    <p:sldId id="450" r:id="rId22"/>
    <p:sldId id="451" r:id="rId23"/>
    <p:sldId id="452" r:id="rId24"/>
    <p:sldId id="453" r:id="rId25"/>
    <p:sldId id="454" r:id="rId26"/>
    <p:sldId id="455" r:id="rId27"/>
    <p:sldId id="456" r:id="rId28"/>
    <p:sldId id="457" r:id="rId29"/>
    <p:sldId id="458" r:id="rId30"/>
    <p:sldId id="437" r:id="rId31"/>
    <p:sldId id="459" r:id="rId32"/>
    <p:sldId id="460" r:id="rId33"/>
    <p:sldId id="461" r:id="rId34"/>
    <p:sldId id="462" r:id="rId35"/>
    <p:sldId id="463" r:id="rId36"/>
    <p:sldId id="438" r:id="rId37"/>
    <p:sldId id="426" r:id="rId38"/>
    <p:sldId id="464" r:id="rId39"/>
    <p:sldId id="465" r:id="rId40"/>
    <p:sldId id="467" r:id="rId41"/>
    <p:sldId id="468" r:id="rId42"/>
    <p:sldId id="469" r:id="rId43"/>
    <p:sldId id="470" r:id="rId44"/>
    <p:sldId id="471" r:id="rId45"/>
    <p:sldId id="472" r:id="rId46"/>
    <p:sldId id="473" r:id="rId47"/>
    <p:sldId id="474" r:id="rId48"/>
    <p:sldId id="475" r:id="rId49"/>
    <p:sldId id="476" r:id="rId50"/>
    <p:sldId id="381" r:id="rId51"/>
    <p:sldId id="386" r:id="rId52"/>
    <p:sldId id="389" r:id="rId53"/>
    <p:sldId id="373" r:id="rId54"/>
    <p:sldId id="384" r:id="rId55"/>
    <p:sldId id="411" r:id="rId56"/>
    <p:sldId id="412" r:id="rId57"/>
    <p:sldId id="414" r:id="rId58"/>
    <p:sldId id="415" r:id="rId59"/>
    <p:sldId id="416" r:id="rId60"/>
    <p:sldId id="417" r:id="rId61"/>
    <p:sldId id="419" r:id="rId62"/>
    <p:sldId id="420" r:id="rId63"/>
    <p:sldId id="421" r:id="rId64"/>
    <p:sldId id="422" r:id="rId65"/>
    <p:sldId id="423" r:id="rId66"/>
    <p:sldId id="424" r:id="rId67"/>
    <p:sldId id="427" r:id="rId68"/>
    <p:sldId id="432" r:id="rId69"/>
    <p:sldId id="428" r:id="rId70"/>
    <p:sldId id="429" r:id="rId71"/>
    <p:sldId id="430" r:id="rId72"/>
    <p:sldId id="431" r:id="rId73"/>
  </p:sldIdLst>
  <p:sldSz cx="9144000" cy="6858000" type="screen4x3"/>
  <p:notesSz cx="7315200" cy="9601200"/>
  <p:defaultTextStyle>
    <a:defPPr>
      <a:defRPr lang="sr-Latn-C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3399"/>
    <a:srgbClr val="333399"/>
    <a:srgbClr val="008000"/>
    <a:srgbClr val="006600"/>
    <a:srgbClr val="3333CC"/>
    <a:srgbClr val="CC0000"/>
    <a:srgbClr val="0066CC"/>
    <a:srgbClr val="000099"/>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25" autoAdjust="0"/>
    <p:restoredTop sz="94095" autoAdjust="0"/>
  </p:normalViewPr>
  <p:slideViewPr>
    <p:cSldViewPr>
      <p:cViewPr varScale="1">
        <p:scale>
          <a:sx n="106" d="100"/>
          <a:sy n="106" d="100"/>
        </p:scale>
        <p:origin x="1728" y="12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s>
</file>

<file path=ppt/_rels/viewProps.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slide" Target="slides/slide21.xml"/><Relationship Id="rId1" Type="http://schemas.openxmlformats.org/officeDocument/2006/relationships/slide" Target="slides/slide5.xml"/><Relationship Id="rId4" Type="http://schemas.openxmlformats.org/officeDocument/2006/relationships/slide" Target="slides/slide2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image" Target="../media/image15.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1.wmf"/><Relationship Id="rId5" Type="http://schemas.openxmlformats.org/officeDocument/2006/relationships/image" Target="../media/image21.wmf"/><Relationship Id="rId4"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image" Target="../media/image24.emf"/><Relationship Id="rId4"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wmf"/><Relationship Id="rId1" Type="http://schemas.openxmlformats.org/officeDocument/2006/relationships/image" Target="../media/image28.emf"/><Relationship Id="rId4" Type="http://schemas.openxmlformats.org/officeDocument/2006/relationships/image" Target="../media/image3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pPr>
              <a:defRPr/>
            </a:pPr>
            <a:endParaRPr lang="sr-Latn-CS"/>
          </a:p>
        </p:txBody>
      </p:sp>
      <p:sp>
        <p:nvSpPr>
          <p:cNvPr id="36867" name="Rectangle 3"/>
          <p:cNvSpPr>
            <a:spLocks noGrp="1" noChangeArrowheads="1"/>
          </p:cNvSpPr>
          <p:nvPr>
            <p:ph type="dt" sz="quarter"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pPr>
              <a:defRPr/>
            </a:pPr>
            <a:endParaRPr lang="sr-Latn-CS"/>
          </a:p>
        </p:txBody>
      </p:sp>
      <p:sp>
        <p:nvSpPr>
          <p:cNvPr id="36868" name="Rectangle 4"/>
          <p:cNvSpPr>
            <a:spLocks noGrp="1" noChangeArrowheads="1"/>
          </p:cNvSpPr>
          <p:nvPr>
            <p:ph type="ftr" sz="quarter" idx="2"/>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pPr>
              <a:defRPr/>
            </a:pPr>
            <a:endParaRPr lang="sr-Latn-CS"/>
          </a:p>
        </p:txBody>
      </p:sp>
      <p:sp>
        <p:nvSpPr>
          <p:cNvPr id="36869" name="Rectangle 5"/>
          <p:cNvSpPr>
            <a:spLocks noGrp="1" noChangeArrowheads="1"/>
          </p:cNvSpPr>
          <p:nvPr>
            <p:ph type="sldNum" sz="quarter" idx="3"/>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pPr>
              <a:defRPr/>
            </a:pPr>
            <a:fld id="{A4EB422A-18BA-4AA7-9AA8-B5D91FA4B046}" type="slidenum">
              <a:rPr lang="sr-Latn-CS"/>
              <a:pPr>
                <a:defRPr/>
              </a:pPr>
              <a:t>‹#›</a:t>
            </a:fld>
            <a:endParaRPr lang="sr-Latn-CS"/>
          </a:p>
        </p:txBody>
      </p:sp>
    </p:spTree>
    <p:extLst>
      <p:ext uri="{BB962C8B-B14F-4D97-AF65-F5344CB8AC3E}">
        <p14:creationId xmlns:p14="http://schemas.microsoft.com/office/powerpoint/2010/main" val="3205430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pPr>
              <a:defRPr/>
            </a:pPr>
            <a:endParaRPr lang="sr-Latn-CS"/>
          </a:p>
        </p:txBody>
      </p:sp>
      <p:sp>
        <p:nvSpPr>
          <p:cNvPr id="33795" name="Rectangle 3"/>
          <p:cNvSpPr>
            <a:spLocks noGrp="1" noChangeArrowheads="1"/>
          </p:cNvSpPr>
          <p:nvPr>
            <p:ph type="dt"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pPr>
              <a:defRPr/>
            </a:pPr>
            <a:endParaRPr lang="sr-Latn-CS"/>
          </a:p>
        </p:txBody>
      </p:sp>
      <p:sp>
        <p:nvSpPr>
          <p:cNvPr id="97284"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731520" y="4560570"/>
            <a:ext cx="5852160" cy="432054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sr-Latn-CS" noProof="0"/>
              <a:t>Click to edit Master text styles</a:t>
            </a:r>
          </a:p>
          <a:p>
            <a:pPr lvl="1"/>
            <a:r>
              <a:rPr lang="sr-Latn-CS" noProof="0"/>
              <a:t>Second level</a:t>
            </a:r>
          </a:p>
          <a:p>
            <a:pPr lvl="2"/>
            <a:r>
              <a:rPr lang="sr-Latn-CS" noProof="0"/>
              <a:t>Third level</a:t>
            </a:r>
          </a:p>
          <a:p>
            <a:pPr lvl="3"/>
            <a:r>
              <a:rPr lang="sr-Latn-CS" noProof="0"/>
              <a:t>Fourth level</a:t>
            </a:r>
          </a:p>
          <a:p>
            <a:pPr lvl="4"/>
            <a:r>
              <a:rPr lang="sr-Latn-CS" noProof="0"/>
              <a:t>Fifth level</a:t>
            </a:r>
          </a:p>
        </p:txBody>
      </p:sp>
      <p:sp>
        <p:nvSpPr>
          <p:cNvPr id="33798" name="Rectangle 6"/>
          <p:cNvSpPr>
            <a:spLocks noGrp="1" noChangeArrowheads="1"/>
          </p:cNvSpPr>
          <p:nvPr>
            <p:ph type="ftr" sz="quarter" idx="4"/>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pPr>
              <a:defRPr/>
            </a:pPr>
            <a:endParaRPr lang="sr-Latn-CS"/>
          </a:p>
        </p:txBody>
      </p:sp>
      <p:sp>
        <p:nvSpPr>
          <p:cNvPr id="33799" name="Rectangle 7"/>
          <p:cNvSpPr>
            <a:spLocks noGrp="1" noChangeArrowheads="1"/>
          </p:cNvSpPr>
          <p:nvPr>
            <p:ph type="sldNum" sz="quarter" idx="5"/>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pPr>
              <a:defRPr/>
            </a:pPr>
            <a:fld id="{531B3CE8-8A9D-43E7-A3F5-4D4E21167D8A}" type="slidenum">
              <a:rPr lang="sr-Latn-CS"/>
              <a:pPr>
                <a:defRPr/>
              </a:pPr>
              <a:t>‹#›</a:t>
            </a:fld>
            <a:endParaRPr lang="sr-Latn-CS"/>
          </a:p>
        </p:txBody>
      </p:sp>
    </p:spTree>
    <p:extLst>
      <p:ext uri="{BB962C8B-B14F-4D97-AF65-F5344CB8AC3E}">
        <p14:creationId xmlns:p14="http://schemas.microsoft.com/office/powerpoint/2010/main" val="3279556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2</a:t>
            </a:fld>
            <a:endParaRPr lang="sr-Latn-CS"/>
          </a:p>
        </p:txBody>
      </p:sp>
    </p:spTree>
    <p:extLst>
      <p:ext uri="{BB962C8B-B14F-4D97-AF65-F5344CB8AC3E}">
        <p14:creationId xmlns:p14="http://schemas.microsoft.com/office/powerpoint/2010/main" val="28360127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14</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279329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15</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2428694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16</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1984133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17</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13597846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18</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35321437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19</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26202749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20</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24302382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24</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29066468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25</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25343232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26</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4099257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3</a:t>
            </a:fld>
            <a:endParaRPr lang="sr-Latn-CS"/>
          </a:p>
        </p:txBody>
      </p:sp>
    </p:spTree>
    <p:extLst>
      <p:ext uri="{BB962C8B-B14F-4D97-AF65-F5344CB8AC3E}">
        <p14:creationId xmlns:p14="http://schemas.microsoft.com/office/powerpoint/2010/main" val="11522695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27</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20454196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28</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11771439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31</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5459115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32</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6598813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33</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20770046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34</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26883928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35</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35876455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37</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10243192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38</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17169986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39</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748021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4</a:t>
            </a:fld>
            <a:endParaRPr lang="sr-Latn-CS"/>
          </a:p>
        </p:txBody>
      </p:sp>
    </p:spTree>
    <p:extLst>
      <p:ext uri="{BB962C8B-B14F-4D97-AF65-F5344CB8AC3E}">
        <p14:creationId xmlns:p14="http://schemas.microsoft.com/office/powerpoint/2010/main" val="32150588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40</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37962403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41</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21660294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42</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38705756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45</a:t>
            </a:fld>
            <a:endParaRPr lang="sr-Latn-CS"/>
          </a:p>
        </p:txBody>
      </p:sp>
    </p:spTree>
    <p:extLst>
      <p:ext uri="{BB962C8B-B14F-4D97-AF65-F5344CB8AC3E}">
        <p14:creationId xmlns:p14="http://schemas.microsoft.com/office/powerpoint/2010/main" val="42777129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49</a:t>
            </a:fld>
            <a:endParaRPr lang="sr-Latn-CS"/>
          </a:p>
        </p:txBody>
      </p:sp>
    </p:spTree>
    <p:extLst>
      <p:ext uri="{BB962C8B-B14F-4D97-AF65-F5344CB8AC3E}">
        <p14:creationId xmlns:p14="http://schemas.microsoft.com/office/powerpoint/2010/main" val="14964783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53</a:t>
            </a:fld>
            <a:endParaRPr lang="sr-Latn-CS"/>
          </a:p>
        </p:txBody>
      </p:sp>
    </p:spTree>
    <p:extLst>
      <p:ext uri="{BB962C8B-B14F-4D97-AF65-F5344CB8AC3E}">
        <p14:creationId xmlns:p14="http://schemas.microsoft.com/office/powerpoint/2010/main" val="10297447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56</a:t>
            </a:fld>
            <a:endParaRPr lang="sr-Latn-CS"/>
          </a:p>
        </p:txBody>
      </p:sp>
    </p:spTree>
    <p:extLst>
      <p:ext uri="{BB962C8B-B14F-4D97-AF65-F5344CB8AC3E}">
        <p14:creationId xmlns:p14="http://schemas.microsoft.com/office/powerpoint/2010/main" val="23689709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57</a:t>
            </a:fld>
            <a:endParaRPr lang="sr-Latn-CS"/>
          </a:p>
        </p:txBody>
      </p:sp>
    </p:spTree>
    <p:extLst>
      <p:ext uri="{BB962C8B-B14F-4D97-AF65-F5344CB8AC3E}">
        <p14:creationId xmlns:p14="http://schemas.microsoft.com/office/powerpoint/2010/main" val="3756036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62</a:t>
            </a:fld>
            <a:endParaRPr lang="sr-Latn-CS"/>
          </a:p>
        </p:txBody>
      </p:sp>
    </p:spTree>
    <p:extLst>
      <p:ext uri="{BB962C8B-B14F-4D97-AF65-F5344CB8AC3E}">
        <p14:creationId xmlns:p14="http://schemas.microsoft.com/office/powerpoint/2010/main" val="24528206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63</a:t>
            </a:fld>
            <a:endParaRPr lang="sr-Latn-CS"/>
          </a:p>
        </p:txBody>
      </p:sp>
    </p:spTree>
    <p:extLst>
      <p:ext uri="{BB962C8B-B14F-4D97-AF65-F5344CB8AC3E}">
        <p14:creationId xmlns:p14="http://schemas.microsoft.com/office/powerpoint/2010/main" val="2676676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noFill/>
        </p:spPr>
        <p:txBody>
          <a:bodyPr/>
          <a:lstStyle/>
          <a:p>
            <a:fld id="{588AA1DC-BAB1-494C-AF06-25585C221FDD}" type="slidenum">
              <a:rPr lang="en-US"/>
              <a:pPr/>
              <a:t>6</a:t>
            </a:fld>
            <a:endParaRPr lang="en-US"/>
          </a:p>
        </p:txBody>
      </p:sp>
      <p:sp>
        <p:nvSpPr>
          <p:cNvPr id="37891" name="Rectangle 2"/>
          <p:cNvSpPr>
            <a:spLocks noGrp="1" noRot="1" noChangeAspect="1" noChangeArrowheads="1" noTextEdit="1"/>
          </p:cNvSpPr>
          <p:nvPr>
            <p:ph type="sldImg"/>
          </p:nvPr>
        </p:nvSpPr>
        <p:spPr>
          <a:ln cap="flat"/>
        </p:spPr>
      </p:sp>
      <p:sp>
        <p:nvSpPr>
          <p:cNvPr id="37892"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40101862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64</a:t>
            </a:fld>
            <a:endParaRPr lang="sr-Latn-CS"/>
          </a:p>
        </p:txBody>
      </p:sp>
    </p:spTree>
    <p:extLst>
      <p:ext uri="{BB962C8B-B14F-4D97-AF65-F5344CB8AC3E}">
        <p14:creationId xmlns:p14="http://schemas.microsoft.com/office/powerpoint/2010/main" val="7829159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531B3CE8-8A9D-43E7-A3F5-4D4E21167D8A}" type="slidenum">
              <a:rPr lang="sr-Latn-CS" smtClean="0"/>
              <a:pPr>
                <a:defRPr/>
              </a:pPr>
              <a:t>65</a:t>
            </a:fld>
            <a:endParaRPr lang="sr-Latn-CS"/>
          </a:p>
        </p:txBody>
      </p:sp>
    </p:spTree>
    <p:extLst>
      <p:ext uri="{BB962C8B-B14F-4D97-AF65-F5344CB8AC3E}">
        <p14:creationId xmlns:p14="http://schemas.microsoft.com/office/powerpoint/2010/main" val="3980954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7</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13206519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8</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3622445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10</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1210185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11</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3369855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B5F430BB-3016-4B14-816F-71B6D21A5842}" type="slidenum">
              <a:rPr lang="en-US"/>
              <a:pPr/>
              <a:t>12</a:t>
            </a:fld>
            <a:endParaRPr lang="en-US"/>
          </a:p>
        </p:txBody>
      </p:sp>
      <p:sp>
        <p:nvSpPr>
          <p:cNvPr id="38915" name="Rectangle 2"/>
          <p:cNvSpPr>
            <a:spLocks noGrp="1" noRot="1" noChangeAspect="1" noChangeArrowheads="1" noTextEdit="1"/>
          </p:cNvSpPr>
          <p:nvPr>
            <p:ph type="sldImg"/>
          </p:nvPr>
        </p:nvSpPr>
        <p:spPr>
          <a:ln cap="flat"/>
        </p:spPr>
      </p:sp>
      <p:sp>
        <p:nvSpPr>
          <p:cNvPr id="38916" name="Rectangle 3"/>
          <p:cNvSpPr>
            <a:spLocks noGrp="1" noChangeArrowheads="1"/>
          </p:cNvSpPr>
          <p:nvPr>
            <p:ph type="body" idx="1"/>
          </p:nvPr>
        </p:nvSpPr>
        <p:spPr>
          <a:noFill/>
          <a:ln/>
        </p:spPr>
        <p:txBody>
          <a:bodyPr/>
          <a:lstStyle/>
          <a:p>
            <a:endParaRPr lang="sr-Latn-CS"/>
          </a:p>
        </p:txBody>
      </p:sp>
    </p:spTree>
    <p:extLst>
      <p:ext uri="{BB962C8B-B14F-4D97-AF65-F5344CB8AC3E}">
        <p14:creationId xmlns:p14="http://schemas.microsoft.com/office/powerpoint/2010/main" val="3713136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2701925" y="2130425"/>
            <a:ext cx="4800600" cy="1470025"/>
          </a:xfrm>
        </p:spPr>
        <p:txBody>
          <a:bodyPr/>
          <a:lstStyle>
            <a:lvl1pPr>
              <a:buClr>
                <a:srgbClr val="FFFFFF"/>
              </a:buClr>
              <a:defRPr/>
            </a:lvl1pPr>
          </a:lstStyle>
          <a:p>
            <a:r>
              <a:rPr lang="en-US"/>
              <a:t>Click to edit Master title style</a:t>
            </a:r>
          </a:p>
        </p:txBody>
      </p:sp>
      <p:sp>
        <p:nvSpPr>
          <p:cNvPr id="40963"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6" name="Rectangle 6"/>
          <p:cNvSpPr>
            <a:spLocks noGrp="1" noChangeArrowheads="1"/>
          </p:cNvSpPr>
          <p:nvPr>
            <p:ph type="sldNum" sz="quarter" idx="12"/>
          </p:nvPr>
        </p:nvSpPr>
        <p:spPr>
          <a:ln/>
        </p:spPr>
        <p:txBody>
          <a:bodyPr/>
          <a:lstStyle>
            <a:lvl1pPr>
              <a:defRPr/>
            </a:lvl1pPr>
          </a:lstStyle>
          <a:p>
            <a:pPr>
              <a:defRPr/>
            </a:pPr>
            <a:fld id="{3B006357-FF3F-47EB-84FF-D7231C098A2D}" type="slidenum">
              <a:rPr lang="sr-Latn-CS"/>
              <a:pPr>
                <a:defRPr/>
              </a:pPr>
              <a:t>‹#›</a:t>
            </a:fld>
            <a:endParaRPr lang="sr-Latn-CS"/>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6" name="Rectangle 6"/>
          <p:cNvSpPr>
            <a:spLocks noGrp="1" noChangeArrowheads="1"/>
          </p:cNvSpPr>
          <p:nvPr>
            <p:ph type="sldNum" sz="quarter" idx="12"/>
          </p:nvPr>
        </p:nvSpPr>
        <p:spPr>
          <a:ln/>
        </p:spPr>
        <p:txBody>
          <a:bodyPr/>
          <a:lstStyle>
            <a:lvl1pPr>
              <a:defRPr/>
            </a:lvl1pPr>
          </a:lstStyle>
          <a:p>
            <a:pPr>
              <a:defRPr/>
            </a:pPr>
            <a:fld id="{13DD2303-2701-4285-9168-7A60614C5EE0}" type="slidenum">
              <a:rPr lang="sr-Latn-CS"/>
              <a:pPr>
                <a:defRPr/>
              </a:pPr>
              <a:t>‹#›</a:t>
            </a:fld>
            <a:endParaRPr lang="sr-Latn-CS"/>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6" name="Rectangle 6"/>
          <p:cNvSpPr>
            <a:spLocks noGrp="1" noChangeArrowheads="1"/>
          </p:cNvSpPr>
          <p:nvPr>
            <p:ph type="sldNum" sz="quarter" idx="12"/>
          </p:nvPr>
        </p:nvSpPr>
        <p:spPr>
          <a:ln/>
        </p:spPr>
        <p:txBody>
          <a:bodyPr/>
          <a:lstStyle>
            <a:lvl1pPr>
              <a:defRPr/>
            </a:lvl1pPr>
          </a:lstStyle>
          <a:p>
            <a:pPr>
              <a:defRPr/>
            </a:pPr>
            <a:fld id="{6CD74F85-085B-4241-A2E7-970E33AFF5A0}" type="slidenum">
              <a:rPr lang="sr-Latn-CS"/>
              <a:pPr>
                <a:defRPr/>
              </a:pPr>
              <a:t>‹#›</a:t>
            </a:fld>
            <a:endParaRPr lang="sr-Latn-CS"/>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p>
        </p:txBody>
      </p:sp>
      <p:sp>
        <p:nvSpPr>
          <p:cNvPr id="3" name="Text Placeholder 2"/>
          <p:cNvSpPr>
            <a:spLocks noGrp="1"/>
          </p:cNvSpPr>
          <p:nvPr>
            <p:ph type="body" sz="half" idx="1"/>
          </p:nvPr>
        </p:nvSpPr>
        <p:spPr>
          <a:xfrm>
            <a:off x="457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pPr>
              <a:defRPr/>
            </a:pPr>
            <a:r>
              <a:rPr lang="sr-Latn-CS"/>
              <a:t>Osnovi informatike</a:t>
            </a:r>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pPr>
              <a:defRPr/>
            </a:pPr>
            <a:fld id="{431611D4-EEE8-4AA3-A927-AF13C0C65304}" type="slidenum">
              <a:rPr lang="sr-Latn-CS"/>
              <a:pPr>
                <a:defRPr/>
              </a:pPr>
              <a:t>‹#›</a:t>
            </a:fld>
            <a:endParaRPr lang="sr-Latn-CS"/>
          </a:p>
        </p:txBody>
      </p:sp>
      <p:sp>
        <p:nvSpPr>
          <p:cNvPr id="7" name="Date Placeholder 6"/>
          <p:cNvSpPr>
            <a:spLocks noGrp="1"/>
          </p:cNvSpPr>
          <p:nvPr>
            <p:ph type="dt" sz="half" idx="12"/>
          </p:nvPr>
        </p:nvSpPr>
        <p:spPr/>
        <p:txBody>
          <a:bodyPr/>
          <a:lstStyle>
            <a:lvl1pPr>
              <a:defRPr/>
            </a:lvl1pPr>
          </a:lstStyle>
          <a:p>
            <a:pPr>
              <a:defRPr/>
            </a:pPr>
            <a:r>
              <a:rPr lang="en-US"/>
              <a:t>Aleksandar Stamenković</a:t>
            </a:r>
            <a:endParaRPr lang="sr-Latn-CS"/>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48131" name="Rectangle 3"/>
          <p:cNvSpPr>
            <a:spLocks noGrp="1" noChangeArrowheads="1"/>
          </p:cNvSpPr>
          <p:nvPr>
            <p:ph type="ctrTitle"/>
          </p:nvPr>
        </p:nvSpPr>
        <p:spPr>
          <a:xfrm>
            <a:off x="455613" y="2130425"/>
            <a:ext cx="7313612" cy="1470025"/>
          </a:xfrm>
        </p:spPr>
        <p:txBody>
          <a:bodyPr/>
          <a:lstStyle>
            <a:lvl1pPr>
              <a:defRPr/>
            </a:lvl1pPr>
          </a:lstStyle>
          <a:p>
            <a:r>
              <a:rPr lang="en-US"/>
              <a:t>Click to edit Master title style</a:t>
            </a:r>
          </a:p>
        </p:txBody>
      </p:sp>
      <p:sp>
        <p:nvSpPr>
          <p:cNvPr id="48132" name="Rectangle 4"/>
          <p:cNvSpPr>
            <a:spLocks noGrp="1" noChangeArrowheads="1"/>
          </p:cNvSpPr>
          <p:nvPr>
            <p:ph type="subTitle" idx="1"/>
          </p:nvPr>
        </p:nvSpPr>
        <p:spPr>
          <a:xfrm>
            <a:off x="455613" y="3886200"/>
            <a:ext cx="7313612" cy="1752600"/>
          </a:xfrm>
        </p:spPr>
        <p:txBody>
          <a:bodyPr/>
          <a:lstStyle>
            <a:lvl1pPr marL="0" indent="0">
              <a:buClr>
                <a:srgbClr val="FFFFFF"/>
              </a:buClr>
              <a:buFontTx/>
              <a:buNone/>
              <a:defRPr/>
            </a:lvl1pPr>
          </a:lstStyle>
          <a:p>
            <a:r>
              <a:rPr lang="en-US"/>
              <a:t>Click to edit Master subtitle style</a:t>
            </a:r>
          </a:p>
        </p:txBody>
      </p:sp>
      <p:sp>
        <p:nvSpPr>
          <p:cNvPr id="5" name="Rectangle 5"/>
          <p:cNvSpPr>
            <a:spLocks noGrp="1" noChangeArrowheads="1"/>
          </p:cNvSpPr>
          <p:nvPr>
            <p:ph type="dt" sz="half" idx="10"/>
          </p:nvPr>
        </p:nvSpPr>
        <p:spPr/>
        <p:txBody>
          <a:bodyPr/>
          <a:lstStyle>
            <a:lvl1pPr>
              <a:defRPr/>
            </a:lvl1pPr>
          </a:lstStyle>
          <a:p>
            <a:pPr>
              <a:defRPr/>
            </a:pPr>
            <a:r>
              <a:rPr lang="en-US"/>
              <a:t>Aleksandar Stamenković</a:t>
            </a:r>
          </a:p>
        </p:txBody>
      </p:sp>
      <p:sp>
        <p:nvSpPr>
          <p:cNvPr id="6" name="Rectangle 6"/>
          <p:cNvSpPr>
            <a:spLocks noGrp="1" noChangeArrowheads="1"/>
          </p:cNvSpPr>
          <p:nvPr>
            <p:ph type="ftr" sz="quarter" idx="11"/>
          </p:nvPr>
        </p:nvSpPr>
        <p:spPr/>
        <p:txBody>
          <a:bodyPr/>
          <a:lstStyle>
            <a:lvl1pPr>
              <a:defRPr/>
            </a:lvl1pPr>
          </a:lstStyle>
          <a:p>
            <a:pPr>
              <a:defRPr/>
            </a:pPr>
            <a:r>
              <a:rPr lang="en-US"/>
              <a:t>Osnovi informatike</a:t>
            </a:r>
          </a:p>
        </p:txBody>
      </p:sp>
      <p:sp>
        <p:nvSpPr>
          <p:cNvPr id="7" name="Rectangle 7"/>
          <p:cNvSpPr>
            <a:spLocks noGrp="1" noChangeArrowheads="1"/>
          </p:cNvSpPr>
          <p:nvPr>
            <p:ph type="sldNum" sz="quarter" idx="12"/>
          </p:nvPr>
        </p:nvSpPr>
        <p:spPr/>
        <p:txBody>
          <a:bodyPr/>
          <a:lstStyle>
            <a:lvl1pPr>
              <a:defRPr/>
            </a:lvl1pPr>
          </a:lstStyle>
          <a:p>
            <a:pPr>
              <a:defRPr/>
            </a:pPr>
            <a:fld id="{A226BB53-0095-4744-A676-86192823F4EB}" type="slidenum">
              <a:rPr lang="en-US"/>
              <a:pPr>
                <a:defRPr/>
              </a:pPr>
              <a:t>‹#›</a:t>
            </a:fld>
            <a:endParaRPr lang="en-US"/>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6" name="Rectangle 7"/>
          <p:cNvSpPr>
            <a:spLocks noGrp="1" noChangeArrowheads="1"/>
          </p:cNvSpPr>
          <p:nvPr>
            <p:ph type="sldNum" sz="quarter" idx="12"/>
          </p:nvPr>
        </p:nvSpPr>
        <p:spPr>
          <a:ln/>
        </p:spPr>
        <p:txBody>
          <a:bodyPr/>
          <a:lstStyle>
            <a:lvl1pPr>
              <a:defRPr/>
            </a:lvl1pPr>
          </a:lstStyle>
          <a:p>
            <a:pPr>
              <a:defRPr/>
            </a:pPr>
            <a:fld id="{95F7CE7E-72AA-42FA-8E79-6BE3DDA67038}" type="slidenum">
              <a:rPr lang="en-US"/>
              <a:pPr>
                <a:defRPr/>
              </a:pPr>
              <a:t>‹#›</a:t>
            </a:fld>
            <a:endParaRPr lang="en-US"/>
          </a:p>
        </p:txBody>
      </p:sp>
    </p:spTree>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6" name="Rectangle 7"/>
          <p:cNvSpPr>
            <a:spLocks noGrp="1" noChangeArrowheads="1"/>
          </p:cNvSpPr>
          <p:nvPr>
            <p:ph type="sldNum" sz="quarter" idx="12"/>
          </p:nvPr>
        </p:nvSpPr>
        <p:spPr>
          <a:ln/>
        </p:spPr>
        <p:txBody>
          <a:bodyPr/>
          <a:lstStyle>
            <a:lvl1pPr>
              <a:defRPr/>
            </a:lvl1pPr>
          </a:lstStyle>
          <a:p>
            <a:pPr>
              <a:defRPr/>
            </a:pPr>
            <a:fld id="{21F5DB6E-4B68-4D2E-95BF-A774D3A2B07A}" type="slidenum">
              <a:rPr lang="en-US"/>
              <a:pPr>
                <a:defRPr/>
              </a:pPr>
              <a:t>‹#›</a:t>
            </a:fld>
            <a:endParaRPr lang="en-US"/>
          </a:p>
        </p:txBody>
      </p:sp>
    </p:spTree>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6"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7" name="Rectangle 7"/>
          <p:cNvSpPr>
            <a:spLocks noGrp="1" noChangeArrowheads="1"/>
          </p:cNvSpPr>
          <p:nvPr>
            <p:ph type="sldNum" sz="quarter" idx="12"/>
          </p:nvPr>
        </p:nvSpPr>
        <p:spPr>
          <a:ln/>
        </p:spPr>
        <p:txBody>
          <a:bodyPr/>
          <a:lstStyle>
            <a:lvl1pPr>
              <a:defRPr/>
            </a:lvl1pPr>
          </a:lstStyle>
          <a:p>
            <a:pPr>
              <a:defRPr/>
            </a:pPr>
            <a:fld id="{FC42A7DD-95EA-4A06-92AD-A4F7F8594569}" type="slidenum">
              <a:rPr lang="en-US"/>
              <a:pPr>
                <a:defRPr/>
              </a:pPr>
              <a:t>‹#›</a:t>
            </a:fld>
            <a:endParaRPr lang="en-US"/>
          </a:p>
        </p:txBody>
      </p:sp>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8"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9" name="Rectangle 7"/>
          <p:cNvSpPr>
            <a:spLocks noGrp="1" noChangeArrowheads="1"/>
          </p:cNvSpPr>
          <p:nvPr>
            <p:ph type="sldNum" sz="quarter" idx="12"/>
          </p:nvPr>
        </p:nvSpPr>
        <p:spPr>
          <a:ln/>
        </p:spPr>
        <p:txBody>
          <a:bodyPr/>
          <a:lstStyle>
            <a:lvl1pPr>
              <a:defRPr/>
            </a:lvl1pPr>
          </a:lstStyle>
          <a:p>
            <a:pPr>
              <a:defRPr/>
            </a:pPr>
            <a:fld id="{F7BA10E6-5B41-44C4-80A4-85C8C10B75EA}" type="slidenum">
              <a:rPr lang="en-US"/>
              <a:pPr>
                <a:defRPr/>
              </a:pPr>
              <a:t>‹#›</a:t>
            </a:fld>
            <a:endParaRPr lang="en-US"/>
          </a:p>
        </p:txBody>
      </p:sp>
    </p:spTree>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4"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5" name="Rectangle 7"/>
          <p:cNvSpPr>
            <a:spLocks noGrp="1" noChangeArrowheads="1"/>
          </p:cNvSpPr>
          <p:nvPr>
            <p:ph type="sldNum" sz="quarter" idx="12"/>
          </p:nvPr>
        </p:nvSpPr>
        <p:spPr>
          <a:ln/>
        </p:spPr>
        <p:txBody>
          <a:bodyPr/>
          <a:lstStyle>
            <a:lvl1pPr>
              <a:defRPr/>
            </a:lvl1pPr>
          </a:lstStyle>
          <a:p>
            <a:pPr>
              <a:defRPr/>
            </a:pPr>
            <a:fld id="{2EF06867-1397-4721-8902-29855E81B210}" type="slidenum">
              <a:rPr lang="en-US"/>
              <a:pPr>
                <a:defRPr/>
              </a:pPr>
              <a:t>‹#›</a:t>
            </a:fld>
            <a:endParaRPr lang="en-US"/>
          </a:p>
        </p:txBody>
      </p:sp>
    </p:spTree>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3"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4" name="Rectangle 7"/>
          <p:cNvSpPr>
            <a:spLocks noGrp="1" noChangeArrowheads="1"/>
          </p:cNvSpPr>
          <p:nvPr>
            <p:ph type="sldNum" sz="quarter" idx="12"/>
          </p:nvPr>
        </p:nvSpPr>
        <p:spPr>
          <a:ln/>
        </p:spPr>
        <p:txBody>
          <a:bodyPr/>
          <a:lstStyle>
            <a:lvl1pPr>
              <a:defRPr/>
            </a:lvl1pPr>
          </a:lstStyle>
          <a:p>
            <a:pPr>
              <a:defRPr/>
            </a:pPr>
            <a:fld id="{7C1E3075-7ABC-4198-9A86-3C181B9DC231}" type="slidenum">
              <a:rPr lang="en-US"/>
              <a:pPr>
                <a:defRPr/>
              </a:pPr>
              <a:t>‹#›</a:t>
            </a:fld>
            <a:endParaRPr 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6" name="Rectangle 6"/>
          <p:cNvSpPr>
            <a:spLocks noGrp="1" noChangeArrowheads="1"/>
          </p:cNvSpPr>
          <p:nvPr>
            <p:ph type="sldNum" sz="quarter" idx="12"/>
          </p:nvPr>
        </p:nvSpPr>
        <p:spPr>
          <a:ln/>
        </p:spPr>
        <p:txBody>
          <a:bodyPr/>
          <a:lstStyle>
            <a:lvl1pPr>
              <a:defRPr/>
            </a:lvl1pPr>
          </a:lstStyle>
          <a:p>
            <a:pPr>
              <a:defRPr/>
            </a:pPr>
            <a:fld id="{A8D46B97-3BAC-4C15-B551-9702E969E9AA}" type="slidenum">
              <a:rPr lang="sr-Latn-CS"/>
              <a:pPr>
                <a:defRPr/>
              </a:pPr>
              <a:t>‹#›</a:t>
            </a:fld>
            <a:endParaRPr lang="sr-Latn-CS"/>
          </a:p>
        </p:txBody>
      </p:sp>
    </p:spTree>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6"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7" name="Rectangle 7"/>
          <p:cNvSpPr>
            <a:spLocks noGrp="1" noChangeArrowheads="1"/>
          </p:cNvSpPr>
          <p:nvPr>
            <p:ph type="sldNum" sz="quarter" idx="12"/>
          </p:nvPr>
        </p:nvSpPr>
        <p:spPr>
          <a:ln/>
        </p:spPr>
        <p:txBody>
          <a:bodyPr/>
          <a:lstStyle>
            <a:lvl1pPr>
              <a:defRPr/>
            </a:lvl1pPr>
          </a:lstStyle>
          <a:p>
            <a:pPr>
              <a:defRPr/>
            </a:pPr>
            <a:fld id="{01882FFE-AE15-4E87-8639-8980887BE02C}" type="slidenum">
              <a:rPr lang="en-US"/>
              <a:pPr>
                <a:defRPr/>
              </a:pPr>
              <a:t>‹#›</a:t>
            </a:fld>
            <a:endParaRPr lang="en-US"/>
          </a:p>
        </p:txBody>
      </p:sp>
    </p:spTree>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6"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7" name="Rectangle 7"/>
          <p:cNvSpPr>
            <a:spLocks noGrp="1" noChangeArrowheads="1"/>
          </p:cNvSpPr>
          <p:nvPr>
            <p:ph type="sldNum" sz="quarter" idx="12"/>
          </p:nvPr>
        </p:nvSpPr>
        <p:spPr>
          <a:ln/>
        </p:spPr>
        <p:txBody>
          <a:bodyPr/>
          <a:lstStyle>
            <a:lvl1pPr>
              <a:defRPr/>
            </a:lvl1pPr>
          </a:lstStyle>
          <a:p>
            <a:pPr>
              <a:defRPr/>
            </a:pPr>
            <a:fld id="{4FFE0BE0-5924-48E3-BFE4-C622F734EA3C}" type="slidenum">
              <a:rPr lang="en-US"/>
              <a:pPr>
                <a:defRPr/>
              </a:pPr>
              <a:t>‹#›</a:t>
            </a:fld>
            <a:endParaRPr lang="en-US"/>
          </a:p>
        </p:txBody>
      </p:sp>
    </p:spTree>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6" name="Rectangle 7"/>
          <p:cNvSpPr>
            <a:spLocks noGrp="1" noChangeArrowheads="1"/>
          </p:cNvSpPr>
          <p:nvPr>
            <p:ph type="sldNum" sz="quarter" idx="12"/>
          </p:nvPr>
        </p:nvSpPr>
        <p:spPr>
          <a:ln/>
        </p:spPr>
        <p:txBody>
          <a:bodyPr/>
          <a:lstStyle>
            <a:lvl1pPr>
              <a:defRPr/>
            </a:lvl1pPr>
          </a:lstStyle>
          <a:p>
            <a:pPr>
              <a:defRPr/>
            </a:pPr>
            <a:fld id="{3FCBA7F3-D38B-4E32-BE49-B1AB70E69713}" type="slidenum">
              <a:rPr lang="en-US"/>
              <a:pPr>
                <a:defRPr/>
              </a:pPr>
              <a:t>‹#›</a:t>
            </a:fld>
            <a:endParaRPr lang="en-US"/>
          </a:p>
        </p:txBody>
      </p:sp>
    </p:spTree>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4638"/>
            <a:ext cx="2055813"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5613" y="274638"/>
            <a:ext cx="6018212"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6" name="Rectangle 7"/>
          <p:cNvSpPr>
            <a:spLocks noGrp="1" noChangeArrowheads="1"/>
          </p:cNvSpPr>
          <p:nvPr>
            <p:ph type="sldNum" sz="quarter" idx="12"/>
          </p:nvPr>
        </p:nvSpPr>
        <p:spPr>
          <a:ln/>
        </p:spPr>
        <p:txBody>
          <a:bodyPr/>
          <a:lstStyle>
            <a:lvl1pPr>
              <a:defRPr/>
            </a:lvl1pPr>
          </a:lstStyle>
          <a:p>
            <a:pPr>
              <a:defRPr/>
            </a:pPr>
            <a:fld id="{42D6D135-8660-40FA-9057-EE9A3B028A07}" type="slidenum">
              <a:rPr lang="en-US"/>
              <a:pPr>
                <a:defRPr/>
              </a:pPr>
              <a:t>‹#›</a:t>
            </a:fld>
            <a:endParaRPr lang="en-US"/>
          </a:p>
        </p:txBody>
      </p:sp>
    </p:spTree>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p>
        </p:txBody>
      </p:sp>
      <p:sp>
        <p:nvSpPr>
          <p:cNvPr id="3" name="Text Placeholder 2"/>
          <p:cNvSpPr>
            <a:spLocks noGrp="1"/>
          </p:cNvSpPr>
          <p:nvPr>
            <p:ph type="body" sz="half" idx="1"/>
          </p:nvPr>
        </p:nvSpPr>
        <p:spPr>
          <a:xfrm>
            <a:off x="457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pPr>
              <a:defRPr/>
            </a:pPr>
            <a:r>
              <a:rPr lang="sr-Latn-CS"/>
              <a:t>Osnovi informatike</a:t>
            </a:r>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pPr>
              <a:defRPr/>
            </a:pPr>
            <a:fld id="{DA0DF57F-A38A-41D3-8DFE-43B775838753}" type="slidenum">
              <a:rPr lang="sr-Latn-CS"/>
              <a:pPr>
                <a:defRPr/>
              </a:pPr>
              <a:t>‹#›</a:t>
            </a:fld>
            <a:endParaRPr lang="sr-Latn-CS"/>
          </a:p>
        </p:txBody>
      </p:sp>
      <p:sp>
        <p:nvSpPr>
          <p:cNvPr id="7" name="Date Placeholder 6"/>
          <p:cNvSpPr>
            <a:spLocks noGrp="1"/>
          </p:cNvSpPr>
          <p:nvPr>
            <p:ph type="dt" sz="half" idx="12"/>
          </p:nvPr>
        </p:nvSpPr>
        <p:spPr/>
        <p:txBody>
          <a:bodyPr/>
          <a:lstStyle>
            <a:lvl1pPr>
              <a:defRPr/>
            </a:lvl1pPr>
          </a:lstStyle>
          <a:p>
            <a:pPr>
              <a:defRPr/>
            </a:pPr>
            <a:r>
              <a:rPr lang="en-US"/>
              <a:t>Aleksandar Stamenković</a:t>
            </a:r>
            <a:endParaRPr lang="sr-Latn-CS"/>
          </a:p>
        </p:txBody>
      </p:sp>
    </p:spTree>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2701925" y="2130425"/>
            <a:ext cx="4800600" cy="1470025"/>
          </a:xfrm>
        </p:spPr>
        <p:txBody>
          <a:bodyPr/>
          <a:lstStyle>
            <a:lvl1pPr>
              <a:buClr>
                <a:srgbClr val="FFFFFF"/>
              </a:buClr>
              <a:defRPr/>
            </a:lvl1pPr>
          </a:lstStyle>
          <a:p>
            <a:r>
              <a:rPr lang="en-US"/>
              <a:t>Click to edit Master title style</a:t>
            </a:r>
          </a:p>
        </p:txBody>
      </p:sp>
      <p:sp>
        <p:nvSpPr>
          <p:cNvPr id="40963"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6" name="Rectangle 6"/>
          <p:cNvSpPr>
            <a:spLocks noGrp="1" noChangeArrowheads="1"/>
          </p:cNvSpPr>
          <p:nvPr>
            <p:ph type="sldNum" sz="quarter" idx="12"/>
          </p:nvPr>
        </p:nvSpPr>
        <p:spPr>
          <a:ln/>
        </p:spPr>
        <p:txBody>
          <a:bodyPr/>
          <a:lstStyle>
            <a:lvl1pPr>
              <a:defRPr/>
            </a:lvl1pPr>
          </a:lstStyle>
          <a:p>
            <a:pPr>
              <a:defRPr/>
            </a:pPr>
            <a:fld id="{8AF2FD74-FF8B-40EE-A977-D517FE1388D5}" type="slidenum">
              <a:rPr lang="sr-Latn-CS"/>
              <a:pPr>
                <a:defRPr/>
              </a:pPr>
              <a:t>‹#›</a:t>
            </a:fld>
            <a:endParaRPr lang="sr-Latn-CS"/>
          </a:p>
        </p:txBody>
      </p:sp>
    </p:spTree>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6" name="Rectangle 6"/>
          <p:cNvSpPr>
            <a:spLocks noGrp="1" noChangeArrowheads="1"/>
          </p:cNvSpPr>
          <p:nvPr>
            <p:ph type="sldNum" sz="quarter" idx="12"/>
          </p:nvPr>
        </p:nvSpPr>
        <p:spPr>
          <a:ln/>
        </p:spPr>
        <p:txBody>
          <a:bodyPr/>
          <a:lstStyle>
            <a:lvl1pPr>
              <a:defRPr/>
            </a:lvl1pPr>
          </a:lstStyle>
          <a:p>
            <a:pPr>
              <a:defRPr/>
            </a:pPr>
            <a:fld id="{9EF9641B-9768-4CA4-B009-25084772371F}" type="slidenum">
              <a:rPr lang="sr-Latn-CS"/>
              <a:pPr>
                <a:defRPr/>
              </a:pPr>
              <a:t>‹#›</a:t>
            </a:fld>
            <a:endParaRPr lang="sr-Latn-CS"/>
          </a:p>
        </p:txBody>
      </p:sp>
    </p:spTree>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6" name="Rectangle 6"/>
          <p:cNvSpPr>
            <a:spLocks noGrp="1" noChangeArrowheads="1"/>
          </p:cNvSpPr>
          <p:nvPr>
            <p:ph type="sldNum" sz="quarter" idx="12"/>
          </p:nvPr>
        </p:nvSpPr>
        <p:spPr>
          <a:ln/>
        </p:spPr>
        <p:txBody>
          <a:bodyPr/>
          <a:lstStyle>
            <a:lvl1pPr>
              <a:defRPr/>
            </a:lvl1pPr>
          </a:lstStyle>
          <a:p>
            <a:pPr>
              <a:defRPr/>
            </a:pPr>
            <a:fld id="{0799E7A4-D38C-4D5B-8805-0D215D4F62DC}" type="slidenum">
              <a:rPr lang="sr-Latn-CS"/>
              <a:pPr>
                <a:defRPr/>
              </a:pPr>
              <a:t>‹#›</a:t>
            </a:fld>
            <a:endParaRPr lang="sr-Latn-CS"/>
          </a:p>
        </p:txBody>
      </p:sp>
    </p:spTree>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6"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7" name="Rectangle 6"/>
          <p:cNvSpPr>
            <a:spLocks noGrp="1" noChangeArrowheads="1"/>
          </p:cNvSpPr>
          <p:nvPr>
            <p:ph type="sldNum" sz="quarter" idx="12"/>
          </p:nvPr>
        </p:nvSpPr>
        <p:spPr>
          <a:ln/>
        </p:spPr>
        <p:txBody>
          <a:bodyPr/>
          <a:lstStyle>
            <a:lvl1pPr>
              <a:defRPr/>
            </a:lvl1pPr>
          </a:lstStyle>
          <a:p>
            <a:pPr>
              <a:defRPr/>
            </a:pPr>
            <a:fld id="{3EEA218B-15A9-41D5-A495-6309D0583016}" type="slidenum">
              <a:rPr lang="sr-Latn-CS"/>
              <a:pPr>
                <a:defRPr/>
              </a:pPr>
              <a:t>‹#›</a:t>
            </a:fld>
            <a:endParaRPr lang="sr-Latn-CS"/>
          </a:p>
        </p:txBody>
      </p:sp>
    </p:spTree>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8"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9" name="Rectangle 6"/>
          <p:cNvSpPr>
            <a:spLocks noGrp="1" noChangeArrowheads="1"/>
          </p:cNvSpPr>
          <p:nvPr>
            <p:ph type="sldNum" sz="quarter" idx="12"/>
          </p:nvPr>
        </p:nvSpPr>
        <p:spPr>
          <a:ln/>
        </p:spPr>
        <p:txBody>
          <a:bodyPr/>
          <a:lstStyle>
            <a:lvl1pPr>
              <a:defRPr/>
            </a:lvl1pPr>
          </a:lstStyle>
          <a:p>
            <a:pPr>
              <a:defRPr/>
            </a:pPr>
            <a:fld id="{A7CEDAC4-BE14-4504-BD52-282A9A500D33}" type="slidenum">
              <a:rPr lang="sr-Latn-CS"/>
              <a:pPr>
                <a:defRPr/>
              </a:pPr>
              <a:t>‹#›</a:t>
            </a:fld>
            <a:endParaRPr lang="sr-Latn-CS"/>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6" name="Rectangle 6"/>
          <p:cNvSpPr>
            <a:spLocks noGrp="1" noChangeArrowheads="1"/>
          </p:cNvSpPr>
          <p:nvPr>
            <p:ph type="sldNum" sz="quarter" idx="12"/>
          </p:nvPr>
        </p:nvSpPr>
        <p:spPr>
          <a:ln/>
        </p:spPr>
        <p:txBody>
          <a:bodyPr/>
          <a:lstStyle>
            <a:lvl1pPr>
              <a:defRPr/>
            </a:lvl1pPr>
          </a:lstStyle>
          <a:p>
            <a:pPr>
              <a:defRPr/>
            </a:pPr>
            <a:fld id="{A23CBDDC-4CAF-4103-92F7-389BF0A51EB8}" type="slidenum">
              <a:rPr lang="sr-Latn-CS"/>
              <a:pPr>
                <a:defRPr/>
              </a:pPr>
              <a:t>‹#›</a:t>
            </a:fld>
            <a:endParaRPr lang="sr-Latn-CS"/>
          </a:p>
        </p:txBody>
      </p:sp>
    </p:spTree>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4"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5" name="Rectangle 6"/>
          <p:cNvSpPr>
            <a:spLocks noGrp="1" noChangeArrowheads="1"/>
          </p:cNvSpPr>
          <p:nvPr>
            <p:ph type="sldNum" sz="quarter" idx="12"/>
          </p:nvPr>
        </p:nvSpPr>
        <p:spPr>
          <a:ln/>
        </p:spPr>
        <p:txBody>
          <a:bodyPr/>
          <a:lstStyle>
            <a:lvl1pPr>
              <a:defRPr/>
            </a:lvl1pPr>
          </a:lstStyle>
          <a:p>
            <a:pPr>
              <a:defRPr/>
            </a:pPr>
            <a:fld id="{A6C2CFA8-0087-456A-9073-67A888D2336F}" type="slidenum">
              <a:rPr lang="sr-Latn-CS"/>
              <a:pPr>
                <a:defRPr/>
              </a:pPr>
              <a:t>‹#›</a:t>
            </a:fld>
            <a:endParaRPr lang="sr-Latn-CS"/>
          </a:p>
        </p:txBody>
      </p:sp>
    </p:spTree>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3"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4" name="Rectangle 6"/>
          <p:cNvSpPr>
            <a:spLocks noGrp="1" noChangeArrowheads="1"/>
          </p:cNvSpPr>
          <p:nvPr>
            <p:ph type="sldNum" sz="quarter" idx="12"/>
          </p:nvPr>
        </p:nvSpPr>
        <p:spPr>
          <a:ln/>
        </p:spPr>
        <p:txBody>
          <a:bodyPr/>
          <a:lstStyle>
            <a:lvl1pPr>
              <a:defRPr/>
            </a:lvl1pPr>
          </a:lstStyle>
          <a:p>
            <a:pPr>
              <a:defRPr/>
            </a:pPr>
            <a:fld id="{1A7776AB-3EE3-4E1C-8276-9D5F377CCDC5}" type="slidenum">
              <a:rPr lang="sr-Latn-CS"/>
              <a:pPr>
                <a:defRPr/>
              </a:pPr>
              <a:t>‹#›</a:t>
            </a:fld>
            <a:endParaRPr lang="sr-Latn-CS"/>
          </a:p>
        </p:txBody>
      </p:sp>
    </p:spTree>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6"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7" name="Rectangle 6"/>
          <p:cNvSpPr>
            <a:spLocks noGrp="1" noChangeArrowheads="1"/>
          </p:cNvSpPr>
          <p:nvPr>
            <p:ph type="sldNum" sz="quarter" idx="12"/>
          </p:nvPr>
        </p:nvSpPr>
        <p:spPr>
          <a:ln/>
        </p:spPr>
        <p:txBody>
          <a:bodyPr/>
          <a:lstStyle>
            <a:lvl1pPr>
              <a:defRPr/>
            </a:lvl1pPr>
          </a:lstStyle>
          <a:p>
            <a:pPr>
              <a:defRPr/>
            </a:pPr>
            <a:fld id="{9A8B8346-090D-4C77-8840-2EA49DC5275D}" type="slidenum">
              <a:rPr lang="sr-Latn-CS"/>
              <a:pPr>
                <a:defRPr/>
              </a:pPr>
              <a:t>‹#›</a:t>
            </a:fld>
            <a:endParaRPr lang="sr-Latn-CS"/>
          </a:p>
        </p:txBody>
      </p:sp>
    </p:spTree>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6"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7" name="Rectangle 6"/>
          <p:cNvSpPr>
            <a:spLocks noGrp="1" noChangeArrowheads="1"/>
          </p:cNvSpPr>
          <p:nvPr>
            <p:ph type="sldNum" sz="quarter" idx="12"/>
          </p:nvPr>
        </p:nvSpPr>
        <p:spPr>
          <a:ln/>
        </p:spPr>
        <p:txBody>
          <a:bodyPr/>
          <a:lstStyle>
            <a:lvl1pPr>
              <a:defRPr/>
            </a:lvl1pPr>
          </a:lstStyle>
          <a:p>
            <a:pPr>
              <a:defRPr/>
            </a:pPr>
            <a:fld id="{FB00ACBE-E2E2-40EB-8B50-DE6EB0B9B707}" type="slidenum">
              <a:rPr lang="sr-Latn-CS"/>
              <a:pPr>
                <a:defRPr/>
              </a:pPr>
              <a:t>‹#›</a:t>
            </a:fld>
            <a:endParaRPr lang="sr-Latn-CS"/>
          </a:p>
        </p:txBody>
      </p:sp>
    </p:spTree>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6" name="Rectangle 6"/>
          <p:cNvSpPr>
            <a:spLocks noGrp="1" noChangeArrowheads="1"/>
          </p:cNvSpPr>
          <p:nvPr>
            <p:ph type="sldNum" sz="quarter" idx="12"/>
          </p:nvPr>
        </p:nvSpPr>
        <p:spPr>
          <a:ln/>
        </p:spPr>
        <p:txBody>
          <a:bodyPr/>
          <a:lstStyle>
            <a:lvl1pPr>
              <a:defRPr/>
            </a:lvl1pPr>
          </a:lstStyle>
          <a:p>
            <a:pPr>
              <a:defRPr/>
            </a:pPr>
            <a:fld id="{21E7ED50-1F4F-45E9-89FF-EBA20CAD4DE1}" type="slidenum">
              <a:rPr lang="sr-Latn-CS"/>
              <a:pPr>
                <a:defRPr/>
              </a:pPr>
              <a:t>‹#›</a:t>
            </a:fld>
            <a:endParaRPr lang="sr-Latn-CS"/>
          </a:p>
        </p:txBody>
      </p:sp>
    </p:spTree>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6" name="Rectangle 6"/>
          <p:cNvSpPr>
            <a:spLocks noGrp="1" noChangeArrowheads="1"/>
          </p:cNvSpPr>
          <p:nvPr>
            <p:ph type="sldNum" sz="quarter" idx="12"/>
          </p:nvPr>
        </p:nvSpPr>
        <p:spPr>
          <a:ln/>
        </p:spPr>
        <p:txBody>
          <a:bodyPr/>
          <a:lstStyle>
            <a:lvl1pPr>
              <a:defRPr/>
            </a:lvl1pPr>
          </a:lstStyle>
          <a:p>
            <a:pPr>
              <a:defRPr/>
            </a:pPr>
            <a:fld id="{B098D53A-ADB2-4270-9F6D-3064E74A1B52}" type="slidenum">
              <a:rPr lang="sr-Latn-CS"/>
              <a:pPr>
                <a:defRPr/>
              </a:pPr>
              <a:t>‹#›</a:t>
            </a:fld>
            <a:endParaRPr lang="sr-Latn-CS"/>
          </a:p>
        </p:txBody>
      </p:sp>
    </p:spTree>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p>
        </p:txBody>
      </p:sp>
      <p:sp>
        <p:nvSpPr>
          <p:cNvPr id="3" name="Text Placeholder 2"/>
          <p:cNvSpPr>
            <a:spLocks noGrp="1"/>
          </p:cNvSpPr>
          <p:nvPr>
            <p:ph type="body" sz="half" idx="1"/>
          </p:nvPr>
        </p:nvSpPr>
        <p:spPr>
          <a:xfrm>
            <a:off x="457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pPr>
              <a:defRPr/>
            </a:pPr>
            <a:r>
              <a:rPr lang="sr-Latn-CS"/>
              <a:t>Osnovi informatike</a:t>
            </a:r>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pPr>
              <a:defRPr/>
            </a:pPr>
            <a:fld id="{7A271B35-B971-4540-83A5-8F844273D570}" type="slidenum">
              <a:rPr lang="sr-Latn-CS"/>
              <a:pPr>
                <a:defRPr/>
              </a:pPr>
              <a:t>‹#›</a:t>
            </a:fld>
            <a:endParaRPr lang="sr-Latn-CS"/>
          </a:p>
        </p:txBody>
      </p:sp>
      <p:sp>
        <p:nvSpPr>
          <p:cNvPr id="7" name="Date Placeholder 6"/>
          <p:cNvSpPr>
            <a:spLocks noGrp="1"/>
          </p:cNvSpPr>
          <p:nvPr>
            <p:ph type="dt" sz="half" idx="12"/>
          </p:nvPr>
        </p:nvSpPr>
        <p:spPr/>
        <p:txBody>
          <a:bodyPr/>
          <a:lstStyle>
            <a:lvl1pPr>
              <a:defRPr/>
            </a:lvl1pPr>
          </a:lstStyle>
          <a:p>
            <a:pPr>
              <a:defRPr/>
            </a:pPr>
            <a:r>
              <a:rPr lang="en-US"/>
              <a:t>Aleksandar Stamenković</a:t>
            </a:r>
            <a:endParaRPr lang="sr-Latn-CS"/>
          </a:p>
        </p:txBody>
      </p:sp>
    </p:spTree>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48131" name="Rectangle 3"/>
          <p:cNvSpPr>
            <a:spLocks noGrp="1" noChangeArrowheads="1"/>
          </p:cNvSpPr>
          <p:nvPr>
            <p:ph type="ctrTitle"/>
          </p:nvPr>
        </p:nvSpPr>
        <p:spPr>
          <a:xfrm>
            <a:off x="455613" y="2130425"/>
            <a:ext cx="7313612" cy="1470025"/>
          </a:xfrm>
        </p:spPr>
        <p:txBody>
          <a:bodyPr/>
          <a:lstStyle>
            <a:lvl1pPr>
              <a:defRPr/>
            </a:lvl1pPr>
          </a:lstStyle>
          <a:p>
            <a:r>
              <a:rPr lang="en-US"/>
              <a:t>Click to edit Master title style</a:t>
            </a:r>
          </a:p>
        </p:txBody>
      </p:sp>
      <p:sp>
        <p:nvSpPr>
          <p:cNvPr id="48132" name="Rectangle 4"/>
          <p:cNvSpPr>
            <a:spLocks noGrp="1" noChangeArrowheads="1"/>
          </p:cNvSpPr>
          <p:nvPr>
            <p:ph type="subTitle" idx="1"/>
          </p:nvPr>
        </p:nvSpPr>
        <p:spPr>
          <a:xfrm>
            <a:off x="455613" y="3886200"/>
            <a:ext cx="7313612" cy="1752600"/>
          </a:xfrm>
        </p:spPr>
        <p:txBody>
          <a:bodyPr/>
          <a:lstStyle>
            <a:lvl1pPr marL="0" indent="0">
              <a:buClr>
                <a:srgbClr val="FFFFFF"/>
              </a:buClr>
              <a:buFontTx/>
              <a:buNone/>
              <a:defRPr/>
            </a:lvl1pPr>
          </a:lstStyle>
          <a:p>
            <a:r>
              <a:rPr lang="en-US"/>
              <a:t>Click to edit Master subtitle style</a:t>
            </a:r>
          </a:p>
        </p:txBody>
      </p:sp>
      <p:sp>
        <p:nvSpPr>
          <p:cNvPr id="5" name="Rectangle 5"/>
          <p:cNvSpPr>
            <a:spLocks noGrp="1" noChangeArrowheads="1"/>
          </p:cNvSpPr>
          <p:nvPr>
            <p:ph type="dt" sz="half" idx="10"/>
          </p:nvPr>
        </p:nvSpPr>
        <p:spPr/>
        <p:txBody>
          <a:bodyPr/>
          <a:lstStyle>
            <a:lvl1pPr>
              <a:defRPr/>
            </a:lvl1pPr>
          </a:lstStyle>
          <a:p>
            <a:pPr>
              <a:defRPr/>
            </a:pPr>
            <a:r>
              <a:rPr lang="en-US"/>
              <a:t>Aleksandar Stamenković</a:t>
            </a:r>
          </a:p>
        </p:txBody>
      </p:sp>
      <p:sp>
        <p:nvSpPr>
          <p:cNvPr id="6" name="Rectangle 6"/>
          <p:cNvSpPr>
            <a:spLocks noGrp="1" noChangeArrowheads="1"/>
          </p:cNvSpPr>
          <p:nvPr>
            <p:ph type="ftr" sz="quarter" idx="11"/>
          </p:nvPr>
        </p:nvSpPr>
        <p:spPr/>
        <p:txBody>
          <a:bodyPr/>
          <a:lstStyle>
            <a:lvl1pPr>
              <a:defRPr/>
            </a:lvl1pPr>
          </a:lstStyle>
          <a:p>
            <a:pPr>
              <a:defRPr/>
            </a:pPr>
            <a:r>
              <a:rPr lang="en-US"/>
              <a:t>Osnovi informatike</a:t>
            </a:r>
          </a:p>
        </p:txBody>
      </p:sp>
      <p:sp>
        <p:nvSpPr>
          <p:cNvPr id="7" name="Rectangle 7"/>
          <p:cNvSpPr>
            <a:spLocks noGrp="1" noChangeArrowheads="1"/>
          </p:cNvSpPr>
          <p:nvPr>
            <p:ph type="sldNum" sz="quarter" idx="12"/>
          </p:nvPr>
        </p:nvSpPr>
        <p:spPr/>
        <p:txBody>
          <a:bodyPr/>
          <a:lstStyle>
            <a:lvl1pPr>
              <a:defRPr/>
            </a:lvl1pPr>
          </a:lstStyle>
          <a:p>
            <a:pPr>
              <a:defRPr/>
            </a:pPr>
            <a:fld id="{886B3D1E-6A17-4548-84F3-D369B0755F96}" type="slidenum">
              <a:rPr lang="en-US"/>
              <a:pPr>
                <a:defRPr/>
              </a:pPr>
              <a:t>‹#›</a:t>
            </a:fld>
            <a:endParaRPr lang="en-US"/>
          </a:p>
        </p:txBody>
      </p:sp>
    </p:spTree>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6" name="Rectangle 7"/>
          <p:cNvSpPr>
            <a:spLocks noGrp="1" noChangeArrowheads="1"/>
          </p:cNvSpPr>
          <p:nvPr>
            <p:ph type="sldNum" sz="quarter" idx="12"/>
          </p:nvPr>
        </p:nvSpPr>
        <p:spPr>
          <a:ln/>
        </p:spPr>
        <p:txBody>
          <a:bodyPr/>
          <a:lstStyle>
            <a:lvl1pPr>
              <a:defRPr/>
            </a:lvl1pPr>
          </a:lstStyle>
          <a:p>
            <a:pPr>
              <a:defRPr/>
            </a:pPr>
            <a:fld id="{362612E6-D4C9-4149-AAA2-3F7D65E60B5D}" type="slidenum">
              <a:rPr lang="en-US"/>
              <a:pPr>
                <a:defRPr/>
              </a:pPr>
              <a:t>‹#›</a:t>
            </a:fld>
            <a:endParaRPr lang="en-US"/>
          </a:p>
        </p:txBody>
      </p:sp>
    </p:spTree>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6" name="Rectangle 7"/>
          <p:cNvSpPr>
            <a:spLocks noGrp="1" noChangeArrowheads="1"/>
          </p:cNvSpPr>
          <p:nvPr>
            <p:ph type="sldNum" sz="quarter" idx="12"/>
          </p:nvPr>
        </p:nvSpPr>
        <p:spPr>
          <a:ln/>
        </p:spPr>
        <p:txBody>
          <a:bodyPr/>
          <a:lstStyle>
            <a:lvl1pPr>
              <a:defRPr/>
            </a:lvl1pPr>
          </a:lstStyle>
          <a:p>
            <a:pPr>
              <a:defRPr/>
            </a:pPr>
            <a:fld id="{73E202F0-8585-4717-93B8-B134A99A91A6}" type="slidenum">
              <a:rPr lang="en-US"/>
              <a:pPr>
                <a:defRPr/>
              </a:pPr>
              <a:t>‹#›</a:t>
            </a:fld>
            <a:endParaRPr lang="en-US"/>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6"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7" name="Rectangle 6"/>
          <p:cNvSpPr>
            <a:spLocks noGrp="1" noChangeArrowheads="1"/>
          </p:cNvSpPr>
          <p:nvPr>
            <p:ph type="sldNum" sz="quarter" idx="12"/>
          </p:nvPr>
        </p:nvSpPr>
        <p:spPr>
          <a:ln/>
        </p:spPr>
        <p:txBody>
          <a:bodyPr/>
          <a:lstStyle>
            <a:lvl1pPr>
              <a:defRPr/>
            </a:lvl1pPr>
          </a:lstStyle>
          <a:p>
            <a:pPr>
              <a:defRPr/>
            </a:pPr>
            <a:fld id="{85B04528-D4AD-4B73-856A-E9ACA7F10859}" type="slidenum">
              <a:rPr lang="sr-Latn-CS"/>
              <a:pPr>
                <a:defRPr/>
              </a:pPr>
              <a:t>‹#›</a:t>
            </a:fld>
            <a:endParaRPr lang="sr-Latn-CS"/>
          </a:p>
        </p:txBody>
      </p:sp>
    </p:spTree>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6"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7" name="Rectangle 7"/>
          <p:cNvSpPr>
            <a:spLocks noGrp="1" noChangeArrowheads="1"/>
          </p:cNvSpPr>
          <p:nvPr>
            <p:ph type="sldNum" sz="quarter" idx="12"/>
          </p:nvPr>
        </p:nvSpPr>
        <p:spPr>
          <a:ln/>
        </p:spPr>
        <p:txBody>
          <a:bodyPr/>
          <a:lstStyle>
            <a:lvl1pPr>
              <a:defRPr/>
            </a:lvl1pPr>
          </a:lstStyle>
          <a:p>
            <a:pPr>
              <a:defRPr/>
            </a:pPr>
            <a:fld id="{93BA5BED-BBD1-4618-B663-19DDCD5C3248}" type="slidenum">
              <a:rPr lang="en-US"/>
              <a:pPr>
                <a:defRPr/>
              </a:pPr>
              <a:t>‹#›</a:t>
            </a:fld>
            <a:endParaRPr lang="en-US"/>
          </a:p>
        </p:txBody>
      </p:sp>
    </p:spTree>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8"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9" name="Rectangle 7"/>
          <p:cNvSpPr>
            <a:spLocks noGrp="1" noChangeArrowheads="1"/>
          </p:cNvSpPr>
          <p:nvPr>
            <p:ph type="sldNum" sz="quarter" idx="12"/>
          </p:nvPr>
        </p:nvSpPr>
        <p:spPr>
          <a:ln/>
        </p:spPr>
        <p:txBody>
          <a:bodyPr/>
          <a:lstStyle>
            <a:lvl1pPr>
              <a:defRPr/>
            </a:lvl1pPr>
          </a:lstStyle>
          <a:p>
            <a:pPr>
              <a:defRPr/>
            </a:pPr>
            <a:fld id="{FDD4E50C-0000-447D-8FB3-322C1619E5B3}" type="slidenum">
              <a:rPr lang="en-US"/>
              <a:pPr>
                <a:defRPr/>
              </a:pPr>
              <a:t>‹#›</a:t>
            </a:fld>
            <a:endParaRPr lang="en-US"/>
          </a:p>
        </p:txBody>
      </p:sp>
    </p:spTree>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4"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5" name="Rectangle 7"/>
          <p:cNvSpPr>
            <a:spLocks noGrp="1" noChangeArrowheads="1"/>
          </p:cNvSpPr>
          <p:nvPr>
            <p:ph type="sldNum" sz="quarter" idx="12"/>
          </p:nvPr>
        </p:nvSpPr>
        <p:spPr>
          <a:ln/>
        </p:spPr>
        <p:txBody>
          <a:bodyPr/>
          <a:lstStyle>
            <a:lvl1pPr>
              <a:defRPr/>
            </a:lvl1pPr>
          </a:lstStyle>
          <a:p>
            <a:pPr>
              <a:defRPr/>
            </a:pPr>
            <a:fld id="{66C8CF27-DEE7-4F5D-81E7-3E7E75C649AF}" type="slidenum">
              <a:rPr lang="en-US"/>
              <a:pPr>
                <a:defRPr/>
              </a:pPr>
              <a:t>‹#›</a:t>
            </a:fld>
            <a:endParaRPr lang="en-US"/>
          </a:p>
        </p:txBody>
      </p:sp>
    </p:spTree>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3"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4" name="Rectangle 7"/>
          <p:cNvSpPr>
            <a:spLocks noGrp="1" noChangeArrowheads="1"/>
          </p:cNvSpPr>
          <p:nvPr>
            <p:ph type="sldNum" sz="quarter" idx="12"/>
          </p:nvPr>
        </p:nvSpPr>
        <p:spPr>
          <a:ln/>
        </p:spPr>
        <p:txBody>
          <a:bodyPr/>
          <a:lstStyle>
            <a:lvl1pPr>
              <a:defRPr/>
            </a:lvl1pPr>
          </a:lstStyle>
          <a:p>
            <a:pPr>
              <a:defRPr/>
            </a:pPr>
            <a:fld id="{A93A0877-C9B3-41D0-814D-EC0FCC733F71}" type="slidenum">
              <a:rPr lang="en-US"/>
              <a:pPr>
                <a:defRPr/>
              </a:pPr>
              <a:t>‹#›</a:t>
            </a:fld>
            <a:endParaRPr lang="en-US"/>
          </a:p>
        </p:txBody>
      </p:sp>
    </p:spTree>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6"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7" name="Rectangle 7"/>
          <p:cNvSpPr>
            <a:spLocks noGrp="1" noChangeArrowheads="1"/>
          </p:cNvSpPr>
          <p:nvPr>
            <p:ph type="sldNum" sz="quarter" idx="12"/>
          </p:nvPr>
        </p:nvSpPr>
        <p:spPr>
          <a:ln/>
        </p:spPr>
        <p:txBody>
          <a:bodyPr/>
          <a:lstStyle>
            <a:lvl1pPr>
              <a:defRPr/>
            </a:lvl1pPr>
          </a:lstStyle>
          <a:p>
            <a:pPr>
              <a:defRPr/>
            </a:pPr>
            <a:fld id="{8533BFD9-ABA6-42E5-AA88-E2FED508515C}" type="slidenum">
              <a:rPr lang="en-US"/>
              <a:pPr>
                <a:defRPr/>
              </a:pPr>
              <a:t>‹#›</a:t>
            </a:fld>
            <a:endParaRPr lang="en-US"/>
          </a:p>
        </p:txBody>
      </p:sp>
    </p:spTree>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6"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7" name="Rectangle 7"/>
          <p:cNvSpPr>
            <a:spLocks noGrp="1" noChangeArrowheads="1"/>
          </p:cNvSpPr>
          <p:nvPr>
            <p:ph type="sldNum" sz="quarter" idx="12"/>
          </p:nvPr>
        </p:nvSpPr>
        <p:spPr>
          <a:ln/>
        </p:spPr>
        <p:txBody>
          <a:bodyPr/>
          <a:lstStyle>
            <a:lvl1pPr>
              <a:defRPr/>
            </a:lvl1pPr>
          </a:lstStyle>
          <a:p>
            <a:pPr>
              <a:defRPr/>
            </a:pPr>
            <a:fld id="{A2EBEF4C-EA92-4C37-86D4-23ECD8A79B00}" type="slidenum">
              <a:rPr lang="en-US"/>
              <a:pPr>
                <a:defRPr/>
              </a:pPr>
              <a:t>‹#›</a:t>
            </a:fld>
            <a:endParaRPr lang="en-US"/>
          </a:p>
        </p:txBody>
      </p:sp>
    </p:spTree>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6" name="Rectangle 7"/>
          <p:cNvSpPr>
            <a:spLocks noGrp="1" noChangeArrowheads="1"/>
          </p:cNvSpPr>
          <p:nvPr>
            <p:ph type="sldNum" sz="quarter" idx="12"/>
          </p:nvPr>
        </p:nvSpPr>
        <p:spPr>
          <a:ln/>
        </p:spPr>
        <p:txBody>
          <a:bodyPr/>
          <a:lstStyle>
            <a:lvl1pPr>
              <a:defRPr/>
            </a:lvl1pPr>
          </a:lstStyle>
          <a:p>
            <a:pPr>
              <a:defRPr/>
            </a:pPr>
            <a:fld id="{AD52CA73-BB41-4FB8-9F4F-584345C0EDCD}" type="slidenum">
              <a:rPr lang="en-US"/>
              <a:pPr>
                <a:defRPr/>
              </a:pPr>
              <a:t>‹#›</a:t>
            </a:fld>
            <a:endParaRPr lang="en-US"/>
          </a:p>
        </p:txBody>
      </p:sp>
    </p:spTree>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4638"/>
            <a:ext cx="2055813"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5613" y="274638"/>
            <a:ext cx="6018212"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r>
              <a:rPr lang="en-US"/>
              <a:t>Aleksandar Stamenković</a:t>
            </a:r>
          </a:p>
        </p:txBody>
      </p:sp>
      <p:sp>
        <p:nvSpPr>
          <p:cNvPr id="5" name="Rectangle 6"/>
          <p:cNvSpPr>
            <a:spLocks noGrp="1" noChangeArrowheads="1"/>
          </p:cNvSpPr>
          <p:nvPr>
            <p:ph type="ftr" sz="quarter" idx="11"/>
          </p:nvPr>
        </p:nvSpPr>
        <p:spPr>
          <a:ln/>
        </p:spPr>
        <p:txBody>
          <a:bodyPr/>
          <a:lstStyle>
            <a:lvl1pPr>
              <a:defRPr/>
            </a:lvl1pPr>
          </a:lstStyle>
          <a:p>
            <a:pPr>
              <a:defRPr/>
            </a:pPr>
            <a:r>
              <a:rPr lang="en-US"/>
              <a:t>Osnovi informatike</a:t>
            </a:r>
          </a:p>
        </p:txBody>
      </p:sp>
      <p:sp>
        <p:nvSpPr>
          <p:cNvPr id="6" name="Rectangle 7"/>
          <p:cNvSpPr>
            <a:spLocks noGrp="1" noChangeArrowheads="1"/>
          </p:cNvSpPr>
          <p:nvPr>
            <p:ph type="sldNum" sz="quarter" idx="12"/>
          </p:nvPr>
        </p:nvSpPr>
        <p:spPr>
          <a:ln/>
        </p:spPr>
        <p:txBody>
          <a:bodyPr/>
          <a:lstStyle>
            <a:lvl1pPr>
              <a:defRPr/>
            </a:lvl1pPr>
          </a:lstStyle>
          <a:p>
            <a:pPr>
              <a:defRPr/>
            </a:pPr>
            <a:fld id="{E0EF9208-B3EE-4850-B287-A95AFA0C5C1E}" type="slidenum">
              <a:rPr lang="en-US"/>
              <a:pPr>
                <a:defRPr/>
              </a:pPr>
              <a:t>‹#›</a:t>
            </a:fld>
            <a:endParaRPr lang="en-US"/>
          </a:p>
        </p:txBody>
      </p:sp>
    </p:spTree>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p>
        </p:txBody>
      </p:sp>
      <p:sp>
        <p:nvSpPr>
          <p:cNvPr id="3" name="Text Placeholder 2"/>
          <p:cNvSpPr>
            <a:spLocks noGrp="1"/>
          </p:cNvSpPr>
          <p:nvPr>
            <p:ph type="body" sz="half" idx="1"/>
          </p:nvPr>
        </p:nvSpPr>
        <p:spPr>
          <a:xfrm>
            <a:off x="457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pPr>
              <a:defRPr/>
            </a:pPr>
            <a:r>
              <a:rPr lang="sr-Latn-CS"/>
              <a:t>Osnovi informatike</a:t>
            </a:r>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pPr>
              <a:defRPr/>
            </a:pPr>
            <a:fld id="{EF96A09E-996B-4323-B89A-0C400DE07806}" type="slidenum">
              <a:rPr lang="sr-Latn-CS"/>
              <a:pPr>
                <a:defRPr/>
              </a:pPr>
              <a:t>‹#›</a:t>
            </a:fld>
            <a:endParaRPr lang="sr-Latn-CS"/>
          </a:p>
        </p:txBody>
      </p:sp>
      <p:sp>
        <p:nvSpPr>
          <p:cNvPr id="7" name="Date Placeholder 6"/>
          <p:cNvSpPr>
            <a:spLocks noGrp="1"/>
          </p:cNvSpPr>
          <p:nvPr>
            <p:ph type="dt" sz="half" idx="12"/>
          </p:nvPr>
        </p:nvSpPr>
        <p:spPr/>
        <p:txBody>
          <a:bodyPr/>
          <a:lstStyle>
            <a:lvl1pPr>
              <a:defRPr/>
            </a:lvl1pPr>
          </a:lstStyle>
          <a:p>
            <a:pPr>
              <a:defRPr/>
            </a:pPr>
            <a:r>
              <a:rPr lang="en-US"/>
              <a:t>Aleksandar Stamenković</a:t>
            </a:r>
            <a:endParaRPr lang="sr-Latn-CS"/>
          </a:p>
        </p:txBody>
      </p:sp>
    </p:spTree>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pic>
        <p:nvPicPr>
          <p:cNvPr id="4" name="Picture 7" descr="EducationalBG"/>
          <p:cNvPicPr>
            <a:picLocks noChangeAspect="1" noChangeArrowheads="1"/>
          </p:cNvPicPr>
          <p:nvPr/>
        </p:nvPicPr>
        <p:blipFill>
          <a:blip r:embed="rId2" cstate="print">
            <a:lum bright="12000" contrast="-30000"/>
          </a:blip>
          <a:srcRect/>
          <a:stretch>
            <a:fillRect/>
          </a:stretch>
        </p:blipFill>
        <p:spPr bwMode="auto">
          <a:xfrm>
            <a:off x="0" y="0"/>
            <a:ext cx="9144000" cy="6858000"/>
          </a:xfrm>
          <a:prstGeom prst="rect">
            <a:avLst/>
          </a:prstGeom>
          <a:noFill/>
          <a:ln w="9525">
            <a:noFill/>
            <a:miter lim="800000"/>
            <a:headEnd/>
            <a:tailEnd/>
          </a:ln>
        </p:spPr>
      </p:pic>
      <p:pic>
        <p:nvPicPr>
          <p:cNvPr id="5" name="Picture 2" descr="EducationalBG"/>
          <p:cNvPicPr>
            <a:picLocks noChangeAspect="1" noChangeArrowheads="1"/>
          </p:cNvPicPr>
          <p:nvPr/>
        </p:nvPicPr>
        <p:blipFill>
          <a:blip r:embed="rId2" cstate="print">
            <a:lum bright="12000" contrast="-24000"/>
          </a:blip>
          <a:srcRect/>
          <a:stretch>
            <a:fillRect/>
          </a:stretch>
        </p:blipFill>
        <p:spPr bwMode="auto">
          <a:xfrm>
            <a:off x="0" y="0"/>
            <a:ext cx="9144000" cy="6858000"/>
          </a:xfrm>
          <a:prstGeom prst="rect">
            <a:avLst/>
          </a:prstGeom>
          <a:noFill/>
          <a:ln w="9525">
            <a:noFill/>
            <a:miter lim="800000"/>
            <a:headEnd/>
            <a:tailEnd/>
          </a:ln>
        </p:spPr>
      </p:pic>
      <p:sp>
        <p:nvSpPr>
          <p:cNvPr id="10243" name="Rectangle 3"/>
          <p:cNvSpPr>
            <a:spLocks noGrp="1" noChangeArrowheads="1"/>
          </p:cNvSpPr>
          <p:nvPr>
            <p:ph type="ctrTitle"/>
          </p:nvPr>
        </p:nvSpPr>
        <p:spPr>
          <a:xfrm>
            <a:off x="685800" y="1649413"/>
            <a:ext cx="7772400" cy="1470025"/>
          </a:xfrm>
        </p:spPr>
        <p:txBody>
          <a:bodyPr/>
          <a:lstStyle>
            <a:lvl1pPr algn="ctr">
              <a:defRPr/>
            </a:lvl1pPr>
          </a:lstStyle>
          <a:p>
            <a:r>
              <a:rPr lang="en-US"/>
              <a:t>Click to edit Master title style</a:t>
            </a:r>
          </a:p>
        </p:txBody>
      </p:sp>
      <p:sp>
        <p:nvSpPr>
          <p:cNvPr id="10244" name="Rectangle 4"/>
          <p:cNvSpPr>
            <a:spLocks noGrp="1" noChangeArrowheads="1"/>
          </p:cNvSpPr>
          <p:nvPr>
            <p:ph type="subTitle" idx="1"/>
          </p:nvPr>
        </p:nvSpPr>
        <p:spPr>
          <a:xfrm>
            <a:off x="1371600" y="3405188"/>
            <a:ext cx="6400800" cy="1752600"/>
          </a:xfrm>
        </p:spPr>
        <p:txBody>
          <a:bodyPr/>
          <a:lstStyle>
            <a:lvl1pPr marL="0" indent="0" algn="ctr">
              <a:defRPr/>
            </a:lvl1pPr>
          </a:lstStyle>
          <a:p>
            <a:r>
              <a:rPr lang="en-US"/>
              <a:t>Click to edit Master subtitle style</a:t>
            </a:r>
          </a:p>
        </p:txBody>
      </p:sp>
      <p:sp>
        <p:nvSpPr>
          <p:cNvPr id="6" name="Rectangle 5"/>
          <p:cNvSpPr>
            <a:spLocks noGrp="1" noChangeArrowheads="1"/>
          </p:cNvSpPr>
          <p:nvPr>
            <p:ph type="dt" sz="half" idx="10"/>
          </p:nvPr>
        </p:nvSpPr>
        <p:spPr/>
        <p:txBody>
          <a:bodyPr/>
          <a:lstStyle>
            <a:lvl1pPr>
              <a:defRPr/>
            </a:lvl1pPr>
          </a:lstStyle>
          <a:p>
            <a:pPr>
              <a:defRPr/>
            </a:pPr>
            <a:r>
              <a:rPr lang="en-US"/>
              <a:t>Aleksandar Stamenković</a:t>
            </a:r>
          </a:p>
        </p:txBody>
      </p:sp>
      <p:sp>
        <p:nvSpPr>
          <p:cNvPr id="7" name="Rectangle 6"/>
          <p:cNvSpPr>
            <a:spLocks noGrp="1" noChangeArrowheads="1"/>
          </p:cNvSpPr>
          <p:nvPr>
            <p:ph type="ftr" sz="quarter" idx="11"/>
          </p:nvPr>
        </p:nvSpPr>
        <p:spPr/>
        <p:txBody>
          <a:bodyPr/>
          <a:lstStyle>
            <a:lvl1pPr>
              <a:defRPr/>
            </a:lvl1pPr>
          </a:lstStyle>
          <a:p>
            <a:pPr>
              <a:defRPr/>
            </a:pPr>
            <a:r>
              <a:rPr lang="en-US"/>
              <a:t>Osnovi informatike</a:t>
            </a:r>
          </a:p>
        </p:txBody>
      </p:sp>
      <p:sp>
        <p:nvSpPr>
          <p:cNvPr id="8" name="Rectangle 7"/>
          <p:cNvSpPr>
            <a:spLocks noGrp="1" noChangeArrowheads="1"/>
          </p:cNvSpPr>
          <p:nvPr>
            <p:ph type="sldNum" sz="quarter" idx="12"/>
          </p:nvPr>
        </p:nvSpPr>
        <p:spPr/>
        <p:txBody>
          <a:bodyPr/>
          <a:lstStyle>
            <a:lvl1pPr>
              <a:defRPr/>
            </a:lvl1pPr>
          </a:lstStyle>
          <a:p>
            <a:pPr>
              <a:defRPr/>
            </a:pPr>
            <a:fld id="{0CA92B47-7D6F-4B67-90CC-119A54F2A572}" type="slidenum">
              <a:rPr lang="en-US"/>
              <a:pPr>
                <a:defRPr/>
              </a:pPr>
              <a:t>‹#›</a:t>
            </a:fld>
            <a:endParaRPr 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8"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9" name="Rectangle 6"/>
          <p:cNvSpPr>
            <a:spLocks noGrp="1" noChangeArrowheads="1"/>
          </p:cNvSpPr>
          <p:nvPr>
            <p:ph type="sldNum" sz="quarter" idx="12"/>
          </p:nvPr>
        </p:nvSpPr>
        <p:spPr>
          <a:ln/>
        </p:spPr>
        <p:txBody>
          <a:bodyPr/>
          <a:lstStyle>
            <a:lvl1pPr>
              <a:defRPr/>
            </a:lvl1pPr>
          </a:lstStyle>
          <a:p>
            <a:pPr>
              <a:defRPr/>
            </a:pPr>
            <a:fld id="{122DCFA8-812A-4C8D-8FDE-6211F35F8CB8}" type="slidenum">
              <a:rPr lang="sr-Latn-CS"/>
              <a:pPr>
                <a:defRPr/>
              </a:pPr>
              <a:t>‹#›</a:t>
            </a:fld>
            <a:endParaRPr lang="sr-Latn-CS"/>
          </a:p>
        </p:txBody>
      </p:sp>
    </p:spTree>
  </p:cSld>
  <p:clrMapOvr>
    <a:masterClrMapping/>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Aleksandar Stamenković</a:t>
            </a:r>
          </a:p>
        </p:txBody>
      </p:sp>
      <p:sp>
        <p:nvSpPr>
          <p:cNvPr id="5" name="Footer Placeholder 4"/>
          <p:cNvSpPr>
            <a:spLocks noGrp="1"/>
          </p:cNvSpPr>
          <p:nvPr>
            <p:ph type="ftr" sz="quarter" idx="11"/>
          </p:nvPr>
        </p:nvSpPr>
        <p:spPr/>
        <p:txBody>
          <a:bodyPr/>
          <a:lstStyle>
            <a:lvl1pPr>
              <a:defRPr/>
            </a:lvl1pPr>
          </a:lstStyle>
          <a:p>
            <a:pPr>
              <a:defRPr/>
            </a:pPr>
            <a:r>
              <a:rPr lang="en-US"/>
              <a:t>Osnovi informatike</a:t>
            </a:r>
          </a:p>
        </p:txBody>
      </p:sp>
      <p:sp>
        <p:nvSpPr>
          <p:cNvPr id="6" name="Slide Number Placeholder 5"/>
          <p:cNvSpPr>
            <a:spLocks noGrp="1"/>
          </p:cNvSpPr>
          <p:nvPr>
            <p:ph type="sldNum" sz="quarter" idx="12"/>
          </p:nvPr>
        </p:nvSpPr>
        <p:spPr/>
        <p:txBody>
          <a:bodyPr/>
          <a:lstStyle>
            <a:lvl1pPr>
              <a:defRPr/>
            </a:lvl1pPr>
          </a:lstStyle>
          <a:p>
            <a:pPr>
              <a:defRPr/>
            </a:pPr>
            <a:fld id="{C493E56B-4919-4076-B4A1-969D3585959A}" type="slidenum">
              <a:rPr lang="en-US"/>
              <a:pPr>
                <a:defRPr/>
              </a:pPr>
              <a:t>‹#›</a:t>
            </a:fld>
            <a:endParaRPr lang="en-US"/>
          </a:p>
        </p:txBody>
      </p:sp>
    </p:spTree>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Aleksandar Stamenković</a:t>
            </a:r>
          </a:p>
        </p:txBody>
      </p:sp>
      <p:sp>
        <p:nvSpPr>
          <p:cNvPr id="5" name="Footer Placeholder 4"/>
          <p:cNvSpPr>
            <a:spLocks noGrp="1"/>
          </p:cNvSpPr>
          <p:nvPr>
            <p:ph type="ftr" sz="quarter" idx="11"/>
          </p:nvPr>
        </p:nvSpPr>
        <p:spPr/>
        <p:txBody>
          <a:bodyPr/>
          <a:lstStyle>
            <a:lvl1pPr>
              <a:defRPr/>
            </a:lvl1pPr>
          </a:lstStyle>
          <a:p>
            <a:pPr>
              <a:defRPr/>
            </a:pPr>
            <a:r>
              <a:rPr lang="en-US"/>
              <a:t>Osnovi informatike</a:t>
            </a:r>
          </a:p>
        </p:txBody>
      </p:sp>
      <p:sp>
        <p:nvSpPr>
          <p:cNvPr id="6" name="Slide Number Placeholder 5"/>
          <p:cNvSpPr>
            <a:spLocks noGrp="1"/>
          </p:cNvSpPr>
          <p:nvPr>
            <p:ph type="sldNum" sz="quarter" idx="12"/>
          </p:nvPr>
        </p:nvSpPr>
        <p:spPr/>
        <p:txBody>
          <a:bodyPr/>
          <a:lstStyle>
            <a:lvl1pPr>
              <a:defRPr/>
            </a:lvl1pPr>
          </a:lstStyle>
          <a:p>
            <a:pPr>
              <a:defRPr/>
            </a:pPr>
            <a:fld id="{9A05236F-97B5-4ADD-A25B-BB5A0AD1DCA5}" type="slidenum">
              <a:rPr lang="en-US"/>
              <a:pPr>
                <a:defRPr/>
              </a:pPr>
              <a:t>‹#›</a:t>
            </a:fld>
            <a:endParaRPr lang="en-US"/>
          </a:p>
        </p:txBody>
      </p:sp>
    </p:spTree>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41438"/>
            <a:ext cx="403860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41438"/>
            <a:ext cx="403860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r>
              <a:rPr lang="en-US"/>
              <a:t>Aleksandar Stamenković</a:t>
            </a:r>
          </a:p>
        </p:txBody>
      </p:sp>
      <p:sp>
        <p:nvSpPr>
          <p:cNvPr id="6" name="Footer Placeholder 5"/>
          <p:cNvSpPr>
            <a:spLocks noGrp="1"/>
          </p:cNvSpPr>
          <p:nvPr>
            <p:ph type="ftr" sz="quarter" idx="11"/>
          </p:nvPr>
        </p:nvSpPr>
        <p:spPr/>
        <p:txBody>
          <a:bodyPr/>
          <a:lstStyle>
            <a:lvl1pPr>
              <a:defRPr/>
            </a:lvl1pPr>
          </a:lstStyle>
          <a:p>
            <a:pPr>
              <a:defRPr/>
            </a:pPr>
            <a:r>
              <a:rPr lang="en-US"/>
              <a:t>Osnovi informatike</a:t>
            </a:r>
          </a:p>
        </p:txBody>
      </p:sp>
      <p:sp>
        <p:nvSpPr>
          <p:cNvPr id="7" name="Slide Number Placeholder 6"/>
          <p:cNvSpPr>
            <a:spLocks noGrp="1"/>
          </p:cNvSpPr>
          <p:nvPr>
            <p:ph type="sldNum" sz="quarter" idx="12"/>
          </p:nvPr>
        </p:nvSpPr>
        <p:spPr/>
        <p:txBody>
          <a:bodyPr/>
          <a:lstStyle>
            <a:lvl1pPr>
              <a:defRPr/>
            </a:lvl1pPr>
          </a:lstStyle>
          <a:p>
            <a:pPr>
              <a:defRPr/>
            </a:pPr>
            <a:fld id="{AD7E3CA5-DA76-4C65-828C-3A0B87B44E18}" type="slidenum">
              <a:rPr lang="en-US"/>
              <a:pPr>
                <a:defRPr/>
              </a:pPr>
              <a:t>‹#›</a:t>
            </a:fld>
            <a:endParaRPr lang="en-US"/>
          </a:p>
        </p:txBody>
      </p:sp>
    </p:spTree>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a:defRPr/>
            </a:pPr>
            <a:r>
              <a:rPr lang="en-US"/>
              <a:t>Aleksandar Stamenković</a:t>
            </a:r>
          </a:p>
        </p:txBody>
      </p:sp>
      <p:sp>
        <p:nvSpPr>
          <p:cNvPr id="8" name="Footer Placeholder 7"/>
          <p:cNvSpPr>
            <a:spLocks noGrp="1"/>
          </p:cNvSpPr>
          <p:nvPr>
            <p:ph type="ftr" sz="quarter" idx="11"/>
          </p:nvPr>
        </p:nvSpPr>
        <p:spPr/>
        <p:txBody>
          <a:bodyPr/>
          <a:lstStyle>
            <a:lvl1pPr>
              <a:defRPr/>
            </a:lvl1pPr>
          </a:lstStyle>
          <a:p>
            <a:pPr>
              <a:defRPr/>
            </a:pPr>
            <a:r>
              <a:rPr lang="en-US"/>
              <a:t>Osnovi informatike</a:t>
            </a:r>
          </a:p>
        </p:txBody>
      </p:sp>
      <p:sp>
        <p:nvSpPr>
          <p:cNvPr id="9" name="Slide Number Placeholder 8"/>
          <p:cNvSpPr>
            <a:spLocks noGrp="1"/>
          </p:cNvSpPr>
          <p:nvPr>
            <p:ph type="sldNum" sz="quarter" idx="12"/>
          </p:nvPr>
        </p:nvSpPr>
        <p:spPr/>
        <p:txBody>
          <a:bodyPr/>
          <a:lstStyle>
            <a:lvl1pPr>
              <a:defRPr/>
            </a:lvl1pPr>
          </a:lstStyle>
          <a:p>
            <a:pPr>
              <a:defRPr/>
            </a:pPr>
            <a:fld id="{CC81BEAD-3F6D-48C5-867C-BAFDD9BBFE04}" type="slidenum">
              <a:rPr lang="en-US"/>
              <a:pPr>
                <a:defRPr/>
              </a:pPr>
              <a:t>‹#›</a:t>
            </a:fld>
            <a:endParaRPr lang="en-US"/>
          </a:p>
        </p:txBody>
      </p:sp>
    </p:spTree>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r>
              <a:rPr lang="en-US"/>
              <a:t>Aleksandar Stamenković</a:t>
            </a:r>
          </a:p>
        </p:txBody>
      </p:sp>
      <p:sp>
        <p:nvSpPr>
          <p:cNvPr id="4" name="Footer Placeholder 3"/>
          <p:cNvSpPr>
            <a:spLocks noGrp="1"/>
          </p:cNvSpPr>
          <p:nvPr>
            <p:ph type="ftr" sz="quarter" idx="11"/>
          </p:nvPr>
        </p:nvSpPr>
        <p:spPr/>
        <p:txBody>
          <a:bodyPr/>
          <a:lstStyle>
            <a:lvl1pPr>
              <a:defRPr/>
            </a:lvl1pPr>
          </a:lstStyle>
          <a:p>
            <a:pPr>
              <a:defRPr/>
            </a:pPr>
            <a:r>
              <a:rPr lang="en-US"/>
              <a:t>Osnovi informatike</a:t>
            </a:r>
          </a:p>
        </p:txBody>
      </p:sp>
      <p:sp>
        <p:nvSpPr>
          <p:cNvPr id="5" name="Slide Number Placeholder 4"/>
          <p:cNvSpPr>
            <a:spLocks noGrp="1"/>
          </p:cNvSpPr>
          <p:nvPr>
            <p:ph type="sldNum" sz="quarter" idx="12"/>
          </p:nvPr>
        </p:nvSpPr>
        <p:spPr/>
        <p:txBody>
          <a:bodyPr/>
          <a:lstStyle>
            <a:lvl1pPr>
              <a:defRPr/>
            </a:lvl1pPr>
          </a:lstStyle>
          <a:p>
            <a:pPr>
              <a:defRPr/>
            </a:pPr>
            <a:fld id="{3F86FB2C-C9B6-4828-8CE2-5E80309414D0}" type="slidenum">
              <a:rPr lang="en-US"/>
              <a:pPr>
                <a:defRPr/>
              </a:pPr>
              <a:t>‹#›</a:t>
            </a:fld>
            <a:endParaRPr lang="en-US"/>
          </a:p>
        </p:txBody>
      </p:sp>
    </p:spTree>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Aleksandar Stamenković</a:t>
            </a:r>
          </a:p>
        </p:txBody>
      </p:sp>
      <p:sp>
        <p:nvSpPr>
          <p:cNvPr id="3" name="Footer Placeholder 2"/>
          <p:cNvSpPr>
            <a:spLocks noGrp="1"/>
          </p:cNvSpPr>
          <p:nvPr>
            <p:ph type="ftr" sz="quarter" idx="11"/>
          </p:nvPr>
        </p:nvSpPr>
        <p:spPr/>
        <p:txBody>
          <a:bodyPr/>
          <a:lstStyle>
            <a:lvl1pPr>
              <a:defRPr/>
            </a:lvl1pPr>
          </a:lstStyle>
          <a:p>
            <a:pPr>
              <a:defRPr/>
            </a:pPr>
            <a:r>
              <a:rPr lang="en-US"/>
              <a:t>Osnovi informatike</a:t>
            </a:r>
          </a:p>
        </p:txBody>
      </p:sp>
      <p:sp>
        <p:nvSpPr>
          <p:cNvPr id="4" name="Slide Number Placeholder 3"/>
          <p:cNvSpPr>
            <a:spLocks noGrp="1"/>
          </p:cNvSpPr>
          <p:nvPr>
            <p:ph type="sldNum" sz="quarter" idx="12"/>
          </p:nvPr>
        </p:nvSpPr>
        <p:spPr/>
        <p:txBody>
          <a:bodyPr/>
          <a:lstStyle>
            <a:lvl1pPr>
              <a:defRPr/>
            </a:lvl1pPr>
          </a:lstStyle>
          <a:p>
            <a:pPr>
              <a:defRPr/>
            </a:pPr>
            <a:fld id="{286FF554-D8F5-4FB8-BA16-7752EE537935}" type="slidenum">
              <a:rPr lang="en-US"/>
              <a:pPr>
                <a:defRPr/>
              </a:pPr>
              <a:t>‹#›</a:t>
            </a:fld>
            <a:endParaRPr lang="en-US"/>
          </a:p>
        </p:txBody>
      </p:sp>
    </p:spTree>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Aleksandar Stamenković</a:t>
            </a:r>
          </a:p>
        </p:txBody>
      </p:sp>
      <p:sp>
        <p:nvSpPr>
          <p:cNvPr id="6" name="Footer Placeholder 5"/>
          <p:cNvSpPr>
            <a:spLocks noGrp="1"/>
          </p:cNvSpPr>
          <p:nvPr>
            <p:ph type="ftr" sz="quarter" idx="11"/>
          </p:nvPr>
        </p:nvSpPr>
        <p:spPr/>
        <p:txBody>
          <a:bodyPr/>
          <a:lstStyle>
            <a:lvl1pPr>
              <a:defRPr/>
            </a:lvl1pPr>
          </a:lstStyle>
          <a:p>
            <a:pPr>
              <a:defRPr/>
            </a:pPr>
            <a:r>
              <a:rPr lang="en-US"/>
              <a:t>Osnovi informatike</a:t>
            </a:r>
          </a:p>
        </p:txBody>
      </p:sp>
      <p:sp>
        <p:nvSpPr>
          <p:cNvPr id="7" name="Slide Number Placeholder 6"/>
          <p:cNvSpPr>
            <a:spLocks noGrp="1"/>
          </p:cNvSpPr>
          <p:nvPr>
            <p:ph type="sldNum" sz="quarter" idx="12"/>
          </p:nvPr>
        </p:nvSpPr>
        <p:spPr/>
        <p:txBody>
          <a:bodyPr/>
          <a:lstStyle>
            <a:lvl1pPr>
              <a:defRPr/>
            </a:lvl1pPr>
          </a:lstStyle>
          <a:p>
            <a:pPr>
              <a:defRPr/>
            </a:pPr>
            <a:fld id="{9D6D1F4C-7F60-452D-B66F-10E903CF247E}" type="slidenum">
              <a:rPr lang="en-US"/>
              <a:pPr>
                <a:defRPr/>
              </a:pPr>
              <a:t>‹#›</a:t>
            </a:fld>
            <a:endParaRPr lang="en-US"/>
          </a:p>
        </p:txBody>
      </p:sp>
    </p:spTree>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Aleksandar Stamenković</a:t>
            </a:r>
          </a:p>
        </p:txBody>
      </p:sp>
      <p:sp>
        <p:nvSpPr>
          <p:cNvPr id="6" name="Footer Placeholder 5"/>
          <p:cNvSpPr>
            <a:spLocks noGrp="1"/>
          </p:cNvSpPr>
          <p:nvPr>
            <p:ph type="ftr" sz="quarter" idx="11"/>
          </p:nvPr>
        </p:nvSpPr>
        <p:spPr/>
        <p:txBody>
          <a:bodyPr/>
          <a:lstStyle>
            <a:lvl1pPr>
              <a:defRPr/>
            </a:lvl1pPr>
          </a:lstStyle>
          <a:p>
            <a:pPr>
              <a:defRPr/>
            </a:pPr>
            <a:r>
              <a:rPr lang="en-US"/>
              <a:t>Osnovi informatike</a:t>
            </a:r>
          </a:p>
        </p:txBody>
      </p:sp>
      <p:sp>
        <p:nvSpPr>
          <p:cNvPr id="7" name="Slide Number Placeholder 6"/>
          <p:cNvSpPr>
            <a:spLocks noGrp="1"/>
          </p:cNvSpPr>
          <p:nvPr>
            <p:ph type="sldNum" sz="quarter" idx="12"/>
          </p:nvPr>
        </p:nvSpPr>
        <p:spPr/>
        <p:txBody>
          <a:bodyPr/>
          <a:lstStyle>
            <a:lvl1pPr>
              <a:defRPr/>
            </a:lvl1pPr>
          </a:lstStyle>
          <a:p>
            <a:pPr>
              <a:defRPr/>
            </a:pPr>
            <a:fld id="{9B503F42-2C71-4D93-8483-085B2F08DEF7}" type="slidenum">
              <a:rPr lang="en-US"/>
              <a:pPr>
                <a:defRPr/>
              </a:pPr>
              <a:t>‹#›</a:t>
            </a:fld>
            <a:endParaRPr lang="en-US"/>
          </a:p>
        </p:txBody>
      </p:sp>
    </p:spTree>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Aleksandar Stamenković</a:t>
            </a:r>
          </a:p>
        </p:txBody>
      </p:sp>
      <p:sp>
        <p:nvSpPr>
          <p:cNvPr id="5" name="Footer Placeholder 4"/>
          <p:cNvSpPr>
            <a:spLocks noGrp="1"/>
          </p:cNvSpPr>
          <p:nvPr>
            <p:ph type="ftr" sz="quarter" idx="11"/>
          </p:nvPr>
        </p:nvSpPr>
        <p:spPr/>
        <p:txBody>
          <a:bodyPr/>
          <a:lstStyle>
            <a:lvl1pPr>
              <a:defRPr/>
            </a:lvl1pPr>
          </a:lstStyle>
          <a:p>
            <a:pPr>
              <a:defRPr/>
            </a:pPr>
            <a:r>
              <a:rPr lang="en-US"/>
              <a:t>Osnovi informatike</a:t>
            </a:r>
          </a:p>
        </p:txBody>
      </p:sp>
      <p:sp>
        <p:nvSpPr>
          <p:cNvPr id="6" name="Slide Number Placeholder 5"/>
          <p:cNvSpPr>
            <a:spLocks noGrp="1"/>
          </p:cNvSpPr>
          <p:nvPr>
            <p:ph type="sldNum" sz="quarter" idx="12"/>
          </p:nvPr>
        </p:nvSpPr>
        <p:spPr/>
        <p:txBody>
          <a:bodyPr/>
          <a:lstStyle>
            <a:lvl1pPr>
              <a:defRPr/>
            </a:lvl1pPr>
          </a:lstStyle>
          <a:p>
            <a:pPr>
              <a:defRPr/>
            </a:pPr>
            <a:fld id="{DA1768AB-1614-4702-8600-8F173E30DBA4}" type="slidenum">
              <a:rPr lang="en-US"/>
              <a:pPr>
                <a:defRPr/>
              </a:pPr>
              <a:t>‹#›</a:t>
            </a:fld>
            <a:endParaRPr lang="en-US"/>
          </a:p>
        </p:txBody>
      </p:sp>
    </p:spTree>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9400"/>
            <a:ext cx="2057400" cy="5846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9400"/>
            <a:ext cx="6019800" cy="5846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Aleksandar Stamenković</a:t>
            </a:r>
          </a:p>
        </p:txBody>
      </p:sp>
      <p:sp>
        <p:nvSpPr>
          <p:cNvPr id="5" name="Footer Placeholder 4"/>
          <p:cNvSpPr>
            <a:spLocks noGrp="1"/>
          </p:cNvSpPr>
          <p:nvPr>
            <p:ph type="ftr" sz="quarter" idx="11"/>
          </p:nvPr>
        </p:nvSpPr>
        <p:spPr/>
        <p:txBody>
          <a:bodyPr/>
          <a:lstStyle>
            <a:lvl1pPr>
              <a:defRPr/>
            </a:lvl1pPr>
          </a:lstStyle>
          <a:p>
            <a:pPr>
              <a:defRPr/>
            </a:pPr>
            <a:r>
              <a:rPr lang="en-US"/>
              <a:t>Osnovi informatike</a:t>
            </a:r>
          </a:p>
        </p:txBody>
      </p:sp>
      <p:sp>
        <p:nvSpPr>
          <p:cNvPr id="6" name="Slide Number Placeholder 5"/>
          <p:cNvSpPr>
            <a:spLocks noGrp="1"/>
          </p:cNvSpPr>
          <p:nvPr>
            <p:ph type="sldNum" sz="quarter" idx="12"/>
          </p:nvPr>
        </p:nvSpPr>
        <p:spPr/>
        <p:txBody>
          <a:bodyPr/>
          <a:lstStyle>
            <a:lvl1pPr>
              <a:defRPr/>
            </a:lvl1pPr>
          </a:lstStyle>
          <a:p>
            <a:pPr>
              <a:defRPr/>
            </a:pPr>
            <a:fld id="{2C5B0CF4-E1E7-4935-8563-565703123452}" type="slidenum">
              <a:rPr lang="en-US"/>
              <a:pPr>
                <a:defRPr/>
              </a:pPr>
              <a:t>‹#›</a:t>
            </a:fld>
            <a:endParaRPr lang="en-U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4"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5" name="Rectangle 6"/>
          <p:cNvSpPr>
            <a:spLocks noGrp="1" noChangeArrowheads="1"/>
          </p:cNvSpPr>
          <p:nvPr>
            <p:ph type="sldNum" sz="quarter" idx="12"/>
          </p:nvPr>
        </p:nvSpPr>
        <p:spPr>
          <a:ln/>
        </p:spPr>
        <p:txBody>
          <a:bodyPr/>
          <a:lstStyle>
            <a:lvl1pPr>
              <a:defRPr/>
            </a:lvl1pPr>
          </a:lstStyle>
          <a:p>
            <a:pPr>
              <a:defRPr/>
            </a:pPr>
            <a:fld id="{9BF31B25-D757-451A-9572-418EBE791E20}" type="slidenum">
              <a:rPr lang="sr-Latn-CS"/>
              <a:pPr>
                <a:defRPr/>
              </a:pPr>
              <a:t>‹#›</a:t>
            </a:fld>
            <a:endParaRPr lang="sr-Latn-CS"/>
          </a:p>
        </p:txBody>
      </p:sp>
    </p:spTree>
  </p:cSld>
  <p:clrMapOvr>
    <a:masterClrMapping/>
  </p:clrMapOvr>
  <p:transition spd="slow">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p>
        </p:txBody>
      </p:sp>
      <p:sp>
        <p:nvSpPr>
          <p:cNvPr id="3" name="Text Placeholder 2"/>
          <p:cNvSpPr>
            <a:spLocks noGrp="1"/>
          </p:cNvSpPr>
          <p:nvPr>
            <p:ph type="body" sz="half" idx="1"/>
          </p:nvPr>
        </p:nvSpPr>
        <p:spPr>
          <a:xfrm>
            <a:off x="457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6"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7" name="Rectangle 6"/>
          <p:cNvSpPr>
            <a:spLocks noGrp="1" noChangeArrowheads="1"/>
          </p:cNvSpPr>
          <p:nvPr>
            <p:ph type="sldNum" sz="quarter" idx="12"/>
          </p:nvPr>
        </p:nvSpPr>
        <p:spPr>
          <a:ln/>
        </p:spPr>
        <p:txBody>
          <a:bodyPr/>
          <a:lstStyle>
            <a:lvl1pPr>
              <a:defRPr/>
            </a:lvl1pPr>
          </a:lstStyle>
          <a:p>
            <a:pPr>
              <a:defRPr/>
            </a:pPr>
            <a:fld id="{91187F22-D9AE-4A00-B941-D63E9A0B12E0}" type="slidenum">
              <a:rPr lang="sr-Latn-CS"/>
              <a:pPr>
                <a:defRPr/>
              </a:pPr>
              <a:t>‹#›</a:t>
            </a:fld>
            <a:endParaRPr lang="sr-Latn-CS"/>
          </a:p>
        </p:txBody>
      </p:sp>
    </p:spTree>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transition spd="slow">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spd="slow">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3"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4" name="Rectangle 6"/>
          <p:cNvSpPr>
            <a:spLocks noGrp="1" noChangeArrowheads="1"/>
          </p:cNvSpPr>
          <p:nvPr>
            <p:ph type="sldNum" sz="quarter" idx="12"/>
          </p:nvPr>
        </p:nvSpPr>
        <p:spPr>
          <a:ln/>
        </p:spPr>
        <p:txBody>
          <a:bodyPr/>
          <a:lstStyle>
            <a:lvl1pPr>
              <a:defRPr/>
            </a:lvl1pPr>
          </a:lstStyle>
          <a:p>
            <a:pPr>
              <a:defRPr/>
            </a:pPr>
            <a:fld id="{7AC35CE3-546B-4CC6-B805-6A3EBB41630B}" type="slidenum">
              <a:rPr lang="sr-Latn-CS"/>
              <a:pPr>
                <a:defRPr/>
              </a:pPr>
              <a:t>‹#›</a:t>
            </a:fld>
            <a:endParaRPr lang="sr-Latn-CS"/>
          </a:p>
        </p:txBody>
      </p:sp>
    </p:spTree>
  </p:cSld>
  <p:clrMapOvr>
    <a:masterClrMapping/>
  </p:clrMapOvr>
  <p:transition spd="slow">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pic>
        <p:nvPicPr>
          <p:cNvPr id="4" name="Picture 7" descr="calculator-graph"/>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Picture 2" descr="calculator-graph"/>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sz="3200" noProof="1"/>
            </a:lvl1pPr>
          </a:lstStyle>
          <a:p>
            <a:r>
              <a:rPr lang="en-US" noProof="1"/>
              <a:t>Click to edit Master subtitle style</a:t>
            </a:r>
          </a:p>
        </p:txBody>
      </p:sp>
      <p:sp>
        <p:nvSpPr>
          <p:cNvPr id="3080" name="Rectangle 8"/>
          <p:cNvSpPr>
            <a:spLocks noGrp="1" noChangeArrowheads="1"/>
          </p:cNvSpPr>
          <p:nvPr>
            <p:ph type="ctrTitle"/>
          </p:nvPr>
        </p:nvSpPr>
        <p:spPr>
          <a:xfrm>
            <a:off x="685800" y="2130425"/>
            <a:ext cx="7772400" cy="1470025"/>
          </a:xfrm>
        </p:spPr>
        <p:txBody>
          <a:bodyPr/>
          <a:lstStyle>
            <a:lvl1pPr algn="ctr">
              <a:defRPr sz="4000" noProof="1">
                <a:solidFill>
                  <a:schemeClr val="tx1"/>
                </a:solidFill>
              </a:defRPr>
            </a:lvl1pPr>
          </a:lstStyle>
          <a:p>
            <a:r>
              <a:rPr lang="en-US" noProof="1"/>
              <a:t>Click to edit Master title style</a:t>
            </a:r>
          </a:p>
        </p:txBody>
      </p:sp>
      <p:sp>
        <p:nvSpPr>
          <p:cNvPr id="6" name="Rectangle 5"/>
          <p:cNvSpPr>
            <a:spLocks noGrp="1" noChangeArrowheads="1"/>
          </p:cNvSpPr>
          <p:nvPr>
            <p:ph type="dt" sz="half" idx="10"/>
          </p:nvPr>
        </p:nvSpPr>
        <p:spPr>
          <a:xfrm>
            <a:off x="457200" y="6245225"/>
            <a:ext cx="2133600" cy="476250"/>
          </a:xfrm>
        </p:spPr>
        <p:txBody>
          <a:bodyPr/>
          <a:lstStyle>
            <a:lvl1pPr>
              <a:defRPr/>
            </a:lvl1pPr>
          </a:lstStyle>
          <a:p>
            <a:pPr>
              <a:defRPr/>
            </a:pPr>
            <a:r>
              <a:rPr lang="en-US"/>
              <a:t>Aleksandar Stamenković</a:t>
            </a:r>
          </a:p>
        </p:txBody>
      </p:sp>
      <p:sp>
        <p:nvSpPr>
          <p:cNvPr id="7" name="Rectangle 6"/>
          <p:cNvSpPr>
            <a:spLocks noGrp="1" noChangeArrowheads="1"/>
          </p:cNvSpPr>
          <p:nvPr>
            <p:ph type="ftr" sz="quarter" idx="11"/>
          </p:nvPr>
        </p:nvSpPr>
        <p:spPr>
          <a:xfrm>
            <a:off x="3124200" y="6245225"/>
            <a:ext cx="2895600" cy="476250"/>
          </a:xfrm>
        </p:spPr>
        <p:txBody>
          <a:bodyPr/>
          <a:lstStyle>
            <a:lvl1pPr>
              <a:defRPr/>
            </a:lvl1pPr>
          </a:lstStyle>
          <a:p>
            <a:pPr>
              <a:defRPr/>
            </a:pPr>
            <a:r>
              <a:rPr lang="en-US"/>
              <a:t>Osnovi informatike</a:t>
            </a:r>
          </a:p>
        </p:txBody>
      </p:sp>
      <p:sp>
        <p:nvSpPr>
          <p:cNvPr id="8" name="Rectangle 7"/>
          <p:cNvSpPr>
            <a:spLocks noGrp="1" noChangeArrowheads="1"/>
          </p:cNvSpPr>
          <p:nvPr>
            <p:ph type="sldNum" sz="quarter" idx="12"/>
          </p:nvPr>
        </p:nvSpPr>
        <p:spPr>
          <a:xfrm>
            <a:off x="6553200" y="6245225"/>
            <a:ext cx="2133600" cy="476250"/>
          </a:xfrm>
        </p:spPr>
        <p:txBody>
          <a:bodyPr/>
          <a:lstStyle>
            <a:lvl1pPr>
              <a:defRPr/>
            </a:lvl1pPr>
          </a:lstStyle>
          <a:p>
            <a:pPr>
              <a:defRPr/>
            </a:pPr>
            <a:fld id="{E03ED949-736A-4778-8C0B-A78B107ED415}" type="slidenum">
              <a:rPr lang="en-US"/>
              <a:pPr>
                <a:defRPr/>
              </a:pPr>
              <a:t>‹#›</a:t>
            </a:fld>
            <a:endParaRPr lang="en-US"/>
          </a:p>
        </p:txBody>
      </p:sp>
    </p:spTree>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Aleksandar Stamenković</a:t>
            </a:r>
          </a:p>
        </p:txBody>
      </p:sp>
      <p:sp>
        <p:nvSpPr>
          <p:cNvPr id="5" name="Footer Placeholder 4"/>
          <p:cNvSpPr>
            <a:spLocks noGrp="1"/>
          </p:cNvSpPr>
          <p:nvPr>
            <p:ph type="ftr" sz="quarter" idx="11"/>
          </p:nvPr>
        </p:nvSpPr>
        <p:spPr/>
        <p:txBody>
          <a:bodyPr/>
          <a:lstStyle>
            <a:lvl1pPr>
              <a:defRPr/>
            </a:lvl1pPr>
          </a:lstStyle>
          <a:p>
            <a:pPr>
              <a:defRPr/>
            </a:pPr>
            <a:r>
              <a:rPr lang="en-US"/>
              <a:t>Osnovi informatike</a:t>
            </a:r>
          </a:p>
        </p:txBody>
      </p:sp>
      <p:sp>
        <p:nvSpPr>
          <p:cNvPr id="6" name="Slide Number Placeholder 5"/>
          <p:cNvSpPr>
            <a:spLocks noGrp="1"/>
          </p:cNvSpPr>
          <p:nvPr>
            <p:ph type="sldNum" sz="quarter" idx="12"/>
          </p:nvPr>
        </p:nvSpPr>
        <p:spPr/>
        <p:txBody>
          <a:bodyPr/>
          <a:lstStyle>
            <a:lvl1pPr>
              <a:defRPr/>
            </a:lvl1pPr>
          </a:lstStyle>
          <a:p>
            <a:pPr>
              <a:defRPr/>
            </a:pPr>
            <a:fld id="{DAC63A7B-9499-4E4E-97ED-F23E50B5AB4E}" type="slidenum">
              <a:rPr lang="en-US"/>
              <a:pPr>
                <a:defRPr/>
              </a:pPr>
              <a:t>‹#›</a:t>
            </a:fld>
            <a:endParaRPr lang="en-US"/>
          </a:p>
        </p:txBody>
      </p:sp>
    </p:spTree>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Aleksandar Stamenković</a:t>
            </a:r>
          </a:p>
        </p:txBody>
      </p:sp>
      <p:sp>
        <p:nvSpPr>
          <p:cNvPr id="5" name="Footer Placeholder 4"/>
          <p:cNvSpPr>
            <a:spLocks noGrp="1"/>
          </p:cNvSpPr>
          <p:nvPr>
            <p:ph type="ftr" sz="quarter" idx="11"/>
          </p:nvPr>
        </p:nvSpPr>
        <p:spPr/>
        <p:txBody>
          <a:bodyPr/>
          <a:lstStyle>
            <a:lvl1pPr>
              <a:defRPr/>
            </a:lvl1pPr>
          </a:lstStyle>
          <a:p>
            <a:pPr>
              <a:defRPr/>
            </a:pPr>
            <a:r>
              <a:rPr lang="en-US"/>
              <a:t>Osnovi informatike</a:t>
            </a:r>
          </a:p>
        </p:txBody>
      </p:sp>
      <p:sp>
        <p:nvSpPr>
          <p:cNvPr id="6" name="Slide Number Placeholder 5"/>
          <p:cNvSpPr>
            <a:spLocks noGrp="1"/>
          </p:cNvSpPr>
          <p:nvPr>
            <p:ph type="sldNum" sz="quarter" idx="12"/>
          </p:nvPr>
        </p:nvSpPr>
        <p:spPr/>
        <p:txBody>
          <a:bodyPr/>
          <a:lstStyle>
            <a:lvl1pPr>
              <a:defRPr/>
            </a:lvl1pPr>
          </a:lstStyle>
          <a:p>
            <a:pPr>
              <a:defRPr/>
            </a:pPr>
            <a:fld id="{38FD066F-69C3-4FA9-971B-893A294B2407}" type="slidenum">
              <a:rPr lang="en-US"/>
              <a:pPr>
                <a:defRPr/>
              </a:pPr>
              <a:t>‹#›</a:t>
            </a:fld>
            <a:endParaRPr lang="en-US"/>
          </a:p>
        </p:txBody>
      </p:sp>
    </p:spTree>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836613"/>
            <a:ext cx="4038600" cy="5289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836613"/>
            <a:ext cx="4038600" cy="5289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r>
              <a:rPr lang="en-US"/>
              <a:t>Aleksandar Stamenković</a:t>
            </a:r>
          </a:p>
        </p:txBody>
      </p:sp>
      <p:sp>
        <p:nvSpPr>
          <p:cNvPr id="6" name="Footer Placeholder 5"/>
          <p:cNvSpPr>
            <a:spLocks noGrp="1"/>
          </p:cNvSpPr>
          <p:nvPr>
            <p:ph type="ftr" sz="quarter" idx="11"/>
          </p:nvPr>
        </p:nvSpPr>
        <p:spPr/>
        <p:txBody>
          <a:bodyPr/>
          <a:lstStyle>
            <a:lvl1pPr>
              <a:defRPr/>
            </a:lvl1pPr>
          </a:lstStyle>
          <a:p>
            <a:pPr>
              <a:defRPr/>
            </a:pPr>
            <a:r>
              <a:rPr lang="en-US"/>
              <a:t>Osnovi informatike</a:t>
            </a:r>
          </a:p>
        </p:txBody>
      </p:sp>
      <p:sp>
        <p:nvSpPr>
          <p:cNvPr id="7" name="Slide Number Placeholder 6"/>
          <p:cNvSpPr>
            <a:spLocks noGrp="1"/>
          </p:cNvSpPr>
          <p:nvPr>
            <p:ph type="sldNum" sz="quarter" idx="12"/>
          </p:nvPr>
        </p:nvSpPr>
        <p:spPr/>
        <p:txBody>
          <a:bodyPr/>
          <a:lstStyle>
            <a:lvl1pPr>
              <a:defRPr/>
            </a:lvl1pPr>
          </a:lstStyle>
          <a:p>
            <a:pPr>
              <a:defRPr/>
            </a:pPr>
            <a:fld id="{46ADD7AB-8085-491F-B74D-02AEC0F075A4}" type="slidenum">
              <a:rPr lang="en-US"/>
              <a:pPr>
                <a:defRPr/>
              </a:pPr>
              <a:t>‹#›</a:t>
            </a:fld>
            <a:endParaRPr lang="en-US"/>
          </a:p>
        </p:txBody>
      </p:sp>
    </p:spTree>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a:defRPr/>
            </a:pPr>
            <a:r>
              <a:rPr lang="en-US"/>
              <a:t>Aleksandar Stamenković</a:t>
            </a:r>
          </a:p>
        </p:txBody>
      </p:sp>
      <p:sp>
        <p:nvSpPr>
          <p:cNvPr id="8" name="Footer Placeholder 7"/>
          <p:cNvSpPr>
            <a:spLocks noGrp="1"/>
          </p:cNvSpPr>
          <p:nvPr>
            <p:ph type="ftr" sz="quarter" idx="11"/>
          </p:nvPr>
        </p:nvSpPr>
        <p:spPr/>
        <p:txBody>
          <a:bodyPr/>
          <a:lstStyle>
            <a:lvl1pPr>
              <a:defRPr/>
            </a:lvl1pPr>
          </a:lstStyle>
          <a:p>
            <a:pPr>
              <a:defRPr/>
            </a:pPr>
            <a:r>
              <a:rPr lang="en-US"/>
              <a:t>Osnovi informatike</a:t>
            </a:r>
          </a:p>
        </p:txBody>
      </p:sp>
      <p:sp>
        <p:nvSpPr>
          <p:cNvPr id="9" name="Slide Number Placeholder 8"/>
          <p:cNvSpPr>
            <a:spLocks noGrp="1"/>
          </p:cNvSpPr>
          <p:nvPr>
            <p:ph type="sldNum" sz="quarter" idx="12"/>
          </p:nvPr>
        </p:nvSpPr>
        <p:spPr/>
        <p:txBody>
          <a:bodyPr/>
          <a:lstStyle>
            <a:lvl1pPr>
              <a:defRPr/>
            </a:lvl1pPr>
          </a:lstStyle>
          <a:p>
            <a:pPr>
              <a:defRPr/>
            </a:pPr>
            <a:fld id="{902AD8F8-2F75-4AC5-87C6-BBA8CED1DC0E}" type="slidenum">
              <a:rPr lang="en-US"/>
              <a:pPr>
                <a:defRPr/>
              </a:pPr>
              <a:t>‹#›</a:t>
            </a:fld>
            <a:endParaRPr lang="en-US"/>
          </a:p>
        </p:txBody>
      </p:sp>
    </p:spTree>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r>
              <a:rPr lang="en-US"/>
              <a:t>Aleksandar Stamenković</a:t>
            </a:r>
          </a:p>
        </p:txBody>
      </p:sp>
      <p:sp>
        <p:nvSpPr>
          <p:cNvPr id="4" name="Footer Placeholder 3"/>
          <p:cNvSpPr>
            <a:spLocks noGrp="1"/>
          </p:cNvSpPr>
          <p:nvPr>
            <p:ph type="ftr" sz="quarter" idx="11"/>
          </p:nvPr>
        </p:nvSpPr>
        <p:spPr/>
        <p:txBody>
          <a:bodyPr/>
          <a:lstStyle>
            <a:lvl1pPr>
              <a:defRPr/>
            </a:lvl1pPr>
          </a:lstStyle>
          <a:p>
            <a:pPr>
              <a:defRPr/>
            </a:pPr>
            <a:r>
              <a:rPr lang="en-US"/>
              <a:t>Osnovi informatike</a:t>
            </a:r>
          </a:p>
        </p:txBody>
      </p:sp>
      <p:sp>
        <p:nvSpPr>
          <p:cNvPr id="5" name="Slide Number Placeholder 4"/>
          <p:cNvSpPr>
            <a:spLocks noGrp="1"/>
          </p:cNvSpPr>
          <p:nvPr>
            <p:ph type="sldNum" sz="quarter" idx="12"/>
          </p:nvPr>
        </p:nvSpPr>
        <p:spPr/>
        <p:txBody>
          <a:bodyPr/>
          <a:lstStyle>
            <a:lvl1pPr>
              <a:defRPr/>
            </a:lvl1pPr>
          </a:lstStyle>
          <a:p>
            <a:pPr>
              <a:defRPr/>
            </a:pPr>
            <a:fld id="{01A98096-564B-436C-9959-0FC9D98E805D}" type="slidenum">
              <a:rPr lang="en-US"/>
              <a:pPr>
                <a:defRPr/>
              </a:pPr>
              <a:t>‹#›</a:t>
            </a:fld>
            <a:endParaRPr lang="en-US"/>
          </a:p>
        </p:txBody>
      </p:sp>
    </p:spTree>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Aleksandar Stamenković</a:t>
            </a:r>
          </a:p>
        </p:txBody>
      </p:sp>
      <p:sp>
        <p:nvSpPr>
          <p:cNvPr id="3" name="Footer Placeholder 2"/>
          <p:cNvSpPr>
            <a:spLocks noGrp="1"/>
          </p:cNvSpPr>
          <p:nvPr>
            <p:ph type="ftr" sz="quarter" idx="11"/>
          </p:nvPr>
        </p:nvSpPr>
        <p:spPr/>
        <p:txBody>
          <a:bodyPr/>
          <a:lstStyle>
            <a:lvl1pPr>
              <a:defRPr/>
            </a:lvl1pPr>
          </a:lstStyle>
          <a:p>
            <a:pPr>
              <a:defRPr/>
            </a:pPr>
            <a:r>
              <a:rPr lang="en-US"/>
              <a:t>Osnovi informatike</a:t>
            </a:r>
          </a:p>
        </p:txBody>
      </p:sp>
      <p:sp>
        <p:nvSpPr>
          <p:cNvPr id="4" name="Slide Number Placeholder 3"/>
          <p:cNvSpPr>
            <a:spLocks noGrp="1"/>
          </p:cNvSpPr>
          <p:nvPr>
            <p:ph type="sldNum" sz="quarter" idx="12"/>
          </p:nvPr>
        </p:nvSpPr>
        <p:spPr/>
        <p:txBody>
          <a:bodyPr/>
          <a:lstStyle>
            <a:lvl1pPr>
              <a:defRPr/>
            </a:lvl1pPr>
          </a:lstStyle>
          <a:p>
            <a:pPr>
              <a:defRPr/>
            </a:pPr>
            <a:fld id="{8629D5CF-CFFD-449D-BBCA-9C041A85A41F}" type="slidenum">
              <a:rPr lang="en-US"/>
              <a:pPr>
                <a:defRPr/>
              </a:pPr>
              <a:t>‹#›</a:t>
            </a:fld>
            <a:endParaRPr lang="en-US"/>
          </a:p>
        </p:txBody>
      </p:sp>
    </p:spTree>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Aleksandar Stamenković</a:t>
            </a:r>
          </a:p>
        </p:txBody>
      </p:sp>
      <p:sp>
        <p:nvSpPr>
          <p:cNvPr id="6" name="Footer Placeholder 5"/>
          <p:cNvSpPr>
            <a:spLocks noGrp="1"/>
          </p:cNvSpPr>
          <p:nvPr>
            <p:ph type="ftr" sz="quarter" idx="11"/>
          </p:nvPr>
        </p:nvSpPr>
        <p:spPr/>
        <p:txBody>
          <a:bodyPr/>
          <a:lstStyle>
            <a:lvl1pPr>
              <a:defRPr/>
            </a:lvl1pPr>
          </a:lstStyle>
          <a:p>
            <a:pPr>
              <a:defRPr/>
            </a:pPr>
            <a:r>
              <a:rPr lang="en-US"/>
              <a:t>Osnovi informatike</a:t>
            </a:r>
          </a:p>
        </p:txBody>
      </p:sp>
      <p:sp>
        <p:nvSpPr>
          <p:cNvPr id="7" name="Slide Number Placeholder 6"/>
          <p:cNvSpPr>
            <a:spLocks noGrp="1"/>
          </p:cNvSpPr>
          <p:nvPr>
            <p:ph type="sldNum" sz="quarter" idx="12"/>
          </p:nvPr>
        </p:nvSpPr>
        <p:spPr/>
        <p:txBody>
          <a:bodyPr/>
          <a:lstStyle>
            <a:lvl1pPr>
              <a:defRPr/>
            </a:lvl1pPr>
          </a:lstStyle>
          <a:p>
            <a:pPr>
              <a:defRPr/>
            </a:pPr>
            <a:fld id="{5A025B0E-F568-41B8-B91E-54F9E0A0123A}" type="slidenum">
              <a:rPr lang="en-US"/>
              <a:pPr>
                <a:defRPr/>
              </a:pPr>
              <a:t>‹#›</a:t>
            </a:fld>
            <a:endParaRPr 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6"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7" name="Rectangle 6"/>
          <p:cNvSpPr>
            <a:spLocks noGrp="1" noChangeArrowheads="1"/>
          </p:cNvSpPr>
          <p:nvPr>
            <p:ph type="sldNum" sz="quarter" idx="12"/>
          </p:nvPr>
        </p:nvSpPr>
        <p:spPr>
          <a:ln/>
        </p:spPr>
        <p:txBody>
          <a:bodyPr/>
          <a:lstStyle>
            <a:lvl1pPr>
              <a:defRPr/>
            </a:lvl1pPr>
          </a:lstStyle>
          <a:p>
            <a:pPr>
              <a:defRPr/>
            </a:pPr>
            <a:fld id="{9F246084-11D4-4AC9-99BA-46F16F602D5F}" type="slidenum">
              <a:rPr lang="sr-Latn-CS"/>
              <a:pPr>
                <a:defRPr/>
              </a:pPr>
              <a:t>‹#›</a:t>
            </a:fld>
            <a:endParaRPr lang="sr-Latn-CS"/>
          </a:p>
        </p:txBody>
      </p:sp>
    </p:spTree>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Aleksandar Stamenković</a:t>
            </a:r>
          </a:p>
        </p:txBody>
      </p:sp>
      <p:sp>
        <p:nvSpPr>
          <p:cNvPr id="6" name="Footer Placeholder 5"/>
          <p:cNvSpPr>
            <a:spLocks noGrp="1"/>
          </p:cNvSpPr>
          <p:nvPr>
            <p:ph type="ftr" sz="quarter" idx="11"/>
          </p:nvPr>
        </p:nvSpPr>
        <p:spPr/>
        <p:txBody>
          <a:bodyPr/>
          <a:lstStyle>
            <a:lvl1pPr>
              <a:defRPr/>
            </a:lvl1pPr>
          </a:lstStyle>
          <a:p>
            <a:pPr>
              <a:defRPr/>
            </a:pPr>
            <a:r>
              <a:rPr lang="en-US"/>
              <a:t>Osnovi informatike</a:t>
            </a:r>
          </a:p>
        </p:txBody>
      </p:sp>
      <p:sp>
        <p:nvSpPr>
          <p:cNvPr id="7" name="Slide Number Placeholder 6"/>
          <p:cNvSpPr>
            <a:spLocks noGrp="1"/>
          </p:cNvSpPr>
          <p:nvPr>
            <p:ph type="sldNum" sz="quarter" idx="12"/>
          </p:nvPr>
        </p:nvSpPr>
        <p:spPr/>
        <p:txBody>
          <a:bodyPr/>
          <a:lstStyle>
            <a:lvl1pPr>
              <a:defRPr/>
            </a:lvl1pPr>
          </a:lstStyle>
          <a:p>
            <a:pPr>
              <a:defRPr/>
            </a:pPr>
            <a:fld id="{2D11FEC0-BF92-4F84-9511-E29B5607CD59}" type="slidenum">
              <a:rPr lang="en-US"/>
              <a:pPr>
                <a:defRPr/>
              </a:pPr>
              <a:t>‹#›</a:t>
            </a:fld>
            <a:endParaRPr lang="en-US"/>
          </a:p>
        </p:txBody>
      </p:sp>
    </p:spTree>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Aleksandar Stamenković</a:t>
            </a:r>
          </a:p>
        </p:txBody>
      </p:sp>
      <p:sp>
        <p:nvSpPr>
          <p:cNvPr id="5" name="Footer Placeholder 4"/>
          <p:cNvSpPr>
            <a:spLocks noGrp="1"/>
          </p:cNvSpPr>
          <p:nvPr>
            <p:ph type="ftr" sz="quarter" idx="11"/>
          </p:nvPr>
        </p:nvSpPr>
        <p:spPr/>
        <p:txBody>
          <a:bodyPr/>
          <a:lstStyle>
            <a:lvl1pPr>
              <a:defRPr/>
            </a:lvl1pPr>
          </a:lstStyle>
          <a:p>
            <a:pPr>
              <a:defRPr/>
            </a:pPr>
            <a:r>
              <a:rPr lang="en-US"/>
              <a:t>Osnovi informatike</a:t>
            </a:r>
          </a:p>
        </p:txBody>
      </p:sp>
      <p:sp>
        <p:nvSpPr>
          <p:cNvPr id="6" name="Slide Number Placeholder 5"/>
          <p:cNvSpPr>
            <a:spLocks noGrp="1"/>
          </p:cNvSpPr>
          <p:nvPr>
            <p:ph type="sldNum" sz="quarter" idx="12"/>
          </p:nvPr>
        </p:nvSpPr>
        <p:spPr/>
        <p:txBody>
          <a:bodyPr/>
          <a:lstStyle>
            <a:lvl1pPr>
              <a:defRPr/>
            </a:lvl1pPr>
          </a:lstStyle>
          <a:p>
            <a:pPr>
              <a:defRPr/>
            </a:pPr>
            <a:fld id="{8D052371-3983-4105-B431-186CA5CF9E1F}" type="slidenum">
              <a:rPr lang="en-US"/>
              <a:pPr>
                <a:defRPr/>
              </a:pPr>
              <a:t>‹#›</a:t>
            </a:fld>
            <a:endParaRPr lang="en-US"/>
          </a:p>
        </p:txBody>
      </p:sp>
    </p:spTree>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8475" y="80963"/>
            <a:ext cx="2130425" cy="6045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80963"/>
            <a:ext cx="6238875" cy="6045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Aleksandar Stamenković</a:t>
            </a:r>
          </a:p>
        </p:txBody>
      </p:sp>
      <p:sp>
        <p:nvSpPr>
          <p:cNvPr id="5" name="Footer Placeholder 4"/>
          <p:cNvSpPr>
            <a:spLocks noGrp="1"/>
          </p:cNvSpPr>
          <p:nvPr>
            <p:ph type="ftr" sz="quarter" idx="11"/>
          </p:nvPr>
        </p:nvSpPr>
        <p:spPr/>
        <p:txBody>
          <a:bodyPr/>
          <a:lstStyle>
            <a:lvl1pPr>
              <a:defRPr/>
            </a:lvl1pPr>
          </a:lstStyle>
          <a:p>
            <a:pPr>
              <a:defRPr/>
            </a:pPr>
            <a:r>
              <a:rPr lang="en-US"/>
              <a:t>Osnovi informatike</a:t>
            </a:r>
          </a:p>
        </p:txBody>
      </p:sp>
      <p:sp>
        <p:nvSpPr>
          <p:cNvPr id="6" name="Slide Number Placeholder 5"/>
          <p:cNvSpPr>
            <a:spLocks noGrp="1"/>
          </p:cNvSpPr>
          <p:nvPr>
            <p:ph type="sldNum" sz="quarter" idx="12"/>
          </p:nvPr>
        </p:nvSpPr>
        <p:spPr/>
        <p:txBody>
          <a:bodyPr/>
          <a:lstStyle>
            <a:lvl1pPr>
              <a:defRPr/>
            </a:lvl1pPr>
          </a:lstStyle>
          <a:p>
            <a:pPr>
              <a:defRPr/>
            </a:pPr>
            <a:fld id="{5A5398A4-5E47-43B6-893D-7A60B852CBC4}" type="slidenum">
              <a:rPr lang="en-US"/>
              <a:pPr>
                <a:defRPr/>
              </a:pPr>
              <a:t>‹#›</a:t>
            </a:fld>
            <a:endParaRPr lang="en-US"/>
          </a:p>
        </p:txBody>
      </p:sp>
    </p:spTree>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transition spd="slow">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spd="slow">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transition spd="slow">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Aleksandar Stamenković</a:t>
            </a:r>
            <a:endParaRPr lang="sr-Latn-CS"/>
          </a:p>
        </p:txBody>
      </p:sp>
      <p:sp>
        <p:nvSpPr>
          <p:cNvPr id="6" name="Rectangle 5"/>
          <p:cNvSpPr>
            <a:spLocks noGrp="1" noChangeArrowheads="1"/>
          </p:cNvSpPr>
          <p:nvPr>
            <p:ph type="ftr" sz="quarter" idx="11"/>
          </p:nvPr>
        </p:nvSpPr>
        <p:spPr>
          <a:ln/>
        </p:spPr>
        <p:txBody>
          <a:bodyPr/>
          <a:lstStyle>
            <a:lvl1pPr>
              <a:defRPr/>
            </a:lvl1pPr>
          </a:lstStyle>
          <a:p>
            <a:pPr>
              <a:defRPr/>
            </a:pPr>
            <a:r>
              <a:rPr lang="sr-Latn-CS"/>
              <a:t>Osnovi informatike</a:t>
            </a:r>
          </a:p>
        </p:txBody>
      </p:sp>
      <p:sp>
        <p:nvSpPr>
          <p:cNvPr id="7" name="Rectangle 6"/>
          <p:cNvSpPr>
            <a:spLocks noGrp="1" noChangeArrowheads="1"/>
          </p:cNvSpPr>
          <p:nvPr>
            <p:ph type="sldNum" sz="quarter" idx="12"/>
          </p:nvPr>
        </p:nvSpPr>
        <p:spPr>
          <a:ln/>
        </p:spPr>
        <p:txBody>
          <a:bodyPr/>
          <a:lstStyle>
            <a:lvl1pPr>
              <a:defRPr/>
            </a:lvl1pPr>
          </a:lstStyle>
          <a:p>
            <a:pPr>
              <a:defRPr/>
            </a:pPr>
            <a:fld id="{A3A225BF-DB81-4A99-9222-15D9E4453121}" type="slidenum">
              <a:rPr lang="sr-Latn-CS"/>
              <a:pPr>
                <a:defRPr/>
              </a:pPr>
              <a:t>‹#›</a:t>
            </a:fld>
            <a:endParaRPr lang="sr-Latn-CS"/>
          </a:p>
        </p:txBody>
      </p:sp>
    </p:spTree>
  </p:cSld>
  <p:clrMapOvr>
    <a:masterClrMapping/>
  </p:clrMapOvr>
  <p:transition spd="slow">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slow">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slow">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ags" Target="../tags/tag4.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ags" Target="../tags/tag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tags" Target="../tags/tag6.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ags" Target="../tags/tag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tags" Target="../tags/tag8.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ags" Target="../tags/tag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hyperlink" Target="http://www.m62.net/" TargetMode="External"/><Relationship Id="rId18" Type="http://schemas.openxmlformats.org/officeDocument/2006/relationships/image" Target="../media/image4.png"/><Relationship Id="rId3" Type="http://schemas.openxmlformats.org/officeDocument/2006/relationships/slideLayout" Target="../slideLayouts/slideLayout63.xml"/><Relationship Id="rId21" Type="http://schemas.openxmlformats.org/officeDocument/2006/relationships/image" Target="../media/image6.png"/><Relationship Id="rId7" Type="http://schemas.openxmlformats.org/officeDocument/2006/relationships/slideLayout" Target="../slideLayouts/slideLayout67.xml"/><Relationship Id="rId12" Type="http://schemas.openxmlformats.org/officeDocument/2006/relationships/theme" Target="../theme/theme6.xml"/><Relationship Id="rId17" Type="http://schemas.openxmlformats.org/officeDocument/2006/relationships/hyperlink" Target="http://www.m62.net/powerpoint-slides/" TargetMode="External"/><Relationship Id="rId2" Type="http://schemas.openxmlformats.org/officeDocument/2006/relationships/slideLayout" Target="../slideLayouts/slideLayout62.xml"/><Relationship Id="rId16" Type="http://schemas.openxmlformats.org/officeDocument/2006/relationships/image" Target="../media/image3.png"/><Relationship Id="rId20" Type="http://schemas.openxmlformats.org/officeDocument/2006/relationships/image" Target="../media/image5.png"/><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hyperlink" Target="http://www.m62.net/presentation-theory/bullet-points-dont-work/beyond-bullet-points/" TargetMode="External"/><Relationship Id="rId10" Type="http://schemas.openxmlformats.org/officeDocument/2006/relationships/slideLayout" Target="../slideLayouts/slideLayout70.xml"/><Relationship Id="rId19" Type="http://schemas.openxmlformats.org/officeDocument/2006/relationships/hyperlink" Target="http://www.m62.net/powerpoint-training/" TargetMode="Externa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image" Target="../media/image7.jpeg"/><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7.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hyperlink" Target="http://www.m62.net/" TargetMode="External"/><Relationship Id="rId18" Type="http://schemas.openxmlformats.org/officeDocument/2006/relationships/image" Target="../media/image4.png"/><Relationship Id="rId3" Type="http://schemas.openxmlformats.org/officeDocument/2006/relationships/slideLayout" Target="../slideLayouts/slideLayout85.xml"/><Relationship Id="rId21" Type="http://schemas.openxmlformats.org/officeDocument/2006/relationships/image" Target="../media/image6.png"/><Relationship Id="rId7" Type="http://schemas.openxmlformats.org/officeDocument/2006/relationships/slideLayout" Target="../slideLayouts/slideLayout89.xml"/><Relationship Id="rId12" Type="http://schemas.openxmlformats.org/officeDocument/2006/relationships/theme" Target="../theme/theme8.xml"/><Relationship Id="rId17" Type="http://schemas.openxmlformats.org/officeDocument/2006/relationships/hyperlink" Target="http://www.m62.net/powerpoint-slides/" TargetMode="External"/><Relationship Id="rId2" Type="http://schemas.openxmlformats.org/officeDocument/2006/relationships/slideLayout" Target="../slideLayouts/slideLayout84.xml"/><Relationship Id="rId16" Type="http://schemas.openxmlformats.org/officeDocument/2006/relationships/image" Target="../media/image3.png"/><Relationship Id="rId20" Type="http://schemas.openxmlformats.org/officeDocument/2006/relationships/image" Target="../media/image5.png"/><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5" Type="http://schemas.openxmlformats.org/officeDocument/2006/relationships/hyperlink" Target="http://www.m62.net/presentation-theory/bullet-points-dont-work/beyond-bullet-points/" TargetMode="External"/><Relationship Id="rId10" Type="http://schemas.openxmlformats.org/officeDocument/2006/relationships/slideLayout" Target="../slideLayouts/slideLayout92.xml"/><Relationship Id="rId19" Type="http://schemas.openxmlformats.org/officeDocument/2006/relationships/hyperlink" Target="http://www.m62.net/powerpoint-training/" TargetMode="Externa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9999"/>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4"/>
            </p:custDataLst>
          </p:nvPr>
        </p:nvSpPr>
        <p:spPr bwMode="auto">
          <a:xfrm>
            <a:off x="2703513" y="274638"/>
            <a:ext cx="631666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custDataLst>
              <p:tags r:id="rId15"/>
            </p:custDataLst>
          </p:nvPr>
        </p:nvSpPr>
        <p:spPr bwMode="auto">
          <a:xfrm>
            <a:off x="2693988" y="1600200"/>
            <a:ext cx="63261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en-US"/>
              <a:t>Aleksandar Stamenković</a:t>
            </a:r>
            <a:endParaRPr lang="sr-Latn-C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sr-Latn-CS"/>
              <a:t>Osnovi informatike</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6B12864-8ACA-4F9A-B52C-649ECB104DD2}" type="slidenum">
              <a:rPr lang="sr-Latn-CS"/>
              <a:pPr>
                <a:defRPr/>
              </a:pPr>
              <a:t>‹#›</a:t>
            </a:fld>
            <a:endParaRPr lang="sr-Latn-CS"/>
          </a:p>
        </p:txBody>
      </p:sp>
    </p:spTree>
  </p:cSld>
  <p:clrMap bg1="lt1" tx1="dk1" bg2="lt2" tx2="dk2" accent1="accent1" accent2="accent2" accent3="accent3" accent4="accent4" accent5="accent5" accent6="accent6" hlink="hlink" folHlink="folHlink"/>
  <p:sldLayoutIdLst>
    <p:sldLayoutId id="2147484706" r:id="rId1"/>
    <p:sldLayoutId id="2147484707" r:id="rId2"/>
    <p:sldLayoutId id="2147484708" r:id="rId3"/>
    <p:sldLayoutId id="2147484709" r:id="rId4"/>
    <p:sldLayoutId id="2147484710" r:id="rId5"/>
    <p:sldLayoutId id="2147484711" r:id="rId6"/>
    <p:sldLayoutId id="2147484712" r:id="rId7"/>
    <p:sldLayoutId id="2147484713" r:id="rId8"/>
    <p:sldLayoutId id="2147484714" r:id="rId9"/>
    <p:sldLayoutId id="2147484715" r:id="rId10"/>
    <p:sldLayoutId id="2147484716" r:id="rId11"/>
    <p:sldLayoutId id="2147484772" r:id="rId12"/>
  </p:sldLayoutIdLst>
  <p:transition spd="slow">
    <p:fade/>
  </p:transition>
  <p:hf hdr="0"/>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cs typeface="Arial" charset="0"/>
        </a:defRPr>
      </a:lvl2pPr>
      <a:lvl3pPr algn="l" rtl="0" eaLnBrk="0" fontAlgn="base" hangingPunct="0">
        <a:spcBef>
          <a:spcPct val="0"/>
        </a:spcBef>
        <a:spcAft>
          <a:spcPct val="0"/>
        </a:spcAft>
        <a:buClr>
          <a:schemeClr val="tx1"/>
        </a:buClr>
        <a:defRPr sz="3200">
          <a:solidFill>
            <a:schemeClr val="tx1"/>
          </a:solidFill>
          <a:latin typeface="Arial" charset="0"/>
          <a:cs typeface="Arial" charset="0"/>
        </a:defRPr>
      </a:lvl3pPr>
      <a:lvl4pPr algn="l" rtl="0" eaLnBrk="0" fontAlgn="base" hangingPunct="0">
        <a:spcBef>
          <a:spcPct val="0"/>
        </a:spcBef>
        <a:spcAft>
          <a:spcPct val="0"/>
        </a:spcAft>
        <a:buClr>
          <a:schemeClr val="tx1"/>
        </a:buClr>
        <a:defRPr sz="3200">
          <a:solidFill>
            <a:schemeClr val="tx1"/>
          </a:solidFill>
          <a:latin typeface="Arial" charset="0"/>
          <a:cs typeface="Arial" charset="0"/>
        </a:defRPr>
      </a:lvl4pPr>
      <a:lvl5pPr algn="l" rtl="0" eaLnBrk="0" fontAlgn="base" hangingPunct="0">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cs typeface="+mn-cs"/>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cs typeface="+mn-cs"/>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9999"/>
          </a:schemeClr>
        </a:solidFill>
        <a:effectLst/>
      </p:bgPr>
    </p:bg>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051" name="Rectangle 3"/>
          <p:cNvSpPr>
            <a:spLocks noGrp="1" noChangeArrowheads="1"/>
          </p:cNvSpPr>
          <p:nvPr>
            <p:ph type="title"/>
            <p:custDataLst>
              <p:tags r:id="rId14"/>
            </p:custDataLst>
          </p:nvPr>
        </p:nvSpPr>
        <p:spPr bwMode="auto">
          <a:xfrm>
            <a:off x="455613" y="274638"/>
            <a:ext cx="8226425"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2052" name="Rectangle 4"/>
          <p:cNvSpPr>
            <a:spLocks noGrp="1" noChangeArrowheads="1"/>
          </p:cNvSpPr>
          <p:nvPr>
            <p:ph type="body" idx="1"/>
            <p:custDataLst>
              <p:tags r:id="rId15"/>
            </p:custDataLst>
          </p:nvPr>
        </p:nvSpPr>
        <p:spPr bwMode="auto">
          <a:xfrm>
            <a:off x="455613" y="1600200"/>
            <a:ext cx="822642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7109"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en-US"/>
              <a:t>Aleksandar Stamenković</a:t>
            </a:r>
          </a:p>
        </p:txBody>
      </p:sp>
      <p:sp>
        <p:nvSpPr>
          <p:cNvPr id="47110"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a:t>Osnovi informatike</a:t>
            </a:r>
          </a:p>
        </p:txBody>
      </p:sp>
      <p:sp>
        <p:nvSpPr>
          <p:cNvPr id="47111"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7ADABD1-96A6-42A3-A0EB-04574377AAB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773" r:id="rId1"/>
    <p:sldLayoutId id="2147484717" r:id="rId2"/>
    <p:sldLayoutId id="2147484718" r:id="rId3"/>
    <p:sldLayoutId id="2147484719" r:id="rId4"/>
    <p:sldLayoutId id="2147484720" r:id="rId5"/>
    <p:sldLayoutId id="2147484721" r:id="rId6"/>
    <p:sldLayoutId id="2147484722" r:id="rId7"/>
    <p:sldLayoutId id="2147484723" r:id="rId8"/>
    <p:sldLayoutId id="2147484724" r:id="rId9"/>
    <p:sldLayoutId id="2147484725" r:id="rId10"/>
    <p:sldLayoutId id="2147484726" r:id="rId11"/>
    <p:sldLayoutId id="2147484774" r:id="rId12"/>
  </p:sldLayoutIdLst>
  <p:transition spd="slow">
    <p:fade/>
  </p:transition>
  <p:hf hdr="0"/>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defRPr>
      </a:lvl2pPr>
      <a:lvl3pPr algn="l" rtl="0" eaLnBrk="0" fontAlgn="base" hangingPunct="0">
        <a:spcBef>
          <a:spcPct val="0"/>
        </a:spcBef>
        <a:spcAft>
          <a:spcPct val="0"/>
        </a:spcAft>
        <a:buClr>
          <a:schemeClr val="tx1"/>
        </a:buClr>
        <a:defRPr sz="3200">
          <a:solidFill>
            <a:schemeClr val="tx1"/>
          </a:solidFill>
          <a:latin typeface="Arial" charset="0"/>
        </a:defRPr>
      </a:lvl3pPr>
      <a:lvl4pPr algn="l" rtl="0" eaLnBrk="0" fontAlgn="base" hangingPunct="0">
        <a:spcBef>
          <a:spcPct val="0"/>
        </a:spcBef>
        <a:spcAft>
          <a:spcPct val="0"/>
        </a:spcAft>
        <a:buClr>
          <a:schemeClr val="tx1"/>
        </a:buClr>
        <a:defRPr sz="3200">
          <a:solidFill>
            <a:schemeClr val="tx1"/>
          </a:solidFill>
          <a:latin typeface="Arial" charset="0"/>
        </a:defRPr>
      </a:lvl4pPr>
      <a:lvl5pPr algn="l" rtl="0" eaLnBrk="0" fontAlgn="base" hangingPunct="0">
        <a:spcBef>
          <a:spcPct val="0"/>
        </a:spcBef>
        <a:spcAft>
          <a:spcPct val="0"/>
        </a:spcAft>
        <a:buClr>
          <a:schemeClr val="tx1"/>
        </a:buClr>
        <a:defRPr sz="3200">
          <a:solidFill>
            <a:schemeClr val="tx1"/>
          </a:solidFill>
          <a:latin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9999"/>
          </a:schemeClr>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custDataLst>
              <p:tags r:id="rId14"/>
            </p:custDataLst>
          </p:nvPr>
        </p:nvSpPr>
        <p:spPr bwMode="auto">
          <a:xfrm>
            <a:off x="2703513" y="274638"/>
            <a:ext cx="631666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3075" name="Rectangle 3"/>
          <p:cNvSpPr>
            <a:spLocks noGrp="1" noChangeArrowheads="1"/>
          </p:cNvSpPr>
          <p:nvPr>
            <p:ph type="body" idx="1"/>
            <p:custDataLst>
              <p:tags r:id="rId15"/>
            </p:custDataLst>
          </p:nvPr>
        </p:nvSpPr>
        <p:spPr bwMode="auto">
          <a:xfrm>
            <a:off x="2693988" y="1600200"/>
            <a:ext cx="63261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en-US"/>
              <a:t>Aleksandar Stamenković</a:t>
            </a:r>
            <a:endParaRPr lang="sr-Latn-C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sr-Latn-CS"/>
              <a:t>Osnovi informatike</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7C60E224-A611-46C7-BDC2-9E67E76250F7}" type="slidenum">
              <a:rPr lang="sr-Latn-CS"/>
              <a:pPr>
                <a:defRPr/>
              </a:pPr>
              <a:t>‹#›</a:t>
            </a:fld>
            <a:endParaRPr lang="sr-Latn-CS"/>
          </a:p>
        </p:txBody>
      </p:sp>
    </p:spTree>
  </p:cSld>
  <p:clrMap bg1="lt1" tx1="dk1" bg2="lt2" tx2="dk2" accent1="accent1" accent2="accent2" accent3="accent3" accent4="accent4" accent5="accent5" accent6="accent6" hlink="hlink" folHlink="folHlink"/>
  <p:sldLayoutIdLst>
    <p:sldLayoutId id="2147484727" r:id="rId1"/>
    <p:sldLayoutId id="2147484728" r:id="rId2"/>
    <p:sldLayoutId id="2147484729" r:id="rId3"/>
    <p:sldLayoutId id="2147484730" r:id="rId4"/>
    <p:sldLayoutId id="2147484731" r:id="rId5"/>
    <p:sldLayoutId id="2147484732" r:id="rId6"/>
    <p:sldLayoutId id="2147484733" r:id="rId7"/>
    <p:sldLayoutId id="2147484734" r:id="rId8"/>
    <p:sldLayoutId id="2147484735" r:id="rId9"/>
    <p:sldLayoutId id="2147484736" r:id="rId10"/>
    <p:sldLayoutId id="2147484737" r:id="rId11"/>
    <p:sldLayoutId id="2147484775" r:id="rId12"/>
  </p:sldLayoutIdLst>
  <p:transition spd="slow">
    <p:fade/>
  </p:transition>
  <p:hf hdr="0"/>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cs typeface="Arial" charset="0"/>
        </a:defRPr>
      </a:lvl2pPr>
      <a:lvl3pPr algn="l" rtl="0" eaLnBrk="0" fontAlgn="base" hangingPunct="0">
        <a:spcBef>
          <a:spcPct val="0"/>
        </a:spcBef>
        <a:spcAft>
          <a:spcPct val="0"/>
        </a:spcAft>
        <a:buClr>
          <a:schemeClr val="tx1"/>
        </a:buClr>
        <a:defRPr sz="3200">
          <a:solidFill>
            <a:schemeClr val="tx1"/>
          </a:solidFill>
          <a:latin typeface="Arial" charset="0"/>
          <a:cs typeface="Arial" charset="0"/>
        </a:defRPr>
      </a:lvl3pPr>
      <a:lvl4pPr algn="l" rtl="0" eaLnBrk="0" fontAlgn="base" hangingPunct="0">
        <a:spcBef>
          <a:spcPct val="0"/>
        </a:spcBef>
        <a:spcAft>
          <a:spcPct val="0"/>
        </a:spcAft>
        <a:buClr>
          <a:schemeClr val="tx1"/>
        </a:buClr>
        <a:defRPr sz="3200">
          <a:solidFill>
            <a:schemeClr val="tx1"/>
          </a:solidFill>
          <a:latin typeface="Arial" charset="0"/>
          <a:cs typeface="Arial" charset="0"/>
        </a:defRPr>
      </a:lvl4pPr>
      <a:lvl5pPr algn="l" rtl="0" eaLnBrk="0" fontAlgn="base" hangingPunct="0">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cs typeface="+mn-cs"/>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cs typeface="+mn-cs"/>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9999"/>
          </a:schemeClr>
        </a:solidFill>
        <a:effectLst/>
      </p:bgPr>
    </p:bg>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4099" name="Rectangle 3"/>
          <p:cNvSpPr>
            <a:spLocks noGrp="1" noChangeArrowheads="1"/>
          </p:cNvSpPr>
          <p:nvPr>
            <p:ph type="title"/>
            <p:custDataLst>
              <p:tags r:id="rId14"/>
            </p:custDataLst>
          </p:nvPr>
        </p:nvSpPr>
        <p:spPr bwMode="auto">
          <a:xfrm>
            <a:off x="455613" y="274638"/>
            <a:ext cx="8226425"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4100" name="Rectangle 4"/>
          <p:cNvSpPr>
            <a:spLocks noGrp="1" noChangeArrowheads="1"/>
          </p:cNvSpPr>
          <p:nvPr>
            <p:ph type="body" idx="1"/>
            <p:custDataLst>
              <p:tags r:id="rId15"/>
            </p:custDataLst>
          </p:nvPr>
        </p:nvSpPr>
        <p:spPr bwMode="auto">
          <a:xfrm>
            <a:off x="455613" y="1600200"/>
            <a:ext cx="822642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7109"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en-US"/>
              <a:t>Aleksandar Stamenković</a:t>
            </a:r>
          </a:p>
        </p:txBody>
      </p:sp>
      <p:sp>
        <p:nvSpPr>
          <p:cNvPr id="47110"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a:t>Osnovi informatike</a:t>
            </a:r>
          </a:p>
        </p:txBody>
      </p:sp>
      <p:sp>
        <p:nvSpPr>
          <p:cNvPr id="47111"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8D595F2-D065-4EE2-8405-9E9B70363C8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776" r:id="rId1"/>
    <p:sldLayoutId id="2147484738" r:id="rId2"/>
    <p:sldLayoutId id="2147484739" r:id="rId3"/>
    <p:sldLayoutId id="2147484740" r:id="rId4"/>
    <p:sldLayoutId id="2147484741" r:id="rId5"/>
    <p:sldLayoutId id="2147484742" r:id="rId6"/>
    <p:sldLayoutId id="2147484743" r:id="rId7"/>
    <p:sldLayoutId id="2147484744" r:id="rId8"/>
    <p:sldLayoutId id="2147484745" r:id="rId9"/>
    <p:sldLayoutId id="2147484746" r:id="rId10"/>
    <p:sldLayoutId id="2147484747" r:id="rId11"/>
    <p:sldLayoutId id="2147484777" r:id="rId12"/>
  </p:sldLayoutIdLst>
  <p:transition spd="slow">
    <p:fade/>
  </p:transition>
  <p:hf hdr="0"/>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defRPr>
      </a:lvl2pPr>
      <a:lvl3pPr algn="l" rtl="0" eaLnBrk="0" fontAlgn="base" hangingPunct="0">
        <a:spcBef>
          <a:spcPct val="0"/>
        </a:spcBef>
        <a:spcAft>
          <a:spcPct val="0"/>
        </a:spcAft>
        <a:buClr>
          <a:schemeClr val="tx1"/>
        </a:buClr>
        <a:defRPr sz="3200">
          <a:solidFill>
            <a:schemeClr val="tx1"/>
          </a:solidFill>
          <a:latin typeface="Arial" charset="0"/>
        </a:defRPr>
      </a:lvl3pPr>
      <a:lvl4pPr algn="l" rtl="0" eaLnBrk="0" fontAlgn="base" hangingPunct="0">
        <a:spcBef>
          <a:spcPct val="0"/>
        </a:spcBef>
        <a:spcAft>
          <a:spcPct val="0"/>
        </a:spcAft>
        <a:buClr>
          <a:schemeClr val="tx1"/>
        </a:buClr>
        <a:defRPr sz="3200">
          <a:solidFill>
            <a:schemeClr val="tx1"/>
          </a:solidFill>
          <a:latin typeface="Arial" charset="0"/>
        </a:defRPr>
      </a:lvl4pPr>
      <a:lvl5pPr algn="l" rtl="0" eaLnBrk="0" fontAlgn="base" hangingPunct="0">
        <a:spcBef>
          <a:spcPct val="0"/>
        </a:spcBef>
        <a:spcAft>
          <a:spcPct val="0"/>
        </a:spcAft>
        <a:buClr>
          <a:schemeClr val="tx1"/>
        </a:buClr>
        <a:defRPr sz="3200">
          <a:solidFill>
            <a:schemeClr val="tx1"/>
          </a:solidFill>
          <a:latin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9999"/>
          </a:schemeClr>
        </a:solidFill>
        <a:effectLst/>
      </p:bgPr>
    </p:bg>
    <p:spTree>
      <p:nvGrpSpPr>
        <p:cNvPr id="1" name=""/>
        <p:cNvGrpSpPr/>
        <p:nvPr/>
      </p:nvGrpSpPr>
      <p:grpSpPr>
        <a:xfrm>
          <a:off x="0" y="0"/>
          <a:ext cx="0" cy="0"/>
          <a:chOff x="0" y="0"/>
          <a:chExt cx="0" cy="0"/>
        </a:xfrm>
      </p:grpSpPr>
      <p:pic>
        <p:nvPicPr>
          <p:cNvPr id="5122" name="Picture 7" descr="EducationalBG"/>
          <p:cNvPicPr>
            <a:picLocks noChangeAspect="1" noChangeArrowheads="1"/>
          </p:cNvPicPr>
          <p:nvPr/>
        </p:nvPicPr>
        <p:blipFill>
          <a:blip r:embed="rId14" cstate="print">
            <a:lum bright="12000" contrast="-30000"/>
          </a:blip>
          <a:srcRect/>
          <a:stretch>
            <a:fillRect/>
          </a:stretch>
        </p:blipFill>
        <p:spPr bwMode="auto">
          <a:xfrm>
            <a:off x="0" y="0"/>
            <a:ext cx="9144000" cy="6858000"/>
          </a:xfrm>
          <a:prstGeom prst="rect">
            <a:avLst/>
          </a:prstGeom>
          <a:noFill/>
          <a:ln w="9525">
            <a:noFill/>
            <a:miter lim="800000"/>
            <a:headEnd/>
            <a:tailEnd/>
          </a:ln>
        </p:spPr>
      </p:pic>
      <p:sp>
        <p:nvSpPr>
          <p:cNvPr id="1026" name="Rectangle 2"/>
          <p:cNvSpPr>
            <a:spLocks noGrp="1" noChangeArrowheads="1"/>
          </p:cNvSpPr>
          <p:nvPr>
            <p:ph type="title"/>
          </p:nvPr>
        </p:nvSpPr>
        <p:spPr bwMode="auto">
          <a:xfrm>
            <a:off x="457200" y="279400"/>
            <a:ext cx="8229600" cy="711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341438"/>
            <a:ext cx="8229600" cy="4784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Narrow" pitchFamily="34" charset="0"/>
              </a:defRPr>
            </a:lvl1pPr>
          </a:lstStyle>
          <a:p>
            <a:pPr>
              <a:defRPr/>
            </a:pPr>
            <a:r>
              <a:rPr lang="en-US"/>
              <a:t>Aleksandar Stamenković</a:t>
            </a:r>
            <a:endParaRPr lang="sr-Latn-C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Narrow" pitchFamily="34" charset="0"/>
              </a:defRPr>
            </a:lvl1pPr>
          </a:lstStyle>
          <a:p>
            <a:pPr>
              <a:defRPr/>
            </a:pPr>
            <a:r>
              <a:rPr lang="sr-Latn-CS"/>
              <a:t>Osnovi informatike</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Narrow" pitchFamily="34" charset="0"/>
              </a:defRPr>
            </a:lvl1pPr>
          </a:lstStyle>
          <a:p>
            <a:pPr>
              <a:defRPr/>
            </a:pPr>
            <a:fld id="{91F6003E-B2FD-4E17-A567-0811BDB4B8FE}" type="slidenum">
              <a:rPr lang="sr-Latn-CS"/>
              <a:pPr>
                <a:defRPr/>
              </a:pPr>
              <a:t>‹#›</a:t>
            </a:fld>
            <a:endParaRPr lang="sr-Latn-CS"/>
          </a:p>
        </p:txBody>
      </p:sp>
    </p:spTree>
  </p:cSld>
  <p:clrMap bg1="lt1" tx1="dk1" bg2="lt2" tx2="dk2" accent1="accent1" accent2="accent2" accent3="accent3" accent4="accent4" accent5="accent5" accent6="accent6" hlink="hlink" folHlink="folHlink"/>
  <p:sldLayoutIdLst>
    <p:sldLayoutId id="2147484778" r:id="rId1"/>
    <p:sldLayoutId id="2147484779" r:id="rId2"/>
    <p:sldLayoutId id="2147484780" r:id="rId3"/>
    <p:sldLayoutId id="2147484781" r:id="rId4"/>
    <p:sldLayoutId id="2147484782" r:id="rId5"/>
    <p:sldLayoutId id="2147484783" r:id="rId6"/>
    <p:sldLayoutId id="2147484784" r:id="rId7"/>
    <p:sldLayoutId id="2147484785" r:id="rId8"/>
    <p:sldLayoutId id="2147484786" r:id="rId9"/>
    <p:sldLayoutId id="2147484787" r:id="rId10"/>
    <p:sldLayoutId id="2147484788" r:id="rId11"/>
    <p:sldLayoutId id="2147484748" r:id="rId12"/>
  </p:sldLayoutIdLst>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left)">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27">
                                            <p:txEl>
                                              <p:pRg st="0" end="0"/>
                                            </p:txEl>
                                          </p:spTgt>
                                        </p:tgtEl>
                                        <p:attrNameLst>
                                          <p:attrName>style.visibility</p:attrName>
                                        </p:attrNameLst>
                                      </p:cBhvr>
                                      <p:to>
                                        <p:strVal val="visible"/>
                                      </p:to>
                                    </p:set>
                                    <p:animEffect transition="in" filter="wipe(left)">
                                      <p:cBhvr>
                                        <p:cTn id="12" dur="500"/>
                                        <p:tgtEl>
                                          <p:spTgt spid="10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22"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wipe(left)">
                      <p:cBhvr>
                        <p:cTn dur="500"/>
                        <p:tgtEl>
                          <p:spTgt spid="1027"/>
                        </p:tgtEl>
                      </p:cBhvr>
                    </p:animEffect>
                  </p:childTnLst>
                </p:cTn>
              </p:par>
            </p:tnLst>
          </p:tmpl>
        </p:tmplLst>
      </p:bldP>
    </p:bldLst>
  </p:timing>
  <p:hf hdr="0"/>
  <p:txStyles>
    <p:titleStyle>
      <a:lvl1pPr algn="l" rtl="0" eaLnBrk="0" fontAlgn="base" hangingPunct="0">
        <a:spcBef>
          <a:spcPct val="0"/>
        </a:spcBef>
        <a:spcAft>
          <a:spcPct val="0"/>
        </a:spcAft>
        <a:defRPr sz="3000">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Lucida Handwriting" pitchFamily="66" charset="0"/>
        </a:defRPr>
      </a:lvl2pPr>
      <a:lvl3pPr algn="l" rtl="0" eaLnBrk="0" fontAlgn="base" hangingPunct="0">
        <a:spcBef>
          <a:spcPct val="0"/>
        </a:spcBef>
        <a:spcAft>
          <a:spcPct val="0"/>
        </a:spcAft>
        <a:defRPr sz="3000">
          <a:solidFill>
            <a:schemeClr val="tx2"/>
          </a:solidFill>
          <a:latin typeface="Lucida Handwriting" pitchFamily="66" charset="0"/>
        </a:defRPr>
      </a:lvl3pPr>
      <a:lvl4pPr algn="l" rtl="0" eaLnBrk="0" fontAlgn="base" hangingPunct="0">
        <a:spcBef>
          <a:spcPct val="0"/>
        </a:spcBef>
        <a:spcAft>
          <a:spcPct val="0"/>
        </a:spcAft>
        <a:defRPr sz="3000">
          <a:solidFill>
            <a:schemeClr val="tx2"/>
          </a:solidFill>
          <a:latin typeface="Lucida Handwriting" pitchFamily="66" charset="0"/>
        </a:defRPr>
      </a:lvl4pPr>
      <a:lvl5pPr algn="l" rtl="0" eaLnBrk="0" fontAlgn="base" hangingPunct="0">
        <a:spcBef>
          <a:spcPct val="0"/>
        </a:spcBef>
        <a:spcAft>
          <a:spcPct val="0"/>
        </a:spcAft>
        <a:defRPr sz="3000">
          <a:solidFill>
            <a:schemeClr val="tx2"/>
          </a:solidFill>
          <a:latin typeface="Lucida Handwriting" pitchFamily="66" charset="0"/>
        </a:defRPr>
      </a:lvl5pPr>
      <a:lvl6pPr marL="457200" algn="l" rtl="0" eaLnBrk="1" fontAlgn="base" hangingPunct="1">
        <a:spcBef>
          <a:spcPct val="0"/>
        </a:spcBef>
        <a:spcAft>
          <a:spcPct val="0"/>
        </a:spcAft>
        <a:defRPr sz="3000">
          <a:solidFill>
            <a:schemeClr val="tx2"/>
          </a:solidFill>
          <a:latin typeface="Lucida Handwriting" pitchFamily="66" charset="0"/>
        </a:defRPr>
      </a:lvl6pPr>
      <a:lvl7pPr marL="914400" algn="l" rtl="0" eaLnBrk="1" fontAlgn="base" hangingPunct="1">
        <a:spcBef>
          <a:spcPct val="0"/>
        </a:spcBef>
        <a:spcAft>
          <a:spcPct val="0"/>
        </a:spcAft>
        <a:defRPr sz="3000">
          <a:solidFill>
            <a:schemeClr val="tx2"/>
          </a:solidFill>
          <a:latin typeface="Lucida Handwriting" pitchFamily="66" charset="0"/>
        </a:defRPr>
      </a:lvl7pPr>
      <a:lvl8pPr marL="1371600" algn="l" rtl="0" eaLnBrk="1" fontAlgn="base" hangingPunct="1">
        <a:spcBef>
          <a:spcPct val="0"/>
        </a:spcBef>
        <a:spcAft>
          <a:spcPct val="0"/>
        </a:spcAft>
        <a:defRPr sz="3000">
          <a:solidFill>
            <a:schemeClr val="tx2"/>
          </a:solidFill>
          <a:latin typeface="Lucida Handwriting" pitchFamily="66" charset="0"/>
        </a:defRPr>
      </a:lvl8pPr>
      <a:lvl9pPr marL="1828800" algn="l" rtl="0" eaLnBrk="1" fontAlgn="base" hangingPunct="1">
        <a:spcBef>
          <a:spcPct val="0"/>
        </a:spcBef>
        <a:spcAft>
          <a:spcPct val="0"/>
        </a:spcAft>
        <a:defRPr sz="3000">
          <a:solidFill>
            <a:schemeClr val="tx2"/>
          </a:solidFill>
          <a:latin typeface="Lucida Handwriting" pitchFamily="66" charset="0"/>
        </a:defRPr>
      </a:lvl9pPr>
    </p:titleStyle>
    <p:bodyStyle>
      <a:lvl1pPr marL="342900" indent="-342900" algn="l" rtl="0" eaLnBrk="0" fontAlgn="base" hangingPunct="0">
        <a:spcBef>
          <a:spcPct val="20000"/>
        </a:spcBef>
        <a:spcAft>
          <a:spcPct val="0"/>
        </a:spcAft>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Arial" charset="0"/>
        </a:defRPr>
      </a:lvl2pPr>
      <a:lvl3pPr marL="11430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9999"/>
          </a:schemeClr>
        </a:solidFill>
        <a:effectLst/>
      </p:bgPr>
    </p:bg>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0"/>
            <a:ext cx="9144000" cy="6858000"/>
          </a:xfrm>
          <a:prstGeom prst="rect">
            <a:avLst/>
          </a:prstGeom>
          <a:gradFill rotWithShape="1">
            <a:gsLst>
              <a:gs pos="0">
                <a:schemeClr val="bg1"/>
              </a:gs>
              <a:gs pos="100000">
                <a:srgbClr val="D9D9D9"/>
              </a:gs>
            </a:gsLst>
            <a:lin ang="5400000" scaled="1"/>
          </a:gradFill>
          <a:ln w="9525">
            <a:noFill/>
            <a:miter lim="800000"/>
            <a:headEnd/>
            <a:tailEnd/>
          </a:ln>
          <a:effectLst/>
        </p:spPr>
        <p:txBody>
          <a:bodyPr wrap="none" anchor="ctr"/>
          <a:lstStyle/>
          <a:p>
            <a:pPr algn="ctr">
              <a:defRPr/>
            </a:pPr>
            <a:endParaRPr lang="en-US"/>
          </a:p>
        </p:txBody>
      </p:sp>
      <p:sp>
        <p:nvSpPr>
          <p:cNvPr id="12291" name="Rectangle 3"/>
          <p:cNvSpPr>
            <a:spLocks noChangeArrowheads="1"/>
          </p:cNvSpPr>
          <p:nvPr/>
        </p:nvSpPr>
        <p:spPr bwMode="auto">
          <a:xfrm>
            <a:off x="-93663" y="6453188"/>
            <a:ext cx="8532813" cy="366712"/>
          </a:xfrm>
          <a:prstGeom prst="rect">
            <a:avLst/>
          </a:prstGeom>
          <a:noFill/>
          <a:ln w="9525" algn="ctr">
            <a:noFill/>
            <a:miter lim="800000"/>
            <a:headEnd/>
            <a:tailEnd/>
          </a:ln>
          <a:effectLst/>
        </p:spPr>
        <p:txBody>
          <a:bodyPr lIns="0" tIns="0" rIns="0" bIns="0" anchor="ctr"/>
          <a:lstStyle/>
          <a:p>
            <a:pPr algn="r">
              <a:defRPr/>
            </a:pPr>
            <a:r>
              <a:rPr lang="en-US" sz="1200">
                <a:solidFill>
                  <a:srgbClr val="4D4D4D"/>
                </a:solidFill>
                <a:latin typeface="Neo Sans" pitchFamily="34" charset="0"/>
              </a:rPr>
              <a:t>m62 visualcommunications is the global leader in presentation effectiveness, from offices in the UK, USA, and Singapore</a:t>
            </a:r>
          </a:p>
        </p:txBody>
      </p:sp>
      <p:pic>
        <p:nvPicPr>
          <p:cNvPr id="6148" name="Picture 4" descr="m62-logo">
            <a:hlinkClick r:id="rId13"/>
          </p:cNvPr>
          <p:cNvPicPr>
            <a:picLocks noChangeAspect="1" noChangeArrowheads="1"/>
          </p:cNvPicPr>
          <p:nvPr/>
        </p:nvPicPr>
        <p:blipFill>
          <a:blip r:embed="rId14" cstate="print"/>
          <a:srcRect/>
          <a:stretch>
            <a:fillRect/>
          </a:stretch>
        </p:blipFill>
        <p:spPr bwMode="auto">
          <a:xfrm>
            <a:off x="8502650" y="6484938"/>
            <a:ext cx="381000" cy="257175"/>
          </a:xfrm>
          <a:prstGeom prst="rect">
            <a:avLst/>
          </a:prstGeom>
          <a:noFill/>
          <a:ln w="9525">
            <a:noFill/>
            <a:miter lim="800000"/>
            <a:headEnd/>
            <a:tailEnd/>
          </a:ln>
        </p:spPr>
      </p:pic>
      <p:pic>
        <p:nvPicPr>
          <p:cNvPr id="6149" name="Picture 5" descr="1">
            <a:hlinkClick r:id="rId15"/>
          </p:cNvPr>
          <p:cNvPicPr>
            <a:picLocks noChangeAspect="1" noChangeArrowheads="1"/>
          </p:cNvPicPr>
          <p:nvPr/>
        </p:nvPicPr>
        <p:blipFill>
          <a:blip r:embed="rId16" cstate="print"/>
          <a:srcRect/>
          <a:stretch>
            <a:fillRect/>
          </a:stretch>
        </p:blipFill>
        <p:spPr bwMode="auto">
          <a:xfrm>
            <a:off x="260350" y="777875"/>
            <a:ext cx="2000250" cy="1457325"/>
          </a:xfrm>
          <a:prstGeom prst="rect">
            <a:avLst/>
          </a:prstGeom>
          <a:noFill/>
          <a:ln w="9525">
            <a:noFill/>
            <a:miter lim="800000"/>
            <a:headEnd/>
            <a:tailEnd/>
          </a:ln>
        </p:spPr>
      </p:pic>
      <p:pic>
        <p:nvPicPr>
          <p:cNvPr id="6150" name="Picture 6" descr="2">
            <a:hlinkClick r:id="rId17"/>
          </p:cNvPr>
          <p:cNvPicPr>
            <a:picLocks noChangeAspect="1" noChangeArrowheads="1"/>
          </p:cNvPicPr>
          <p:nvPr/>
        </p:nvPicPr>
        <p:blipFill>
          <a:blip r:embed="rId18" cstate="print"/>
          <a:srcRect/>
          <a:stretch>
            <a:fillRect/>
          </a:stretch>
        </p:blipFill>
        <p:spPr bwMode="auto">
          <a:xfrm>
            <a:off x="287338" y="2673350"/>
            <a:ext cx="2000250" cy="1457325"/>
          </a:xfrm>
          <a:prstGeom prst="rect">
            <a:avLst/>
          </a:prstGeom>
          <a:noFill/>
          <a:ln w="9525">
            <a:noFill/>
            <a:miter lim="800000"/>
            <a:headEnd/>
            <a:tailEnd/>
          </a:ln>
        </p:spPr>
      </p:pic>
      <p:pic>
        <p:nvPicPr>
          <p:cNvPr id="6151" name="Picture 7" descr="3">
            <a:hlinkClick r:id="rId19"/>
          </p:cNvPr>
          <p:cNvPicPr>
            <a:picLocks noChangeAspect="1" noChangeArrowheads="1"/>
          </p:cNvPicPr>
          <p:nvPr/>
        </p:nvPicPr>
        <p:blipFill>
          <a:blip r:embed="rId20" cstate="print"/>
          <a:srcRect/>
          <a:stretch>
            <a:fillRect/>
          </a:stretch>
        </p:blipFill>
        <p:spPr bwMode="auto">
          <a:xfrm>
            <a:off x="287338" y="4568825"/>
            <a:ext cx="2000250" cy="1457325"/>
          </a:xfrm>
          <a:prstGeom prst="rect">
            <a:avLst/>
          </a:prstGeom>
          <a:noFill/>
          <a:ln w="9525">
            <a:noFill/>
            <a:miter lim="800000"/>
            <a:headEnd/>
            <a:tailEnd/>
          </a:ln>
        </p:spPr>
      </p:pic>
      <p:sp>
        <p:nvSpPr>
          <p:cNvPr id="12296" name="Text Box 8">
            <a:hlinkClick r:id="rId15"/>
          </p:cNvPr>
          <p:cNvSpPr txBox="1">
            <a:spLocks noChangeArrowheads="1"/>
          </p:cNvSpPr>
          <p:nvPr/>
        </p:nvSpPr>
        <p:spPr bwMode="auto">
          <a:xfrm>
            <a:off x="379413" y="2290763"/>
            <a:ext cx="1636712" cy="212725"/>
          </a:xfrm>
          <a:prstGeom prst="rect">
            <a:avLst/>
          </a:prstGeom>
          <a:noFill/>
          <a:ln w="9525" algn="ctr">
            <a:noFill/>
            <a:miter lim="800000"/>
            <a:headEnd/>
            <a:tailEnd/>
          </a:ln>
          <a:effectLst/>
        </p:spPr>
        <p:txBody>
          <a:bodyPr wrap="none" lIns="0" tIns="0" rIns="0" bIns="0" anchor="ctr">
            <a:spAutoFit/>
          </a:bodyPr>
          <a:lstStyle/>
          <a:p>
            <a:pPr>
              <a:defRPr/>
            </a:pPr>
            <a:r>
              <a:rPr lang="en-US" sz="1400">
                <a:solidFill>
                  <a:srgbClr val="135971"/>
                </a:solidFill>
                <a:latin typeface="Neo Sans" pitchFamily="34" charset="0"/>
              </a:rPr>
              <a:t>Beyond Bullet Points</a:t>
            </a:r>
          </a:p>
        </p:txBody>
      </p:sp>
      <p:sp>
        <p:nvSpPr>
          <p:cNvPr id="12297" name="Text Box 9">
            <a:hlinkClick r:id="rId17"/>
          </p:cNvPr>
          <p:cNvSpPr txBox="1">
            <a:spLocks noChangeArrowheads="1"/>
          </p:cNvSpPr>
          <p:nvPr/>
        </p:nvSpPr>
        <p:spPr bwMode="auto">
          <a:xfrm>
            <a:off x="379413" y="4189413"/>
            <a:ext cx="1417637" cy="212725"/>
          </a:xfrm>
          <a:prstGeom prst="rect">
            <a:avLst/>
          </a:prstGeom>
          <a:noFill/>
          <a:ln w="9525" algn="ctr">
            <a:noFill/>
            <a:miter lim="800000"/>
            <a:headEnd/>
            <a:tailEnd/>
          </a:ln>
          <a:effectLst/>
        </p:spPr>
        <p:txBody>
          <a:bodyPr wrap="none" lIns="0" tIns="0" rIns="0" bIns="0" anchor="ctr">
            <a:spAutoFit/>
          </a:bodyPr>
          <a:lstStyle/>
          <a:p>
            <a:pPr>
              <a:defRPr/>
            </a:pPr>
            <a:r>
              <a:rPr lang="en-US" sz="1400">
                <a:solidFill>
                  <a:srgbClr val="135971"/>
                </a:solidFill>
                <a:latin typeface="Neo Sans" pitchFamily="34" charset="0"/>
              </a:rPr>
              <a:t>PowerPoint Slides</a:t>
            </a:r>
          </a:p>
        </p:txBody>
      </p:sp>
      <p:sp>
        <p:nvSpPr>
          <p:cNvPr id="12298" name="Text Box 10">
            <a:hlinkClick r:id="rId19"/>
          </p:cNvPr>
          <p:cNvSpPr txBox="1">
            <a:spLocks noChangeArrowheads="1"/>
          </p:cNvSpPr>
          <p:nvPr/>
        </p:nvSpPr>
        <p:spPr bwMode="auto">
          <a:xfrm>
            <a:off x="379413" y="6084888"/>
            <a:ext cx="1598612" cy="212725"/>
          </a:xfrm>
          <a:prstGeom prst="rect">
            <a:avLst/>
          </a:prstGeom>
          <a:noFill/>
          <a:ln w="9525" algn="ctr">
            <a:noFill/>
            <a:miter lim="800000"/>
            <a:headEnd/>
            <a:tailEnd/>
          </a:ln>
          <a:effectLst/>
        </p:spPr>
        <p:txBody>
          <a:bodyPr wrap="none" lIns="0" tIns="0" rIns="0" bIns="0" anchor="ctr">
            <a:spAutoFit/>
          </a:bodyPr>
          <a:lstStyle/>
          <a:p>
            <a:pPr>
              <a:defRPr/>
            </a:pPr>
            <a:r>
              <a:rPr lang="en-US" sz="1400">
                <a:solidFill>
                  <a:srgbClr val="135971"/>
                </a:solidFill>
                <a:latin typeface="Neo Sans" pitchFamily="34" charset="0"/>
              </a:rPr>
              <a:t>PowerPoint Training</a:t>
            </a:r>
          </a:p>
        </p:txBody>
      </p:sp>
      <p:pic>
        <p:nvPicPr>
          <p:cNvPr id="6155" name="Picture 11" descr="bg"/>
          <p:cNvPicPr>
            <a:picLocks noChangeAspect="1" noChangeArrowheads="1"/>
          </p:cNvPicPr>
          <p:nvPr/>
        </p:nvPicPr>
        <p:blipFill>
          <a:blip r:embed="rId21" cstate="print"/>
          <a:srcRect/>
          <a:stretch>
            <a:fillRect/>
          </a:stretch>
        </p:blipFill>
        <p:spPr bwMode="auto">
          <a:xfrm>
            <a:off x="2520950" y="777875"/>
            <a:ext cx="6362700" cy="5248275"/>
          </a:xfrm>
          <a:prstGeom prst="rect">
            <a:avLst/>
          </a:prstGeom>
          <a:noFill/>
          <a:ln w="9525">
            <a:noFill/>
            <a:miter lim="800000"/>
            <a:headEnd/>
            <a:tailEnd/>
          </a:ln>
        </p:spPr>
      </p:pic>
      <p:sp>
        <p:nvSpPr>
          <p:cNvPr id="12300" name="Text Box 12"/>
          <p:cNvSpPr txBox="1">
            <a:spLocks noChangeArrowheads="1"/>
          </p:cNvSpPr>
          <p:nvPr/>
        </p:nvSpPr>
        <p:spPr bwMode="auto">
          <a:xfrm>
            <a:off x="28575" y="188913"/>
            <a:ext cx="9115425" cy="366712"/>
          </a:xfrm>
          <a:prstGeom prst="rect">
            <a:avLst/>
          </a:prstGeom>
          <a:noFill/>
          <a:ln w="9525" algn="ctr">
            <a:noFill/>
            <a:miter lim="800000"/>
            <a:headEnd/>
            <a:tailEnd/>
          </a:ln>
          <a:effectLst/>
        </p:spPr>
        <p:txBody>
          <a:bodyPr lIns="0" tIns="0" rIns="0" bIns="0" anchor="ctr"/>
          <a:lstStyle/>
          <a:p>
            <a:pPr algn="ctr">
              <a:defRPr/>
            </a:pPr>
            <a:r>
              <a:rPr lang="en-US" sz="2100">
                <a:solidFill>
                  <a:srgbClr val="333333"/>
                </a:solidFill>
                <a:latin typeface="Neo Sans" pitchFamily="34" charset="0"/>
              </a:rPr>
              <a:t>It’s not the </a:t>
            </a:r>
            <a:r>
              <a:rPr lang="en-US" sz="2100" b="1">
                <a:solidFill>
                  <a:srgbClr val="333333"/>
                </a:solidFill>
                <a:latin typeface="Neo Sans" pitchFamily="34" charset="0"/>
              </a:rPr>
              <a:t>design</a:t>
            </a:r>
            <a:r>
              <a:rPr lang="en-US" sz="2100">
                <a:solidFill>
                  <a:srgbClr val="333333"/>
                </a:solidFill>
                <a:latin typeface="Neo Sans" pitchFamily="34" charset="0"/>
              </a:rPr>
              <a:t> of your template, it’s what you </a:t>
            </a:r>
            <a:r>
              <a:rPr lang="en-US" sz="2100" b="1">
                <a:solidFill>
                  <a:srgbClr val="333333"/>
                </a:solidFill>
                <a:latin typeface="Neo Sans" pitchFamily="34" charset="0"/>
              </a:rPr>
              <a:t>do with it</a:t>
            </a:r>
            <a:r>
              <a:rPr lang="en-US" sz="2100">
                <a:solidFill>
                  <a:srgbClr val="333333"/>
                </a:solidFill>
                <a:latin typeface="Neo Sans" pitchFamily="34" charset="0"/>
              </a:rPr>
              <a:t> that counts</a:t>
            </a:r>
          </a:p>
        </p:txBody>
      </p:sp>
    </p:spTree>
  </p:cSld>
  <p:clrMap bg1="lt1" tx1="dk1" bg2="lt2" tx2="dk2" accent1="accent1" accent2="accent2" accent3="accent3" accent4="accent4" accent5="accent5" accent6="accent6" hlink="hlink" folHlink="folHlink"/>
  <p:sldLayoutIdLst>
    <p:sldLayoutId id="2147484749" r:id="rId1"/>
    <p:sldLayoutId id="2147484750" r:id="rId2"/>
    <p:sldLayoutId id="2147484751" r:id="rId3"/>
    <p:sldLayoutId id="2147484752" r:id="rId4"/>
    <p:sldLayoutId id="2147484753" r:id="rId5"/>
    <p:sldLayoutId id="2147484754" r:id="rId6"/>
    <p:sldLayoutId id="2147484755" r:id="rId7"/>
    <p:sldLayoutId id="2147484756" r:id="rId8"/>
    <p:sldLayoutId id="2147484757" r:id="rId9"/>
    <p:sldLayoutId id="2147484758" r:id="rId10"/>
    <p:sldLayoutId id="2147484759" r:id="rId11"/>
  </p:sldLayoutIdLst>
  <p:transition spd="slow">
    <p:fade/>
  </p:transition>
  <p:hf hdr="0"/>
  <p:txStyles>
    <p:titleStyle>
      <a:lvl1pPr algn="ctr" rtl="0" eaLnBrk="0" fontAlgn="base" hangingPunct="0">
        <a:spcBef>
          <a:spcPct val="0"/>
        </a:spcBef>
        <a:spcAft>
          <a:spcPct val="0"/>
        </a:spcAft>
        <a:defRPr sz="2000">
          <a:solidFill>
            <a:srgbClr val="333333"/>
          </a:solidFill>
          <a:latin typeface="+mj-lt"/>
          <a:ea typeface="+mj-ea"/>
          <a:cs typeface="+mj-cs"/>
        </a:defRPr>
      </a:lvl1pPr>
      <a:lvl2pPr algn="ctr" rtl="0" eaLnBrk="0" fontAlgn="base" hangingPunct="0">
        <a:spcBef>
          <a:spcPct val="0"/>
        </a:spcBef>
        <a:spcAft>
          <a:spcPct val="0"/>
        </a:spcAft>
        <a:defRPr sz="2000">
          <a:solidFill>
            <a:srgbClr val="333333"/>
          </a:solidFill>
          <a:latin typeface="Neo Sans" pitchFamily="34" charset="0"/>
        </a:defRPr>
      </a:lvl2pPr>
      <a:lvl3pPr algn="ctr" rtl="0" eaLnBrk="0" fontAlgn="base" hangingPunct="0">
        <a:spcBef>
          <a:spcPct val="0"/>
        </a:spcBef>
        <a:spcAft>
          <a:spcPct val="0"/>
        </a:spcAft>
        <a:defRPr sz="2000">
          <a:solidFill>
            <a:srgbClr val="333333"/>
          </a:solidFill>
          <a:latin typeface="Neo Sans" pitchFamily="34" charset="0"/>
        </a:defRPr>
      </a:lvl3pPr>
      <a:lvl4pPr algn="ctr" rtl="0" eaLnBrk="0" fontAlgn="base" hangingPunct="0">
        <a:spcBef>
          <a:spcPct val="0"/>
        </a:spcBef>
        <a:spcAft>
          <a:spcPct val="0"/>
        </a:spcAft>
        <a:defRPr sz="2000">
          <a:solidFill>
            <a:srgbClr val="333333"/>
          </a:solidFill>
          <a:latin typeface="Neo Sans" pitchFamily="34" charset="0"/>
        </a:defRPr>
      </a:lvl4pPr>
      <a:lvl5pPr algn="ctr" rtl="0" eaLnBrk="0" fontAlgn="base" hangingPunct="0">
        <a:spcBef>
          <a:spcPct val="0"/>
        </a:spcBef>
        <a:spcAft>
          <a:spcPct val="0"/>
        </a:spcAft>
        <a:defRPr sz="2000">
          <a:solidFill>
            <a:srgbClr val="333333"/>
          </a:solidFill>
          <a:latin typeface="Neo Sans" pitchFamily="34" charset="0"/>
        </a:defRPr>
      </a:lvl5pPr>
      <a:lvl6pPr marL="457200" algn="ctr" rtl="0" eaLnBrk="1" fontAlgn="base" hangingPunct="1">
        <a:spcBef>
          <a:spcPct val="0"/>
        </a:spcBef>
        <a:spcAft>
          <a:spcPct val="0"/>
        </a:spcAft>
        <a:defRPr sz="2000">
          <a:solidFill>
            <a:srgbClr val="333333"/>
          </a:solidFill>
          <a:latin typeface="Neo Sans" pitchFamily="34" charset="0"/>
        </a:defRPr>
      </a:lvl6pPr>
      <a:lvl7pPr marL="914400" algn="ctr" rtl="0" eaLnBrk="1" fontAlgn="base" hangingPunct="1">
        <a:spcBef>
          <a:spcPct val="0"/>
        </a:spcBef>
        <a:spcAft>
          <a:spcPct val="0"/>
        </a:spcAft>
        <a:defRPr sz="2000">
          <a:solidFill>
            <a:srgbClr val="333333"/>
          </a:solidFill>
          <a:latin typeface="Neo Sans" pitchFamily="34" charset="0"/>
        </a:defRPr>
      </a:lvl7pPr>
      <a:lvl8pPr marL="1371600" algn="ctr" rtl="0" eaLnBrk="1" fontAlgn="base" hangingPunct="1">
        <a:spcBef>
          <a:spcPct val="0"/>
        </a:spcBef>
        <a:spcAft>
          <a:spcPct val="0"/>
        </a:spcAft>
        <a:defRPr sz="2000">
          <a:solidFill>
            <a:srgbClr val="333333"/>
          </a:solidFill>
          <a:latin typeface="Neo Sans" pitchFamily="34" charset="0"/>
        </a:defRPr>
      </a:lvl8pPr>
      <a:lvl9pPr marL="1828800" algn="ctr" rtl="0" eaLnBrk="1" fontAlgn="base" hangingPunct="1">
        <a:spcBef>
          <a:spcPct val="0"/>
        </a:spcBef>
        <a:spcAft>
          <a:spcPct val="0"/>
        </a:spcAft>
        <a:defRPr sz="2000">
          <a:solidFill>
            <a:srgbClr val="333333"/>
          </a:solidFill>
          <a:latin typeface="Neo Sans"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9999"/>
          </a:schemeClr>
        </a:solidFill>
        <a:effectLst/>
      </p:bgPr>
    </p:bg>
    <p:spTree>
      <p:nvGrpSpPr>
        <p:cNvPr id="1" name=""/>
        <p:cNvGrpSpPr/>
        <p:nvPr/>
      </p:nvGrpSpPr>
      <p:grpSpPr>
        <a:xfrm>
          <a:off x="0" y="0"/>
          <a:ext cx="0" cy="0"/>
          <a:chOff x="0" y="0"/>
          <a:chExt cx="0" cy="0"/>
        </a:xfrm>
      </p:grpSpPr>
      <p:pic>
        <p:nvPicPr>
          <p:cNvPr id="7170" name="Picture 7" descr="calculator-graph"/>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457200" y="836613"/>
            <a:ext cx="8229600" cy="5289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1028" name="Rectangle 4"/>
          <p:cNvSpPr>
            <a:spLocks noGrp="1" noChangeArrowheads="1"/>
          </p:cNvSpPr>
          <p:nvPr>
            <p:ph type="dt" sz="half" idx="2"/>
          </p:nvPr>
        </p:nvSpPr>
        <p:spPr bwMode="auto">
          <a:xfrm>
            <a:off x="457200" y="6408738"/>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noProof="1"/>
            </a:lvl1pPr>
          </a:lstStyle>
          <a:p>
            <a:pPr>
              <a:defRPr/>
            </a:pPr>
            <a:r>
              <a:rPr lang="en-US"/>
              <a:t>Aleksandar Stamenković</a:t>
            </a:r>
            <a:endParaRPr lang="sr-Latn-CS"/>
          </a:p>
        </p:txBody>
      </p:sp>
      <p:sp>
        <p:nvSpPr>
          <p:cNvPr id="1029" name="Rectangle 5"/>
          <p:cNvSpPr>
            <a:spLocks noGrp="1" noChangeArrowheads="1"/>
          </p:cNvSpPr>
          <p:nvPr>
            <p:ph type="ftr" sz="quarter" idx="3"/>
          </p:nvPr>
        </p:nvSpPr>
        <p:spPr bwMode="auto">
          <a:xfrm>
            <a:off x="2771775" y="6408738"/>
            <a:ext cx="360045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noProof="1"/>
            </a:lvl1pPr>
          </a:lstStyle>
          <a:p>
            <a:pPr>
              <a:defRPr/>
            </a:pPr>
            <a:r>
              <a:rPr lang="sr-Latn-CS"/>
              <a:t>Osnovi informatike</a:t>
            </a:r>
          </a:p>
        </p:txBody>
      </p:sp>
      <p:sp>
        <p:nvSpPr>
          <p:cNvPr id="1030" name="Rectangle 6"/>
          <p:cNvSpPr>
            <a:spLocks noGrp="1" noChangeArrowheads="1"/>
          </p:cNvSpPr>
          <p:nvPr>
            <p:ph type="sldNum" sz="quarter" idx="4"/>
          </p:nvPr>
        </p:nvSpPr>
        <p:spPr bwMode="auto">
          <a:xfrm>
            <a:off x="6553200" y="6408738"/>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noProof="1"/>
            </a:lvl1pPr>
          </a:lstStyle>
          <a:p>
            <a:pPr>
              <a:defRPr/>
            </a:pPr>
            <a:fld id="{2AC39A6B-49DD-4D15-AC01-2E5A5ED71C60}" type="slidenum">
              <a:rPr lang="sr-Latn-CS"/>
              <a:pPr>
                <a:defRPr/>
              </a:pPr>
              <a:t>‹#›</a:t>
            </a:fld>
            <a:endParaRPr lang="sr-Latn-CS"/>
          </a:p>
        </p:txBody>
      </p:sp>
      <p:sp>
        <p:nvSpPr>
          <p:cNvPr id="1026" name="Rectangle 2"/>
          <p:cNvSpPr>
            <a:spLocks noGrp="1" noChangeArrowheads="1"/>
          </p:cNvSpPr>
          <p:nvPr>
            <p:ph type="title"/>
          </p:nvPr>
        </p:nvSpPr>
        <p:spPr bwMode="auto">
          <a:xfrm>
            <a:off x="749300" y="80963"/>
            <a:ext cx="8229600" cy="5032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noProof="1"/>
              <a:t>Click to edit Master title style</a:t>
            </a:r>
          </a:p>
        </p:txBody>
      </p:sp>
    </p:spTree>
  </p:cSld>
  <p:clrMap bg1="lt1" tx1="dk1" bg2="lt2" tx2="dk2" accent1="accent1" accent2="accent2" accent3="accent3" accent4="accent4" accent5="accent5" accent6="accent6" hlink="hlink" folHlink="folHlink"/>
  <p:sldLayoutIdLst>
    <p:sldLayoutId id="2147484789" r:id="rId1"/>
    <p:sldLayoutId id="2147484790" r:id="rId2"/>
    <p:sldLayoutId id="2147484791" r:id="rId3"/>
    <p:sldLayoutId id="2147484792" r:id="rId4"/>
    <p:sldLayoutId id="2147484793" r:id="rId5"/>
    <p:sldLayoutId id="2147484794" r:id="rId6"/>
    <p:sldLayoutId id="2147484795" r:id="rId7"/>
    <p:sldLayoutId id="2147484796" r:id="rId8"/>
    <p:sldLayoutId id="2147484797" r:id="rId9"/>
    <p:sldLayoutId id="2147484798" r:id="rId10"/>
    <p:sldLayoutId id="2147484799" r:id="rId11"/>
  </p:sldLayoutIdLst>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left)">
                                      <p:cBhvr>
                                        <p:cTn id="7" dur="500"/>
                                        <p:tgtEl>
                                          <p:spTgt spid="102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27">
                                            <p:txEl>
                                              <p:pRg st="0" end="0"/>
                                            </p:txEl>
                                          </p:spTgt>
                                        </p:tgtEl>
                                        <p:attrNameLst>
                                          <p:attrName>style.visibility</p:attrName>
                                        </p:attrNameLst>
                                      </p:cBhvr>
                                      <p:to>
                                        <p:strVal val="visible"/>
                                      </p:to>
                                    </p:set>
                                    <p:animEffect transition="in" filter="wipe(left)">
                                      <p:cBhvr>
                                        <p:cTn id="11" dur="500"/>
                                        <p:tgtEl>
                                          <p:spTgt spid="102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27">
                                            <p:txEl>
                                              <p:pRg st="1" end="1"/>
                                            </p:txEl>
                                          </p:spTgt>
                                        </p:tgtEl>
                                        <p:attrNameLst>
                                          <p:attrName>style.visibility</p:attrName>
                                        </p:attrNameLst>
                                      </p:cBhvr>
                                      <p:to>
                                        <p:strVal val="visible"/>
                                      </p:to>
                                    </p:set>
                                    <p:animEffect transition="in" filter="wipe(left)">
                                      <p:cBhvr>
                                        <p:cTn id="15" dur="500"/>
                                        <p:tgtEl>
                                          <p:spTgt spid="1027">
                                            <p:txEl>
                                              <p:pRg st="1" end="1"/>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27">
                                            <p:txEl>
                                              <p:pRg st="2" end="2"/>
                                            </p:txEl>
                                          </p:spTgt>
                                        </p:tgtEl>
                                        <p:attrNameLst>
                                          <p:attrName>style.visibility</p:attrName>
                                        </p:attrNameLst>
                                      </p:cBhvr>
                                      <p:to>
                                        <p:strVal val="visible"/>
                                      </p:to>
                                    </p:set>
                                    <p:animEffect transition="in" filter="wipe(left)">
                                      <p:cBhvr>
                                        <p:cTn id="19" dur="500"/>
                                        <p:tgtEl>
                                          <p:spTgt spid="1027">
                                            <p:txEl>
                                              <p:pRg st="2" end="2"/>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27">
                                            <p:txEl>
                                              <p:pRg st="3" end="3"/>
                                            </p:txEl>
                                          </p:spTgt>
                                        </p:tgtEl>
                                        <p:attrNameLst>
                                          <p:attrName>style.visibility</p:attrName>
                                        </p:attrNameLst>
                                      </p:cBhvr>
                                      <p:to>
                                        <p:strVal val="visible"/>
                                      </p:to>
                                    </p:set>
                                    <p:animEffect transition="in" filter="wipe(left)">
                                      <p:cBhvr>
                                        <p:cTn id="23" dur="500"/>
                                        <p:tgtEl>
                                          <p:spTgt spid="1027">
                                            <p:txEl>
                                              <p:pRg st="3" end="3"/>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wipe(left)">
                                      <p:cBhvr>
                                        <p:cTn id="27" dur="5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22" presetClass="entr" presetSubtype="8" fill="hold" nodeType="after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wipe(left)">
                      <p:cBhvr>
                        <p:cTn dur="500"/>
                        <p:tgtEl>
                          <p:spTgt spid="1027"/>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wipe(left)">
                      <p:cBhvr>
                        <p:cTn dur="500"/>
                        <p:tgtEl>
                          <p:spTgt spid="1027"/>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wipe(left)">
                      <p:cBhvr>
                        <p:cTn dur="500"/>
                        <p:tgtEl>
                          <p:spTgt spid="1027"/>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wipe(left)">
                      <p:cBhvr>
                        <p:cTn dur="500"/>
                        <p:tgtEl>
                          <p:spTgt spid="1027"/>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wipe(left)">
                      <p:cBhvr>
                        <p:cTn dur="500"/>
                        <p:tgtEl>
                          <p:spTgt spid="1027"/>
                        </p:tgtEl>
                      </p:cBhvr>
                    </p:animEffect>
                  </p:childTnLst>
                </p:cTn>
              </p:par>
            </p:tnLst>
          </p:tmpl>
        </p:tmplLst>
      </p:bldP>
      <p:bldP spid="1026" grpId="0"/>
    </p:bldLst>
  </p:timing>
  <p:hf hdr="0"/>
  <p:txStyles>
    <p:titleStyle>
      <a:lvl1pPr algn="l" rtl="0" eaLnBrk="0" fontAlgn="base" hangingPunct="0">
        <a:spcBef>
          <a:spcPct val="0"/>
        </a:spcBef>
        <a:spcAft>
          <a:spcPct val="0"/>
        </a:spcAft>
        <a:defRPr sz="2800">
          <a:solidFill>
            <a:schemeClr val="bg1"/>
          </a:solidFill>
          <a:latin typeface="+mj-lt"/>
          <a:ea typeface="+mj-ea"/>
          <a:cs typeface="+mj-cs"/>
        </a:defRPr>
      </a:lvl1pPr>
      <a:lvl2pPr algn="l" rtl="0" eaLnBrk="0" fontAlgn="base" hangingPunct="0">
        <a:spcBef>
          <a:spcPct val="0"/>
        </a:spcBef>
        <a:spcAft>
          <a:spcPct val="0"/>
        </a:spcAft>
        <a:defRPr sz="2800">
          <a:solidFill>
            <a:schemeClr val="bg1"/>
          </a:solidFill>
          <a:latin typeface="Arial" charset="0"/>
        </a:defRPr>
      </a:lvl2pPr>
      <a:lvl3pPr algn="l" rtl="0" eaLnBrk="0" fontAlgn="base" hangingPunct="0">
        <a:spcBef>
          <a:spcPct val="0"/>
        </a:spcBef>
        <a:spcAft>
          <a:spcPct val="0"/>
        </a:spcAft>
        <a:defRPr sz="2800">
          <a:solidFill>
            <a:schemeClr val="bg1"/>
          </a:solidFill>
          <a:latin typeface="Arial" charset="0"/>
        </a:defRPr>
      </a:lvl3pPr>
      <a:lvl4pPr algn="l" rtl="0" eaLnBrk="0" fontAlgn="base" hangingPunct="0">
        <a:spcBef>
          <a:spcPct val="0"/>
        </a:spcBef>
        <a:spcAft>
          <a:spcPct val="0"/>
        </a:spcAft>
        <a:defRPr sz="2800">
          <a:solidFill>
            <a:schemeClr val="bg1"/>
          </a:solidFill>
          <a:latin typeface="Arial" charset="0"/>
        </a:defRPr>
      </a:lvl4pPr>
      <a:lvl5pPr algn="l" rtl="0" eaLnBrk="0" fontAlgn="base" hangingPunct="0">
        <a:spcBef>
          <a:spcPct val="0"/>
        </a:spcBef>
        <a:spcAft>
          <a:spcPct val="0"/>
        </a:spcAft>
        <a:defRPr sz="2800">
          <a:solidFill>
            <a:schemeClr val="bg1"/>
          </a:solidFill>
          <a:latin typeface="Arial" charset="0"/>
        </a:defRPr>
      </a:lvl5pPr>
      <a:lvl6pPr marL="457200" algn="l" rtl="0" eaLnBrk="1" fontAlgn="base" hangingPunct="1">
        <a:spcBef>
          <a:spcPct val="0"/>
        </a:spcBef>
        <a:spcAft>
          <a:spcPct val="0"/>
        </a:spcAft>
        <a:defRPr sz="2800">
          <a:solidFill>
            <a:schemeClr val="bg1"/>
          </a:solidFill>
          <a:latin typeface="Arial" charset="0"/>
        </a:defRPr>
      </a:lvl6pPr>
      <a:lvl7pPr marL="914400" algn="l" rtl="0" eaLnBrk="1" fontAlgn="base" hangingPunct="1">
        <a:spcBef>
          <a:spcPct val="0"/>
        </a:spcBef>
        <a:spcAft>
          <a:spcPct val="0"/>
        </a:spcAft>
        <a:defRPr sz="2800">
          <a:solidFill>
            <a:schemeClr val="bg1"/>
          </a:solidFill>
          <a:latin typeface="Arial" charset="0"/>
        </a:defRPr>
      </a:lvl7pPr>
      <a:lvl8pPr marL="1371600" algn="l" rtl="0" eaLnBrk="1" fontAlgn="base" hangingPunct="1">
        <a:spcBef>
          <a:spcPct val="0"/>
        </a:spcBef>
        <a:spcAft>
          <a:spcPct val="0"/>
        </a:spcAft>
        <a:defRPr sz="2800">
          <a:solidFill>
            <a:schemeClr val="bg1"/>
          </a:solidFill>
          <a:latin typeface="Arial" charset="0"/>
        </a:defRPr>
      </a:lvl8pPr>
      <a:lvl9pPr marL="1828800" algn="l" rtl="0" eaLnBrk="1" fontAlgn="base" hangingPunct="1">
        <a:spcBef>
          <a:spcPct val="0"/>
        </a:spcBef>
        <a:spcAft>
          <a:spcPct val="0"/>
        </a:spcAft>
        <a:defRPr sz="2800">
          <a:solidFill>
            <a:schemeClr val="bg1"/>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tx1"/>
          </a:solidFill>
          <a:latin typeface="+mn-lt"/>
        </a:defRPr>
      </a:lvl6pPr>
      <a:lvl7pPr marL="2971800" indent="-228600" algn="l" rtl="0" eaLnBrk="1" fontAlgn="base" hangingPunct="1">
        <a:spcBef>
          <a:spcPct val="20000"/>
        </a:spcBef>
        <a:spcAft>
          <a:spcPct val="0"/>
        </a:spcAft>
        <a:buChar char="»"/>
        <a:defRPr sz="2400">
          <a:solidFill>
            <a:schemeClr val="tx1"/>
          </a:solidFill>
          <a:latin typeface="+mn-lt"/>
        </a:defRPr>
      </a:lvl7pPr>
      <a:lvl8pPr marL="3429000" indent="-228600" algn="l" rtl="0" eaLnBrk="1" fontAlgn="base" hangingPunct="1">
        <a:spcBef>
          <a:spcPct val="20000"/>
        </a:spcBef>
        <a:spcAft>
          <a:spcPct val="0"/>
        </a:spcAft>
        <a:buChar char="»"/>
        <a:defRPr sz="2400">
          <a:solidFill>
            <a:schemeClr val="tx1"/>
          </a:solidFill>
          <a:latin typeface="+mn-lt"/>
        </a:defRPr>
      </a:lvl8pPr>
      <a:lvl9pPr marL="3886200" indent="-228600" algn="l" rtl="0" eaLnBrk="1" fontAlgn="base" hangingPunct="1">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9999"/>
          </a:schemeClr>
        </a:solidFill>
        <a:effectLst/>
      </p:bgPr>
    </p:bg>
    <p:spTree>
      <p:nvGrpSpPr>
        <p:cNvPr id="1" name=""/>
        <p:cNvGrpSpPr/>
        <p:nvPr/>
      </p:nvGrpSpPr>
      <p:grpSpPr>
        <a:xfrm>
          <a:off x="0" y="0"/>
          <a:ext cx="0" cy="0"/>
          <a:chOff x="0" y="0"/>
          <a:chExt cx="0" cy="0"/>
        </a:xfrm>
      </p:grpSpPr>
      <p:sp>
        <p:nvSpPr>
          <p:cNvPr id="6146" name="Rectangle 2"/>
          <p:cNvSpPr>
            <a:spLocks noChangeArrowheads="1"/>
          </p:cNvSpPr>
          <p:nvPr/>
        </p:nvSpPr>
        <p:spPr bwMode="auto">
          <a:xfrm>
            <a:off x="0" y="0"/>
            <a:ext cx="9144000" cy="6858000"/>
          </a:xfrm>
          <a:prstGeom prst="rect">
            <a:avLst/>
          </a:prstGeom>
          <a:gradFill rotWithShape="1">
            <a:gsLst>
              <a:gs pos="0">
                <a:schemeClr val="bg1"/>
              </a:gs>
              <a:gs pos="100000">
                <a:srgbClr val="D9D9D9"/>
              </a:gs>
            </a:gsLst>
            <a:lin ang="5400000" scaled="1"/>
          </a:gradFill>
          <a:ln w="9525">
            <a:noFill/>
            <a:miter lim="800000"/>
            <a:headEnd/>
            <a:tailEnd/>
          </a:ln>
          <a:effectLst/>
        </p:spPr>
        <p:txBody>
          <a:bodyPr wrap="none" anchor="ctr"/>
          <a:lstStyle/>
          <a:p>
            <a:pPr algn="ctr">
              <a:defRPr/>
            </a:pPr>
            <a:endParaRPr lang="en-GB"/>
          </a:p>
        </p:txBody>
      </p:sp>
      <p:sp>
        <p:nvSpPr>
          <p:cNvPr id="6147" name="Rectangle 3"/>
          <p:cNvSpPr>
            <a:spLocks noChangeArrowheads="1"/>
          </p:cNvSpPr>
          <p:nvPr/>
        </p:nvSpPr>
        <p:spPr bwMode="auto">
          <a:xfrm>
            <a:off x="-93663" y="6453188"/>
            <a:ext cx="8532813" cy="366712"/>
          </a:xfrm>
          <a:prstGeom prst="rect">
            <a:avLst/>
          </a:prstGeom>
          <a:noFill/>
          <a:ln w="9525" algn="ctr">
            <a:noFill/>
            <a:miter lim="800000"/>
            <a:headEnd/>
            <a:tailEnd/>
          </a:ln>
          <a:effectLst/>
        </p:spPr>
        <p:txBody>
          <a:bodyPr lIns="0" tIns="0" rIns="0" bIns="0" anchor="ctr"/>
          <a:lstStyle/>
          <a:p>
            <a:pPr algn="r">
              <a:defRPr/>
            </a:pPr>
            <a:r>
              <a:rPr lang="en-GB" sz="1200">
                <a:solidFill>
                  <a:srgbClr val="4D4D4D"/>
                </a:solidFill>
                <a:latin typeface="Neo Sans" pitchFamily="34" charset="0"/>
              </a:rPr>
              <a:t>m62 visualcommunications is the global leader in presentation effectiveness, from offices in the UK, USA, and Singapore</a:t>
            </a:r>
          </a:p>
        </p:txBody>
      </p:sp>
      <p:pic>
        <p:nvPicPr>
          <p:cNvPr id="8196" name="Picture 4" descr="m62-logo">
            <a:hlinkClick r:id="rId13"/>
          </p:cNvPr>
          <p:cNvPicPr>
            <a:picLocks noChangeAspect="1" noChangeArrowheads="1"/>
          </p:cNvPicPr>
          <p:nvPr/>
        </p:nvPicPr>
        <p:blipFill>
          <a:blip r:embed="rId14" cstate="print"/>
          <a:srcRect/>
          <a:stretch>
            <a:fillRect/>
          </a:stretch>
        </p:blipFill>
        <p:spPr bwMode="auto">
          <a:xfrm>
            <a:off x="8502650" y="6484938"/>
            <a:ext cx="381000" cy="257175"/>
          </a:xfrm>
          <a:prstGeom prst="rect">
            <a:avLst/>
          </a:prstGeom>
          <a:noFill/>
          <a:ln w="9525">
            <a:noFill/>
            <a:miter lim="800000"/>
            <a:headEnd/>
            <a:tailEnd/>
          </a:ln>
        </p:spPr>
      </p:pic>
      <p:pic>
        <p:nvPicPr>
          <p:cNvPr id="8197" name="Picture 5" descr="1">
            <a:hlinkClick r:id="rId15"/>
          </p:cNvPr>
          <p:cNvPicPr>
            <a:picLocks noChangeAspect="1" noChangeArrowheads="1"/>
          </p:cNvPicPr>
          <p:nvPr/>
        </p:nvPicPr>
        <p:blipFill>
          <a:blip r:embed="rId16" cstate="print"/>
          <a:srcRect/>
          <a:stretch>
            <a:fillRect/>
          </a:stretch>
        </p:blipFill>
        <p:spPr bwMode="auto">
          <a:xfrm>
            <a:off x="260350" y="777875"/>
            <a:ext cx="2000250" cy="1457325"/>
          </a:xfrm>
          <a:prstGeom prst="rect">
            <a:avLst/>
          </a:prstGeom>
          <a:noFill/>
          <a:ln w="9525">
            <a:noFill/>
            <a:miter lim="800000"/>
            <a:headEnd/>
            <a:tailEnd/>
          </a:ln>
        </p:spPr>
      </p:pic>
      <p:pic>
        <p:nvPicPr>
          <p:cNvPr id="8198" name="Picture 6" descr="2">
            <a:hlinkClick r:id="rId17"/>
          </p:cNvPr>
          <p:cNvPicPr>
            <a:picLocks noChangeAspect="1" noChangeArrowheads="1"/>
          </p:cNvPicPr>
          <p:nvPr/>
        </p:nvPicPr>
        <p:blipFill>
          <a:blip r:embed="rId18" cstate="print"/>
          <a:srcRect/>
          <a:stretch>
            <a:fillRect/>
          </a:stretch>
        </p:blipFill>
        <p:spPr bwMode="auto">
          <a:xfrm>
            <a:off x="287338" y="2673350"/>
            <a:ext cx="2000250" cy="1457325"/>
          </a:xfrm>
          <a:prstGeom prst="rect">
            <a:avLst/>
          </a:prstGeom>
          <a:noFill/>
          <a:ln w="9525">
            <a:noFill/>
            <a:miter lim="800000"/>
            <a:headEnd/>
            <a:tailEnd/>
          </a:ln>
        </p:spPr>
      </p:pic>
      <p:pic>
        <p:nvPicPr>
          <p:cNvPr id="8199" name="Picture 7" descr="3">
            <a:hlinkClick r:id="rId19"/>
          </p:cNvPr>
          <p:cNvPicPr>
            <a:picLocks noChangeAspect="1" noChangeArrowheads="1"/>
          </p:cNvPicPr>
          <p:nvPr/>
        </p:nvPicPr>
        <p:blipFill>
          <a:blip r:embed="rId20" cstate="print"/>
          <a:srcRect/>
          <a:stretch>
            <a:fillRect/>
          </a:stretch>
        </p:blipFill>
        <p:spPr bwMode="auto">
          <a:xfrm>
            <a:off x="287338" y="4568825"/>
            <a:ext cx="2000250" cy="1457325"/>
          </a:xfrm>
          <a:prstGeom prst="rect">
            <a:avLst/>
          </a:prstGeom>
          <a:noFill/>
          <a:ln w="9525">
            <a:noFill/>
            <a:miter lim="800000"/>
            <a:headEnd/>
            <a:tailEnd/>
          </a:ln>
        </p:spPr>
      </p:pic>
      <p:sp>
        <p:nvSpPr>
          <p:cNvPr id="6152" name="Text Box 8">
            <a:hlinkClick r:id="rId15"/>
          </p:cNvPr>
          <p:cNvSpPr txBox="1">
            <a:spLocks noChangeArrowheads="1"/>
          </p:cNvSpPr>
          <p:nvPr/>
        </p:nvSpPr>
        <p:spPr bwMode="auto">
          <a:xfrm>
            <a:off x="379413" y="2290763"/>
            <a:ext cx="1636712" cy="212725"/>
          </a:xfrm>
          <a:prstGeom prst="rect">
            <a:avLst/>
          </a:prstGeom>
          <a:noFill/>
          <a:ln w="9525" algn="ctr">
            <a:noFill/>
            <a:miter lim="800000"/>
            <a:headEnd/>
            <a:tailEnd/>
          </a:ln>
          <a:effectLst/>
        </p:spPr>
        <p:txBody>
          <a:bodyPr wrap="none" lIns="0" tIns="0" rIns="0" bIns="0" anchor="ctr">
            <a:spAutoFit/>
          </a:bodyPr>
          <a:lstStyle/>
          <a:p>
            <a:pPr>
              <a:defRPr/>
            </a:pPr>
            <a:r>
              <a:rPr lang="en-GB" sz="1400">
                <a:solidFill>
                  <a:srgbClr val="135971"/>
                </a:solidFill>
                <a:latin typeface="Neo Sans" pitchFamily="34" charset="0"/>
              </a:rPr>
              <a:t>Beyond Bullet Points</a:t>
            </a:r>
          </a:p>
        </p:txBody>
      </p:sp>
      <p:sp>
        <p:nvSpPr>
          <p:cNvPr id="6153" name="Text Box 9">
            <a:hlinkClick r:id="rId17"/>
          </p:cNvPr>
          <p:cNvSpPr txBox="1">
            <a:spLocks noChangeArrowheads="1"/>
          </p:cNvSpPr>
          <p:nvPr/>
        </p:nvSpPr>
        <p:spPr bwMode="auto">
          <a:xfrm>
            <a:off x="379413" y="4189413"/>
            <a:ext cx="1417637" cy="212725"/>
          </a:xfrm>
          <a:prstGeom prst="rect">
            <a:avLst/>
          </a:prstGeom>
          <a:noFill/>
          <a:ln w="9525" algn="ctr">
            <a:noFill/>
            <a:miter lim="800000"/>
            <a:headEnd/>
            <a:tailEnd/>
          </a:ln>
          <a:effectLst/>
        </p:spPr>
        <p:txBody>
          <a:bodyPr wrap="none" lIns="0" tIns="0" rIns="0" bIns="0" anchor="ctr">
            <a:spAutoFit/>
          </a:bodyPr>
          <a:lstStyle/>
          <a:p>
            <a:pPr>
              <a:defRPr/>
            </a:pPr>
            <a:r>
              <a:rPr lang="en-GB" sz="1400">
                <a:solidFill>
                  <a:srgbClr val="135971"/>
                </a:solidFill>
                <a:latin typeface="Neo Sans" pitchFamily="34" charset="0"/>
              </a:rPr>
              <a:t>PowerPoint Slides</a:t>
            </a:r>
          </a:p>
        </p:txBody>
      </p:sp>
      <p:sp>
        <p:nvSpPr>
          <p:cNvPr id="6154" name="Text Box 10">
            <a:hlinkClick r:id="rId19"/>
          </p:cNvPr>
          <p:cNvSpPr txBox="1">
            <a:spLocks noChangeArrowheads="1"/>
          </p:cNvSpPr>
          <p:nvPr/>
        </p:nvSpPr>
        <p:spPr bwMode="auto">
          <a:xfrm>
            <a:off x="379413" y="6084888"/>
            <a:ext cx="1598612" cy="212725"/>
          </a:xfrm>
          <a:prstGeom prst="rect">
            <a:avLst/>
          </a:prstGeom>
          <a:noFill/>
          <a:ln w="9525" algn="ctr">
            <a:noFill/>
            <a:miter lim="800000"/>
            <a:headEnd/>
            <a:tailEnd/>
          </a:ln>
          <a:effectLst/>
        </p:spPr>
        <p:txBody>
          <a:bodyPr wrap="none" lIns="0" tIns="0" rIns="0" bIns="0" anchor="ctr">
            <a:spAutoFit/>
          </a:bodyPr>
          <a:lstStyle/>
          <a:p>
            <a:pPr>
              <a:defRPr/>
            </a:pPr>
            <a:r>
              <a:rPr lang="en-GB" sz="1400">
                <a:solidFill>
                  <a:srgbClr val="135971"/>
                </a:solidFill>
                <a:latin typeface="Neo Sans" pitchFamily="34" charset="0"/>
              </a:rPr>
              <a:t>PowerPoint Training</a:t>
            </a:r>
          </a:p>
        </p:txBody>
      </p:sp>
      <p:pic>
        <p:nvPicPr>
          <p:cNvPr id="8203" name="Picture 11" descr="bg"/>
          <p:cNvPicPr>
            <a:picLocks noChangeAspect="1" noChangeArrowheads="1"/>
          </p:cNvPicPr>
          <p:nvPr/>
        </p:nvPicPr>
        <p:blipFill>
          <a:blip r:embed="rId21" cstate="print"/>
          <a:srcRect/>
          <a:stretch>
            <a:fillRect/>
          </a:stretch>
        </p:blipFill>
        <p:spPr bwMode="auto">
          <a:xfrm>
            <a:off x="2520950" y="777875"/>
            <a:ext cx="6362700" cy="5248275"/>
          </a:xfrm>
          <a:prstGeom prst="rect">
            <a:avLst/>
          </a:prstGeom>
          <a:noFill/>
          <a:ln w="9525">
            <a:noFill/>
            <a:miter lim="800000"/>
            <a:headEnd/>
            <a:tailEnd/>
          </a:ln>
        </p:spPr>
      </p:pic>
      <p:sp>
        <p:nvSpPr>
          <p:cNvPr id="6156" name="Text Box 12"/>
          <p:cNvSpPr txBox="1">
            <a:spLocks noChangeArrowheads="1"/>
          </p:cNvSpPr>
          <p:nvPr/>
        </p:nvSpPr>
        <p:spPr bwMode="auto">
          <a:xfrm>
            <a:off x="28575" y="188913"/>
            <a:ext cx="9115425" cy="366712"/>
          </a:xfrm>
          <a:prstGeom prst="rect">
            <a:avLst/>
          </a:prstGeom>
          <a:noFill/>
          <a:ln w="9525" algn="ctr">
            <a:noFill/>
            <a:miter lim="800000"/>
            <a:headEnd/>
            <a:tailEnd/>
          </a:ln>
          <a:effectLst/>
        </p:spPr>
        <p:txBody>
          <a:bodyPr lIns="0" tIns="0" rIns="0" bIns="0" anchor="ctr"/>
          <a:lstStyle/>
          <a:p>
            <a:pPr algn="ctr">
              <a:defRPr/>
            </a:pPr>
            <a:r>
              <a:rPr lang="en-GB" sz="2100">
                <a:solidFill>
                  <a:srgbClr val="333333"/>
                </a:solidFill>
                <a:latin typeface="Neo Sans" pitchFamily="34" charset="0"/>
              </a:rPr>
              <a:t>It’s not the </a:t>
            </a:r>
            <a:r>
              <a:rPr lang="en-GB" sz="2100" b="1">
                <a:solidFill>
                  <a:srgbClr val="333333"/>
                </a:solidFill>
                <a:latin typeface="Neo Sans" pitchFamily="34" charset="0"/>
              </a:rPr>
              <a:t>design</a:t>
            </a:r>
            <a:r>
              <a:rPr lang="en-GB" sz="2100">
                <a:solidFill>
                  <a:srgbClr val="333333"/>
                </a:solidFill>
                <a:latin typeface="Neo Sans" pitchFamily="34" charset="0"/>
              </a:rPr>
              <a:t> of your template, it’s what you </a:t>
            </a:r>
            <a:r>
              <a:rPr lang="en-GB" sz="2100" b="1">
                <a:solidFill>
                  <a:srgbClr val="333333"/>
                </a:solidFill>
                <a:latin typeface="Neo Sans" pitchFamily="34" charset="0"/>
              </a:rPr>
              <a:t>do with it</a:t>
            </a:r>
            <a:r>
              <a:rPr lang="en-GB" sz="2100">
                <a:solidFill>
                  <a:srgbClr val="333333"/>
                </a:solidFill>
                <a:latin typeface="Neo Sans" pitchFamily="34" charset="0"/>
              </a:rPr>
              <a:t> that counts</a:t>
            </a:r>
          </a:p>
        </p:txBody>
      </p:sp>
    </p:spTree>
  </p:cSld>
  <p:clrMap bg1="lt1" tx1="dk1" bg2="lt2" tx2="dk2" accent1="accent1" accent2="accent2" accent3="accent3" accent4="accent4" accent5="accent5" accent6="accent6" hlink="hlink" folHlink="folHlink"/>
  <p:sldLayoutIdLst>
    <p:sldLayoutId id="2147484761" r:id="rId1"/>
    <p:sldLayoutId id="2147484762" r:id="rId2"/>
    <p:sldLayoutId id="2147484763" r:id="rId3"/>
    <p:sldLayoutId id="2147484764" r:id="rId4"/>
    <p:sldLayoutId id="2147484765" r:id="rId5"/>
    <p:sldLayoutId id="2147484766" r:id="rId6"/>
    <p:sldLayoutId id="2147484767" r:id="rId7"/>
    <p:sldLayoutId id="2147484768" r:id="rId8"/>
    <p:sldLayoutId id="2147484769" r:id="rId9"/>
    <p:sldLayoutId id="2147484770" r:id="rId10"/>
    <p:sldLayoutId id="2147484771" r:id="rId11"/>
  </p:sldLayoutIdLst>
  <p:transition spd="slow">
    <p:fade/>
  </p:transition>
  <p:hf hdr="0"/>
  <p:txStyles>
    <p:titleStyle>
      <a:lvl1pPr algn="ctr" rtl="0" eaLnBrk="0" fontAlgn="base" hangingPunct="0">
        <a:spcBef>
          <a:spcPct val="0"/>
        </a:spcBef>
        <a:spcAft>
          <a:spcPct val="0"/>
        </a:spcAft>
        <a:defRPr sz="2000">
          <a:solidFill>
            <a:srgbClr val="333333"/>
          </a:solidFill>
          <a:latin typeface="+mj-lt"/>
          <a:ea typeface="+mj-ea"/>
          <a:cs typeface="+mj-cs"/>
        </a:defRPr>
      </a:lvl1pPr>
      <a:lvl2pPr algn="ctr" rtl="0" eaLnBrk="0" fontAlgn="base" hangingPunct="0">
        <a:spcBef>
          <a:spcPct val="0"/>
        </a:spcBef>
        <a:spcAft>
          <a:spcPct val="0"/>
        </a:spcAft>
        <a:defRPr sz="2000">
          <a:solidFill>
            <a:srgbClr val="333333"/>
          </a:solidFill>
          <a:latin typeface="Neo Sans" pitchFamily="34" charset="0"/>
        </a:defRPr>
      </a:lvl2pPr>
      <a:lvl3pPr algn="ctr" rtl="0" eaLnBrk="0" fontAlgn="base" hangingPunct="0">
        <a:spcBef>
          <a:spcPct val="0"/>
        </a:spcBef>
        <a:spcAft>
          <a:spcPct val="0"/>
        </a:spcAft>
        <a:defRPr sz="2000">
          <a:solidFill>
            <a:srgbClr val="333333"/>
          </a:solidFill>
          <a:latin typeface="Neo Sans" pitchFamily="34" charset="0"/>
        </a:defRPr>
      </a:lvl3pPr>
      <a:lvl4pPr algn="ctr" rtl="0" eaLnBrk="0" fontAlgn="base" hangingPunct="0">
        <a:spcBef>
          <a:spcPct val="0"/>
        </a:spcBef>
        <a:spcAft>
          <a:spcPct val="0"/>
        </a:spcAft>
        <a:defRPr sz="2000">
          <a:solidFill>
            <a:srgbClr val="333333"/>
          </a:solidFill>
          <a:latin typeface="Neo Sans" pitchFamily="34" charset="0"/>
        </a:defRPr>
      </a:lvl4pPr>
      <a:lvl5pPr algn="ctr" rtl="0" eaLnBrk="0" fontAlgn="base" hangingPunct="0">
        <a:spcBef>
          <a:spcPct val="0"/>
        </a:spcBef>
        <a:spcAft>
          <a:spcPct val="0"/>
        </a:spcAft>
        <a:defRPr sz="2000">
          <a:solidFill>
            <a:srgbClr val="333333"/>
          </a:solidFill>
          <a:latin typeface="Neo Sans" pitchFamily="34" charset="0"/>
        </a:defRPr>
      </a:lvl5pPr>
      <a:lvl6pPr marL="457200" algn="ctr" rtl="0" eaLnBrk="1" fontAlgn="base" hangingPunct="1">
        <a:spcBef>
          <a:spcPct val="0"/>
        </a:spcBef>
        <a:spcAft>
          <a:spcPct val="0"/>
        </a:spcAft>
        <a:defRPr sz="2000">
          <a:solidFill>
            <a:srgbClr val="333333"/>
          </a:solidFill>
          <a:latin typeface="Neo Sans" pitchFamily="34" charset="0"/>
        </a:defRPr>
      </a:lvl6pPr>
      <a:lvl7pPr marL="914400" algn="ctr" rtl="0" eaLnBrk="1" fontAlgn="base" hangingPunct="1">
        <a:spcBef>
          <a:spcPct val="0"/>
        </a:spcBef>
        <a:spcAft>
          <a:spcPct val="0"/>
        </a:spcAft>
        <a:defRPr sz="2000">
          <a:solidFill>
            <a:srgbClr val="333333"/>
          </a:solidFill>
          <a:latin typeface="Neo Sans" pitchFamily="34" charset="0"/>
        </a:defRPr>
      </a:lvl7pPr>
      <a:lvl8pPr marL="1371600" algn="ctr" rtl="0" eaLnBrk="1" fontAlgn="base" hangingPunct="1">
        <a:spcBef>
          <a:spcPct val="0"/>
        </a:spcBef>
        <a:spcAft>
          <a:spcPct val="0"/>
        </a:spcAft>
        <a:defRPr sz="2000">
          <a:solidFill>
            <a:srgbClr val="333333"/>
          </a:solidFill>
          <a:latin typeface="Neo Sans" pitchFamily="34" charset="0"/>
        </a:defRPr>
      </a:lvl8pPr>
      <a:lvl9pPr marL="1828800" algn="ctr" rtl="0" eaLnBrk="1" fontAlgn="base" hangingPunct="1">
        <a:spcBef>
          <a:spcPct val="0"/>
        </a:spcBef>
        <a:spcAft>
          <a:spcPct val="0"/>
        </a:spcAft>
        <a:defRPr sz="2000">
          <a:solidFill>
            <a:srgbClr val="333333"/>
          </a:solidFill>
          <a:latin typeface="Neo Sans"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7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7.xml"/><Relationship Id="rId1" Type="http://schemas.openxmlformats.org/officeDocument/2006/relationships/vmlDrawing" Target="../drawings/vmlDrawing1.vml"/><Relationship Id="rId5" Type="http://schemas.openxmlformats.org/officeDocument/2006/relationships/image" Target="../media/image10.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7.xml"/><Relationship Id="rId1" Type="http://schemas.openxmlformats.org/officeDocument/2006/relationships/vmlDrawing" Target="../drawings/vmlDrawing2.vml"/><Relationship Id="rId5" Type="http://schemas.openxmlformats.org/officeDocument/2006/relationships/image" Target="../media/image11.w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9.xml"/><Relationship Id="rId7" Type="http://schemas.openxmlformats.org/officeDocument/2006/relationships/image" Target="../media/image13.wmf"/><Relationship Id="rId2" Type="http://schemas.openxmlformats.org/officeDocument/2006/relationships/slideLayout" Target="../slideLayouts/slideLayout77.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12.wmf"/><Relationship Id="rId4" Type="http://schemas.openxmlformats.org/officeDocument/2006/relationships/oleObject" Target="../embeddings/oleObject3.bin"/><Relationship Id="rId9" Type="http://schemas.openxmlformats.org/officeDocument/2006/relationships/image" Target="../media/image14.wmf"/></Relationships>
</file>

<file path=ppt/slides/_rels/slide13.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73.xml"/><Relationship Id="rId1" Type="http://schemas.openxmlformats.org/officeDocument/2006/relationships/vmlDrawing" Target="../drawings/vmlDrawing4.vml"/><Relationship Id="rId6" Type="http://schemas.openxmlformats.org/officeDocument/2006/relationships/image" Target="../media/image16.emf"/><Relationship Id="rId5" Type="http://schemas.openxmlformats.org/officeDocument/2006/relationships/oleObject" Target="../embeddings/oleObject7.bin"/><Relationship Id="rId4" Type="http://schemas.openxmlformats.org/officeDocument/2006/relationships/image" Target="../media/image15.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7.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image" Target="../media/image21.wmf"/><Relationship Id="rId3" Type="http://schemas.openxmlformats.org/officeDocument/2006/relationships/notesSlide" Target="../notesSlides/notesSlide11.xml"/><Relationship Id="rId7" Type="http://schemas.openxmlformats.org/officeDocument/2006/relationships/image" Target="../media/image18.wmf"/><Relationship Id="rId12" Type="http://schemas.openxmlformats.org/officeDocument/2006/relationships/oleObject" Target="../embeddings/oleObject13.bin"/><Relationship Id="rId2" Type="http://schemas.openxmlformats.org/officeDocument/2006/relationships/slideLayout" Target="../slideLayouts/slideLayout77.xml"/><Relationship Id="rId1" Type="http://schemas.openxmlformats.org/officeDocument/2006/relationships/vmlDrawing" Target="../drawings/vmlDrawing5.vml"/><Relationship Id="rId6" Type="http://schemas.openxmlformats.org/officeDocument/2006/relationships/oleObject" Target="../embeddings/oleObject10.bin"/><Relationship Id="rId11" Type="http://schemas.openxmlformats.org/officeDocument/2006/relationships/image" Target="../media/image20.wmf"/><Relationship Id="rId5" Type="http://schemas.openxmlformats.org/officeDocument/2006/relationships/image" Target="../media/image11.wmf"/><Relationship Id="rId10" Type="http://schemas.openxmlformats.org/officeDocument/2006/relationships/oleObject" Target="../embeddings/oleObject12.bin"/><Relationship Id="rId4" Type="http://schemas.openxmlformats.org/officeDocument/2006/relationships/oleObject" Target="../embeddings/oleObject9.bin"/><Relationship Id="rId9" Type="http://schemas.openxmlformats.org/officeDocument/2006/relationships/image" Target="../media/image19.w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7.xml"/><Relationship Id="rId1" Type="http://schemas.openxmlformats.org/officeDocument/2006/relationships/vmlDrawing" Target="../drawings/vmlDrawing6.vml"/><Relationship Id="rId5" Type="http://schemas.openxmlformats.org/officeDocument/2006/relationships/image" Target="../media/image22.wmf"/><Relationship Id="rId4" Type="http://schemas.openxmlformats.org/officeDocument/2006/relationships/oleObject" Target="../embeddings/oleObject14.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7.xml"/><Relationship Id="rId1" Type="http://schemas.openxmlformats.org/officeDocument/2006/relationships/vmlDrawing" Target="../drawings/vmlDrawing7.vml"/><Relationship Id="rId5" Type="http://schemas.openxmlformats.org/officeDocument/2006/relationships/image" Target="../media/image23.wmf"/><Relationship Id="rId4" Type="http://schemas.openxmlformats.org/officeDocument/2006/relationships/oleObject" Target="../embeddings/oleObject15.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notesSlide" Target="../notesSlides/notesSlide14.xml"/><Relationship Id="rId7" Type="http://schemas.openxmlformats.org/officeDocument/2006/relationships/image" Target="../media/image25.emf"/><Relationship Id="rId2" Type="http://schemas.openxmlformats.org/officeDocument/2006/relationships/slideLayout" Target="../slideLayouts/slideLayout77.xml"/><Relationship Id="rId1" Type="http://schemas.openxmlformats.org/officeDocument/2006/relationships/vmlDrawing" Target="../drawings/vmlDrawing8.vml"/><Relationship Id="rId6" Type="http://schemas.openxmlformats.org/officeDocument/2006/relationships/oleObject" Target="../embeddings/oleObject17.bin"/><Relationship Id="rId11" Type="http://schemas.openxmlformats.org/officeDocument/2006/relationships/image" Target="../media/image27.wmf"/><Relationship Id="rId5" Type="http://schemas.openxmlformats.org/officeDocument/2006/relationships/image" Target="../media/image24.emf"/><Relationship Id="rId10" Type="http://schemas.openxmlformats.org/officeDocument/2006/relationships/oleObject" Target="../embeddings/oleObject19.bin"/><Relationship Id="rId4" Type="http://schemas.openxmlformats.org/officeDocument/2006/relationships/oleObject" Target="../embeddings/oleObject16.bin"/><Relationship Id="rId9" Type="http://schemas.openxmlformats.org/officeDocument/2006/relationships/image" Target="../media/image26.e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notesSlide" Target="../notesSlides/notesSlide15.xml"/><Relationship Id="rId7" Type="http://schemas.openxmlformats.org/officeDocument/2006/relationships/image" Target="../media/image29.wmf"/><Relationship Id="rId2" Type="http://schemas.openxmlformats.org/officeDocument/2006/relationships/slideLayout" Target="../slideLayouts/slideLayout77.xml"/><Relationship Id="rId1" Type="http://schemas.openxmlformats.org/officeDocument/2006/relationships/vmlDrawing" Target="../drawings/vmlDrawing9.vml"/><Relationship Id="rId6" Type="http://schemas.openxmlformats.org/officeDocument/2006/relationships/oleObject" Target="../embeddings/oleObject21.bin"/><Relationship Id="rId11" Type="http://schemas.openxmlformats.org/officeDocument/2006/relationships/image" Target="../media/image31.emf"/><Relationship Id="rId5" Type="http://schemas.openxmlformats.org/officeDocument/2006/relationships/image" Target="../media/image28.emf"/><Relationship Id="rId10" Type="http://schemas.openxmlformats.org/officeDocument/2006/relationships/oleObject" Target="../embeddings/oleObject23.bin"/><Relationship Id="rId4" Type="http://schemas.openxmlformats.org/officeDocument/2006/relationships/oleObject" Target="../embeddings/oleObject20.bin"/><Relationship Id="rId9" Type="http://schemas.openxmlformats.org/officeDocument/2006/relationships/image" Target="../media/image30.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7.xml"/><Relationship Id="rId1" Type="http://schemas.openxmlformats.org/officeDocument/2006/relationships/vmlDrawing" Target="../drawings/vmlDrawing10.vml"/><Relationship Id="rId5" Type="http://schemas.openxmlformats.org/officeDocument/2006/relationships/image" Target="../media/image32.wmf"/><Relationship Id="rId4" Type="http://schemas.openxmlformats.org/officeDocument/2006/relationships/oleObject" Target="../embeddings/oleObject24.bin"/></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73.xml"/><Relationship Id="rId1" Type="http://schemas.openxmlformats.org/officeDocument/2006/relationships/vmlDrawing" Target="../drawings/vmlDrawing11.vml"/><Relationship Id="rId4" Type="http://schemas.openxmlformats.org/officeDocument/2006/relationships/image" Target="../media/image34.w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7.xml"/><Relationship Id="rId1" Type="http://schemas.openxmlformats.org/officeDocument/2006/relationships/vmlDrawing" Target="../drawings/vmlDrawing12.vml"/><Relationship Id="rId6" Type="http://schemas.openxmlformats.org/officeDocument/2006/relationships/oleObject" Target="../embeddings/oleObject27.bin"/><Relationship Id="rId5" Type="http://schemas.openxmlformats.org/officeDocument/2006/relationships/image" Target="../media/image35.emf"/><Relationship Id="rId4" Type="http://schemas.openxmlformats.org/officeDocument/2006/relationships/oleObject" Target="../embeddings/oleObject26.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7.xml"/><Relationship Id="rId1" Type="http://schemas.openxmlformats.org/officeDocument/2006/relationships/vmlDrawing" Target="../drawings/vmlDrawing13.vml"/><Relationship Id="rId5" Type="http://schemas.openxmlformats.org/officeDocument/2006/relationships/image" Target="../media/image36.wmf"/><Relationship Id="rId4" Type="http://schemas.openxmlformats.org/officeDocument/2006/relationships/oleObject" Target="../embeddings/oleObject28.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7.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oleObject" Target="../embeddings/oleObject31.bin"/><Relationship Id="rId2" Type="http://schemas.openxmlformats.org/officeDocument/2006/relationships/slideLayout" Target="../slideLayouts/slideLayout73.xml"/><Relationship Id="rId1" Type="http://schemas.openxmlformats.org/officeDocument/2006/relationships/vmlDrawing" Target="../drawings/vmlDrawing14.vml"/><Relationship Id="rId6" Type="http://schemas.openxmlformats.org/officeDocument/2006/relationships/oleObject" Target="../embeddings/oleObject30.bin"/><Relationship Id="rId5" Type="http://schemas.openxmlformats.org/officeDocument/2006/relationships/image" Target="../media/image35.emf"/><Relationship Id="rId4" Type="http://schemas.openxmlformats.org/officeDocument/2006/relationships/oleObject" Target="../embeddings/oleObject29.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7.xml"/><Relationship Id="rId1" Type="http://schemas.openxmlformats.org/officeDocument/2006/relationships/vmlDrawing" Target="../drawings/vmlDrawing15.vml"/><Relationship Id="rId5" Type="http://schemas.openxmlformats.org/officeDocument/2006/relationships/image" Target="../media/image38.emf"/><Relationship Id="rId4" Type="http://schemas.openxmlformats.org/officeDocument/2006/relationships/oleObject" Target="../embeddings/oleObject32.bin"/></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7.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7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7.xml"/></Relationships>
</file>

<file path=ppt/slides/_rels/slide43.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image" Target="../media/image40.gif"/><Relationship Id="rId1" Type="http://schemas.openxmlformats.org/officeDocument/2006/relationships/slideLayout" Target="../slideLayouts/slideLayout7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3.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3" name="Picture 7" descr="http://i36.tinypic.com/20kqioy.jpg"/>
          <p:cNvPicPr>
            <a:picLocks noChangeAspect="1" noChangeArrowheads="1"/>
          </p:cNvPicPr>
          <p:nvPr/>
        </p:nvPicPr>
        <p:blipFill>
          <a:blip r:embed="rId2" cstate="print">
            <a:lum bright="40000"/>
          </a:blip>
          <a:srcRect/>
          <a:stretch>
            <a:fillRect/>
          </a:stretch>
        </p:blipFill>
        <p:spPr bwMode="auto">
          <a:xfrm>
            <a:off x="0" y="0"/>
            <a:ext cx="9144000" cy="68580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5400000" scaled="0"/>
          </a:gradFill>
          <a:effectLst>
            <a:outerShdw dist="50800" dir="5400000" algn="ctr" rotWithShape="0">
              <a:schemeClr val="tx2">
                <a:lumMod val="75000"/>
                <a:alpha val="31000"/>
              </a:schemeClr>
            </a:outerShdw>
          </a:effectLst>
        </p:spPr>
      </p:pic>
      <p:sp>
        <p:nvSpPr>
          <p:cNvPr id="8" name="Subtitle 7"/>
          <p:cNvSpPr>
            <a:spLocks noGrp="1"/>
          </p:cNvSpPr>
          <p:nvPr>
            <p:ph type="subTitle" idx="1"/>
          </p:nvPr>
        </p:nvSpPr>
        <p:spPr>
          <a:xfrm>
            <a:off x="427955" y="2755885"/>
            <a:ext cx="8288089" cy="1752600"/>
          </a:xfrm>
          <a:scene3d>
            <a:camera prst="orthographicFront">
              <a:rot lat="0" lon="0" rev="21594000"/>
            </a:camera>
            <a:lightRig rig="threePt" dir="t"/>
          </a:scene3d>
        </p:spPr>
        <p:txBody>
          <a:bodyPr>
            <a:normAutofit/>
          </a:bodyPr>
          <a:lstStyle/>
          <a:p>
            <a:r>
              <a:rPr lang="sr-Latn-CS" sz="2400" dirty="0">
                <a:latin typeface="Lucida Handwriting" pitchFamily="66" charset="0"/>
              </a:rPr>
              <a:t> Milan Bašić</a:t>
            </a:r>
            <a:r>
              <a:rPr lang="sr-Cyrl-RS" sz="2400" dirty="0">
                <a:latin typeface="Lucida Handwriting" pitchFamily="66" charset="0"/>
              </a:rPr>
              <a:t> </a:t>
            </a:r>
            <a:r>
              <a:rPr lang="sr-Latn-RS" sz="2400" dirty="0">
                <a:latin typeface="Lucida Handwriting" pitchFamily="66" charset="0"/>
              </a:rPr>
              <a:t>i</a:t>
            </a:r>
            <a:r>
              <a:rPr lang="en-US" sz="2400" dirty="0">
                <a:latin typeface="Lucida Handwriting" pitchFamily="66" charset="0"/>
              </a:rPr>
              <a:t> Branko </a:t>
            </a:r>
            <a:r>
              <a:rPr lang="en-US" sz="2400" dirty="0" err="1">
                <a:latin typeface="Lucida Handwriting" pitchFamily="66" charset="0"/>
              </a:rPr>
              <a:t>Arsi</a:t>
            </a:r>
            <a:r>
              <a:rPr lang="sr-Latn-RS" sz="2400" dirty="0">
                <a:latin typeface="Lucida Handwriting" pitchFamily="66" charset="0"/>
              </a:rPr>
              <a:t>ć</a:t>
            </a:r>
            <a:endParaRPr lang="sr-Latn-CS" sz="2400" dirty="0">
              <a:latin typeface="Lucida Handwriting" pitchFamily="66" charset="0"/>
            </a:endParaRPr>
          </a:p>
          <a:p>
            <a:r>
              <a:rPr lang="sr-Latn-CS" sz="1800" dirty="0">
                <a:latin typeface="Lucida Handwriting" pitchFamily="66" charset="0"/>
              </a:rPr>
              <a:t>Prirodno-matematičk</a:t>
            </a:r>
            <a:r>
              <a:rPr lang="en-US" sz="1800" dirty="0" err="1">
                <a:latin typeface="Lucida Handwriting" pitchFamily="66" charset="0"/>
              </a:rPr>
              <a:t>i</a:t>
            </a:r>
            <a:r>
              <a:rPr lang="sr-Latn-CS" sz="1800" dirty="0">
                <a:latin typeface="Lucida Handwriting" pitchFamily="66" charset="0"/>
              </a:rPr>
              <a:t> fakutet</a:t>
            </a:r>
            <a:r>
              <a:rPr lang="en-US" sz="1800" dirty="0">
                <a:latin typeface="Lucida Handwriting" pitchFamily="66" charset="0"/>
              </a:rPr>
              <a:t> </a:t>
            </a:r>
            <a:r>
              <a:rPr lang="sr-Latn-CS" sz="1800" dirty="0">
                <a:latin typeface="Lucida Handwriting" pitchFamily="66" charset="0"/>
              </a:rPr>
              <a:t>u Nišu</a:t>
            </a:r>
          </a:p>
          <a:p>
            <a:r>
              <a:rPr lang="sr-Latn-CS" sz="1800" dirty="0">
                <a:latin typeface="Lucida Handwriting" pitchFamily="66" charset="0"/>
              </a:rPr>
              <a:t>Prirodno-matematički fakultet u Kragujevcu</a:t>
            </a:r>
            <a:endParaRPr lang="sr-Latn-CS" sz="2400" dirty="0">
              <a:latin typeface="Lucida Handwriting" pitchFamily="66" charset="0"/>
            </a:endParaRPr>
          </a:p>
          <a:p>
            <a:endParaRPr lang="en-US" sz="2400" dirty="0">
              <a:latin typeface="Lucida Handwriting" pitchFamily="66" charset="0"/>
            </a:endParaRPr>
          </a:p>
        </p:txBody>
      </p:sp>
      <p:sp>
        <p:nvSpPr>
          <p:cNvPr id="7" name="Title 6"/>
          <p:cNvSpPr>
            <a:spLocks noGrp="1"/>
          </p:cNvSpPr>
          <p:nvPr>
            <p:ph type="ctrTitle"/>
          </p:nvPr>
        </p:nvSpPr>
        <p:spPr>
          <a:xfrm>
            <a:off x="251520" y="1285860"/>
            <a:ext cx="8568952" cy="1470025"/>
          </a:xfrm>
        </p:spPr>
        <p:txBody>
          <a:bodyPr/>
          <a:lstStyle/>
          <a:p>
            <a:r>
              <a:rPr lang="sr-Latn-CS" b="1" dirty="0"/>
              <a:t>C</a:t>
            </a:r>
            <a:r>
              <a:rPr lang="en-US" b="1" dirty="0"/>
              <a:t>l</a:t>
            </a:r>
            <a:r>
              <a:rPr lang="sr-Latn-CS" b="1" dirty="0"/>
              <a:t>ustering - selected topics</a:t>
            </a:r>
            <a:endParaRPr lang="en-US" b="1" dirty="0"/>
          </a:p>
        </p:txBody>
      </p:sp>
      <p:pic>
        <p:nvPicPr>
          <p:cNvPr id="70659" name="Picture 3" descr="http://cpctas-lcmb.pmf.kg.ac.rs/lcmb/LogoPMF.gif"/>
          <p:cNvPicPr>
            <a:picLocks noChangeAspect="1" noChangeArrowheads="1"/>
          </p:cNvPicPr>
          <p:nvPr/>
        </p:nvPicPr>
        <p:blipFill>
          <a:blip r:embed="rId3" cstate="print"/>
          <a:srcRect/>
          <a:stretch>
            <a:fillRect/>
          </a:stretch>
        </p:blipFill>
        <p:spPr bwMode="auto">
          <a:xfrm>
            <a:off x="251520" y="4797152"/>
            <a:ext cx="1691680" cy="1691680"/>
          </a:xfrm>
          <a:prstGeom prst="rect">
            <a:avLst/>
          </a:prstGeom>
          <a:noFill/>
        </p:spPr>
      </p:pic>
      <p:sp>
        <p:nvSpPr>
          <p:cNvPr id="70661" name="AutoShape 5" descr="data:image/jpeg;base64,/9j/4AAQSkZJRgABAQAAAQABAAD/2wCEAAkGBhQSERUUExQWFRUWGB0XFBcYGRcXFxwXGBcYHBgaGhwXHCYeGiAkGhgUHy8gIycpLSwsFx4xNTAqNSYrLCkBCQoKDgwOGg8PGiwkHB0pKSwsKSopLCksKSksLCkpKSksKSwpLCwsLCwsKSkpKSwsLCkpLCwpLCwsLCksLCwpKf/AABEIAMIBAwMBIgACEQEDEQH/xAAcAAABBQEBAQAAAAAAAAAAAAAFAAMEBgcCAQj/xABDEAACAQIEAggDBAkDAwUBAQABAhEAAwQSITEFQQYTIlFhcYGhMpGxI0JSwQcUM2JygpKi0UOy8BUWwjRT0uHxYyT/xAAZAQADAQEBAAAAAAAAAAAAAAAAAQIDBAX/xAAjEQACAgICAgIDAQAAAAAAAAAAAQIRITEDEkFREyIEYbEy/9oADAMBAAIRAxEAPwDH2DIdQVPjp8j/AIqdb4zcAysRdX8N0Bx8z2verULUiCJqHd4DZb7mX+HT229qkYLwuNschdw5ne02e36o/wBBNH+GcYvAAW3sYpY0Weovf0tpQi90Ub7jhvBhB+Yke1DsTwi6nx22jvAzD2/OgDQsF0lsqYvLcw7Ex9qhVTpycSsb6kirJh2DLmRlZTsykMp8iNKyHBcdv2xC3GK/hY5l8oaQPSKnYbjlsEsbTWXO9zDO1lvCVnI3rWUuNPJam0aqoroJVI4f0mufcxFq+J+DEL1F2I2W4nYYz3g0WHTNLf8A6mzew+mrFettej2/8Vi+OS0aKaZYcldG3UfAcTs3xNm6lzvysDHmBqPWpgJrNprZadjJQ0xctgnyFTC9MMNT/wA5Vpxf6JnopvHeFYS7cYvcuYe5MM1wBrRIMfGDlWY0BaQPu1FwnRO7hy7ZRdtvZuoGtS857bKogDNqSNhAnem+IFGvXWKshLsM9liCQCfiV8yP46Ca54fwpsx/VMQUZbLuQii0S68mtk9UQZHazGIjYCu7rJHN2QFXgSshEwwB0MSGIBg+RketErNmynDijWTdvu7KHX7mVgyklpgQ0QBrB23qYnSe+QDi8NbxC6qHXsXgIM7bHsnbLJiuxxbCXUa3ZuMjswcLdyqVcRCyYDbbZiZqpvCtUzDj/wBOpWv4U7iPCWtBTcXLmEx94fxKdpGoiZFQzYYQRIkZlOoMSRI9QRPga1DjnRVepTMz3WbVnRTCQDAOWYEczp86rnEuAG5hcP1JDdUb1smd5uC4sEaffahcbkrRb5VF1IA4fpDdWBci6oiBcHaEcww1B8TO1W/o7i7l5BctXGQK2Vlufa5Yg5lYkMdwdTyiBVa4VwM3MVasXsyC4SJIk6KxAB8Ssc96tPRjDDD38RhpJC/CTzyEifUMprOUawzWMk8otA4/fsaYmzmUf6tntDza2e2P5c1FsBxizfE23VwN4OoPcRup8DSwJD2lJ3iDPeNPeJ9aHcQ6L2rpzZcrjZ0JRx5MpB9K5GdKDhShPF8NqG9D+R+vtQ8PjbGzDEoOTwl30ZRlbyKjzp6z0qsXZtXc1h20C3QEM8sraq2sHsk044diatEcmh3FsGhRmCHNBgrvMGNtxPfRBtDHPY0prpMSs2OGNDFTmtPIYaZtNm12IOoE+msDvo7jms3MjctvLmIOv7w8j31YGUDUc96ZvYVX3Go2I0I8iNRS2BYNCJGoNQeJ4UuhyxmHw+dMcFxkMbLeaHw5j03+fdRV7dY6Zpsz3D9Krec2r46m4pgyewfJuWkHWN6Jsah/pB6K9YpvoO2o7QA+Id3nvHy56UPh3E79hc6E9XOWDqmaJjwMa6RW6dozao0pMU4EA6DbSaVVG306WO1aaecMI9JpUUgLELU051MV2+E6pgv3G+HwP4f8etSUXaglDSWq9a3UpLddfqwmgYMxHCLdz4kUnviD8xrUA9Cc5i0WzHYHtD8j6zVy4VgUZ+3MAbDn8taI3+jgfN1btb0kLGYTJ1Oskbactalugozq/wDo3xSbths3JesYMfASgWf5o8aDJi8RhXNvM9pl0Nttv6TKnzggzoda0LB8UAQ24HWElGuRnMiYMfEQO7wpYjAm4o64K5iDIERy02FJSsKM/OPtOZu4dQ0yLlkmy4Pfp2WM67Ci/D+PXkH2ONzCP2eMWef/ALo+kip2J6H2W+HMh8DI+Rn8qEYrofdX4Srj+k++nvVNWGiz2uml1ADicJcC/wDuWCLyecAyo56kmivC+k2FxB+zvoWOyk5W/paD8qzIG/hjP2lo9+oB9Rofenm4wLn/AKizav6QWKhLn9aQfaoUUndDcmFcbg+0xB1JJIOh1NT+HYbLaLc7mHxObwyBAI88x9qE4fGWtBbxF21qPs76jEWojZT8ajx0oxhcS6ofsFurkuKbmGcXQc4gZrVwh9O4E93dXV8qqjFwYM4diM1pgd0uhfQhSPcn5U1dwCm6zMgKmToBmBIaLimNCCEkGQQsc644fhx1t0IyHMyHqwzLclGDEdXdCvOU/dDbHWrDwzDL1yrcBgqFOkEEsFnw3NdVqXC36PIcXxflJLUn/aKzwzG3sP8Asy6SSZRpXUyew8r/AG8zVhtdIDcUviMMrrmCdbbYWbxaCVUqSM5gPuQNDpUxsMIIIHjppXD8ODWbyCAPs3HmrlSfk8UT/HVWjfj/AC024texg8Ot3rlprGJi6jqyW8Qps3WKMCYIUB9OSrHjXXSC91GPW8UaXUA25UsWM21UEErqVQ7xrQ65hTZVu0TbIgLoVJI++rdkjfl3UK42xxdhXCxbsKLZiRmxDIrXAAZARYIAj7xiuXlhKMvszu4OSE4/TRpPR+8erEsGzKryBlBzDWByAjSjHW1VOivFjesoxsmwEPUhTsVgZSsgaSAvzqwvIrz+TEjuhlEqQah4zhlu4CrorA8iARXa3KdmpsopvGME+Eko46kRCPoqg6BVcCUE6a5hEbVzY48unWfZk7FoyHlo47OvIEg+FWnjeDW7ZZXEgghv4WEH/PpWINcvYS49sMRkYqRujeOU6aiD3wa6oO0YSVM1Vmmm1uRVA4d0py6a2f4Je1z3tnVR/AZqyYPpEGEsAV/HbJdeUZljMh8IMd9UIM302dfiUyPMUdwOMFy2HHPcdxGhHoZqvYfFo4DIwZTsQQR7V3hOJrh7sMYS6d+Qfl8xp6Cs5q8lRZYLqgiDsazbjfBhh7txNeqvTI8yTK+IOorQcTj1R1V9A/wtynuPdUXjHD1uplYA/hnn4etTCXV5KkrMfbg7qSMubxEQRyPyryrVc4HdUkJcOUbTqY7jIJpVtRngumNwmdCOe48xqPeKiWWBAPhRmNKGW7Wn0pIzidBhTqqO6uMkV6WoLLD0awkh220yjblOvvFTrVzOpIMFiYI5RpPsx+VDehuJL4ZmgzmuAfy3GC/MBT60bXDo2qiI7MgFToYII0kSI8qiQ0Zl044ZewuItYu1OVzkuqCYLnaV2GZcokfeXvOp+2+YUW6RkgKhkz2iY0O3yOx9NKDKhqkAriCmWt/KpAWaTUwIj2QRFCsR0VsufgynvXs7+A7J9RVgFquMpoApOO6GOv7Nww7nGU/MSD7UHv4W7YMsr2yNmGw8mUwPnWobiKbbDigVGer0jusMt4W8QnddUPHk2jT4zUzB8YtqALdy9hoiFP8A/psAKZgLc7az+6aPY/o1acybYnvWVP8Abv60FxfQ4/6dz0cf+S7fI0BQUs8TutrlTEDUlsO4LDumxeIcadzctqk8P4zZe4UzhXKOpRptvJXMoyXYJJKrEE71TMTwi9a1ZGgHRl7Q056ajzIFOJ0guFYuZb9sfduqLg9Ce0PQ1rHlmlRhLghJ3Qe45ictsoZDEbRqAO7lJlVHiwp/CYQLw5lZcnUtPcrSEdmE7rNy5H8McqqnDMcDcbtNh0A7CkG+gierUhzmAUNcOhOrAxUni/EbvVPbUL1bOvW3bTNkIhgq5bgzpmkZpMEgDnq+Xk+TLDg4VxLqvJYej/S21+rBLjG23a6tnBCEBiU7Y7K6QIaNqvNi6txQQwIIkQQdKyjo5jFCtbYgGZAJGs76Hy96v3QzA2ktsyJlJZs0SFOw0HwnshdY5nXevP5JdnrR6EY9VvYYNquAxqabc1HNrWsihlb86Gs+6XdHx+sW7pEoT1d2DBA2W4O8gGY55AOZrRWXwodxHhq3BlbNlO+WM2m0TpPnW/DJKVMy5U2sGJ4nDFLjW3ADK2VjsJBideXOe6nuJ8KvYS6FfsOVDKVbXKZG47mDKR3qd9DWjcS6NJfAClL3ZgK32d3siJAbRoEAsCAYHfUHjXCGxODS24KYjDTGcEF7YADRPxAgWzm1Eo3fXb1WKZyKbzaqimYXpCymXGv407Fz1jsvE7MKK3ukPWoFJW4CY2yXB3ErMEjvUgeFB73CWRHzKcykN3godDEcwYPkT3VCt4QsCy7LGbwnapcWnTLUk1aND4T0kt3LYsYnmIRmBGo8xy7xtzpscUe3mtMSyg6SdYGxHiNCKHdH8Xbe2bN4KwYwM2waND4d3y7qYxvD7ttoGbs/dbtacoO/vHhUVku8FnTi6EAujFjuV2Pj670qqa8VYaFGnnBWP9w+lKn1QWac9yB7VHFdO+u2351yWpIhCKVzdYKCx2FdFvKoXGn+zEc2UR4ZhI9RPzoKCfQ/GDKIWCDkESN45bQASYq6owEAaAf499NfSqpwjgnV3lMwiJAjdmmXZhtrt/8Ago9exSjVmCqsFyeROw89J/l/erJvJSR5jcG1228QI11PIawP+c6rzJrR7hnHrV24yLctshBlNniAJykAkat6AVA4pgepliyqn4mZUEcpzEe1VFgwebVeBacsEMJVgwOxBBHzBiumSrENIK6y06mFpwYSixEU2hXmSfyqZ+p+NL9VpWFkFrFNmwDvRJ7Vc9V30WMGNgaqfSnBrDN1Rfq4zFV7RZoyqcpDEKDmPiya7irlxziK4aw9w9ptraayznRVEePsDVW6Mo95ALikZbhuPmBUs4OUZlJInrutYgEZeqUwAYDQAa30QZUADjPHaDDs5oEww5ZtBoagY3hF23IdGj8Q7S+OomPWK0hcGInv+mv1mfWmjhtaAoydMNMk9oH/ADVn4XxfqgvUYm9h2gBlf7ewY7hGZJJJ0GkmrDi+j9q6TmtifxDst8xv60ExfQ5h+zefB/8A5L/ilSC2WTBdObyAHEWOsTbrsKesT1Q9pY5/TlR/hnSPDYoTYvK5/Ds4/laG9qyl8DfsHNDr++hJHzXb1r1uKi5Bv2rd3ucfZ3dDpD24213BrN8SZSm0bHdXvpi7bkVnvDOkl22ALOLzKP8ASxgnnrF5NtNpirHY6bqoH61ZfDz/AKg+1sHWBDptOm4rL42tGndPZAxmGe3fuIkRfXOgIBHWjVdDpqQw2++vdTHCulLs6W2jtGAX7Shj3hu0J20YAT8NGeL9XetdbZuKwQ5g6kMPEaTGwPpVe49hA/2i6ZhnBXkfvAEdzZgPIV6nGo8kc7PN5Zy45foIYjBWSxXtWmHL9qhBPNf2g3gn4RMcqpvFeENh7xdQGtONWt9tCp8toMakD3qxcYBxFu1eU9ojtjbUHX5NJHgwoVibrm0zbXLZhjrLI+0mZOVpHMdte6koycdl3BSpAHJlYgHTkfDlRrCcXYxn7WXQz3UGN/OpOkrv3kHnpvz96k4C2TLSIX4wTHZ7/SsmbILXeHkklYg7Zt48aVSrHHQihcoMaSd6VZZNMFpRuZ506BXKCu28KZJxFP4eysPcf4bazrtmO3/PEU2NaIpwtbuHS2xIFx87R+FfHlshqZDQQ68Akzoon5iQNPMH1FMXOJKAodRnBnyJ28tPlNc4vhY6sLb7K24IGu86ZjuSJnxY67VT+KY09Y7zs7LHcVYiPasW6LQf6T8Tsm2qvbFy4T9mJIYNsCGHaU9xBmmeC20/WAuMVbl5lzW3JLII3RQdFK6a89/Gqtg8QxudY513748B6VLx+PLhYJBRpB5il3K6mgX8ImrIoXvA0B7jA58vQU0Eig3CeOM+VWOrD5Hn9Jo8BWtmMhkA11lNOlNCe4SfADnUqzw0nWRB2jXfy0osSVkEWjXuTxosnDV5yfWK5/VgrgFRlYQN9G7teRHuPGgfUCXF13ry5bYkKrKCSAs7E93rVj/6eh+6KYxvB0ZZCgOvaQyRDDbbxpDUSldLMBe/VmbIWZCrqqducjBoGkyYI25/L3gvDitrtkdbcJY5fhUsAAB35EVVnnk8TNve/mtFwsyuYDwIn5+FVvA8QDmyyiSxynWRBBJPIDVR4xzNCl4KcfR7cwpHLTw2qOyVYsRhwBIkedQXwobwqlKyXjYGAg6V1cSfOpV3DFTr8656qqAGFO6h+L4JauHtWxJ+8vZPqRv60d/V6bazTAqGK6FtvbefB9/mv+Kc4JwHJJu4prLGQtq0M7E8i2uXX8JB0gyNquaiByiqtfNvGXgmGYsx0dQCDAIlgCBmWNztoNpqWxpALG3RYvMty3lYf6tj7B2U6yUEo08wRG4k1Kw/E86qq3EfKSVV/sLwzASAdbTns7ArqPGrj0p6LC5Yss/bNuVLDssJjTTSNIiOQqh43ok4/ZsG8G7J+Y0PyFVGbWURKCewvh8UVzW7nYntIGXq2ZjoR+FyV/Ax+EUyxCvLghSCreKnQ+saieYFV0Yq/h+wcyqdCjgNbI7oaUM67VLw3H00Dq1vbW2c1vT/APlcPZH8DA1tDlpu/JjycVpVtEDFYPqLx/CTBI2IPMeGxHhXSg23ifD0NGcSBiAOrZHKrErOYgT8Vp4dY2GXPpFRF4YWRjpmt7qN8sTJB7Q05MAeztqKTabwXFPyQ7tm6hK5CY5xOnL2pVJscZdVCiCBoJ7qVIo9wn6R7y6XLaP4qSp9dx7Cj+C/SJhn+LNbO3aH5rPvFLi+HwmJtgo9l3HcQW8jGo9e6qxd6Mo3wkr/AHD3196xUkadWaRg+J2rom26ty7LBo84mPWrZaykypDBVCqFgn05fhHpXz3d6NXVMqQY1EGDI7v/ANp+zx3HYc/Hcga9sZx5SZgeRFDSemGUb7Ztm5dAYBVTtQO+I1P3jqddtfWqR0k4UUu4lpPbyPaWfvFiLnLwX+o1WuD/AKXb9szcQNJ1KnlpyaZ2HMURxHTrDYvIS5susg51MEGDupIEGdSedZuDRSkgdw7i6tKt2WXRlO4opbZTtFEsMlrGZUvLaxC/Ct+26dbb5/GCDp3Gd6p3G+G3sLiHshyyAjq35MpAIOmk8jHMGofHesFd62XTokym+ROqgsO7U5R+dXrC4YsYG3M8hVH/AEe8HcAufjuQFn8I+95a/wBvjWh4djZEOBl/GJ+bfh89vKrSrBm/s7JyYcKIHzqBcPUyYi1uQPufvD93vHLfvoijz5cqTiRVj0NWjI7wflXd6wGEHY/8B8/8VCW11Gqg9V95AJKc8ygfd71G245iiKsCARBB1BGojlFCBjOGckQ3xDRvyI8CNfmOVPAVHxgy/aD7vxDvTnHiNx6jnT6uGEgyDsaYiBZtftE7iY8m7Q+pH8tCLHR2zbxCXgpDOzSJOXPlJDBZyzAf1M760bxCxdU8mUqfNdV9jcqLiruW1m/A6mfDMAf7SwrOvsXeBx8MCUHdMjv0P+RUXE8K3K6eFFZ7Q05H6ivWE06E8lbuW40IqK+H5irNirKlTmEx8/SNZ8KDYjCMmp2+nnTTIaoEsKZuKaJ3LcjxqI1urTBDAAIg91NdDujS4W6bltnJuIwYmIXK4yqNJ5kkmZgbbU91cGoeA46LV25bYgQRr5qCJ85OvhSehotVrFlZJUuMzAj4uZiRGmkU1jVW7KKgVW8AO0NwRyMbeVCuB8RF03E3FwZ1jT91gD4MvzIojiLDrbzqJCw2m+h10OsxNZRZbKdi8GNVYbHKRy0NAcf0UtHVAU/h2+R0+UVfON4EyLv3bnLmGjY907/OgWJQDSdTsACT8hrWyM2UTFdGbq6rleNdOy3oDp70x/1e8kLclgNhdBzDvKPo43IkGrvcQjdX/pb/ABpUa9hlcfdde4wR40xFV/6tZOrLeB5gGy4/quW8x9aVF36NWJ+AjwDMB9aVOwoooud4qZY4rcX4bjDzMj+6aik15lFAw7Y6SuPiVW8pX/NELPSO22jBl8xI/tmql1Xca67QqXFFWy8XThr6AAWmYcxAaPTXvoZiOi1s/CWX3Hvr71Wes7xUvD8UdfhuMPCZHyMipUWtMdpkq50auKZRgSNiCVaf+eNSsPxnH2Bq1woNT1g6xPLMwMDyIpq10iufeCt7H2/xVg4V03tomVkZTyMZl18tfam3JeBUmPcD/TDdswHsqRsSm0DYZW/+Qq88K/TNhbkC59mfHs/7uz/fWcFsNfbXISe/st+Rosf0e2biBkuMhI/jX31/uqXKK2NRfg1LB8Xw7jPh7yLOuVtLbTrII0B8VPoaK2MeCYYZWOwOoP8ACw0b694FfP79BsTbuRh3zGJJRjbYgeZA967vca4jhJF3Pl0nrElPDtJEmfE0Unpiytn0VNV/jnHbeBI1BzmepHxc5dfwidwdCdRznL+GfpmxCQLlvMO8HN7GD/dQ/EdILN9y5xEXH1PXKy6+LKCo+caACqpgWnjH6QsTc0QiyOQXVvVmHuAKDLxW8AB112BsOsePQTAoW3DsS4zW+rurr2rLK4Hfzn2qA126nxhlJMQ6ldu6YqbGH041eLSL93s7faPv8+760UsdLsQFZGfrFbQhwJjwKwZ8TNU+1jiBECKfHEAR3HxpWh0apwX9Idm4Yug2idJ+JPmNR8oq22nVgGUgg6hgQQfEEVhNpxGlEuGdIruGP2TEBjqm6nxg6A858PSmI2Bu037qn5sP8fWe4V0Le886EdG+kdvEqAvYdR2rZ3HiD94ePzijk06EBcXw2BmTbmv+P8UNe3mFH8RitStsZ3Gh1hV/iPLl2RJ8KgYnAkDNOY/f0AHmAOX/ACaWiWgJcSqr0n6M9c4uoxRtn31A22q8dRIqNicOqxmIGo1IkfLnVWCBnDXKpau/eABbwIC27nuLTepNWOziCHIDRsRIkEEaAj20IJjaBJEpj1DtYfC5c0w1sdkhtCxkDLIJiCe7SKn4dSVQyQw7B2M6x9Q2ojbeo0WOYq3mW5b3GXOg3+E6gc9NB6igWGsACebak/SinHsQmHQXHMGcqle88tToInc1AS6jjMhlYEHbkD+dUiJDLpUTFYFH1IhvxDRvmNx4GiDVy9sASdqdkAI8NcbMpHiuvrBA9qVPt0gsqSMpMc9fypUWPJkVq2DuR66fWlbwpMmDA5japHBeG9fdCSQIJJ8B/wDZFGr/AEMugzauA+ZKH2n603JLDLSbK0iEz4UlJotf4ViLJjqswPcmcbd4Ej5ioasqSrowaddcp25gqfyp2mKmRxcFLKDUrD2UymbgDTsVaPQrPuBXmH4czIWABiSYIkAd6zPtTAi9X3V6Aw5111RCyZE7T4V4oMTQAjdP3hUrBcYuWv2dx7fgrHL/AE7e1Rs9KQaVDstfCP0hYmydcl5eYcQfQpEfI1ZLP6UbTqRdsOhMiVK3F98p9jWYG0KWUjY1LgmNSZpiYrh2J+I2sx07YNp/IFsp+RprG/o/w7CbbOnkQy++p+dZxnbzp7C49rZlGa2f3SV+m9R0a0yuye0WS9+j68rr1TqxnQ622BnlE/WurqcTsCD1pUnUOBfX59qB61DwfTfFIQesW5HJ1B/25T71YsH+lIEjrbB05owPLXRoj50/uv2H1K0vSRJi9hEnmbTPZYDn2TKk+YqQl/B3Phv3LXKL9vNJ5dq0YA8xRbGcbwd+4xYqARs6RB8yI+RppOjGGuoGUxrqyNIjy1HtSbj5QqfhjNjg1zew1u8o36q4j/MSGB9K6SQ3bDK3cylSPnv51Av9CSDNu4JB0kRqOeZf8VybvELEgO7r3Ei8Pk8n5Cmur0wytlhwuJZGDoxVlMqRuDWi9HekbY1crMEKjtqkhrg2LTuizyXXbWDBxb/uxhIu4dSf3S1o+oM/SjPDOmVlHV1e5ZZDIzJmHiPs5kRodNjVUybNztYcKAFACjYAQB6UmSgHC+nWFvAZbqZuaggx8uXnFEk45bY5VzOf3Ucj1MZR6mpYxjGYfIQRsfrQvHX1LQ4XKq5jmJ1MwAIjlJ37qOuzOCOqIBH32Ueoy5j9KqvHMMy38pEhrTBTyzLLCP4ln+g1IqyS7X6uxR8rjJOXLcuFYI10n6D2p83UBdrY7RXPlO/Y00jwER4+NQ+HXU6sEaMoEmZJ1EyPf0qQjDrLboBoDOsgiJ5+APhSssE9J7q3vsWfsvbFxWGmq3ASBPgAPWvOGWVt2xbXZfKTzJMcyST60O6S9GLrMOqBcWyZE69SYZQJ3IWQI5xUzBLlAUkmBEneRpr41oiJExmpOwIg6giK9Ipo0zIzrFcKxSOVFp2AOjKCQRyOk8qVaDJ5Mw8mIHsaVBVmb9B8No795CjyGp+vtVxAoN0cw3V2UH7snzbX86LrrXNyu5HTDCHAtcXcIjGWRWjUSAdfWnVHfXqmsygRiOiWGds2Qr35SQD6bD0ih2I6BgtKXSq/hK5o9Zq2LXWWqU5LyLqigv0bxayitmQyIDwpE/hJ0J8vWhz2rgHVtY1Gk5HDQOekA+ZBrSms6zXhtmK1XK/JPQzAG3kynOH/AJSv5Ff7qRwi9WCHQkASvaDTz0KgGO8E1o54NZLEm0hJmTlGs9+mtDX6I4XMdHXTvMa859DoT6Va5UyehSMRw50thyrAEA5olddtRpPhM0w6EeNWv/sMw2W8rSNOzofAwffXyqNi+BY3L9ovWBIYSQ7Hy3dh3gnmNO61NE9WV0yDXnWcjU/EqZDPYa2FMMVDqNY0+0zBSPedqbItM/ZYqsffE68h2J08Y9KqxEQKDXpt9xqTb4eWchSraAjK0T5Z8pPkBTJw7DNMiDGvf3edAjiWHjSS6QZgqe8aH5ikJia9L0Dsn4Xjt1NrpI7mhvc6+9ErHSx5GdFbxUlfYzPzqvQOdLqx30nFMfYt56R2LmjqQOYZAw9pqYOBYLEfsymbutuAR/Lt8xVEg8jXjE8xNT09MfYs3EOg2XVX9GH5j/FJeHcQw2U23uRGmV84HkrfkKA2+L3V2uOPAsSPk0ijeD6c31ADdW4HeCrfMGPaj7oPqwng/wBKuPsELdAfwcMjH5z7CjS/pgs3gov2WRl+8uoHy1Ovh399V9+mFu5+0skTvGV194PtUXqMFdO6oeWpt6+TaH5UX7QuvpmhcB6T4AgLbujMdIcjOfQwB/TRLiHF7SQxYEyCsSZ23Y7DwgVln/Y2cTauA+DCf7l/xUduA46xHVl4H4HzL/Sd/wCmp+rxY8o3JbeqsNdChPeN1Pyqr4p5cmMpnUeI3Prv61n+E/SDj8NCu0juuLBIHITt6CprfpOzsGu2YOxKnTz/AOCqUaJbDFzpzat3XtXVdCpgsBmXYEHQ5tQQdqn4XpFh7uiXUJPKYb+kwfas+6R8Rs4m4ty0SDlyupgHQ9kjXXdh6Cg9yyQNRp47VdGZs0ClWNpinAgO4A2AZgPQAxSooCwWePXbf7TDtHeuv0Ee9T8L0xsNoSynuIP/AIzRNQKT4JLmjKrDxUGuVuL2jpSaHMPxS0/wXFbyYT8qmLcFArvRKw/3Mv8ACSPbb2pj/ti5bjqcRcXuB7Q+Qge1TUX5HbLSor0VV1/X7fO3dHjo3/iB86dHSe8n7XC3B4oc/wCUe9Lo/A+yLLSoBh+muHYwSyHmGUz65ZiieH4rZufBcRvJgT/mk4tbQ7RKO3jXmHtSCSNVMr/EAY0570jcFNPmMiAyGcwzFZBWCDoZ9CKrjdPJM1awSeIXMqsxVTBcjRgIGYoNAzTooJAM93KuMkjs5gNCD4GeTbaD3rlHAMkXVhs2hzD4csQCTEQYga603ibgLhhcUQVyqwIM9oOdSDJRiB3a7zFbVawzNYZ11ZIOzQAYKnnMa7H4ToJjSYnUfi+CWnUK9kACSMvZiTrqMp35VOdnALgDONAoYwVV5A10UsNyBvG8CozY1LQshvsxEKGBeFAK5SVUhTBQ78ok1FeirA+M6HWGHYZrcCNZKk+Ob8iKjXOiN1DOHv8AZ0kFmU+uQZWq0G+qsyAgsoY5ef8ApmdoHxH56bGGLeJVgCcva+Ejmp1Uzy7J+YNNSaCinP0fxK5rfUq4MwwyTrrIYkN6N8qHX7egm06ZSpc9rbbZl7JPKTGny0JQ+88u0Ac3a0kLmG2bOJ0+GvXxn3SVaQDB5qSI12MmPamuRh1M4NtGcQ+kHV1iDIgdgvy50rfDmYuFho5hh3cgSCR6VfcXw2zcUK1kQPwnLr5jKfGoGI6LYdmkF7Y5qD2fPtgwduceFWuRE9Slm2QqnUBtpGh8u+kZ2q1N0QYhhbxAK7qpmCZkZspj+aPSoeL6O4kdtkt3N1hYB1jU5QpO3fOtV3QurK+G76WUVOxPDHTMj2bisZK5ZIHZmNmzbE/FMeVR2VDlIf8AilYjTeVLEifD0qrEMZO40pPnXbYcw0EGO4jaJ0Bgn5UrlpliQQCJBIIHoTvQI8s4pk+Esh70JX/aaKYXpjiE/wBXN4Oqn3EH3oOH0mvJFFJ7HZbbPT4xF2yjjnlMf2sD9aiY7G4G8CQhtN/DAn+QkVWyBSy+NLoloOwUtcKtusq4kcpFO4Hg16fsXgjkSR7QQaCknzp7D8Qe2ZVmXyOnyOlPIsBhsFi/vWLbHmSlqT8jSqMnS3EARnB8Son2pVP2/Q6iXhTAp5NaiK1P22rlZuiWtynM81HVqdDVAx1dRXotjurlTXQNADV/BI47aqwPeAfrQzFdE8Ow/Zgfwkr7DSjJrm82hpqTWgpGX4i+1q662ndVVyqwx5GPI1KsdKcQv3w38QH/AIwaE4u79o/8bf7jTYu1217Oey24bp44jPbB7yGI9iD9aJ4fp3ZbRw6+ayP7SfpVB6ylmqHxxZXdmm4XjWEufDcQE8p6s/kaIKoYdlzA2+Fh6kiT86yKa7s3SplSVP7pK/SpfF6Y+/tGrfqzTPYY98FT3b9rlTRwWVGVUy5pkpl3bc6xJ9Kz2x0ixCbXm/mhv9wJojh+nd9fiFtvQqfYx7VPxyHcSzpYZWMMwkHV1MAgyp0AB7RcnXXMe4U7bUwoBRolTl0AX7sAdxVRGntFArH6QB9+0R4qwP1ip9vpnhXHbBH8SE/SRScZegx7FbtMguBlJkqFIUENyViAMxYQubNppOgMBz/qKZQT2QG+9mXcBjyknIWMHmusRo/h+KYZyAtxZOwDx7SPpUz9UzbMT5hSPy+tS2vIweZ1mCAwGo/EdNe6GXXwNM/rwmAT8OcQSJEbgHx08JE70RuYBtR2DO+67bbTTFzh8BeweyZBBU7zIkmY1pJoDqzxVgw1LTI1URoQDtHMivcTatN2Xs2yGMn7snv8/WoF7CEJAYzP3kIHwxuIHxQx9a54jZzsrLlfkyzHfB8IkyPzAp1kLFiOA4VmB6tk5EKYG3cp3qCeiKD9liGVgdMwA5eEGfH2qXiiwZtDECCPCJOmswT8hXPXkZixKgoWnmCAA3xCBGh17zVpy9idAy/0SxHaym3cX4gSAGJ02JBgmPxR5TUC/wAFvKe3h27YjsEwCDufijyOndVhsY0gFtIy5tN9NG1G8EH507hOIsWWdAQCdSwIjUa6+tUpSJpFJawNCc6x2XJWQDHKI+R76YNsRow0McxpO+tahfti4jKygxy8RtvVL4gEzGUEnQ+n/wBVcJ9hSjQCZDr4eulcvI3ogMGjHup7/pZgRd3ENInTWAB3VpZIHzUqLpw65Gq2v6VNe0WgyW+01SFahnUYxB28I/mpVvZSab/63l/aW7tv+NGH5VzODNVJB1Hp5HoLhuO2W2uL6mPrRG1igdiD5Vk4tFWTs+1LPUZLtOq9SUPTTOJeFPlPyr2ajcUYm2wXUlTlHeSDFC2DMvW3InvpGzRN+F3E0a24/laPmBFR2UbSJr0LTObJAIryK9untGvM9AHoJr3PXmcV7pQB71ldB65y15lpAOBqU03FeRQA4a7s3mT4WZf4SV+lM5q9z0AErXH8Qu15/U5v901OsdNcSo1KN5rB/tIqv9ZS6yk4p+B2y22unz/etD+VvyI/Opa9NbD6PbYeaqw9iT7VSM4pTU/HH0V2ZfrfG8G2z5f6k/wKlWxauDsXgw7gyMPpNZxNeVPx+mHY0kYCDIK6TGkHUydZ5mKj/wDTmUdlQInLBka+BjnyqiW8W6/C7jyZh9DUq3x++u11vXKfqKPjl7C0X/DmInmNe+aA8R4ZLEjvoOnTG9OuRvQj84FG24hfOpw4YETKuOfgYNSoyi7HaYHxmBK61EN40WxXFRqr2ri+az9KCX76TofmCK2jb2ZslrjD40qhDEjvFKqoVmy9YQ0An50TTUV5Sq2ZkLifCrLpLWrbHxRT9RWX8dsLbfsKE1+6Av0r2lWcjSIuDYtydXY+pq02zoKVKuaejeI/ZNcN8Y8x9aVKsiiap0NeXLYK6gHzFKlUgzLukaAYm6AABmG38IoYaVKvRjpHOzylSpUxCmu1NKlQB3SrylUlHprk0qVAhV5Fe0qAOWrylSqgFXSmlSoA9muWNKlSQHdjer9wY/YWv4B9KVKs+XRUNkHjG4oRxDlXlKiGhSB+Qd1KlSrUk//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sr-Latn-CS"/>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189458"/>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rPr>
              <a:t>Partitioning methods</a:t>
            </a: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40" name="Rectangle 6"/>
          <p:cNvSpPr>
            <a:spLocks noChangeArrowheads="1"/>
          </p:cNvSpPr>
          <p:nvPr/>
        </p:nvSpPr>
        <p:spPr bwMode="auto">
          <a:xfrm>
            <a:off x="-36512" y="105273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dirty="0"/>
              <a:t>G</a:t>
            </a:r>
            <a:r>
              <a:rPr lang="en-US" dirty="0" err="1"/>
              <a:t>iven</a:t>
            </a:r>
            <a:r>
              <a:rPr lang="en-US" dirty="0"/>
              <a:t> the number of clusters,</a:t>
            </a:r>
            <a:r>
              <a:rPr lang="sr-Latn-CS" dirty="0"/>
              <a:t> </a:t>
            </a:r>
            <a:r>
              <a:rPr lang="en-US" dirty="0"/>
              <a:t>an initial partition is made; objects are then moved between partitions in an attempt to</a:t>
            </a:r>
            <a:r>
              <a:rPr lang="sr-Latn-CS" dirty="0"/>
              <a:t> improve some objective function (p</a:t>
            </a:r>
            <a:r>
              <a:rPr lang="en-US" dirty="0" err="1"/>
              <a:t>artitioning</a:t>
            </a:r>
            <a:r>
              <a:rPr lang="en-US" dirty="0"/>
              <a:t> methods are often referred to as </a:t>
            </a:r>
            <a:r>
              <a:rPr lang="en-US" i="1" dirty="0"/>
              <a:t>Iterative Relocation Algorithms</a:t>
            </a:r>
            <a:r>
              <a:rPr lang="en-US" dirty="0"/>
              <a:t> in the early literature</a:t>
            </a:r>
            <a:r>
              <a:rPr lang="sr-Latn-CS" dirty="0"/>
              <a:t>)</a:t>
            </a:r>
          </a:p>
          <a:p>
            <a:pPr marL="342900" lvl="1" indent="-342900">
              <a:spcBef>
                <a:spcPct val="20000"/>
              </a:spcBef>
              <a:buClr>
                <a:schemeClr val="bg2"/>
              </a:buClr>
              <a:buSzPct val="75000"/>
              <a:buFont typeface="Wingdings" pitchFamily="2" charset="2"/>
              <a:buChar char="n"/>
            </a:pPr>
            <a:r>
              <a:rPr lang="en-US" dirty="0"/>
              <a:t>To </a:t>
            </a:r>
            <a:r>
              <a:rPr lang="sr-Latn-CS" dirty="0"/>
              <a:t>fin</a:t>
            </a:r>
            <a:r>
              <a:rPr lang="en-US" dirty="0"/>
              <a:t>d a global optimum for the objective function we need to consider all </a:t>
            </a:r>
            <a:r>
              <a:rPr lang="en-US" b="1" dirty="0">
                <a:latin typeface="Cambria Math" pitchFamily="18" charset="0"/>
                <a:ea typeface="Cambria Math" pitchFamily="18" charset="0"/>
              </a:rPr>
              <a:t>N(n</a:t>
            </a:r>
            <a:r>
              <a:rPr lang="sr-Latn-CS" b="1" dirty="0">
                <a:latin typeface="Cambria Math" pitchFamily="18" charset="0"/>
                <a:ea typeface="Cambria Math" pitchFamily="18" charset="0"/>
              </a:rPr>
              <a:t>,</a:t>
            </a:r>
            <a:r>
              <a:rPr lang="en-US" b="1" dirty="0">
                <a:latin typeface="Cambria Math" pitchFamily="18" charset="0"/>
                <a:ea typeface="Cambria Math" pitchFamily="18" charset="0"/>
              </a:rPr>
              <a:t> k)</a:t>
            </a:r>
            <a:r>
              <a:rPr lang="en-US" dirty="0"/>
              <a:t> possible</a:t>
            </a:r>
            <a:r>
              <a:rPr lang="sr-Latn-CS" dirty="0"/>
              <a:t> partitions, where:</a:t>
            </a:r>
          </a:p>
          <a:p>
            <a:pPr marL="342900" lvl="1" indent="-342900">
              <a:spcBef>
                <a:spcPct val="20000"/>
              </a:spcBef>
              <a:buClr>
                <a:schemeClr val="bg2"/>
              </a:buClr>
              <a:buSzPct val="75000"/>
              <a:buFont typeface="Wingdings" pitchFamily="2" charset="2"/>
              <a:buChar char="n"/>
            </a:pPr>
            <a:endParaRPr lang="en-US" dirty="0"/>
          </a:p>
          <a:p>
            <a:pPr marL="742950" lvl="1" indent="-285750">
              <a:spcBef>
                <a:spcPct val="20000"/>
              </a:spcBef>
              <a:buClr>
                <a:schemeClr val="accent2"/>
              </a:buClr>
              <a:buSzPct val="80000"/>
              <a:buFont typeface="Wingdings" pitchFamily="2" charset="2"/>
              <a:buChar char="¨"/>
            </a:pPr>
            <a:endParaRPr lang="sr-Latn-CS" dirty="0"/>
          </a:p>
          <a:p>
            <a:pPr marL="742950" lvl="1" indent="-285750">
              <a:spcBef>
                <a:spcPct val="20000"/>
              </a:spcBef>
              <a:buClr>
                <a:schemeClr val="accent2"/>
              </a:buClr>
              <a:buSzPct val="80000"/>
              <a:buFont typeface="Wingdings" pitchFamily="2" charset="2"/>
              <a:buChar char="¨"/>
            </a:pPr>
            <a:r>
              <a:rPr lang="en-US" b="1" dirty="0">
                <a:latin typeface="Cambria Math" pitchFamily="18" charset="0"/>
                <a:ea typeface="Cambria Math" pitchFamily="18" charset="0"/>
              </a:rPr>
              <a:t>N(n</a:t>
            </a:r>
            <a:r>
              <a:rPr lang="sr-Latn-CS" b="1" dirty="0">
                <a:latin typeface="Cambria Math" pitchFamily="18" charset="0"/>
                <a:ea typeface="Cambria Math" pitchFamily="18" charset="0"/>
              </a:rPr>
              <a:t>,</a:t>
            </a:r>
            <a:r>
              <a:rPr lang="en-US" b="1" dirty="0">
                <a:latin typeface="Cambria Math" pitchFamily="18" charset="0"/>
                <a:ea typeface="Cambria Math" pitchFamily="18" charset="0"/>
              </a:rPr>
              <a:t> k) </a:t>
            </a:r>
            <a:r>
              <a:rPr lang="en-US" dirty="0"/>
              <a:t>is one of </a:t>
            </a:r>
            <a:r>
              <a:rPr lang="en-US" dirty="0" err="1"/>
              <a:t>Stirling's</a:t>
            </a:r>
            <a:r>
              <a:rPr lang="en-US" dirty="0"/>
              <a:t> numbers of the second kind</a:t>
            </a:r>
            <a:endParaRPr lang="sr-Latn-CS" b="1" dirty="0">
              <a:solidFill>
                <a:srgbClr val="009900"/>
              </a:solidFill>
              <a:latin typeface="Cambria Math"/>
              <a:ea typeface="Cambria Math"/>
            </a:endParaRPr>
          </a:p>
          <a:p>
            <a:pPr marL="742950" lvl="1" indent="-285750">
              <a:spcBef>
                <a:spcPct val="20000"/>
              </a:spcBef>
              <a:buClr>
                <a:schemeClr val="accent2"/>
              </a:buClr>
              <a:buSzPct val="80000"/>
              <a:buFont typeface="Wingdings" pitchFamily="2" charset="2"/>
              <a:buChar char="¨"/>
            </a:pPr>
            <a:r>
              <a:rPr lang="sr-Latn-CS" dirty="0"/>
              <a:t>With increasing </a:t>
            </a:r>
            <a:r>
              <a:rPr lang="en-US" b="1" dirty="0">
                <a:latin typeface="Cambria Math" pitchFamily="18" charset="0"/>
                <a:ea typeface="Cambria Math" pitchFamily="18" charset="0"/>
              </a:rPr>
              <a:t>n</a:t>
            </a:r>
            <a:r>
              <a:rPr lang="en-US" dirty="0"/>
              <a:t> this soon becomes infeasible, </a:t>
            </a:r>
            <a:r>
              <a:rPr lang="sr-Latn-CS" dirty="0"/>
              <a:t>so</a:t>
            </a:r>
            <a:r>
              <a:rPr lang="en-US" dirty="0"/>
              <a:t> partitioning algorithms do not consider</a:t>
            </a:r>
            <a:r>
              <a:rPr lang="sr-Latn-CS" dirty="0"/>
              <a:t> </a:t>
            </a:r>
            <a:r>
              <a:rPr lang="en-US" dirty="0"/>
              <a:t>all partitions and may thus only </a:t>
            </a:r>
            <a:r>
              <a:rPr lang="sr-Latn-CS" dirty="0"/>
              <a:t>fin</a:t>
            </a:r>
            <a:r>
              <a:rPr lang="en-US" dirty="0"/>
              <a:t>d local optima</a:t>
            </a:r>
            <a:endParaRPr lang="sr-Latn-CS" b="1" dirty="0"/>
          </a:p>
        </p:txBody>
      </p:sp>
      <p:sp>
        <p:nvSpPr>
          <p:cNvPr id="142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142337" name="Object 1"/>
          <p:cNvGraphicFramePr>
            <a:graphicFrameLocks noChangeAspect="1"/>
          </p:cNvGraphicFramePr>
          <p:nvPr/>
        </p:nvGraphicFramePr>
        <p:xfrm>
          <a:off x="3059831" y="2708920"/>
          <a:ext cx="3312369" cy="864096"/>
        </p:xfrm>
        <a:graphic>
          <a:graphicData uri="http://schemas.openxmlformats.org/presentationml/2006/ole">
            <mc:AlternateContent xmlns:mc="http://schemas.openxmlformats.org/markup-compatibility/2006">
              <mc:Choice xmlns:v="urn:schemas-microsoft-com:vml" Requires="v">
                <p:oleObj spid="_x0000_s142348" name="Equation" r:id="rId4" imgW="1752600" imgH="457200" progId="Equation.3">
                  <p:embed/>
                </p:oleObj>
              </mc:Choice>
              <mc:Fallback>
                <p:oleObj name="Equation" r:id="rId4" imgW="1752600" imgH="45720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831" y="2708920"/>
                        <a:ext cx="3312369" cy="8640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heckerboard(across)">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k</a:t>
            </a:r>
            <a:r>
              <a:rPr lang="sr-Latn-CS" sz="4000" kern="0" dirty="0">
                <a:solidFill>
                  <a:schemeClr val="bg2"/>
                </a:solidFill>
                <a:effectLst>
                  <a:outerShdw blurRad="38100" dist="38100" dir="2700000" algn="tl">
                    <a:srgbClr val="C0C0C0"/>
                  </a:outerShdw>
                </a:effectLst>
                <a:latin typeface="+mj-lt"/>
                <a:ea typeface="+mj-ea"/>
                <a:cs typeface="+mj-cs"/>
              </a:rPr>
              <a:t>-means algorithm</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40" name="Rectangle 6"/>
          <p:cNvSpPr>
            <a:spLocks noChangeArrowheads="1"/>
          </p:cNvSpPr>
          <p:nvPr/>
        </p:nvSpPr>
        <p:spPr bwMode="auto">
          <a:xfrm>
            <a:off x="-36512" y="105273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b="1" dirty="0"/>
              <a:t>Description </a:t>
            </a:r>
            <a:r>
              <a:rPr lang="sr-Latn-CS" dirty="0"/>
              <a:t>(Hartigan </a:t>
            </a:r>
            <a:r>
              <a:rPr lang="en-US" dirty="0"/>
              <a:t>‘</a:t>
            </a:r>
            <a:r>
              <a:rPr lang="sr-Latn-CS" dirty="0"/>
              <a:t>75): </a:t>
            </a:r>
            <a:r>
              <a:rPr lang="en-US" dirty="0"/>
              <a:t>Clusters are described by the </a:t>
            </a:r>
            <a:r>
              <a:rPr lang="en-US" b="1" dirty="0">
                <a:latin typeface="Cambria Math" pitchFamily="18" charset="0"/>
                <a:ea typeface="Cambria Math" pitchFamily="18" charset="0"/>
              </a:rPr>
              <a:t>p</a:t>
            </a:r>
            <a:r>
              <a:rPr lang="en-US" b="1" dirty="0"/>
              <a:t>-vector mean </a:t>
            </a:r>
            <a:r>
              <a:rPr lang="en-US" dirty="0"/>
              <a:t>of the objects contained in the cluster, referred to as a </a:t>
            </a:r>
            <a:r>
              <a:rPr lang="en-US" dirty="0" err="1"/>
              <a:t>centroid</a:t>
            </a:r>
            <a:r>
              <a:rPr lang="en-US" dirty="0"/>
              <a:t>:</a:t>
            </a:r>
          </a:p>
          <a:p>
            <a:pPr marL="742950" lvl="1" indent="-285750">
              <a:spcBef>
                <a:spcPct val="20000"/>
              </a:spcBef>
              <a:buClr>
                <a:schemeClr val="accent2"/>
              </a:buClr>
              <a:buSzPct val="80000"/>
              <a:buFont typeface="Wingdings" pitchFamily="2" charset="2"/>
              <a:buChar char="¨"/>
            </a:pPr>
            <a:r>
              <a:rPr lang="en-US" dirty="0"/>
              <a:t>The number of</a:t>
            </a:r>
            <a:r>
              <a:rPr lang="sr-Latn-CS" dirty="0"/>
              <a:t> clusters</a:t>
            </a:r>
            <a:r>
              <a:rPr lang="en-US" dirty="0"/>
              <a:t> is </a:t>
            </a:r>
            <a:r>
              <a:rPr lang="en-US" b="1" dirty="0">
                <a:latin typeface="Cambria Math" pitchFamily="18" charset="0"/>
                <a:ea typeface="Cambria Math" pitchFamily="18" charset="0"/>
              </a:rPr>
              <a:t>k</a:t>
            </a:r>
            <a:r>
              <a:rPr lang="sr-Latn-CS" dirty="0"/>
              <a:t>, where</a:t>
            </a:r>
            <a:r>
              <a:rPr lang="en-US" dirty="0"/>
              <a:t> the </a:t>
            </a:r>
            <a:r>
              <a:rPr lang="en-US" b="1" dirty="0">
                <a:latin typeface="Cambria Math" pitchFamily="18" charset="0"/>
                <a:ea typeface="Cambria Math" pitchFamily="18" charset="0"/>
              </a:rPr>
              <a:t>k</a:t>
            </a:r>
            <a:r>
              <a:rPr lang="en-US" dirty="0"/>
              <a:t> is supplied by the user</a:t>
            </a:r>
          </a:p>
        </p:txBody>
      </p:sp>
      <p:sp>
        <p:nvSpPr>
          <p:cNvPr id="6" name="Rectangle 6"/>
          <p:cNvSpPr>
            <a:spLocks noChangeArrowheads="1"/>
          </p:cNvSpPr>
          <p:nvPr/>
        </p:nvSpPr>
        <p:spPr bwMode="auto">
          <a:xfrm>
            <a:off x="-36512" y="227687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The algorithm partitions the objects so as to </a:t>
            </a:r>
            <a:r>
              <a:rPr lang="en-US" dirty="0" err="1"/>
              <a:t>minimise</a:t>
            </a:r>
            <a:r>
              <a:rPr lang="en-US" dirty="0"/>
              <a:t> the within-cluster discrepancies (</a:t>
            </a:r>
            <a:r>
              <a:rPr lang="en-US" dirty="0" err="1"/>
              <a:t>unlikeliness</a:t>
            </a:r>
            <a:r>
              <a:rPr lang="en-US" dirty="0"/>
              <a:t>), where a discrepancy is defined as the difference between an object and its </a:t>
            </a:r>
            <a:r>
              <a:rPr lang="en-US" dirty="0" err="1"/>
              <a:t>centroid</a:t>
            </a:r>
            <a:r>
              <a:rPr lang="en-US" dirty="0"/>
              <a:t>.</a:t>
            </a:r>
          </a:p>
          <a:p>
            <a:pPr marL="342900" lvl="1" indent="-342900">
              <a:spcBef>
                <a:spcPct val="20000"/>
              </a:spcBef>
              <a:buClr>
                <a:schemeClr val="bg2"/>
              </a:buClr>
              <a:buSzPct val="75000"/>
              <a:buFont typeface="Wingdings" pitchFamily="2" charset="2"/>
              <a:buChar char="n"/>
            </a:pPr>
            <a:r>
              <a:rPr lang="en-US" b="1" dirty="0"/>
              <a:t>The total discrepancy  </a:t>
            </a:r>
            <a:r>
              <a:rPr lang="en-US" b="1" dirty="0" err="1"/>
              <a:t>centroid</a:t>
            </a:r>
            <a:r>
              <a:rPr lang="en-US" b="1" dirty="0"/>
              <a:t> defines the objective function</a:t>
            </a:r>
            <a:r>
              <a:rPr lang="en-US" dirty="0"/>
              <a:t>:</a:t>
            </a:r>
          </a:p>
          <a:p>
            <a:pPr marL="342900" lvl="1" indent="-342900">
              <a:spcBef>
                <a:spcPct val="20000"/>
              </a:spcBef>
              <a:buClr>
                <a:schemeClr val="bg2"/>
              </a:buClr>
              <a:buSzPct val="75000"/>
              <a:buFont typeface="Wingdings" pitchFamily="2" charset="2"/>
              <a:buChar char="n"/>
            </a:pPr>
            <a:endParaRPr lang="en-US" dirty="0"/>
          </a:p>
          <a:p>
            <a:pPr marL="742950" lvl="1" indent="-285750">
              <a:spcBef>
                <a:spcPct val="20000"/>
              </a:spcBef>
              <a:buClr>
                <a:schemeClr val="accent2"/>
              </a:buClr>
              <a:buSzPct val="80000"/>
              <a:buFont typeface="Wingdings" pitchFamily="2" charset="2"/>
              <a:buChar char="¨"/>
            </a:pPr>
            <a:endParaRPr lang="en-U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190465" name="Object 1"/>
          <p:cNvGraphicFramePr>
            <a:graphicFrameLocks noChangeAspect="1"/>
          </p:cNvGraphicFramePr>
          <p:nvPr/>
        </p:nvGraphicFramePr>
        <p:xfrm>
          <a:off x="3059832" y="3501008"/>
          <a:ext cx="2880320" cy="864096"/>
        </p:xfrm>
        <a:graphic>
          <a:graphicData uri="http://schemas.openxmlformats.org/presentationml/2006/ole">
            <mc:AlternateContent xmlns:mc="http://schemas.openxmlformats.org/markup-compatibility/2006">
              <mc:Choice xmlns:v="urn:schemas-microsoft-com:vml" Requires="v">
                <p:oleObj spid="_x0000_s190476" name="Equation" r:id="rId4" imgW="1282700" imgH="482600" progId="Equation.3">
                  <p:embed/>
                </p:oleObj>
              </mc:Choice>
              <mc:Fallback>
                <p:oleObj name="Equation" r:id="rId4" imgW="1282700" imgH="48260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832" y="3501008"/>
                        <a:ext cx="2880320" cy="8640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6"/>
          <p:cNvSpPr>
            <a:spLocks noChangeArrowheads="1"/>
          </p:cNvSpPr>
          <p:nvPr/>
        </p:nvSpPr>
        <p:spPr bwMode="auto">
          <a:xfrm>
            <a:off x="-36512" y="4365104"/>
            <a:ext cx="8820472" cy="792088"/>
          </a:xfrm>
          <a:prstGeom prst="rect">
            <a:avLst/>
          </a:prstGeom>
          <a:noFill/>
          <a:ln w="9525">
            <a:noFill/>
            <a:miter lim="800000"/>
            <a:headEnd/>
            <a:tailEnd/>
          </a:ln>
        </p:spPr>
        <p:txBody>
          <a:bodyPr/>
          <a:lstStyle/>
          <a:p>
            <a:pPr marL="742950" lvl="1" indent="-285750">
              <a:spcBef>
                <a:spcPct val="20000"/>
              </a:spcBef>
              <a:buClr>
                <a:schemeClr val="accent2"/>
              </a:buClr>
              <a:buSzPct val="80000"/>
              <a:buFont typeface="Wingdings" pitchFamily="2" charset="2"/>
              <a:buChar char="¨"/>
            </a:pPr>
            <a:r>
              <a:rPr lang="en-US" dirty="0"/>
              <a:t>The standard measure of discrepancy used is the </a:t>
            </a:r>
            <a:r>
              <a:rPr lang="en-US" b="1" dirty="0">
                <a:latin typeface="Cambria Math" pitchFamily="18" charset="0"/>
                <a:ea typeface="Cambria Math" pitchFamily="18" charset="0"/>
              </a:rPr>
              <a:t>L</a:t>
            </a:r>
            <a:r>
              <a:rPr lang="en-US" b="1" baseline="-25000" dirty="0">
                <a:latin typeface="Cambria Math" pitchFamily="18" charset="0"/>
                <a:ea typeface="Cambria Math" pitchFamily="18" charset="0"/>
              </a:rPr>
              <a:t>2</a:t>
            </a:r>
            <a:r>
              <a:rPr lang="en-US" dirty="0"/>
              <a:t> norm</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heckerboard(across)">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heckerboard(across)">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6"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k</a:t>
            </a:r>
            <a:r>
              <a:rPr lang="sr-Latn-CS" sz="4000" kern="0" dirty="0">
                <a:solidFill>
                  <a:schemeClr val="bg2"/>
                </a:solidFill>
                <a:effectLst>
                  <a:outerShdw blurRad="38100" dist="38100" dir="2700000" algn="tl">
                    <a:srgbClr val="C0C0C0"/>
                  </a:outerShdw>
                </a:effectLst>
                <a:latin typeface="+mj-lt"/>
                <a:ea typeface="+mj-ea"/>
                <a:cs typeface="+mj-cs"/>
              </a:rPr>
              <a:t>-means algorithm</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1" name="Rectangle 10"/>
          <p:cNvSpPr/>
          <p:nvPr/>
        </p:nvSpPr>
        <p:spPr>
          <a:xfrm>
            <a:off x="0" y="908720"/>
            <a:ext cx="9144000" cy="4801314"/>
          </a:xfrm>
          <a:prstGeom prst="rect">
            <a:avLst/>
          </a:prstGeom>
        </p:spPr>
        <p:txBody>
          <a:bodyPr wrap="square">
            <a:spAutoFit/>
          </a:bodyPr>
          <a:lstStyle/>
          <a:p>
            <a:r>
              <a:rPr lang="en-US" dirty="0"/>
              <a:t>The k-means algorithm is as follows:</a:t>
            </a:r>
          </a:p>
          <a:p>
            <a:r>
              <a:rPr lang="en-US" b="1" dirty="0">
                <a:latin typeface="Cambria Math" pitchFamily="18" charset="0"/>
                <a:ea typeface="Cambria Math" pitchFamily="18" charset="0"/>
              </a:rPr>
              <a:t>1.</a:t>
            </a:r>
            <a:r>
              <a:rPr lang="en-US" dirty="0"/>
              <a:t> Create </a:t>
            </a:r>
            <a:r>
              <a:rPr lang="en-US" b="1" dirty="0">
                <a:latin typeface="Cambria Math" pitchFamily="18" charset="0"/>
                <a:ea typeface="Cambria Math" pitchFamily="18" charset="0"/>
              </a:rPr>
              <a:t>k</a:t>
            </a:r>
            <a:r>
              <a:rPr lang="en-US" dirty="0"/>
              <a:t> </a:t>
            </a:r>
            <a:r>
              <a:rPr lang="en-US" dirty="0" err="1"/>
              <a:t>centroids</a:t>
            </a:r>
            <a:r>
              <a:rPr lang="en-US" dirty="0"/>
              <a:t> to initialize the algorithm.</a:t>
            </a:r>
          </a:p>
          <a:p>
            <a:r>
              <a:rPr lang="en-US" b="1" dirty="0">
                <a:latin typeface="Cambria Math" pitchFamily="18" charset="0"/>
                <a:ea typeface="Cambria Math" pitchFamily="18" charset="0"/>
              </a:rPr>
              <a:t>2</a:t>
            </a:r>
            <a:r>
              <a:rPr lang="en-US" dirty="0"/>
              <a:t>. Assign each of the </a:t>
            </a:r>
            <a:r>
              <a:rPr lang="en-US" b="1" dirty="0">
                <a:latin typeface="Cambria Math" pitchFamily="18" charset="0"/>
                <a:ea typeface="Cambria Math" pitchFamily="18" charset="0"/>
              </a:rPr>
              <a:t>n</a:t>
            </a:r>
            <a:r>
              <a:rPr lang="en-US" dirty="0"/>
              <a:t> objects to the cluster for which it has the smallest </a:t>
            </a:r>
            <a:r>
              <a:rPr lang="en-US" b="1" dirty="0">
                <a:latin typeface="Cambria Math" pitchFamily="18" charset="0"/>
                <a:ea typeface="Cambria Math" pitchFamily="18" charset="0"/>
              </a:rPr>
              <a:t>L</a:t>
            </a:r>
            <a:r>
              <a:rPr lang="en-US" b="1" baseline="-25000" dirty="0">
                <a:latin typeface="Cambria Math" pitchFamily="18" charset="0"/>
                <a:ea typeface="Cambria Math" pitchFamily="18" charset="0"/>
              </a:rPr>
              <a:t>2</a:t>
            </a:r>
            <a:r>
              <a:rPr lang="en-US" dirty="0"/>
              <a:t> norm.</a:t>
            </a:r>
          </a:p>
          <a:p>
            <a:r>
              <a:rPr lang="en-US" b="1" dirty="0">
                <a:latin typeface="Cambria Math" pitchFamily="18" charset="0"/>
                <a:ea typeface="Cambria Math" pitchFamily="18" charset="0"/>
              </a:rPr>
              <a:t>3</a:t>
            </a:r>
            <a:r>
              <a:rPr lang="en-US" dirty="0"/>
              <a:t>. Update the </a:t>
            </a:r>
            <a:r>
              <a:rPr lang="en-US" dirty="0" err="1"/>
              <a:t>centroids</a:t>
            </a:r>
            <a:r>
              <a:rPr lang="en-US" dirty="0"/>
              <a:t> in light of the current membership.</a:t>
            </a:r>
          </a:p>
          <a:p>
            <a:r>
              <a:rPr lang="en-US" b="1" dirty="0">
                <a:latin typeface="Cambria Math" pitchFamily="18" charset="0"/>
                <a:ea typeface="Cambria Math" pitchFamily="18" charset="0"/>
              </a:rPr>
              <a:t>4</a:t>
            </a:r>
            <a:r>
              <a:rPr lang="en-US" dirty="0"/>
              <a:t>. For each object </a:t>
            </a:r>
            <a:r>
              <a:rPr lang="en-US" b="1" dirty="0" err="1">
                <a:latin typeface="Cambria Math" pitchFamily="18" charset="0"/>
                <a:ea typeface="Cambria Math" pitchFamily="18" charset="0"/>
              </a:rPr>
              <a:t>i</a:t>
            </a:r>
            <a:r>
              <a:rPr lang="en-US" dirty="0"/>
              <a:t>, where             calculate:</a:t>
            </a:r>
          </a:p>
          <a:p>
            <a:endParaRPr lang="en-US" dirty="0"/>
          </a:p>
          <a:p>
            <a:endParaRPr lang="en-US" dirty="0"/>
          </a:p>
          <a:p>
            <a:endParaRPr lang="en-US" dirty="0"/>
          </a:p>
          <a:p>
            <a:r>
              <a:rPr lang="en-US" dirty="0"/>
              <a:t>where </a:t>
            </a:r>
            <a:r>
              <a:rPr lang="en-US" b="1" dirty="0">
                <a:latin typeface="Cambria Math" pitchFamily="18" charset="0"/>
                <a:ea typeface="Cambria Math" pitchFamily="18" charset="0"/>
              </a:rPr>
              <a:t>n</a:t>
            </a:r>
            <a:r>
              <a:rPr lang="en-US" b="1" baseline="-25000" dirty="0">
                <a:latin typeface="Cambria Math" pitchFamily="18" charset="0"/>
                <a:ea typeface="Cambria Math" pitchFamily="18" charset="0"/>
              </a:rPr>
              <a:t>r</a:t>
            </a:r>
            <a:r>
              <a:rPr lang="en-US" dirty="0"/>
              <a:t> is the number of objects assigned to cluster </a:t>
            </a:r>
            <a:r>
              <a:rPr lang="en-US" b="1" dirty="0">
                <a:latin typeface="Cambria Math" pitchFamily="18" charset="0"/>
                <a:ea typeface="Cambria Math" pitchFamily="18" charset="0"/>
              </a:rPr>
              <a:t>r</a:t>
            </a:r>
            <a:r>
              <a:rPr lang="en-US" dirty="0"/>
              <a:t>.</a:t>
            </a:r>
          </a:p>
          <a:p>
            <a:r>
              <a:rPr lang="sr-Latn-CS" dirty="0"/>
              <a:t>If </a:t>
            </a:r>
            <a:r>
              <a:rPr lang="en-US" dirty="0"/>
              <a:t>  </a:t>
            </a:r>
          </a:p>
          <a:p>
            <a:endParaRPr lang="en-US" dirty="0"/>
          </a:p>
          <a:p>
            <a:endParaRPr lang="en-US" dirty="0"/>
          </a:p>
          <a:p>
            <a:endParaRPr lang="en-US" dirty="0"/>
          </a:p>
          <a:p>
            <a:r>
              <a:rPr lang="en-US" dirty="0"/>
              <a:t>then move object </a:t>
            </a:r>
            <a:r>
              <a:rPr lang="en-US" b="1" dirty="0" err="1">
                <a:latin typeface="Cambria Math" pitchFamily="18" charset="0"/>
                <a:ea typeface="Cambria Math" pitchFamily="18" charset="0"/>
              </a:rPr>
              <a:t>i</a:t>
            </a:r>
            <a:r>
              <a:rPr lang="en-US" dirty="0"/>
              <a:t> from cluster </a:t>
            </a:r>
            <a:r>
              <a:rPr lang="en-US" b="1" dirty="0">
                <a:latin typeface="Cambria Math" pitchFamily="18" charset="0"/>
                <a:ea typeface="Cambria Math" pitchFamily="18" charset="0"/>
              </a:rPr>
              <a:t>j</a:t>
            </a:r>
            <a:r>
              <a:rPr lang="en-US" dirty="0"/>
              <a:t> to cluster </a:t>
            </a:r>
            <a:r>
              <a:rPr lang="en-US" b="1" dirty="0">
                <a:latin typeface="Cambria Math" pitchFamily="18" charset="0"/>
                <a:ea typeface="Cambria Math" pitchFamily="18" charset="0"/>
              </a:rPr>
              <a:t>h</a:t>
            </a:r>
            <a:r>
              <a:rPr lang="en-US" dirty="0"/>
              <a:t>.</a:t>
            </a:r>
          </a:p>
          <a:p>
            <a:r>
              <a:rPr lang="en-US" dirty="0"/>
              <a:t>Update the values of the relevant </a:t>
            </a:r>
            <a:r>
              <a:rPr lang="en-US" dirty="0" err="1"/>
              <a:t>centroids</a:t>
            </a:r>
            <a:r>
              <a:rPr lang="en-US" dirty="0"/>
              <a:t>.</a:t>
            </a:r>
          </a:p>
          <a:p>
            <a:r>
              <a:rPr lang="en-US" b="1" dirty="0">
                <a:latin typeface="Cambria Math" pitchFamily="18" charset="0"/>
                <a:ea typeface="Cambria Math" pitchFamily="18" charset="0"/>
              </a:rPr>
              <a:t>5</a:t>
            </a:r>
            <a:r>
              <a:rPr lang="en-US" dirty="0"/>
              <a:t>. If an object has been moved in the last </a:t>
            </a:r>
            <a:r>
              <a:rPr lang="en-US" b="1" dirty="0">
                <a:latin typeface="Cambria Math" pitchFamily="18" charset="0"/>
                <a:ea typeface="Cambria Math" pitchFamily="18" charset="0"/>
              </a:rPr>
              <a:t>n</a:t>
            </a:r>
            <a:r>
              <a:rPr lang="en-US" dirty="0"/>
              <a:t> calls to Step </a:t>
            </a:r>
            <a:r>
              <a:rPr lang="en-US" b="1" dirty="0">
                <a:latin typeface="Cambria Math" pitchFamily="18" charset="0"/>
                <a:ea typeface="Cambria Math" pitchFamily="18" charset="0"/>
              </a:rPr>
              <a:t>4</a:t>
            </a:r>
            <a:r>
              <a:rPr lang="en-US" dirty="0"/>
              <a:t>, go to Step </a:t>
            </a:r>
            <a:r>
              <a:rPr lang="en-US" b="1" dirty="0">
                <a:latin typeface="Cambria Math" pitchFamily="18" charset="0"/>
                <a:ea typeface="Cambria Math" pitchFamily="18" charset="0"/>
              </a:rPr>
              <a:t>3</a:t>
            </a:r>
            <a:r>
              <a:rPr lang="en-US" dirty="0"/>
              <a:t>. Otherwise</a:t>
            </a:r>
          </a:p>
          <a:p>
            <a:r>
              <a:rPr lang="sr-Latn-CS" dirty="0"/>
              <a:t>stop.</a:t>
            </a:r>
          </a:p>
        </p:txBody>
      </p:sp>
      <p:sp>
        <p:nvSpPr>
          <p:cNvPr id="1914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191491" name="Object 3"/>
          <p:cNvGraphicFramePr>
            <a:graphicFrameLocks noChangeAspect="1"/>
          </p:cNvGraphicFramePr>
          <p:nvPr/>
        </p:nvGraphicFramePr>
        <p:xfrm>
          <a:off x="2843808" y="2060848"/>
          <a:ext cx="734482" cy="360040"/>
        </p:xfrm>
        <a:graphic>
          <a:graphicData uri="http://schemas.openxmlformats.org/presentationml/2006/ole">
            <mc:AlternateContent xmlns:mc="http://schemas.openxmlformats.org/markup-compatibility/2006">
              <mc:Choice xmlns:v="urn:schemas-microsoft-com:vml" Requires="v">
                <p:oleObj spid="_x0000_s191527" name="Equation" r:id="rId4" imgW="482391" imgH="241195" progId="Equation.3">
                  <p:embed/>
                </p:oleObj>
              </mc:Choice>
              <mc:Fallback>
                <p:oleObj name="Equation" r:id="rId4" imgW="482391" imgH="241195"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808" y="2060848"/>
                        <a:ext cx="734482" cy="360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14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191495" name="Object 7"/>
          <p:cNvGraphicFramePr>
            <a:graphicFrameLocks noChangeAspect="1"/>
          </p:cNvGraphicFramePr>
          <p:nvPr/>
        </p:nvGraphicFramePr>
        <p:xfrm>
          <a:off x="2483769" y="2348880"/>
          <a:ext cx="3168352" cy="780277"/>
        </p:xfrm>
        <a:graphic>
          <a:graphicData uri="http://schemas.openxmlformats.org/presentationml/2006/ole">
            <mc:AlternateContent xmlns:mc="http://schemas.openxmlformats.org/markup-compatibility/2006">
              <mc:Choice xmlns:v="urn:schemas-microsoft-com:vml" Requires="v">
                <p:oleObj spid="_x0000_s191528" name="Equation" r:id="rId6" imgW="1892300" imgH="469900" progId="Equation.3">
                  <p:embed/>
                </p:oleObj>
              </mc:Choice>
              <mc:Fallback>
                <p:oleObj name="Equation" r:id="rId6" imgW="1892300" imgH="469900" progId="Equation.3">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3769" y="2348880"/>
                        <a:ext cx="3168352" cy="78027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149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191496" name="Object 8"/>
          <p:cNvGraphicFramePr>
            <a:graphicFrameLocks noChangeAspect="1"/>
          </p:cNvGraphicFramePr>
          <p:nvPr/>
        </p:nvGraphicFramePr>
        <p:xfrm>
          <a:off x="683568" y="3645024"/>
          <a:ext cx="3335983" cy="792857"/>
        </p:xfrm>
        <a:graphic>
          <a:graphicData uri="http://schemas.openxmlformats.org/presentationml/2006/ole">
            <mc:AlternateContent xmlns:mc="http://schemas.openxmlformats.org/markup-compatibility/2006">
              <mc:Choice xmlns:v="urn:schemas-microsoft-com:vml" Requires="v">
                <p:oleObj spid="_x0000_s191529" name="Equation" r:id="rId8" imgW="2120900" imgH="508000" progId="Equation.3">
                  <p:embed/>
                </p:oleObj>
              </mc:Choice>
              <mc:Fallback>
                <p:oleObj name="Equation" r:id="rId8" imgW="2120900" imgH="508000" progId="Equation.3">
                  <p:embed/>
                  <p:pic>
                    <p:nvPicPr>
                      <p:cNvPr id="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3568" y="3645024"/>
                        <a:ext cx="3335983" cy="7928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3" name="Footer Placeholder 4"/>
          <p:cNvSpPr>
            <a:spLocks noGrp="1"/>
          </p:cNvSpPr>
          <p:nvPr>
            <p:ph type="ftr" sz="quarter" idx="11"/>
          </p:nvPr>
        </p:nvSpPr>
        <p:spPr/>
        <p:txBody>
          <a:bodyPr/>
          <a:lstStyle/>
          <a:p>
            <a:r>
              <a:rPr lang="en-US" dirty="0"/>
              <a:t>Clustering Data Streams</a:t>
            </a:r>
          </a:p>
        </p:txBody>
      </p:sp>
      <p:sp>
        <p:nvSpPr>
          <p:cNvPr id="194" name="Slide Number Placeholder 5"/>
          <p:cNvSpPr>
            <a:spLocks noGrp="1"/>
          </p:cNvSpPr>
          <p:nvPr>
            <p:ph type="sldNum" sz="quarter" idx="12"/>
          </p:nvPr>
        </p:nvSpPr>
        <p:spPr/>
        <p:txBody>
          <a:bodyPr/>
          <a:lstStyle/>
          <a:p>
            <a:fld id="{D3E0DC38-AFD5-4237-BA77-46FBFB44FA4E}" type="slidenum">
              <a:rPr lang="en-US"/>
              <a:pPr/>
              <a:t>13</a:t>
            </a:fld>
            <a:endParaRPr lang="en-US"/>
          </a:p>
        </p:txBody>
      </p:sp>
      <p:sp>
        <p:nvSpPr>
          <p:cNvPr id="267267" name="Rectangle 3"/>
          <p:cNvSpPr>
            <a:spLocks noGrp="1" noChangeArrowheads="1"/>
          </p:cNvSpPr>
          <p:nvPr>
            <p:ph type="body" idx="1"/>
          </p:nvPr>
        </p:nvSpPr>
        <p:spPr>
          <a:xfrm>
            <a:off x="457200" y="836712"/>
            <a:ext cx="8382000" cy="5181600"/>
          </a:xfrm>
        </p:spPr>
        <p:txBody>
          <a:bodyPr/>
          <a:lstStyle/>
          <a:p>
            <a:pPr>
              <a:lnSpc>
                <a:spcPct val="110000"/>
              </a:lnSpc>
            </a:pPr>
            <a:r>
              <a:rPr lang="en-US" sz="2000" dirty="0"/>
              <a:t>MacQueen’67: Each cluster is represented by the center of the cluster</a:t>
            </a:r>
          </a:p>
          <a:p>
            <a:pPr>
              <a:lnSpc>
                <a:spcPct val="110000"/>
              </a:lnSpc>
            </a:pPr>
            <a:endParaRPr lang="en-US" altLang="ko-KR" sz="2000" dirty="0">
              <a:solidFill>
                <a:srgbClr val="000000"/>
              </a:solidFill>
              <a:ea typeface="굴림" pitchFamily="50" charset="-127"/>
            </a:endParaRPr>
          </a:p>
        </p:txBody>
      </p:sp>
      <p:grpSp>
        <p:nvGrpSpPr>
          <p:cNvPr id="2" name="Group 4"/>
          <p:cNvGrpSpPr>
            <a:grpSpLocks/>
          </p:cNvGrpSpPr>
          <p:nvPr/>
        </p:nvGrpSpPr>
        <p:grpSpPr bwMode="auto">
          <a:xfrm>
            <a:off x="3200400" y="1981200"/>
            <a:ext cx="2286000" cy="2057400"/>
            <a:chOff x="528" y="240"/>
            <a:chExt cx="2142" cy="1872"/>
          </a:xfrm>
        </p:grpSpPr>
        <p:graphicFrame>
          <p:nvGraphicFramePr>
            <p:cNvPr id="267269" name="Object 5"/>
            <p:cNvGraphicFramePr>
              <a:graphicFrameLocks noChangeAspect="1"/>
            </p:cNvGraphicFramePr>
            <p:nvPr/>
          </p:nvGraphicFramePr>
          <p:xfrm>
            <a:off x="528" y="240"/>
            <a:ext cx="2142" cy="1872"/>
          </p:xfrm>
          <a:graphic>
            <a:graphicData uri="http://schemas.openxmlformats.org/presentationml/2006/ole">
              <mc:AlternateContent xmlns:mc="http://schemas.openxmlformats.org/markup-compatibility/2006">
                <mc:Choice xmlns:v="urn:schemas-microsoft-com:vml" Requires="v">
                  <p:oleObj spid="_x0000_s1059" name="Worksheet" r:id="rId3" imgW="3400654" imgH="2915107" progId="Excel.Sheet.8">
                    <p:embed/>
                  </p:oleObj>
                </mc:Choice>
                <mc:Fallback>
                  <p:oleObj name="Worksheet" r:id="rId3" imgW="3400654" imgH="2915107" progId="Excel.Sheet.8">
                    <p:embed/>
                    <p:pic>
                      <p:nvPicPr>
                        <p:cNvPr id="0" name="Picture 4"/>
                        <p:cNvPicPr>
                          <a:picLocks noRot="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 y="240"/>
                          <a:ext cx="2142" cy="187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pic>
                  </p:oleObj>
                </mc:Fallback>
              </mc:AlternateContent>
            </a:graphicData>
          </a:graphic>
        </p:graphicFrame>
        <p:sp>
          <p:nvSpPr>
            <p:cNvPr id="267270" name="Freeform 6"/>
            <p:cNvSpPr>
              <a:spLocks/>
            </p:cNvSpPr>
            <p:nvPr/>
          </p:nvSpPr>
          <p:spPr bwMode="auto">
            <a:xfrm>
              <a:off x="1008" y="557"/>
              <a:ext cx="852" cy="1260"/>
            </a:xfrm>
            <a:custGeom>
              <a:avLst/>
              <a:gdLst/>
              <a:ahLst/>
              <a:cxnLst>
                <a:cxn ang="0">
                  <a:pos x="518" y="280"/>
                </a:cxn>
                <a:cxn ang="0">
                  <a:pos x="392" y="36"/>
                </a:cxn>
                <a:cxn ang="0">
                  <a:pos x="237" y="21"/>
                </a:cxn>
                <a:cxn ang="0">
                  <a:pos x="133" y="73"/>
                </a:cxn>
                <a:cxn ang="0">
                  <a:pos x="0" y="369"/>
                </a:cxn>
                <a:cxn ang="0">
                  <a:pos x="44" y="688"/>
                </a:cxn>
                <a:cxn ang="0">
                  <a:pos x="362" y="1117"/>
                </a:cxn>
                <a:cxn ang="0">
                  <a:pos x="429" y="1139"/>
                </a:cxn>
                <a:cxn ang="0">
                  <a:pos x="451" y="1154"/>
                </a:cxn>
                <a:cxn ang="0">
                  <a:pos x="525" y="1176"/>
                </a:cxn>
                <a:cxn ang="0">
                  <a:pos x="622" y="1228"/>
                </a:cxn>
                <a:cxn ang="0">
                  <a:pos x="792" y="1243"/>
                </a:cxn>
                <a:cxn ang="0">
                  <a:pos x="785" y="1021"/>
                </a:cxn>
                <a:cxn ang="0">
                  <a:pos x="748" y="954"/>
                </a:cxn>
                <a:cxn ang="0">
                  <a:pos x="688" y="858"/>
                </a:cxn>
                <a:cxn ang="0">
                  <a:pos x="622" y="762"/>
                </a:cxn>
                <a:cxn ang="0">
                  <a:pos x="607" y="732"/>
                </a:cxn>
                <a:cxn ang="0">
                  <a:pos x="592" y="710"/>
                </a:cxn>
                <a:cxn ang="0">
                  <a:pos x="555" y="643"/>
                </a:cxn>
                <a:cxn ang="0">
                  <a:pos x="540" y="621"/>
                </a:cxn>
                <a:cxn ang="0">
                  <a:pos x="518" y="280"/>
                </a:cxn>
              </a:cxnLst>
              <a:rect l="0" t="0" r="r" b="b"/>
              <a:pathLst>
                <a:path w="852" h="1260">
                  <a:moveTo>
                    <a:pt x="518" y="280"/>
                  </a:moveTo>
                  <a:cubicBezTo>
                    <a:pt x="509" y="187"/>
                    <a:pt x="497" y="69"/>
                    <a:pt x="392" y="36"/>
                  </a:cubicBezTo>
                  <a:cubicBezTo>
                    <a:pt x="339" y="0"/>
                    <a:pt x="309" y="15"/>
                    <a:pt x="237" y="21"/>
                  </a:cubicBezTo>
                  <a:cubicBezTo>
                    <a:pt x="194" y="31"/>
                    <a:pt x="168" y="45"/>
                    <a:pt x="133" y="73"/>
                  </a:cubicBezTo>
                  <a:cubicBezTo>
                    <a:pt x="84" y="168"/>
                    <a:pt x="20" y="262"/>
                    <a:pt x="0" y="369"/>
                  </a:cubicBezTo>
                  <a:cubicBezTo>
                    <a:pt x="5" y="481"/>
                    <a:pt x="3" y="584"/>
                    <a:pt x="44" y="688"/>
                  </a:cubicBezTo>
                  <a:cubicBezTo>
                    <a:pt x="78" y="870"/>
                    <a:pt x="173" y="1057"/>
                    <a:pt x="362" y="1117"/>
                  </a:cubicBezTo>
                  <a:cubicBezTo>
                    <a:pt x="415" y="1152"/>
                    <a:pt x="347" y="1112"/>
                    <a:pt x="429" y="1139"/>
                  </a:cubicBezTo>
                  <a:cubicBezTo>
                    <a:pt x="437" y="1142"/>
                    <a:pt x="443" y="1150"/>
                    <a:pt x="451" y="1154"/>
                  </a:cubicBezTo>
                  <a:cubicBezTo>
                    <a:pt x="473" y="1165"/>
                    <a:pt x="501" y="1168"/>
                    <a:pt x="525" y="1176"/>
                  </a:cubicBezTo>
                  <a:cubicBezTo>
                    <a:pt x="562" y="1201"/>
                    <a:pt x="581" y="1218"/>
                    <a:pt x="622" y="1228"/>
                  </a:cubicBezTo>
                  <a:cubicBezTo>
                    <a:pt x="684" y="1260"/>
                    <a:pt x="714" y="1249"/>
                    <a:pt x="792" y="1243"/>
                  </a:cubicBezTo>
                  <a:cubicBezTo>
                    <a:pt x="852" y="1183"/>
                    <a:pt x="819" y="1088"/>
                    <a:pt x="785" y="1021"/>
                  </a:cubicBezTo>
                  <a:cubicBezTo>
                    <a:pt x="770" y="992"/>
                    <a:pt x="773" y="979"/>
                    <a:pt x="748" y="954"/>
                  </a:cubicBezTo>
                  <a:cubicBezTo>
                    <a:pt x="735" y="917"/>
                    <a:pt x="711" y="888"/>
                    <a:pt x="688" y="858"/>
                  </a:cubicBezTo>
                  <a:cubicBezTo>
                    <a:pt x="676" y="821"/>
                    <a:pt x="643" y="795"/>
                    <a:pt x="622" y="762"/>
                  </a:cubicBezTo>
                  <a:cubicBezTo>
                    <a:pt x="616" y="753"/>
                    <a:pt x="613" y="742"/>
                    <a:pt x="607" y="732"/>
                  </a:cubicBezTo>
                  <a:cubicBezTo>
                    <a:pt x="603" y="724"/>
                    <a:pt x="597" y="717"/>
                    <a:pt x="592" y="710"/>
                  </a:cubicBezTo>
                  <a:cubicBezTo>
                    <a:pt x="580" y="671"/>
                    <a:pt x="589" y="694"/>
                    <a:pt x="555" y="643"/>
                  </a:cubicBezTo>
                  <a:cubicBezTo>
                    <a:pt x="550" y="636"/>
                    <a:pt x="540" y="621"/>
                    <a:pt x="540" y="621"/>
                  </a:cubicBezTo>
                  <a:cubicBezTo>
                    <a:pt x="519" y="510"/>
                    <a:pt x="518" y="392"/>
                    <a:pt x="518" y="280"/>
                  </a:cubicBezTo>
                  <a:close/>
                </a:path>
              </a:pathLst>
            </a:custGeom>
            <a:noFill/>
            <a:ln w="19050" cap="flat" cmpd="sng">
              <a:solidFill>
                <a:schemeClr val="tx1"/>
              </a:solidFill>
              <a:prstDash val="solid"/>
              <a:round/>
              <a:headEnd/>
              <a:tailEnd/>
            </a:ln>
            <a:effectLst/>
          </p:spPr>
          <p:txBody>
            <a:bodyPr wrap="none" anchor="ctr">
              <a:spAutoFit/>
            </a:bodyPr>
            <a:lstStyle/>
            <a:p>
              <a:endParaRPr lang="sr-Latn-CS"/>
            </a:p>
          </p:txBody>
        </p:sp>
        <p:sp>
          <p:nvSpPr>
            <p:cNvPr id="267271" name="Freeform 7"/>
            <p:cNvSpPr>
              <a:spLocks/>
            </p:cNvSpPr>
            <p:nvPr/>
          </p:nvSpPr>
          <p:spPr bwMode="auto">
            <a:xfrm>
              <a:off x="1587" y="889"/>
              <a:ext cx="768" cy="630"/>
            </a:xfrm>
            <a:custGeom>
              <a:avLst/>
              <a:gdLst/>
              <a:ahLst/>
              <a:cxnLst>
                <a:cxn ang="0">
                  <a:pos x="183" y="67"/>
                </a:cxn>
                <a:cxn ang="0">
                  <a:pos x="72" y="74"/>
                </a:cxn>
                <a:cxn ang="0">
                  <a:pos x="5" y="170"/>
                </a:cxn>
                <a:cxn ang="0">
                  <a:pos x="13" y="311"/>
                </a:cxn>
                <a:cxn ang="0">
                  <a:pos x="57" y="356"/>
                </a:cxn>
                <a:cxn ang="0">
                  <a:pos x="109" y="415"/>
                </a:cxn>
                <a:cxn ang="0">
                  <a:pos x="235" y="548"/>
                </a:cxn>
                <a:cxn ang="0">
                  <a:pos x="257" y="570"/>
                </a:cxn>
                <a:cxn ang="0">
                  <a:pos x="331" y="593"/>
                </a:cxn>
                <a:cxn ang="0">
                  <a:pos x="450" y="630"/>
                </a:cxn>
                <a:cxn ang="0">
                  <a:pos x="598" y="607"/>
                </a:cxn>
                <a:cxn ang="0">
                  <a:pos x="657" y="585"/>
                </a:cxn>
                <a:cxn ang="0">
                  <a:pos x="687" y="533"/>
                </a:cxn>
                <a:cxn ang="0">
                  <a:pos x="717" y="474"/>
                </a:cxn>
                <a:cxn ang="0">
                  <a:pos x="724" y="437"/>
                </a:cxn>
                <a:cxn ang="0">
                  <a:pos x="739" y="415"/>
                </a:cxn>
                <a:cxn ang="0">
                  <a:pos x="768" y="296"/>
                </a:cxn>
                <a:cxn ang="0">
                  <a:pos x="761" y="178"/>
                </a:cxn>
                <a:cxn ang="0">
                  <a:pos x="724" y="111"/>
                </a:cxn>
                <a:cxn ang="0">
                  <a:pos x="465" y="0"/>
                </a:cxn>
                <a:cxn ang="0">
                  <a:pos x="205" y="30"/>
                </a:cxn>
                <a:cxn ang="0">
                  <a:pos x="183" y="67"/>
                </a:cxn>
              </a:cxnLst>
              <a:rect l="0" t="0" r="r" b="b"/>
              <a:pathLst>
                <a:path w="768" h="630">
                  <a:moveTo>
                    <a:pt x="183" y="67"/>
                  </a:moveTo>
                  <a:cubicBezTo>
                    <a:pt x="146" y="41"/>
                    <a:pt x="112" y="61"/>
                    <a:pt x="72" y="74"/>
                  </a:cubicBezTo>
                  <a:cubicBezTo>
                    <a:pt x="13" y="114"/>
                    <a:pt x="28" y="107"/>
                    <a:pt x="5" y="170"/>
                  </a:cubicBezTo>
                  <a:cubicBezTo>
                    <a:pt x="8" y="217"/>
                    <a:pt x="0" y="266"/>
                    <a:pt x="13" y="311"/>
                  </a:cubicBezTo>
                  <a:cubicBezTo>
                    <a:pt x="19" y="331"/>
                    <a:pt x="45" y="339"/>
                    <a:pt x="57" y="356"/>
                  </a:cubicBezTo>
                  <a:cubicBezTo>
                    <a:pt x="92" y="407"/>
                    <a:pt x="72" y="390"/>
                    <a:pt x="109" y="415"/>
                  </a:cubicBezTo>
                  <a:cubicBezTo>
                    <a:pt x="145" y="467"/>
                    <a:pt x="187" y="508"/>
                    <a:pt x="235" y="548"/>
                  </a:cubicBezTo>
                  <a:cubicBezTo>
                    <a:pt x="243" y="555"/>
                    <a:pt x="248" y="565"/>
                    <a:pt x="257" y="570"/>
                  </a:cubicBezTo>
                  <a:cubicBezTo>
                    <a:pt x="283" y="584"/>
                    <a:pt x="305" y="583"/>
                    <a:pt x="331" y="593"/>
                  </a:cubicBezTo>
                  <a:cubicBezTo>
                    <a:pt x="371" y="608"/>
                    <a:pt x="408" y="621"/>
                    <a:pt x="450" y="630"/>
                  </a:cubicBezTo>
                  <a:cubicBezTo>
                    <a:pt x="498" y="625"/>
                    <a:pt x="551" y="623"/>
                    <a:pt x="598" y="607"/>
                  </a:cubicBezTo>
                  <a:cubicBezTo>
                    <a:pt x="618" y="600"/>
                    <a:pt x="657" y="585"/>
                    <a:pt x="657" y="585"/>
                  </a:cubicBezTo>
                  <a:cubicBezTo>
                    <a:pt x="675" y="536"/>
                    <a:pt x="651" y="594"/>
                    <a:pt x="687" y="533"/>
                  </a:cubicBezTo>
                  <a:cubicBezTo>
                    <a:pt x="698" y="514"/>
                    <a:pt x="717" y="474"/>
                    <a:pt x="717" y="474"/>
                  </a:cubicBezTo>
                  <a:cubicBezTo>
                    <a:pt x="719" y="462"/>
                    <a:pt x="720" y="449"/>
                    <a:pt x="724" y="437"/>
                  </a:cubicBezTo>
                  <a:cubicBezTo>
                    <a:pt x="727" y="429"/>
                    <a:pt x="736" y="423"/>
                    <a:pt x="739" y="415"/>
                  </a:cubicBezTo>
                  <a:cubicBezTo>
                    <a:pt x="750" y="382"/>
                    <a:pt x="760" y="332"/>
                    <a:pt x="768" y="296"/>
                  </a:cubicBezTo>
                  <a:cubicBezTo>
                    <a:pt x="766" y="257"/>
                    <a:pt x="766" y="217"/>
                    <a:pt x="761" y="178"/>
                  </a:cubicBezTo>
                  <a:cubicBezTo>
                    <a:pt x="754" y="127"/>
                    <a:pt x="750" y="142"/>
                    <a:pt x="724" y="111"/>
                  </a:cubicBezTo>
                  <a:cubicBezTo>
                    <a:pt x="653" y="27"/>
                    <a:pt x="566" y="24"/>
                    <a:pt x="465" y="0"/>
                  </a:cubicBezTo>
                  <a:cubicBezTo>
                    <a:pt x="370" y="4"/>
                    <a:pt x="294" y="6"/>
                    <a:pt x="205" y="30"/>
                  </a:cubicBezTo>
                  <a:cubicBezTo>
                    <a:pt x="154" y="63"/>
                    <a:pt x="144" y="53"/>
                    <a:pt x="183" y="67"/>
                  </a:cubicBezTo>
                  <a:close/>
                </a:path>
              </a:pathLst>
            </a:custGeom>
            <a:noFill/>
            <a:ln w="19050" cap="flat" cmpd="sng">
              <a:solidFill>
                <a:schemeClr val="tx1"/>
              </a:solidFill>
              <a:prstDash val="solid"/>
              <a:round/>
              <a:headEnd/>
              <a:tailEnd/>
            </a:ln>
            <a:effectLst/>
          </p:spPr>
          <p:txBody>
            <a:bodyPr wrap="none" anchor="ctr">
              <a:spAutoFit/>
            </a:bodyPr>
            <a:lstStyle/>
            <a:p>
              <a:endParaRPr lang="sr-Latn-CS"/>
            </a:p>
          </p:txBody>
        </p:sp>
      </p:grpSp>
      <p:grpSp>
        <p:nvGrpSpPr>
          <p:cNvPr id="3" name="Group 8"/>
          <p:cNvGrpSpPr>
            <a:grpSpLocks/>
          </p:cNvGrpSpPr>
          <p:nvPr/>
        </p:nvGrpSpPr>
        <p:grpSpPr bwMode="auto">
          <a:xfrm>
            <a:off x="6578600" y="2008188"/>
            <a:ext cx="2222500" cy="1990725"/>
            <a:chOff x="4144" y="1265"/>
            <a:chExt cx="1400" cy="1254"/>
          </a:xfrm>
        </p:grpSpPr>
        <p:sp>
          <p:nvSpPr>
            <p:cNvPr id="267273" name="Rectangle 9"/>
            <p:cNvSpPr>
              <a:spLocks noChangeArrowheads="1"/>
            </p:cNvSpPr>
            <p:nvPr/>
          </p:nvSpPr>
          <p:spPr bwMode="auto">
            <a:xfrm>
              <a:off x="4144" y="1265"/>
              <a:ext cx="1400" cy="1254"/>
            </a:xfrm>
            <a:prstGeom prst="rect">
              <a:avLst/>
            </a:prstGeom>
            <a:solidFill>
              <a:srgbClr val="FFFFFF"/>
            </a:solidFill>
            <a:ln w="0">
              <a:solidFill>
                <a:srgbClr val="000000"/>
              </a:solidFill>
              <a:miter lim="800000"/>
              <a:headEnd/>
              <a:tailEnd/>
            </a:ln>
          </p:spPr>
          <p:txBody>
            <a:bodyPr/>
            <a:lstStyle/>
            <a:p>
              <a:endParaRPr lang="sr-Latn-CS"/>
            </a:p>
          </p:txBody>
        </p:sp>
        <p:sp>
          <p:nvSpPr>
            <p:cNvPr id="267274" name="Rectangle 10"/>
            <p:cNvSpPr>
              <a:spLocks noChangeArrowheads="1"/>
            </p:cNvSpPr>
            <p:nvPr/>
          </p:nvSpPr>
          <p:spPr bwMode="auto">
            <a:xfrm>
              <a:off x="4278" y="1354"/>
              <a:ext cx="1201" cy="1012"/>
            </a:xfrm>
            <a:prstGeom prst="rect">
              <a:avLst/>
            </a:prstGeom>
            <a:solidFill>
              <a:srgbClr val="FFFFFF"/>
            </a:solidFill>
            <a:ln w="9525">
              <a:noFill/>
              <a:miter lim="800000"/>
              <a:headEnd/>
              <a:tailEnd/>
            </a:ln>
          </p:spPr>
          <p:txBody>
            <a:bodyPr/>
            <a:lstStyle/>
            <a:p>
              <a:endParaRPr lang="sr-Latn-CS"/>
            </a:p>
          </p:txBody>
        </p:sp>
        <p:sp>
          <p:nvSpPr>
            <p:cNvPr id="267275" name="Line 11"/>
            <p:cNvSpPr>
              <a:spLocks noChangeShapeType="1"/>
            </p:cNvSpPr>
            <p:nvPr/>
          </p:nvSpPr>
          <p:spPr bwMode="auto">
            <a:xfrm>
              <a:off x="4278" y="2264"/>
              <a:ext cx="1201" cy="1"/>
            </a:xfrm>
            <a:prstGeom prst="line">
              <a:avLst/>
            </a:prstGeom>
            <a:noFill/>
            <a:ln w="0">
              <a:solidFill>
                <a:srgbClr val="000000"/>
              </a:solidFill>
              <a:round/>
              <a:headEnd/>
              <a:tailEnd/>
            </a:ln>
          </p:spPr>
          <p:txBody>
            <a:bodyPr/>
            <a:lstStyle/>
            <a:p>
              <a:endParaRPr lang="sr-Latn-CS"/>
            </a:p>
          </p:txBody>
        </p:sp>
        <p:sp>
          <p:nvSpPr>
            <p:cNvPr id="267276" name="Line 12"/>
            <p:cNvSpPr>
              <a:spLocks noChangeShapeType="1"/>
            </p:cNvSpPr>
            <p:nvPr/>
          </p:nvSpPr>
          <p:spPr bwMode="auto">
            <a:xfrm>
              <a:off x="4278" y="2163"/>
              <a:ext cx="1201" cy="1"/>
            </a:xfrm>
            <a:prstGeom prst="line">
              <a:avLst/>
            </a:prstGeom>
            <a:noFill/>
            <a:ln w="0">
              <a:solidFill>
                <a:srgbClr val="000000"/>
              </a:solidFill>
              <a:round/>
              <a:headEnd/>
              <a:tailEnd/>
            </a:ln>
          </p:spPr>
          <p:txBody>
            <a:bodyPr/>
            <a:lstStyle/>
            <a:p>
              <a:endParaRPr lang="sr-Latn-CS"/>
            </a:p>
          </p:txBody>
        </p:sp>
        <p:sp>
          <p:nvSpPr>
            <p:cNvPr id="267277" name="Line 13"/>
            <p:cNvSpPr>
              <a:spLocks noChangeShapeType="1"/>
            </p:cNvSpPr>
            <p:nvPr/>
          </p:nvSpPr>
          <p:spPr bwMode="auto">
            <a:xfrm>
              <a:off x="4278" y="2061"/>
              <a:ext cx="1201" cy="1"/>
            </a:xfrm>
            <a:prstGeom prst="line">
              <a:avLst/>
            </a:prstGeom>
            <a:noFill/>
            <a:ln w="0">
              <a:solidFill>
                <a:srgbClr val="000000"/>
              </a:solidFill>
              <a:round/>
              <a:headEnd/>
              <a:tailEnd/>
            </a:ln>
          </p:spPr>
          <p:txBody>
            <a:bodyPr/>
            <a:lstStyle/>
            <a:p>
              <a:endParaRPr lang="sr-Latn-CS"/>
            </a:p>
          </p:txBody>
        </p:sp>
        <p:sp>
          <p:nvSpPr>
            <p:cNvPr id="267278" name="Line 14"/>
            <p:cNvSpPr>
              <a:spLocks noChangeShapeType="1"/>
            </p:cNvSpPr>
            <p:nvPr/>
          </p:nvSpPr>
          <p:spPr bwMode="auto">
            <a:xfrm>
              <a:off x="4278" y="1960"/>
              <a:ext cx="1201" cy="1"/>
            </a:xfrm>
            <a:prstGeom prst="line">
              <a:avLst/>
            </a:prstGeom>
            <a:noFill/>
            <a:ln w="0">
              <a:solidFill>
                <a:srgbClr val="000000"/>
              </a:solidFill>
              <a:round/>
              <a:headEnd/>
              <a:tailEnd/>
            </a:ln>
          </p:spPr>
          <p:txBody>
            <a:bodyPr/>
            <a:lstStyle/>
            <a:p>
              <a:endParaRPr lang="sr-Latn-CS"/>
            </a:p>
          </p:txBody>
        </p:sp>
        <p:sp>
          <p:nvSpPr>
            <p:cNvPr id="267279" name="Line 15"/>
            <p:cNvSpPr>
              <a:spLocks noChangeShapeType="1"/>
            </p:cNvSpPr>
            <p:nvPr/>
          </p:nvSpPr>
          <p:spPr bwMode="auto">
            <a:xfrm>
              <a:off x="4278" y="1858"/>
              <a:ext cx="1201" cy="1"/>
            </a:xfrm>
            <a:prstGeom prst="line">
              <a:avLst/>
            </a:prstGeom>
            <a:noFill/>
            <a:ln w="0">
              <a:solidFill>
                <a:srgbClr val="000000"/>
              </a:solidFill>
              <a:round/>
              <a:headEnd/>
              <a:tailEnd/>
            </a:ln>
          </p:spPr>
          <p:txBody>
            <a:bodyPr/>
            <a:lstStyle/>
            <a:p>
              <a:endParaRPr lang="sr-Latn-CS"/>
            </a:p>
          </p:txBody>
        </p:sp>
        <p:sp>
          <p:nvSpPr>
            <p:cNvPr id="267280" name="Line 16"/>
            <p:cNvSpPr>
              <a:spLocks noChangeShapeType="1"/>
            </p:cNvSpPr>
            <p:nvPr/>
          </p:nvSpPr>
          <p:spPr bwMode="auto">
            <a:xfrm>
              <a:off x="4278" y="1760"/>
              <a:ext cx="1201" cy="1"/>
            </a:xfrm>
            <a:prstGeom prst="line">
              <a:avLst/>
            </a:prstGeom>
            <a:noFill/>
            <a:ln w="0">
              <a:solidFill>
                <a:srgbClr val="000000"/>
              </a:solidFill>
              <a:round/>
              <a:headEnd/>
              <a:tailEnd/>
            </a:ln>
          </p:spPr>
          <p:txBody>
            <a:bodyPr/>
            <a:lstStyle/>
            <a:p>
              <a:endParaRPr lang="sr-Latn-CS"/>
            </a:p>
          </p:txBody>
        </p:sp>
        <p:sp>
          <p:nvSpPr>
            <p:cNvPr id="267281" name="Line 17"/>
            <p:cNvSpPr>
              <a:spLocks noChangeShapeType="1"/>
            </p:cNvSpPr>
            <p:nvPr/>
          </p:nvSpPr>
          <p:spPr bwMode="auto">
            <a:xfrm>
              <a:off x="4278" y="1659"/>
              <a:ext cx="1201" cy="1"/>
            </a:xfrm>
            <a:prstGeom prst="line">
              <a:avLst/>
            </a:prstGeom>
            <a:noFill/>
            <a:ln w="0">
              <a:solidFill>
                <a:srgbClr val="000000"/>
              </a:solidFill>
              <a:round/>
              <a:headEnd/>
              <a:tailEnd/>
            </a:ln>
          </p:spPr>
          <p:txBody>
            <a:bodyPr/>
            <a:lstStyle/>
            <a:p>
              <a:endParaRPr lang="sr-Latn-CS"/>
            </a:p>
          </p:txBody>
        </p:sp>
        <p:sp>
          <p:nvSpPr>
            <p:cNvPr id="267282" name="Line 18"/>
            <p:cNvSpPr>
              <a:spLocks noChangeShapeType="1"/>
            </p:cNvSpPr>
            <p:nvPr/>
          </p:nvSpPr>
          <p:spPr bwMode="auto">
            <a:xfrm>
              <a:off x="4278" y="1557"/>
              <a:ext cx="1201" cy="1"/>
            </a:xfrm>
            <a:prstGeom prst="line">
              <a:avLst/>
            </a:prstGeom>
            <a:noFill/>
            <a:ln w="0">
              <a:solidFill>
                <a:srgbClr val="000000"/>
              </a:solidFill>
              <a:round/>
              <a:headEnd/>
              <a:tailEnd/>
            </a:ln>
          </p:spPr>
          <p:txBody>
            <a:bodyPr/>
            <a:lstStyle/>
            <a:p>
              <a:endParaRPr lang="sr-Latn-CS"/>
            </a:p>
          </p:txBody>
        </p:sp>
        <p:sp>
          <p:nvSpPr>
            <p:cNvPr id="267283" name="Line 19"/>
            <p:cNvSpPr>
              <a:spLocks noChangeShapeType="1"/>
            </p:cNvSpPr>
            <p:nvPr/>
          </p:nvSpPr>
          <p:spPr bwMode="auto">
            <a:xfrm>
              <a:off x="4278" y="1456"/>
              <a:ext cx="1201" cy="1"/>
            </a:xfrm>
            <a:prstGeom prst="line">
              <a:avLst/>
            </a:prstGeom>
            <a:noFill/>
            <a:ln w="0">
              <a:solidFill>
                <a:srgbClr val="000000"/>
              </a:solidFill>
              <a:round/>
              <a:headEnd/>
              <a:tailEnd/>
            </a:ln>
          </p:spPr>
          <p:txBody>
            <a:bodyPr/>
            <a:lstStyle/>
            <a:p>
              <a:endParaRPr lang="sr-Latn-CS"/>
            </a:p>
          </p:txBody>
        </p:sp>
        <p:sp>
          <p:nvSpPr>
            <p:cNvPr id="267284" name="Line 20"/>
            <p:cNvSpPr>
              <a:spLocks noChangeShapeType="1"/>
            </p:cNvSpPr>
            <p:nvPr/>
          </p:nvSpPr>
          <p:spPr bwMode="auto">
            <a:xfrm>
              <a:off x="4278" y="1354"/>
              <a:ext cx="1201" cy="1"/>
            </a:xfrm>
            <a:prstGeom prst="line">
              <a:avLst/>
            </a:prstGeom>
            <a:noFill/>
            <a:ln w="0">
              <a:solidFill>
                <a:srgbClr val="000000"/>
              </a:solidFill>
              <a:round/>
              <a:headEnd/>
              <a:tailEnd/>
            </a:ln>
          </p:spPr>
          <p:txBody>
            <a:bodyPr/>
            <a:lstStyle/>
            <a:p>
              <a:endParaRPr lang="sr-Latn-CS"/>
            </a:p>
          </p:txBody>
        </p:sp>
        <p:sp>
          <p:nvSpPr>
            <p:cNvPr id="267285" name="Line 21"/>
            <p:cNvSpPr>
              <a:spLocks noChangeShapeType="1"/>
            </p:cNvSpPr>
            <p:nvPr/>
          </p:nvSpPr>
          <p:spPr bwMode="auto">
            <a:xfrm>
              <a:off x="4399" y="1354"/>
              <a:ext cx="1" cy="1012"/>
            </a:xfrm>
            <a:prstGeom prst="line">
              <a:avLst/>
            </a:prstGeom>
            <a:noFill/>
            <a:ln w="0">
              <a:solidFill>
                <a:srgbClr val="000000"/>
              </a:solidFill>
              <a:round/>
              <a:headEnd/>
              <a:tailEnd/>
            </a:ln>
          </p:spPr>
          <p:txBody>
            <a:bodyPr/>
            <a:lstStyle/>
            <a:p>
              <a:endParaRPr lang="sr-Latn-CS"/>
            </a:p>
          </p:txBody>
        </p:sp>
        <p:sp>
          <p:nvSpPr>
            <p:cNvPr id="267286" name="Line 22"/>
            <p:cNvSpPr>
              <a:spLocks noChangeShapeType="1"/>
            </p:cNvSpPr>
            <p:nvPr/>
          </p:nvSpPr>
          <p:spPr bwMode="auto">
            <a:xfrm>
              <a:off x="4516" y="1354"/>
              <a:ext cx="1" cy="1012"/>
            </a:xfrm>
            <a:prstGeom prst="line">
              <a:avLst/>
            </a:prstGeom>
            <a:noFill/>
            <a:ln w="0">
              <a:solidFill>
                <a:srgbClr val="000000"/>
              </a:solidFill>
              <a:round/>
              <a:headEnd/>
              <a:tailEnd/>
            </a:ln>
          </p:spPr>
          <p:txBody>
            <a:bodyPr/>
            <a:lstStyle/>
            <a:p>
              <a:endParaRPr lang="sr-Latn-CS"/>
            </a:p>
          </p:txBody>
        </p:sp>
        <p:sp>
          <p:nvSpPr>
            <p:cNvPr id="267287" name="Line 23"/>
            <p:cNvSpPr>
              <a:spLocks noChangeShapeType="1"/>
            </p:cNvSpPr>
            <p:nvPr/>
          </p:nvSpPr>
          <p:spPr bwMode="auto">
            <a:xfrm>
              <a:off x="4638" y="1354"/>
              <a:ext cx="1" cy="1012"/>
            </a:xfrm>
            <a:prstGeom prst="line">
              <a:avLst/>
            </a:prstGeom>
            <a:noFill/>
            <a:ln w="0">
              <a:solidFill>
                <a:srgbClr val="000000"/>
              </a:solidFill>
              <a:round/>
              <a:headEnd/>
              <a:tailEnd/>
            </a:ln>
          </p:spPr>
          <p:txBody>
            <a:bodyPr/>
            <a:lstStyle/>
            <a:p>
              <a:endParaRPr lang="sr-Latn-CS"/>
            </a:p>
          </p:txBody>
        </p:sp>
        <p:sp>
          <p:nvSpPr>
            <p:cNvPr id="267288" name="Line 24"/>
            <p:cNvSpPr>
              <a:spLocks noChangeShapeType="1"/>
            </p:cNvSpPr>
            <p:nvPr/>
          </p:nvSpPr>
          <p:spPr bwMode="auto">
            <a:xfrm>
              <a:off x="4759" y="1354"/>
              <a:ext cx="1" cy="1012"/>
            </a:xfrm>
            <a:prstGeom prst="line">
              <a:avLst/>
            </a:prstGeom>
            <a:noFill/>
            <a:ln w="0">
              <a:solidFill>
                <a:srgbClr val="000000"/>
              </a:solidFill>
              <a:round/>
              <a:headEnd/>
              <a:tailEnd/>
            </a:ln>
          </p:spPr>
          <p:txBody>
            <a:bodyPr/>
            <a:lstStyle/>
            <a:p>
              <a:endParaRPr lang="sr-Latn-CS"/>
            </a:p>
          </p:txBody>
        </p:sp>
        <p:sp>
          <p:nvSpPr>
            <p:cNvPr id="267289" name="Line 25"/>
            <p:cNvSpPr>
              <a:spLocks noChangeShapeType="1"/>
            </p:cNvSpPr>
            <p:nvPr/>
          </p:nvSpPr>
          <p:spPr bwMode="auto">
            <a:xfrm>
              <a:off x="4880" y="1354"/>
              <a:ext cx="1" cy="1012"/>
            </a:xfrm>
            <a:prstGeom prst="line">
              <a:avLst/>
            </a:prstGeom>
            <a:noFill/>
            <a:ln w="0">
              <a:solidFill>
                <a:srgbClr val="000000"/>
              </a:solidFill>
              <a:round/>
              <a:headEnd/>
              <a:tailEnd/>
            </a:ln>
          </p:spPr>
          <p:txBody>
            <a:bodyPr/>
            <a:lstStyle/>
            <a:p>
              <a:endParaRPr lang="sr-Latn-CS"/>
            </a:p>
          </p:txBody>
        </p:sp>
        <p:sp>
          <p:nvSpPr>
            <p:cNvPr id="267290" name="Line 26"/>
            <p:cNvSpPr>
              <a:spLocks noChangeShapeType="1"/>
            </p:cNvSpPr>
            <p:nvPr/>
          </p:nvSpPr>
          <p:spPr bwMode="auto">
            <a:xfrm>
              <a:off x="4998" y="1354"/>
              <a:ext cx="1" cy="1012"/>
            </a:xfrm>
            <a:prstGeom prst="line">
              <a:avLst/>
            </a:prstGeom>
            <a:noFill/>
            <a:ln w="0">
              <a:solidFill>
                <a:srgbClr val="000000"/>
              </a:solidFill>
              <a:round/>
              <a:headEnd/>
              <a:tailEnd/>
            </a:ln>
          </p:spPr>
          <p:txBody>
            <a:bodyPr/>
            <a:lstStyle/>
            <a:p>
              <a:endParaRPr lang="sr-Latn-CS"/>
            </a:p>
          </p:txBody>
        </p:sp>
        <p:sp>
          <p:nvSpPr>
            <p:cNvPr id="267291" name="Line 27"/>
            <p:cNvSpPr>
              <a:spLocks noChangeShapeType="1"/>
            </p:cNvSpPr>
            <p:nvPr/>
          </p:nvSpPr>
          <p:spPr bwMode="auto">
            <a:xfrm>
              <a:off x="5119" y="1354"/>
              <a:ext cx="1" cy="1012"/>
            </a:xfrm>
            <a:prstGeom prst="line">
              <a:avLst/>
            </a:prstGeom>
            <a:noFill/>
            <a:ln w="0">
              <a:solidFill>
                <a:srgbClr val="000000"/>
              </a:solidFill>
              <a:round/>
              <a:headEnd/>
              <a:tailEnd/>
            </a:ln>
          </p:spPr>
          <p:txBody>
            <a:bodyPr/>
            <a:lstStyle/>
            <a:p>
              <a:endParaRPr lang="sr-Latn-CS"/>
            </a:p>
          </p:txBody>
        </p:sp>
        <p:sp>
          <p:nvSpPr>
            <p:cNvPr id="267292" name="Line 28"/>
            <p:cNvSpPr>
              <a:spLocks noChangeShapeType="1"/>
            </p:cNvSpPr>
            <p:nvPr/>
          </p:nvSpPr>
          <p:spPr bwMode="auto">
            <a:xfrm>
              <a:off x="5240" y="1354"/>
              <a:ext cx="1" cy="1012"/>
            </a:xfrm>
            <a:prstGeom prst="line">
              <a:avLst/>
            </a:prstGeom>
            <a:noFill/>
            <a:ln w="0">
              <a:solidFill>
                <a:srgbClr val="000000"/>
              </a:solidFill>
              <a:round/>
              <a:headEnd/>
              <a:tailEnd/>
            </a:ln>
          </p:spPr>
          <p:txBody>
            <a:bodyPr/>
            <a:lstStyle/>
            <a:p>
              <a:endParaRPr lang="sr-Latn-CS"/>
            </a:p>
          </p:txBody>
        </p:sp>
        <p:sp>
          <p:nvSpPr>
            <p:cNvPr id="267293" name="Line 29"/>
            <p:cNvSpPr>
              <a:spLocks noChangeShapeType="1"/>
            </p:cNvSpPr>
            <p:nvPr/>
          </p:nvSpPr>
          <p:spPr bwMode="auto">
            <a:xfrm>
              <a:off x="5358" y="1354"/>
              <a:ext cx="1" cy="1012"/>
            </a:xfrm>
            <a:prstGeom prst="line">
              <a:avLst/>
            </a:prstGeom>
            <a:noFill/>
            <a:ln w="0">
              <a:solidFill>
                <a:srgbClr val="000000"/>
              </a:solidFill>
              <a:round/>
              <a:headEnd/>
              <a:tailEnd/>
            </a:ln>
          </p:spPr>
          <p:txBody>
            <a:bodyPr/>
            <a:lstStyle/>
            <a:p>
              <a:endParaRPr lang="sr-Latn-CS"/>
            </a:p>
          </p:txBody>
        </p:sp>
        <p:sp>
          <p:nvSpPr>
            <p:cNvPr id="267294" name="Line 30"/>
            <p:cNvSpPr>
              <a:spLocks noChangeShapeType="1"/>
            </p:cNvSpPr>
            <p:nvPr/>
          </p:nvSpPr>
          <p:spPr bwMode="auto">
            <a:xfrm>
              <a:off x="5479" y="1354"/>
              <a:ext cx="1" cy="1012"/>
            </a:xfrm>
            <a:prstGeom prst="line">
              <a:avLst/>
            </a:prstGeom>
            <a:noFill/>
            <a:ln w="0">
              <a:solidFill>
                <a:srgbClr val="000000"/>
              </a:solidFill>
              <a:round/>
              <a:headEnd/>
              <a:tailEnd/>
            </a:ln>
          </p:spPr>
          <p:txBody>
            <a:bodyPr/>
            <a:lstStyle/>
            <a:p>
              <a:endParaRPr lang="sr-Latn-CS"/>
            </a:p>
          </p:txBody>
        </p:sp>
        <p:sp>
          <p:nvSpPr>
            <p:cNvPr id="267295" name="Rectangle 31"/>
            <p:cNvSpPr>
              <a:spLocks noChangeArrowheads="1"/>
            </p:cNvSpPr>
            <p:nvPr/>
          </p:nvSpPr>
          <p:spPr bwMode="auto">
            <a:xfrm>
              <a:off x="4278" y="1354"/>
              <a:ext cx="1201" cy="1012"/>
            </a:xfrm>
            <a:prstGeom prst="rect">
              <a:avLst/>
            </a:prstGeom>
            <a:noFill/>
            <a:ln w="6350">
              <a:solidFill>
                <a:srgbClr val="000000"/>
              </a:solidFill>
              <a:miter lim="800000"/>
              <a:headEnd/>
              <a:tailEnd/>
            </a:ln>
          </p:spPr>
          <p:txBody>
            <a:bodyPr/>
            <a:lstStyle/>
            <a:p>
              <a:endParaRPr lang="sr-Latn-CS"/>
            </a:p>
          </p:txBody>
        </p:sp>
        <p:sp>
          <p:nvSpPr>
            <p:cNvPr id="267296" name="Line 32"/>
            <p:cNvSpPr>
              <a:spLocks noChangeShapeType="1"/>
            </p:cNvSpPr>
            <p:nvPr/>
          </p:nvSpPr>
          <p:spPr bwMode="auto">
            <a:xfrm>
              <a:off x="4278" y="1354"/>
              <a:ext cx="1" cy="1012"/>
            </a:xfrm>
            <a:prstGeom prst="line">
              <a:avLst/>
            </a:prstGeom>
            <a:noFill/>
            <a:ln w="0">
              <a:solidFill>
                <a:srgbClr val="000000"/>
              </a:solidFill>
              <a:round/>
              <a:headEnd/>
              <a:tailEnd/>
            </a:ln>
          </p:spPr>
          <p:txBody>
            <a:bodyPr/>
            <a:lstStyle/>
            <a:p>
              <a:endParaRPr lang="sr-Latn-CS"/>
            </a:p>
          </p:txBody>
        </p:sp>
        <p:sp>
          <p:nvSpPr>
            <p:cNvPr id="267297" name="Line 33"/>
            <p:cNvSpPr>
              <a:spLocks noChangeShapeType="1"/>
            </p:cNvSpPr>
            <p:nvPr/>
          </p:nvSpPr>
          <p:spPr bwMode="auto">
            <a:xfrm>
              <a:off x="4266" y="2366"/>
              <a:ext cx="12" cy="1"/>
            </a:xfrm>
            <a:prstGeom prst="line">
              <a:avLst/>
            </a:prstGeom>
            <a:noFill/>
            <a:ln w="0">
              <a:solidFill>
                <a:srgbClr val="000000"/>
              </a:solidFill>
              <a:round/>
              <a:headEnd/>
              <a:tailEnd/>
            </a:ln>
          </p:spPr>
          <p:txBody>
            <a:bodyPr/>
            <a:lstStyle/>
            <a:p>
              <a:endParaRPr lang="sr-Latn-CS"/>
            </a:p>
          </p:txBody>
        </p:sp>
        <p:sp>
          <p:nvSpPr>
            <p:cNvPr id="267298" name="Line 34"/>
            <p:cNvSpPr>
              <a:spLocks noChangeShapeType="1"/>
            </p:cNvSpPr>
            <p:nvPr/>
          </p:nvSpPr>
          <p:spPr bwMode="auto">
            <a:xfrm>
              <a:off x="4266" y="2264"/>
              <a:ext cx="12" cy="1"/>
            </a:xfrm>
            <a:prstGeom prst="line">
              <a:avLst/>
            </a:prstGeom>
            <a:noFill/>
            <a:ln w="0">
              <a:solidFill>
                <a:srgbClr val="000000"/>
              </a:solidFill>
              <a:round/>
              <a:headEnd/>
              <a:tailEnd/>
            </a:ln>
          </p:spPr>
          <p:txBody>
            <a:bodyPr/>
            <a:lstStyle/>
            <a:p>
              <a:endParaRPr lang="sr-Latn-CS"/>
            </a:p>
          </p:txBody>
        </p:sp>
        <p:sp>
          <p:nvSpPr>
            <p:cNvPr id="267299" name="Line 35"/>
            <p:cNvSpPr>
              <a:spLocks noChangeShapeType="1"/>
            </p:cNvSpPr>
            <p:nvPr/>
          </p:nvSpPr>
          <p:spPr bwMode="auto">
            <a:xfrm>
              <a:off x="4266" y="2163"/>
              <a:ext cx="12" cy="1"/>
            </a:xfrm>
            <a:prstGeom prst="line">
              <a:avLst/>
            </a:prstGeom>
            <a:noFill/>
            <a:ln w="0">
              <a:solidFill>
                <a:srgbClr val="000000"/>
              </a:solidFill>
              <a:round/>
              <a:headEnd/>
              <a:tailEnd/>
            </a:ln>
          </p:spPr>
          <p:txBody>
            <a:bodyPr/>
            <a:lstStyle/>
            <a:p>
              <a:endParaRPr lang="sr-Latn-CS"/>
            </a:p>
          </p:txBody>
        </p:sp>
        <p:sp>
          <p:nvSpPr>
            <p:cNvPr id="267300" name="Line 36"/>
            <p:cNvSpPr>
              <a:spLocks noChangeShapeType="1"/>
            </p:cNvSpPr>
            <p:nvPr/>
          </p:nvSpPr>
          <p:spPr bwMode="auto">
            <a:xfrm>
              <a:off x="4266" y="2061"/>
              <a:ext cx="12" cy="1"/>
            </a:xfrm>
            <a:prstGeom prst="line">
              <a:avLst/>
            </a:prstGeom>
            <a:noFill/>
            <a:ln w="0">
              <a:solidFill>
                <a:srgbClr val="000000"/>
              </a:solidFill>
              <a:round/>
              <a:headEnd/>
              <a:tailEnd/>
            </a:ln>
          </p:spPr>
          <p:txBody>
            <a:bodyPr/>
            <a:lstStyle/>
            <a:p>
              <a:endParaRPr lang="sr-Latn-CS"/>
            </a:p>
          </p:txBody>
        </p:sp>
        <p:sp>
          <p:nvSpPr>
            <p:cNvPr id="267301" name="Line 37"/>
            <p:cNvSpPr>
              <a:spLocks noChangeShapeType="1"/>
            </p:cNvSpPr>
            <p:nvPr/>
          </p:nvSpPr>
          <p:spPr bwMode="auto">
            <a:xfrm>
              <a:off x="4266" y="1960"/>
              <a:ext cx="12" cy="1"/>
            </a:xfrm>
            <a:prstGeom prst="line">
              <a:avLst/>
            </a:prstGeom>
            <a:noFill/>
            <a:ln w="0">
              <a:solidFill>
                <a:srgbClr val="000000"/>
              </a:solidFill>
              <a:round/>
              <a:headEnd/>
              <a:tailEnd/>
            </a:ln>
          </p:spPr>
          <p:txBody>
            <a:bodyPr/>
            <a:lstStyle/>
            <a:p>
              <a:endParaRPr lang="sr-Latn-CS"/>
            </a:p>
          </p:txBody>
        </p:sp>
        <p:sp>
          <p:nvSpPr>
            <p:cNvPr id="267302" name="Line 38"/>
            <p:cNvSpPr>
              <a:spLocks noChangeShapeType="1"/>
            </p:cNvSpPr>
            <p:nvPr/>
          </p:nvSpPr>
          <p:spPr bwMode="auto">
            <a:xfrm>
              <a:off x="4266" y="1858"/>
              <a:ext cx="12" cy="1"/>
            </a:xfrm>
            <a:prstGeom prst="line">
              <a:avLst/>
            </a:prstGeom>
            <a:noFill/>
            <a:ln w="0">
              <a:solidFill>
                <a:srgbClr val="000000"/>
              </a:solidFill>
              <a:round/>
              <a:headEnd/>
              <a:tailEnd/>
            </a:ln>
          </p:spPr>
          <p:txBody>
            <a:bodyPr/>
            <a:lstStyle/>
            <a:p>
              <a:endParaRPr lang="sr-Latn-CS"/>
            </a:p>
          </p:txBody>
        </p:sp>
        <p:sp>
          <p:nvSpPr>
            <p:cNvPr id="267303" name="Line 39"/>
            <p:cNvSpPr>
              <a:spLocks noChangeShapeType="1"/>
            </p:cNvSpPr>
            <p:nvPr/>
          </p:nvSpPr>
          <p:spPr bwMode="auto">
            <a:xfrm>
              <a:off x="4266" y="1760"/>
              <a:ext cx="12" cy="1"/>
            </a:xfrm>
            <a:prstGeom prst="line">
              <a:avLst/>
            </a:prstGeom>
            <a:noFill/>
            <a:ln w="0">
              <a:solidFill>
                <a:srgbClr val="000000"/>
              </a:solidFill>
              <a:round/>
              <a:headEnd/>
              <a:tailEnd/>
            </a:ln>
          </p:spPr>
          <p:txBody>
            <a:bodyPr/>
            <a:lstStyle/>
            <a:p>
              <a:endParaRPr lang="sr-Latn-CS"/>
            </a:p>
          </p:txBody>
        </p:sp>
        <p:sp>
          <p:nvSpPr>
            <p:cNvPr id="267304" name="Line 40"/>
            <p:cNvSpPr>
              <a:spLocks noChangeShapeType="1"/>
            </p:cNvSpPr>
            <p:nvPr/>
          </p:nvSpPr>
          <p:spPr bwMode="auto">
            <a:xfrm>
              <a:off x="4266" y="1659"/>
              <a:ext cx="12" cy="1"/>
            </a:xfrm>
            <a:prstGeom prst="line">
              <a:avLst/>
            </a:prstGeom>
            <a:noFill/>
            <a:ln w="0">
              <a:solidFill>
                <a:srgbClr val="000000"/>
              </a:solidFill>
              <a:round/>
              <a:headEnd/>
              <a:tailEnd/>
            </a:ln>
          </p:spPr>
          <p:txBody>
            <a:bodyPr/>
            <a:lstStyle/>
            <a:p>
              <a:endParaRPr lang="sr-Latn-CS"/>
            </a:p>
          </p:txBody>
        </p:sp>
        <p:sp>
          <p:nvSpPr>
            <p:cNvPr id="267305" name="Line 41"/>
            <p:cNvSpPr>
              <a:spLocks noChangeShapeType="1"/>
            </p:cNvSpPr>
            <p:nvPr/>
          </p:nvSpPr>
          <p:spPr bwMode="auto">
            <a:xfrm>
              <a:off x="4266" y="1557"/>
              <a:ext cx="12" cy="1"/>
            </a:xfrm>
            <a:prstGeom prst="line">
              <a:avLst/>
            </a:prstGeom>
            <a:noFill/>
            <a:ln w="0">
              <a:solidFill>
                <a:srgbClr val="000000"/>
              </a:solidFill>
              <a:round/>
              <a:headEnd/>
              <a:tailEnd/>
            </a:ln>
          </p:spPr>
          <p:txBody>
            <a:bodyPr/>
            <a:lstStyle/>
            <a:p>
              <a:endParaRPr lang="sr-Latn-CS"/>
            </a:p>
          </p:txBody>
        </p:sp>
        <p:sp>
          <p:nvSpPr>
            <p:cNvPr id="267306" name="Line 42"/>
            <p:cNvSpPr>
              <a:spLocks noChangeShapeType="1"/>
            </p:cNvSpPr>
            <p:nvPr/>
          </p:nvSpPr>
          <p:spPr bwMode="auto">
            <a:xfrm>
              <a:off x="4266" y="1456"/>
              <a:ext cx="12" cy="1"/>
            </a:xfrm>
            <a:prstGeom prst="line">
              <a:avLst/>
            </a:prstGeom>
            <a:noFill/>
            <a:ln w="0">
              <a:solidFill>
                <a:srgbClr val="000000"/>
              </a:solidFill>
              <a:round/>
              <a:headEnd/>
              <a:tailEnd/>
            </a:ln>
          </p:spPr>
          <p:txBody>
            <a:bodyPr/>
            <a:lstStyle/>
            <a:p>
              <a:endParaRPr lang="sr-Latn-CS"/>
            </a:p>
          </p:txBody>
        </p:sp>
        <p:sp>
          <p:nvSpPr>
            <p:cNvPr id="267307" name="Line 43"/>
            <p:cNvSpPr>
              <a:spLocks noChangeShapeType="1"/>
            </p:cNvSpPr>
            <p:nvPr/>
          </p:nvSpPr>
          <p:spPr bwMode="auto">
            <a:xfrm>
              <a:off x="4266" y="1354"/>
              <a:ext cx="12" cy="1"/>
            </a:xfrm>
            <a:prstGeom prst="line">
              <a:avLst/>
            </a:prstGeom>
            <a:noFill/>
            <a:ln w="0">
              <a:solidFill>
                <a:srgbClr val="000000"/>
              </a:solidFill>
              <a:round/>
              <a:headEnd/>
              <a:tailEnd/>
            </a:ln>
          </p:spPr>
          <p:txBody>
            <a:bodyPr/>
            <a:lstStyle/>
            <a:p>
              <a:endParaRPr lang="sr-Latn-CS"/>
            </a:p>
          </p:txBody>
        </p:sp>
        <p:sp>
          <p:nvSpPr>
            <p:cNvPr id="267308" name="Line 44"/>
            <p:cNvSpPr>
              <a:spLocks noChangeShapeType="1"/>
            </p:cNvSpPr>
            <p:nvPr/>
          </p:nvSpPr>
          <p:spPr bwMode="auto">
            <a:xfrm>
              <a:off x="4278" y="2366"/>
              <a:ext cx="1201" cy="1"/>
            </a:xfrm>
            <a:prstGeom prst="line">
              <a:avLst/>
            </a:prstGeom>
            <a:noFill/>
            <a:ln w="0">
              <a:solidFill>
                <a:srgbClr val="000000"/>
              </a:solidFill>
              <a:round/>
              <a:headEnd/>
              <a:tailEnd/>
            </a:ln>
          </p:spPr>
          <p:txBody>
            <a:bodyPr/>
            <a:lstStyle/>
            <a:p>
              <a:endParaRPr lang="sr-Latn-CS"/>
            </a:p>
          </p:txBody>
        </p:sp>
        <p:sp>
          <p:nvSpPr>
            <p:cNvPr id="267309" name="Line 45"/>
            <p:cNvSpPr>
              <a:spLocks noChangeShapeType="1"/>
            </p:cNvSpPr>
            <p:nvPr/>
          </p:nvSpPr>
          <p:spPr bwMode="auto">
            <a:xfrm flipV="1">
              <a:off x="4278" y="2366"/>
              <a:ext cx="1" cy="13"/>
            </a:xfrm>
            <a:prstGeom prst="line">
              <a:avLst/>
            </a:prstGeom>
            <a:noFill/>
            <a:ln w="0">
              <a:solidFill>
                <a:srgbClr val="000000"/>
              </a:solidFill>
              <a:round/>
              <a:headEnd/>
              <a:tailEnd/>
            </a:ln>
          </p:spPr>
          <p:txBody>
            <a:bodyPr/>
            <a:lstStyle/>
            <a:p>
              <a:endParaRPr lang="sr-Latn-CS"/>
            </a:p>
          </p:txBody>
        </p:sp>
        <p:sp>
          <p:nvSpPr>
            <p:cNvPr id="267310" name="Line 46"/>
            <p:cNvSpPr>
              <a:spLocks noChangeShapeType="1"/>
            </p:cNvSpPr>
            <p:nvPr/>
          </p:nvSpPr>
          <p:spPr bwMode="auto">
            <a:xfrm flipV="1">
              <a:off x="4399" y="2366"/>
              <a:ext cx="1" cy="13"/>
            </a:xfrm>
            <a:prstGeom prst="line">
              <a:avLst/>
            </a:prstGeom>
            <a:noFill/>
            <a:ln w="0">
              <a:solidFill>
                <a:srgbClr val="000000"/>
              </a:solidFill>
              <a:round/>
              <a:headEnd/>
              <a:tailEnd/>
            </a:ln>
          </p:spPr>
          <p:txBody>
            <a:bodyPr/>
            <a:lstStyle/>
            <a:p>
              <a:endParaRPr lang="sr-Latn-CS"/>
            </a:p>
          </p:txBody>
        </p:sp>
        <p:sp>
          <p:nvSpPr>
            <p:cNvPr id="267311" name="Line 47"/>
            <p:cNvSpPr>
              <a:spLocks noChangeShapeType="1"/>
            </p:cNvSpPr>
            <p:nvPr/>
          </p:nvSpPr>
          <p:spPr bwMode="auto">
            <a:xfrm flipV="1">
              <a:off x="4516" y="2366"/>
              <a:ext cx="1" cy="13"/>
            </a:xfrm>
            <a:prstGeom prst="line">
              <a:avLst/>
            </a:prstGeom>
            <a:noFill/>
            <a:ln w="0">
              <a:solidFill>
                <a:srgbClr val="000000"/>
              </a:solidFill>
              <a:round/>
              <a:headEnd/>
              <a:tailEnd/>
            </a:ln>
          </p:spPr>
          <p:txBody>
            <a:bodyPr/>
            <a:lstStyle/>
            <a:p>
              <a:endParaRPr lang="sr-Latn-CS"/>
            </a:p>
          </p:txBody>
        </p:sp>
        <p:sp>
          <p:nvSpPr>
            <p:cNvPr id="267312" name="Line 48"/>
            <p:cNvSpPr>
              <a:spLocks noChangeShapeType="1"/>
            </p:cNvSpPr>
            <p:nvPr/>
          </p:nvSpPr>
          <p:spPr bwMode="auto">
            <a:xfrm flipV="1">
              <a:off x="4638" y="2366"/>
              <a:ext cx="1" cy="13"/>
            </a:xfrm>
            <a:prstGeom prst="line">
              <a:avLst/>
            </a:prstGeom>
            <a:noFill/>
            <a:ln w="0">
              <a:solidFill>
                <a:srgbClr val="000000"/>
              </a:solidFill>
              <a:round/>
              <a:headEnd/>
              <a:tailEnd/>
            </a:ln>
          </p:spPr>
          <p:txBody>
            <a:bodyPr/>
            <a:lstStyle/>
            <a:p>
              <a:endParaRPr lang="sr-Latn-CS"/>
            </a:p>
          </p:txBody>
        </p:sp>
        <p:sp>
          <p:nvSpPr>
            <p:cNvPr id="267313" name="Line 49"/>
            <p:cNvSpPr>
              <a:spLocks noChangeShapeType="1"/>
            </p:cNvSpPr>
            <p:nvPr/>
          </p:nvSpPr>
          <p:spPr bwMode="auto">
            <a:xfrm flipV="1">
              <a:off x="4759" y="2366"/>
              <a:ext cx="1" cy="13"/>
            </a:xfrm>
            <a:prstGeom prst="line">
              <a:avLst/>
            </a:prstGeom>
            <a:noFill/>
            <a:ln w="0">
              <a:solidFill>
                <a:srgbClr val="000000"/>
              </a:solidFill>
              <a:round/>
              <a:headEnd/>
              <a:tailEnd/>
            </a:ln>
          </p:spPr>
          <p:txBody>
            <a:bodyPr/>
            <a:lstStyle/>
            <a:p>
              <a:endParaRPr lang="sr-Latn-CS"/>
            </a:p>
          </p:txBody>
        </p:sp>
        <p:sp>
          <p:nvSpPr>
            <p:cNvPr id="267314" name="Line 50"/>
            <p:cNvSpPr>
              <a:spLocks noChangeShapeType="1"/>
            </p:cNvSpPr>
            <p:nvPr/>
          </p:nvSpPr>
          <p:spPr bwMode="auto">
            <a:xfrm flipV="1">
              <a:off x="4880" y="2366"/>
              <a:ext cx="1" cy="13"/>
            </a:xfrm>
            <a:prstGeom prst="line">
              <a:avLst/>
            </a:prstGeom>
            <a:noFill/>
            <a:ln w="0">
              <a:solidFill>
                <a:srgbClr val="000000"/>
              </a:solidFill>
              <a:round/>
              <a:headEnd/>
              <a:tailEnd/>
            </a:ln>
          </p:spPr>
          <p:txBody>
            <a:bodyPr/>
            <a:lstStyle/>
            <a:p>
              <a:endParaRPr lang="sr-Latn-CS"/>
            </a:p>
          </p:txBody>
        </p:sp>
        <p:sp>
          <p:nvSpPr>
            <p:cNvPr id="267315" name="Line 51"/>
            <p:cNvSpPr>
              <a:spLocks noChangeShapeType="1"/>
            </p:cNvSpPr>
            <p:nvPr/>
          </p:nvSpPr>
          <p:spPr bwMode="auto">
            <a:xfrm flipV="1">
              <a:off x="4998" y="2366"/>
              <a:ext cx="1" cy="13"/>
            </a:xfrm>
            <a:prstGeom prst="line">
              <a:avLst/>
            </a:prstGeom>
            <a:noFill/>
            <a:ln w="0">
              <a:solidFill>
                <a:srgbClr val="000000"/>
              </a:solidFill>
              <a:round/>
              <a:headEnd/>
              <a:tailEnd/>
            </a:ln>
          </p:spPr>
          <p:txBody>
            <a:bodyPr/>
            <a:lstStyle/>
            <a:p>
              <a:endParaRPr lang="sr-Latn-CS"/>
            </a:p>
          </p:txBody>
        </p:sp>
        <p:sp>
          <p:nvSpPr>
            <p:cNvPr id="267316" name="Line 52"/>
            <p:cNvSpPr>
              <a:spLocks noChangeShapeType="1"/>
            </p:cNvSpPr>
            <p:nvPr/>
          </p:nvSpPr>
          <p:spPr bwMode="auto">
            <a:xfrm flipV="1">
              <a:off x="5119" y="2366"/>
              <a:ext cx="1" cy="13"/>
            </a:xfrm>
            <a:prstGeom prst="line">
              <a:avLst/>
            </a:prstGeom>
            <a:noFill/>
            <a:ln w="0">
              <a:solidFill>
                <a:srgbClr val="000000"/>
              </a:solidFill>
              <a:round/>
              <a:headEnd/>
              <a:tailEnd/>
            </a:ln>
          </p:spPr>
          <p:txBody>
            <a:bodyPr/>
            <a:lstStyle/>
            <a:p>
              <a:endParaRPr lang="sr-Latn-CS"/>
            </a:p>
          </p:txBody>
        </p:sp>
        <p:sp>
          <p:nvSpPr>
            <p:cNvPr id="267317" name="Line 53"/>
            <p:cNvSpPr>
              <a:spLocks noChangeShapeType="1"/>
            </p:cNvSpPr>
            <p:nvPr/>
          </p:nvSpPr>
          <p:spPr bwMode="auto">
            <a:xfrm flipV="1">
              <a:off x="5240" y="2366"/>
              <a:ext cx="1" cy="13"/>
            </a:xfrm>
            <a:prstGeom prst="line">
              <a:avLst/>
            </a:prstGeom>
            <a:noFill/>
            <a:ln w="0">
              <a:solidFill>
                <a:srgbClr val="000000"/>
              </a:solidFill>
              <a:round/>
              <a:headEnd/>
              <a:tailEnd/>
            </a:ln>
          </p:spPr>
          <p:txBody>
            <a:bodyPr/>
            <a:lstStyle/>
            <a:p>
              <a:endParaRPr lang="sr-Latn-CS"/>
            </a:p>
          </p:txBody>
        </p:sp>
        <p:sp>
          <p:nvSpPr>
            <p:cNvPr id="267318" name="Line 54"/>
            <p:cNvSpPr>
              <a:spLocks noChangeShapeType="1"/>
            </p:cNvSpPr>
            <p:nvPr/>
          </p:nvSpPr>
          <p:spPr bwMode="auto">
            <a:xfrm flipV="1">
              <a:off x="5358" y="2366"/>
              <a:ext cx="1" cy="13"/>
            </a:xfrm>
            <a:prstGeom prst="line">
              <a:avLst/>
            </a:prstGeom>
            <a:noFill/>
            <a:ln w="0">
              <a:solidFill>
                <a:srgbClr val="000000"/>
              </a:solidFill>
              <a:round/>
              <a:headEnd/>
              <a:tailEnd/>
            </a:ln>
          </p:spPr>
          <p:txBody>
            <a:bodyPr/>
            <a:lstStyle/>
            <a:p>
              <a:endParaRPr lang="sr-Latn-CS"/>
            </a:p>
          </p:txBody>
        </p:sp>
        <p:sp>
          <p:nvSpPr>
            <p:cNvPr id="267319" name="Line 55"/>
            <p:cNvSpPr>
              <a:spLocks noChangeShapeType="1"/>
            </p:cNvSpPr>
            <p:nvPr/>
          </p:nvSpPr>
          <p:spPr bwMode="auto">
            <a:xfrm flipV="1">
              <a:off x="5479" y="2366"/>
              <a:ext cx="1" cy="13"/>
            </a:xfrm>
            <a:prstGeom prst="line">
              <a:avLst/>
            </a:prstGeom>
            <a:noFill/>
            <a:ln w="0">
              <a:solidFill>
                <a:srgbClr val="000000"/>
              </a:solidFill>
              <a:round/>
              <a:headEnd/>
              <a:tailEnd/>
            </a:ln>
          </p:spPr>
          <p:txBody>
            <a:bodyPr/>
            <a:lstStyle/>
            <a:p>
              <a:endParaRPr lang="sr-Latn-CS"/>
            </a:p>
          </p:txBody>
        </p:sp>
        <p:sp>
          <p:nvSpPr>
            <p:cNvPr id="267320" name="Freeform 56"/>
            <p:cNvSpPr>
              <a:spLocks/>
            </p:cNvSpPr>
            <p:nvPr/>
          </p:nvSpPr>
          <p:spPr bwMode="auto">
            <a:xfrm>
              <a:off x="4609" y="1930"/>
              <a:ext cx="57" cy="59"/>
            </a:xfrm>
            <a:custGeom>
              <a:avLst/>
              <a:gdLst/>
              <a:ahLst/>
              <a:cxnLst>
                <a:cxn ang="0">
                  <a:pos x="29" y="0"/>
                </a:cxn>
                <a:cxn ang="0">
                  <a:pos x="57" y="30"/>
                </a:cxn>
                <a:cxn ang="0">
                  <a:pos x="29" y="59"/>
                </a:cxn>
                <a:cxn ang="0">
                  <a:pos x="0" y="30"/>
                </a:cxn>
                <a:cxn ang="0">
                  <a:pos x="29" y="0"/>
                </a:cxn>
              </a:cxnLst>
              <a:rect l="0" t="0" r="r" b="b"/>
              <a:pathLst>
                <a:path w="57" h="59">
                  <a:moveTo>
                    <a:pt x="29" y="0"/>
                  </a:moveTo>
                  <a:lnTo>
                    <a:pt x="57" y="30"/>
                  </a:lnTo>
                  <a:lnTo>
                    <a:pt x="29" y="59"/>
                  </a:lnTo>
                  <a:lnTo>
                    <a:pt x="0" y="30"/>
                  </a:lnTo>
                  <a:lnTo>
                    <a:pt x="29"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321" name="Freeform 57"/>
            <p:cNvSpPr>
              <a:spLocks/>
            </p:cNvSpPr>
            <p:nvPr/>
          </p:nvSpPr>
          <p:spPr bwMode="auto">
            <a:xfrm>
              <a:off x="4609" y="1731"/>
              <a:ext cx="57" cy="59"/>
            </a:xfrm>
            <a:custGeom>
              <a:avLst/>
              <a:gdLst/>
              <a:ahLst/>
              <a:cxnLst>
                <a:cxn ang="0">
                  <a:pos x="29" y="0"/>
                </a:cxn>
                <a:cxn ang="0">
                  <a:pos x="57" y="29"/>
                </a:cxn>
                <a:cxn ang="0">
                  <a:pos x="29" y="59"/>
                </a:cxn>
                <a:cxn ang="0">
                  <a:pos x="0" y="29"/>
                </a:cxn>
                <a:cxn ang="0">
                  <a:pos x="29" y="0"/>
                </a:cxn>
              </a:cxnLst>
              <a:rect l="0" t="0" r="r" b="b"/>
              <a:pathLst>
                <a:path w="57" h="59">
                  <a:moveTo>
                    <a:pt x="29" y="0"/>
                  </a:moveTo>
                  <a:lnTo>
                    <a:pt x="57" y="29"/>
                  </a:lnTo>
                  <a:lnTo>
                    <a:pt x="29" y="59"/>
                  </a:lnTo>
                  <a:lnTo>
                    <a:pt x="0" y="29"/>
                  </a:lnTo>
                  <a:lnTo>
                    <a:pt x="29"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322" name="Freeform 58"/>
            <p:cNvSpPr>
              <a:spLocks/>
            </p:cNvSpPr>
            <p:nvPr/>
          </p:nvSpPr>
          <p:spPr bwMode="auto">
            <a:xfrm>
              <a:off x="5091" y="2032"/>
              <a:ext cx="56" cy="59"/>
            </a:xfrm>
            <a:custGeom>
              <a:avLst/>
              <a:gdLst/>
              <a:ahLst/>
              <a:cxnLst>
                <a:cxn ang="0">
                  <a:pos x="28" y="0"/>
                </a:cxn>
                <a:cxn ang="0">
                  <a:pos x="56" y="29"/>
                </a:cxn>
                <a:cxn ang="0">
                  <a:pos x="28" y="59"/>
                </a:cxn>
                <a:cxn ang="0">
                  <a:pos x="0" y="29"/>
                </a:cxn>
                <a:cxn ang="0">
                  <a:pos x="28" y="0"/>
                </a:cxn>
              </a:cxnLst>
              <a:rect l="0" t="0" r="r" b="b"/>
              <a:pathLst>
                <a:path w="56" h="59">
                  <a:moveTo>
                    <a:pt x="28" y="0"/>
                  </a:moveTo>
                  <a:lnTo>
                    <a:pt x="56" y="29"/>
                  </a:lnTo>
                  <a:lnTo>
                    <a:pt x="28" y="59"/>
                  </a:lnTo>
                  <a:lnTo>
                    <a:pt x="0" y="29"/>
                  </a:lnTo>
                  <a:lnTo>
                    <a:pt x="28" y="0"/>
                  </a:lnTo>
                  <a:close/>
                </a:path>
              </a:pathLst>
            </a:custGeom>
            <a:solidFill>
              <a:srgbClr val="000080"/>
            </a:solidFill>
            <a:ln w="6350">
              <a:solidFill>
                <a:srgbClr val="000080"/>
              </a:solidFill>
              <a:prstDash val="solid"/>
              <a:round/>
              <a:headEnd/>
              <a:tailEnd/>
            </a:ln>
          </p:spPr>
          <p:txBody>
            <a:bodyPr/>
            <a:lstStyle/>
            <a:p>
              <a:endParaRPr lang="sr-Latn-CS"/>
            </a:p>
          </p:txBody>
        </p:sp>
        <p:sp>
          <p:nvSpPr>
            <p:cNvPr id="267323" name="Freeform 59"/>
            <p:cNvSpPr>
              <a:spLocks/>
            </p:cNvSpPr>
            <p:nvPr/>
          </p:nvSpPr>
          <p:spPr bwMode="auto">
            <a:xfrm>
              <a:off x="4731" y="1629"/>
              <a:ext cx="56" cy="59"/>
            </a:xfrm>
            <a:custGeom>
              <a:avLst/>
              <a:gdLst/>
              <a:ahLst/>
              <a:cxnLst>
                <a:cxn ang="0">
                  <a:pos x="28" y="0"/>
                </a:cxn>
                <a:cxn ang="0">
                  <a:pos x="56" y="30"/>
                </a:cxn>
                <a:cxn ang="0">
                  <a:pos x="28" y="59"/>
                </a:cxn>
                <a:cxn ang="0">
                  <a:pos x="0" y="30"/>
                </a:cxn>
                <a:cxn ang="0">
                  <a:pos x="28" y="0"/>
                </a:cxn>
              </a:cxnLst>
              <a:rect l="0" t="0" r="r" b="b"/>
              <a:pathLst>
                <a:path w="56" h="59">
                  <a:moveTo>
                    <a:pt x="28" y="0"/>
                  </a:moveTo>
                  <a:lnTo>
                    <a:pt x="56" y="30"/>
                  </a:lnTo>
                  <a:lnTo>
                    <a:pt x="28" y="59"/>
                  </a:lnTo>
                  <a:lnTo>
                    <a:pt x="0" y="30"/>
                  </a:lnTo>
                  <a:lnTo>
                    <a:pt x="28"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324" name="Freeform 60"/>
            <p:cNvSpPr>
              <a:spLocks/>
            </p:cNvSpPr>
            <p:nvPr/>
          </p:nvSpPr>
          <p:spPr bwMode="auto">
            <a:xfrm>
              <a:off x="4609" y="1528"/>
              <a:ext cx="57" cy="59"/>
            </a:xfrm>
            <a:custGeom>
              <a:avLst/>
              <a:gdLst/>
              <a:ahLst/>
              <a:cxnLst>
                <a:cxn ang="0">
                  <a:pos x="29" y="0"/>
                </a:cxn>
                <a:cxn ang="0">
                  <a:pos x="57" y="29"/>
                </a:cxn>
                <a:cxn ang="0">
                  <a:pos x="29" y="59"/>
                </a:cxn>
                <a:cxn ang="0">
                  <a:pos x="0" y="29"/>
                </a:cxn>
                <a:cxn ang="0">
                  <a:pos x="29" y="0"/>
                </a:cxn>
              </a:cxnLst>
              <a:rect l="0" t="0" r="r" b="b"/>
              <a:pathLst>
                <a:path w="57" h="59">
                  <a:moveTo>
                    <a:pt x="29" y="0"/>
                  </a:moveTo>
                  <a:lnTo>
                    <a:pt x="57" y="29"/>
                  </a:lnTo>
                  <a:lnTo>
                    <a:pt x="29" y="59"/>
                  </a:lnTo>
                  <a:lnTo>
                    <a:pt x="0" y="29"/>
                  </a:lnTo>
                  <a:lnTo>
                    <a:pt x="29"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325" name="Freeform 61"/>
            <p:cNvSpPr>
              <a:spLocks/>
            </p:cNvSpPr>
            <p:nvPr/>
          </p:nvSpPr>
          <p:spPr bwMode="auto">
            <a:xfrm>
              <a:off x="5212" y="1832"/>
              <a:ext cx="57" cy="60"/>
            </a:xfrm>
            <a:custGeom>
              <a:avLst/>
              <a:gdLst/>
              <a:ahLst/>
              <a:cxnLst>
                <a:cxn ang="0">
                  <a:pos x="28" y="0"/>
                </a:cxn>
                <a:cxn ang="0">
                  <a:pos x="57" y="30"/>
                </a:cxn>
                <a:cxn ang="0">
                  <a:pos x="28" y="60"/>
                </a:cxn>
                <a:cxn ang="0">
                  <a:pos x="0" y="30"/>
                </a:cxn>
                <a:cxn ang="0">
                  <a:pos x="28" y="0"/>
                </a:cxn>
              </a:cxnLst>
              <a:rect l="0" t="0" r="r" b="b"/>
              <a:pathLst>
                <a:path w="57" h="60">
                  <a:moveTo>
                    <a:pt x="28" y="0"/>
                  </a:moveTo>
                  <a:lnTo>
                    <a:pt x="57" y="30"/>
                  </a:lnTo>
                  <a:lnTo>
                    <a:pt x="28" y="60"/>
                  </a:lnTo>
                  <a:lnTo>
                    <a:pt x="0" y="30"/>
                  </a:lnTo>
                  <a:lnTo>
                    <a:pt x="28" y="0"/>
                  </a:lnTo>
                  <a:close/>
                </a:path>
              </a:pathLst>
            </a:custGeom>
            <a:solidFill>
              <a:srgbClr val="000080"/>
            </a:solidFill>
            <a:ln w="6350">
              <a:solidFill>
                <a:srgbClr val="000080"/>
              </a:solidFill>
              <a:prstDash val="solid"/>
              <a:round/>
              <a:headEnd/>
              <a:tailEnd/>
            </a:ln>
          </p:spPr>
          <p:txBody>
            <a:bodyPr/>
            <a:lstStyle/>
            <a:p>
              <a:endParaRPr lang="sr-Latn-CS"/>
            </a:p>
          </p:txBody>
        </p:sp>
        <p:sp>
          <p:nvSpPr>
            <p:cNvPr id="267326" name="Freeform 62"/>
            <p:cNvSpPr>
              <a:spLocks/>
            </p:cNvSpPr>
            <p:nvPr/>
          </p:nvSpPr>
          <p:spPr bwMode="auto">
            <a:xfrm>
              <a:off x="4731" y="1832"/>
              <a:ext cx="56" cy="60"/>
            </a:xfrm>
            <a:custGeom>
              <a:avLst/>
              <a:gdLst/>
              <a:ahLst/>
              <a:cxnLst>
                <a:cxn ang="0">
                  <a:pos x="28" y="0"/>
                </a:cxn>
                <a:cxn ang="0">
                  <a:pos x="56" y="30"/>
                </a:cxn>
                <a:cxn ang="0">
                  <a:pos x="28" y="60"/>
                </a:cxn>
                <a:cxn ang="0">
                  <a:pos x="0" y="30"/>
                </a:cxn>
                <a:cxn ang="0">
                  <a:pos x="28" y="0"/>
                </a:cxn>
              </a:cxnLst>
              <a:rect l="0" t="0" r="r" b="b"/>
              <a:pathLst>
                <a:path w="56" h="60">
                  <a:moveTo>
                    <a:pt x="28" y="0"/>
                  </a:moveTo>
                  <a:lnTo>
                    <a:pt x="56" y="30"/>
                  </a:lnTo>
                  <a:lnTo>
                    <a:pt x="28" y="60"/>
                  </a:lnTo>
                  <a:lnTo>
                    <a:pt x="0" y="30"/>
                  </a:lnTo>
                  <a:lnTo>
                    <a:pt x="28"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327" name="Freeform 63"/>
            <p:cNvSpPr>
              <a:spLocks/>
            </p:cNvSpPr>
            <p:nvPr/>
          </p:nvSpPr>
          <p:spPr bwMode="auto">
            <a:xfrm>
              <a:off x="4852" y="2235"/>
              <a:ext cx="57" cy="59"/>
            </a:xfrm>
            <a:custGeom>
              <a:avLst/>
              <a:gdLst/>
              <a:ahLst/>
              <a:cxnLst>
                <a:cxn ang="0">
                  <a:pos x="28" y="0"/>
                </a:cxn>
                <a:cxn ang="0">
                  <a:pos x="57" y="29"/>
                </a:cxn>
                <a:cxn ang="0">
                  <a:pos x="28" y="59"/>
                </a:cxn>
                <a:cxn ang="0">
                  <a:pos x="0" y="29"/>
                </a:cxn>
                <a:cxn ang="0">
                  <a:pos x="28" y="0"/>
                </a:cxn>
              </a:cxnLst>
              <a:rect l="0" t="0" r="r" b="b"/>
              <a:pathLst>
                <a:path w="57" h="59">
                  <a:moveTo>
                    <a:pt x="28" y="0"/>
                  </a:moveTo>
                  <a:lnTo>
                    <a:pt x="57" y="29"/>
                  </a:lnTo>
                  <a:lnTo>
                    <a:pt x="28" y="59"/>
                  </a:lnTo>
                  <a:lnTo>
                    <a:pt x="0" y="29"/>
                  </a:lnTo>
                  <a:lnTo>
                    <a:pt x="28"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328" name="Freeform 64"/>
            <p:cNvSpPr>
              <a:spLocks/>
            </p:cNvSpPr>
            <p:nvPr/>
          </p:nvSpPr>
          <p:spPr bwMode="auto">
            <a:xfrm>
              <a:off x="5091" y="1930"/>
              <a:ext cx="56" cy="59"/>
            </a:xfrm>
            <a:custGeom>
              <a:avLst/>
              <a:gdLst/>
              <a:ahLst/>
              <a:cxnLst>
                <a:cxn ang="0">
                  <a:pos x="28" y="0"/>
                </a:cxn>
                <a:cxn ang="0">
                  <a:pos x="56" y="30"/>
                </a:cxn>
                <a:cxn ang="0">
                  <a:pos x="28" y="59"/>
                </a:cxn>
                <a:cxn ang="0">
                  <a:pos x="0" y="30"/>
                </a:cxn>
                <a:cxn ang="0">
                  <a:pos x="28" y="0"/>
                </a:cxn>
              </a:cxnLst>
              <a:rect l="0" t="0" r="r" b="b"/>
              <a:pathLst>
                <a:path w="56" h="59">
                  <a:moveTo>
                    <a:pt x="28" y="0"/>
                  </a:moveTo>
                  <a:lnTo>
                    <a:pt x="56" y="30"/>
                  </a:lnTo>
                  <a:lnTo>
                    <a:pt x="28" y="59"/>
                  </a:lnTo>
                  <a:lnTo>
                    <a:pt x="0" y="30"/>
                  </a:lnTo>
                  <a:lnTo>
                    <a:pt x="28" y="0"/>
                  </a:lnTo>
                  <a:close/>
                </a:path>
              </a:pathLst>
            </a:custGeom>
            <a:solidFill>
              <a:srgbClr val="000080"/>
            </a:solidFill>
            <a:ln w="6350">
              <a:solidFill>
                <a:srgbClr val="000080"/>
              </a:solidFill>
              <a:prstDash val="solid"/>
              <a:round/>
              <a:headEnd/>
              <a:tailEnd/>
            </a:ln>
          </p:spPr>
          <p:txBody>
            <a:bodyPr/>
            <a:lstStyle/>
            <a:p>
              <a:endParaRPr lang="sr-Latn-CS"/>
            </a:p>
          </p:txBody>
        </p:sp>
        <p:sp>
          <p:nvSpPr>
            <p:cNvPr id="267329" name="Freeform 65"/>
            <p:cNvSpPr>
              <a:spLocks/>
            </p:cNvSpPr>
            <p:nvPr/>
          </p:nvSpPr>
          <p:spPr bwMode="auto">
            <a:xfrm>
              <a:off x="4852" y="1832"/>
              <a:ext cx="57" cy="60"/>
            </a:xfrm>
            <a:custGeom>
              <a:avLst/>
              <a:gdLst/>
              <a:ahLst/>
              <a:cxnLst>
                <a:cxn ang="0">
                  <a:pos x="28" y="0"/>
                </a:cxn>
                <a:cxn ang="0">
                  <a:pos x="57" y="30"/>
                </a:cxn>
                <a:cxn ang="0">
                  <a:pos x="28" y="60"/>
                </a:cxn>
                <a:cxn ang="0">
                  <a:pos x="0" y="30"/>
                </a:cxn>
                <a:cxn ang="0">
                  <a:pos x="28" y="0"/>
                </a:cxn>
              </a:cxnLst>
              <a:rect l="0" t="0" r="r" b="b"/>
              <a:pathLst>
                <a:path w="57" h="60">
                  <a:moveTo>
                    <a:pt x="28" y="0"/>
                  </a:moveTo>
                  <a:lnTo>
                    <a:pt x="57" y="30"/>
                  </a:lnTo>
                  <a:lnTo>
                    <a:pt x="28" y="60"/>
                  </a:lnTo>
                  <a:lnTo>
                    <a:pt x="0" y="30"/>
                  </a:lnTo>
                  <a:lnTo>
                    <a:pt x="28" y="0"/>
                  </a:lnTo>
                  <a:close/>
                </a:path>
              </a:pathLst>
            </a:custGeom>
            <a:solidFill>
              <a:srgbClr val="000080"/>
            </a:solidFill>
            <a:ln w="6350">
              <a:solidFill>
                <a:srgbClr val="000080"/>
              </a:solidFill>
              <a:prstDash val="solid"/>
              <a:round/>
              <a:headEnd/>
              <a:tailEnd/>
            </a:ln>
          </p:spPr>
          <p:txBody>
            <a:bodyPr/>
            <a:lstStyle/>
            <a:p>
              <a:endParaRPr lang="sr-Latn-CS"/>
            </a:p>
          </p:txBody>
        </p:sp>
        <p:sp>
          <p:nvSpPr>
            <p:cNvPr id="267330" name="Oval 66"/>
            <p:cNvSpPr>
              <a:spLocks noChangeArrowheads="1"/>
            </p:cNvSpPr>
            <p:nvPr/>
          </p:nvSpPr>
          <p:spPr bwMode="auto">
            <a:xfrm>
              <a:off x="4686" y="1811"/>
              <a:ext cx="53" cy="55"/>
            </a:xfrm>
            <a:prstGeom prst="ellipse">
              <a:avLst/>
            </a:prstGeom>
            <a:solidFill>
              <a:srgbClr val="FF0000"/>
            </a:solidFill>
            <a:ln w="6350">
              <a:solidFill>
                <a:srgbClr val="FF0000"/>
              </a:solidFill>
              <a:round/>
              <a:headEnd/>
              <a:tailEnd/>
            </a:ln>
          </p:spPr>
          <p:txBody>
            <a:bodyPr/>
            <a:lstStyle/>
            <a:p>
              <a:endParaRPr lang="sr-Latn-CS"/>
            </a:p>
          </p:txBody>
        </p:sp>
        <p:sp>
          <p:nvSpPr>
            <p:cNvPr id="267331" name="Oval 67"/>
            <p:cNvSpPr>
              <a:spLocks noChangeArrowheads="1"/>
            </p:cNvSpPr>
            <p:nvPr/>
          </p:nvSpPr>
          <p:spPr bwMode="auto">
            <a:xfrm>
              <a:off x="5054" y="1900"/>
              <a:ext cx="53" cy="55"/>
            </a:xfrm>
            <a:prstGeom prst="ellipse">
              <a:avLst/>
            </a:prstGeom>
            <a:solidFill>
              <a:srgbClr val="FF0000"/>
            </a:solidFill>
            <a:ln w="6350">
              <a:solidFill>
                <a:srgbClr val="FF0000"/>
              </a:solidFill>
              <a:round/>
              <a:headEnd/>
              <a:tailEnd/>
            </a:ln>
          </p:spPr>
          <p:txBody>
            <a:bodyPr/>
            <a:lstStyle/>
            <a:p>
              <a:endParaRPr lang="sr-Latn-CS"/>
            </a:p>
          </p:txBody>
        </p:sp>
        <p:sp>
          <p:nvSpPr>
            <p:cNvPr id="267332" name="Rectangle 68"/>
            <p:cNvSpPr>
              <a:spLocks noChangeArrowheads="1"/>
            </p:cNvSpPr>
            <p:nvPr/>
          </p:nvSpPr>
          <p:spPr bwMode="auto">
            <a:xfrm>
              <a:off x="4221" y="2336"/>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0</a:t>
              </a:r>
              <a:endParaRPr lang="ko-KR" altLang="en-US" sz="2400" i="0">
                <a:latin typeface="Tahoma" pitchFamily="34" charset="0"/>
                <a:ea typeface="굴림" pitchFamily="50" charset="-127"/>
              </a:endParaRPr>
            </a:p>
          </p:txBody>
        </p:sp>
        <p:sp>
          <p:nvSpPr>
            <p:cNvPr id="267333" name="Rectangle 69"/>
            <p:cNvSpPr>
              <a:spLocks noChangeArrowheads="1"/>
            </p:cNvSpPr>
            <p:nvPr/>
          </p:nvSpPr>
          <p:spPr bwMode="auto">
            <a:xfrm>
              <a:off x="4221" y="2235"/>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1</a:t>
              </a:r>
              <a:endParaRPr lang="ko-KR" altLang="en-US" sz="2400" i="0">
                <a:latin typeface="Tahoma" pitchFamily="34" charset="0"/>
                <a:ea typeface="굴림" pitchFamily="50" charset="-127"/>
              </a:endParaRPr>
            </a:p>
          </p:txBody>
        </p:sp>
        <p:sp>
          <p:nvSpPr>
            <p:cNvPr id="267334" name="Rectangle 70"/>
            <p:cNvSpPr>
              <a:spLocks noChangeArrowheads="1"/>
            </p:cNvSpPr>
            <p:nvPr/>
          </p:nvSpPr>
          <p:spPr bwMode="auto">
            <a:xfrm>
              <a:off x="4221" y="2133"/>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2</a:t>
              </a:r>
              <a:endParaRPr lang="ko-KR" altLang="en-US" sz="2400" i="0">
                <a:latin typeface="Tahoma" pitchFamily="34" charset="0"/>
                <a:ea typeface="굴림" pitchFamily="50" charset="-127"/>
              </a:endParaRPr>
            </a:p>
          </p:txBody>
        </p:sp>
        <p:sp>
          <p:nvSpPr>
            <p:cNvPr id="267335" name="Rectangle 71"/>
            <p:cNvSpPr>
              <a:spLocks noChangeArrowheads="1"/>
            </p:cNvSpPr>
            <p:nvPr/>
          </p:nvSpPr>
          <p:spPr bwMode="auto">
            <a:xfrm>
              <a:off x="4221" y="2032"/>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3</a:t>
              </a:r>
              <a:endParaRPr lang="ko-KR" altLang="en-US" sz="2400" i="0">
                <a:latin typeface="Tahoma" pitchFamily="34" charset="0"/>
                <a:ea typeface="굴림" pitchFamily="50" charset="-127"/>
              </a:endParaRPr>
            </a:p>
          </p:txBody>
        </p:sp>
        <p:sp>
          <p:nvSpPr>
            <p:cNvPr id="267336" name="Rectangle 72"/>
            <p:cNvSpPr>
              <a:spLocks noChangeArrowheads="1"/>
            </p:cNvSpPr>
            <p:nvPr/>
          </p:nvSpPr>
          <p:spPr bwMode="auto">
            <a:xfrm>
              <a:off x="4221" y="1930"/>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4</a:t>
              </a:r>
              <a:endParaRPr lang="ko-KR" altLang="en-US" sz="2400" i="0">
                <a:latin typeface="Tahoma" pitchFamily="34" charset="0"/>
                <a:ea typeface="굴림" pitchFamily="50" charset="-127"/>
              </a:endParaRPr>
            </a:p>
          </p:txBody>
        </p:sp>
        <p:sp>
          <p:nvSpPr>
            <p:cNvPr id="267337" name="Rectangle 73"/>
            <p:cNvSpPr>
              <a:spLocks noChangeArrowheads="1"/>
            </p:cNvSpPr>
            <p:nvPr/>
          </p:nvSpPr>
          <p:spPr bwMode="auto">
            <a:xfrm>
              <a:off x="4221" y="1828"/>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5</a:t>
              </a:r>
              <a:endParaRPr lang="ko-KR" altLang="en-US" sz="2400" i="0">
                <a:latin typeface="Tahoma" pitchFamily="34" charset="0"/>
                <a:ea typeface="굴림" pitchFamily="50" charset="-127"/>
              </a:endParaRPr>
            </a:p>
          </p:txBody>
        </p:sp>
        <p:sp>
          <p:nvSpPr>
            <p:cNvPr id="267338" name="Rectangle 74"/>
            <p:cNvSpPr>
              <a:spLocks noChangeArrowheads="1"/>
            </p:cNvSpPr>
            <p:nvPr/>
          </p:nvSpPr>
          <p:spPr bwMode="auto">
            <a:xfrm>
              <a:off x="4221" y="1731"/>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6</a:t>
              </a:r>
              <a:endParaRPr lang="ko-KR" altLang="en-US" sz="2400" i="0">
                <a:latin typeface="Tahoma" pitchFamily="34" charset="0"/>
                <a:ea typeface="굴림" pitchFamily="50" charset="-127"/>
              </a:endParaRPr>
            </a:p>
          </p:txBody>
        </p:sp>
        <p:sp>
          <p:nvSpPr>
            <p:cNvPr id="267339" name="Rectangle 75"/>
            <p:cNvSpPr>
              <a:spLocks noChangeArrowheads="1"/>
            </p:cNvSpPr>
            <p:nvPr/>
          </p:nvSpPr>
          <p:spPr bwMode="auto">
            <a:xfrm>
              <a:off x="4221" y="1629"/>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7</a:t>
              </a:r>
              <a:endParaRPr lang="ko-KR" altLang="en-US" sz="2400" i="0">
                <a:latin typeface="Tahoma" pitchFamily="34" charset="0"/>
                <a:ea typeface="굴림" pitchFamily="50" charset="-127"/>
              </a:endParaRPr>
            </a:p>
          </p:txBody>
        </p:sp>
        <p:sp>
          <p:nvSpPr>
            <p:cNvPr id="267340" name="Rectangle 76"/>
            <p:cNvSpPr>
              <a:spLocks noChangeArrowheads="1"/>
            </p:cNvSpPr>
            <p:nvPr/>
          </p:nvSpPr>
          <p:spPr bwMode="auto">
            <a:xfrm>
              <a:off x="4221" y="1528"/>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8</a:t>
              </a:r>
              <a:endParaRPr lang="ko-KR" altLang="en-US" sz="2400" i="0">
                <a:latin typeface="Tahoma" pitchFamily="34" charset="0"/>
                <a:ea typeface="굴림" pitchFamily="50" charset="-127"/>
              </a:endParaRPr>
            </a:p>
          </p:txBody>
        </p:sp>
        <p:sp>
          <p:nvSpPr>
            <p:cNvPr id="267341" name="Rectangle 77"/>
            <p:cNvSpPr>
              <a:spLocks noChangeArrowheads="1"/>
            </p:cNvSpPr>
            <p:nvPr/>
          </p:nvSpPr>
          <p:spPr bwMode="auto">
            <a:xfrm>
              <a:off x="4221" y="1426"/>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9</a:t>
              </a:r>
              <a:endParaRPr lang="ko-KR" altLang="en-US" sz="2400" i="0">
                <a:latin typeface="Tahoma" pitchFamily="34" charset="0"/>
                <a:ea typeface="굴림" pitchFamily="50" charset="-127"/>
              </a:endParaRPr>
            </a:p>
          </p:txBody>
        </p:sp>
        <p:sp>
          <p:nvSpPr>
            <p:cNvPr id="267342" name="Rectangle 78"/>
            <p:cNvSpPr>
              <a:spLocks noChangeArrowheads="1"/>
            </p:cNvSpPr>
            <p:nvPr/>
          </p:nvSpPr>
          <p:spPr bwMode="auto">
            <a:xfrm>
              <a:off x="4197" y="1324"/>
              <a:ext cx="73"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10</a:t>
              </a:r>
              <a:endParaRPr lang="ko-KR" altLang="en-US" sz="2400" i="0">
                <a:latin typeface="Tahoma" pitchFamily="34" charset="0"/>
                <a:ea typeface="굴림" pitchFamily="50" charset="-127"/>
              </a:endParaRPr>
            </a:p>
          </p:txBody>
        </p:sp>
        <p:sp>
          <p:nvSpPr>
            <p:cNvPr id="267343" name="Rectangle 79"/>
            <p:cNvSpPr>
              <a:spLocks noChangeArrowheads="1"/>
            </p:cNvSpPr>
            <p:nvPr/>
          </p:nvSpPr>
          <p:spPr bwMode="auto">
            <a:xfrm>
              <a:off x="4266" y="2404"/>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0</a:t>
              </a:r>
              <a:endParaRPr lang="ko-KR" altLang="en-US" sz="2400" i="0">
                <a:latin typeface="Tahoma" pitchFamily="34" charset="0"/>
                <a:ea typeface="굴림" pitchFamily="50" charset="-127"/>
              </a:endParaRPr>
            </a:p>
          </p:txBody>
        </p:sp>
        <p:sp>
          <p:nvSpPr>
            <p:cNvPr id="267344" name="Rectangle 80"/>
            <p:cNvSpPr>
              <a:spLocks noChangeArrowheads="1"/>
            </p:cNvSpPr>
            <p:nvPr/>
          </p:nvSpPr>
          <p:spPr bwMode="auto">
            <a:xfrm>
              <a:off x="4387" y="2404"/>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1</a:t>
              </a:r>
              <a:endParaRPr lang="ko-KR" altLang="en-US" sz="2400" i="0">
                <a:latin typeface="Tahoma" pitchFamily="34" charset="0"/>
                <a:ea typeface="굴림" pitchFamily="50" charset="-127"/>
              </a:endParaRPr>
            </a:p>
          </p:txBody>
        </p:sp>
        <p:sp>
          <p:nvSpPr>
            <p:cNvPr id="267345" name="Rectangle 81"/>
            <p:cNvSpPr>
              <a:spLocks noChangeArrowheads="1"/>
            </p:cNvSpPr>
            <p:nvPr/>
          </p:nvSpPr>
          <p:spPr bwMode="auto">
            <a:xfrm>
              <a:off x="4504" y="2404"/>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2</a:t>
              </a:r>
              <a:endParaRPr lang="ko-KR" altLang="en-US" sz="2400" i="0">
                <a:latin typeface="Tahoma" pitchFamily="34" charset="0"/>
                <a:ea typeface="굴림" pitchFamily="50" charset="-127"/>
              </a:endParaRPr>
            </a:p>
          </p:txBody>
        </p:sp>
        <p:sp>
          <p:nvSpPr>
            <p:cNvPr id="267346" name="Rectangle 82"/>
            <p:cNvSpPr>
              <a:spLocks noChangeArrowheads="1"/>
            </p:cNvSpPr>
            <p:nvPr/>
          </p:nvSpPr>
          <p:spPr bwMode="auto">
            <a:xfrm>
              <a:off x="4626" y="2404"/>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3</a:t>
              </a:r>
              <a:endParaRPr lang="ko-KR" altLang="en-US" sz="2400" i="0">
                <a:latin typeface="Tahoma" pitchFamily="34" charset="0"/>
                <a:ea typeface="굴림" pitchFamily="50" charset="-127"/>
              </a:endParaRPr>
            </a:p>
          </p:txBody>
        </p:sp>
        <p:sp>
          <p:nvSpPr>
            <p:cNvPr id="267347" name="Rectangle 83"/>
            <p:cNvSpPr>
              <a:spLocks noChangeArrowheads="1"/>
            </p:cNvSpPr>
            <p:nvPr/>
          </p:nvSpPr>
          <p:spPr bwMode="auto">
            <a:xfrm>
              <a:off x="4747" y="2404"/>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4</a:t>
              </a:r>
              <a:endParaRPr lang="ko-KR" altLang="en-US" sz="2400" i="0">
                <a:latin typeface="Tahoma" pitchFamily="34" charset="0"/>
                <a:ea typeface="굴림" pitchFamily="50" charset="-127"/>
              </a:endParaRPr>
            </a:p>
          </p:txBody>
        </p:sp>
        <p:sp>
          <p:nvSpPr>
            <p:cNvPr id="267348" name="Rectangle 84"/>
            <p:cNvSpPr>
              <a:spLocks noChangeArrowheads="1"/>
            </p:cNvSpPr>
            <p:nvPr/>
          </p:nvSpPr>
          <p:spPr bwMode="auto">
            <a:xfrm>
              <a:off x="4868" y="2404"/>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5</a:t>
              </a:r>
              <a:endParaRPr lang="ko-KR" altLang="en-US" sz="2400" i="0">
                <a:latin typeface="Tahoma" pitchFamily="34" charset="0"/>
                <a:ea typeface="굴림" pitchFamily="50" charset="-127"/>
              </a:endParaRPr>
            </a:p>
          </p:txBody>
        </p:sp>
        <p:sp>
          <p:nvSpPr>
            <p:cNvPr id="267349" name="Rectangle 85"/>
            <p:cNvSpPr>
              <a:spLocks noChangeArrowheads="1"/>
            </p:cNvSpPr>
            <p:nvPr/>
          </p:nvSpPr>
          <p:spPr bwMode="auto">
            <a:xfrm>
              <a:off x="4986" y="2404"/>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6</a:t>
              </a:r>
              <a:endParaRPr lang="ko-KR" altLang="en-US" sz="2400" i="0">
                <a:latin typeface="Tahoma" pitchFamily="34" charset="0"/>
                <a:ea typeface="굴림" pitchFamily="50" charset="-127"/>
              </a:endParaRPr>
            </a:p>
          </p:txBody>
        </p:sp>
        <p:sp>
          <p:nvSpPr>
            <p:cNvPr id="267350" name="Rectangle 86"/>
            <p:cNvSpPr>
              <a:spLocks noChangeArrowheads="1"/>
            </p:cNvSpPr>
            <p:nvPr/>
          </p:nvSpPr>
          <p:spPr bwMode="auto">
            <a:xfrm>
              <a:off x="5107" y="2404"/>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7</a:t>
              </a:r>
              <a:endParaRPr lang="ko-KR" altLang="en-US" sz="2400" i="0">
                <a:latin typeface="Tahoma" pitchFamily="34" charset="0"/>
                <a:ea typeface="굴림" pitchFamily="50" charset="-127"/>
              </a:endParaRPr>
            </a:p>
          </p:txBody>
        </p:sp>
        <p:sp>
          <p:nvSpPr>
            <p:cNvPr id="267351" name="Rectangle 87"/>
            <p:cNvSpPr>
              <a:spLocks noChangeArrowheads="1"/>
            </p:cNvSpPr>
            <p:nvPr/>
          </p:nvSpPr>
          <p:spPr bwMode="auto">
            <a:xfrm>
              <a:off x="5228" y="2404"/>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8</a:t>
              </a:r>
              <a:endParaRPr lang="ko-KR" altLang="en-US" sz="2400" i="0">
                <a:latin typeface="Tahoma" pitchFamily="34" charset="0"/>
                <a:ea typeface="굴림" pitchFamily="50" charset="-127"/>
              </a:endParaRPr>
            </a:p>
          </p:txBody>
        </p:sp>
        <p:sp>
          <p:nvSpPr>
            <p:cNvPr id="267352" name="Rectangle 88"/>
            <p:cNvSpPr>
              <a:spLocks noChangeArrowheads="1"/>
            </p:cNvSpPr>
            <p:nvPr/>
          </p:nvSpPr>
          <p:spPr bwMode="auto">
            <a:xfrm>
              <a:off x="5346" y="2404"/>
              <a:ext cx="44"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9</a:t>
              </a:r>
              <a:endParaRPr lang="ko-KR" altLang="en-US" sz="2400" i="0">
                <a:latin typeface="Tahoma" pitchFamily="34" charset="0"/>
                <a:ea typeface="굴림" pitchFamily="50" charset="-127"/>
              </a:endParaRPr>
            </a:p>
          </p:txBody>
        </p:sp>
        <p:sp>
          <p:nvSpPr>
            <p:cNvPr id="267353" name="Rectangle 89"/>
            <p:cNvSpPr>
              <a:spLocks noChangeArrowheads="1"/>
            </p:cNvSpPr>
            <p:nvPr/>
          </p:nvSpPr>
          <p:spPr bwMode="auto">
            <a:xfrm>
              <a:off x="5455" y="2404"/>
              <a:ext cx="73" cy="68"/>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10</a:t>
              </a:r>
              <a:endParaRPr lang="ko-KR" altLang="en-US" sz="2400" i="0">
                <a:latin typeface="Tahoma" pitchFamily="34" charset="0"/>
                <a:ea typeface="굴림" pitchFamily="50" charset="-127"/>
              </a:endParaRPr>
            </a:p>
          </p:txBody>
        </p:sp>
        <p:sp>
          <p:nvSpPr>
            <p:cNvPr id="267354" name="Rectangle 90"/>
            <p:cNvSpPr>
              <a:spLocks noChangeArrowheads="1"/>
            </p:cNvSpPr>
            <p:nvPr/>
          </p:nvSpPr>
          <p:spPr bwMode="auto">
            <a:xfrm>
              <a:off x="4144" y="1265"/>
              <a:ext cx="1400" cy="1254"/>
            </a:xfrm>
            <a:prstGeom prst="rect">
              <a:avLst/>
            </a:prstGeom>
            <a:noFill/>
            <a:ln w="0">
              <a:solidFill>
                <a:srgbClr val="000000"/>
              </a:solidFill>
              <a:miter lim="800000"/>
              <a:headEnd/>
              <a:tailEnd/>
            </a:ln>
          </p:spPr>
          <p:txBody>
            <a:bodyPr/>
            <a:lstStyle/>
            <a:p>
              <a:endParaRPr lang="sr-Latn-CS"/>
            </a:p>
          </p:txBody>
        </p:sp>
        <p:sp>
          <p:nvSpPr>
            <p:cNvPr id="267355" name="Freeform 91"/>
            <p:cNvSpPr>
              <a:spLocks/>
            </p:cNvSpPr>
            <p:nvPr/>
          </p:nvSpPr>
          <p:spPr bwMode="auto">
            <a:xfrm>
              <a:off x="4426" y="1447"/>
              <a:ext cx="573" cy="873"/>
            </a:xfrm>
            <a:custGeom>
              <a:avLst/>
              <a:gdLst/>
              <a:ahLst/>
              <a:cxnLst>
                <a:cxn ang="0">
                  <a:pos x="518" y="280"/>
                </a:cxn>
                <a:cxn ang="0">
                  <a:pos x="392" y="36"/>
                </a:cxn>
                <a:cxn ang="0">
                  <a:pos x="237" y="21"/>
                </a:cxn>
                <a:cxn ang="0">
                  <a:pos x="133" y="73"/>
                </a:cxn>
                <a:cxn ang="0">
                  <a:pos x="0" y="369"/>
                </a:cxn>
                <a:cxn ang="0">
                  <a:pos x="44" y="688"/>
                </a:cxn>
                <a:cxn ang="0">
                  <a:pos x="362" y="1117"/>
                </a:cxn>
                <a:cxn ang="0">
                  <a:pos x="429" y="1139"/>
                </a:cxn>
                <a:cxn ang="0">
                  <a:pos x="451" y="1154"/>
                </a:cxn>
                <a:cxn ang="0">
                  <a:pos x="525" y="1176"/>
                </a:cxn>
                <a:cxn ang="0">
                  <a:pos x="622" y="1228"/>
                </a:cxn>
                <a:cxn ang="0">
                  <a:pos x="792" y="1243"/>
                </a:cxn>
                <a:cxn ang="0">
                  <a:pos x="785" y="1021"/>
                </a:cxn>
                <a:cxn ang="0">
                  <a:pos x="748" y="954"/>
                </a:cxn>
                <a:cxn ang="0">
                  <a:pos x="688" y="858"/>
                </a:cxn>
                <a:cxn ang="0">
                  <a:pos x="622" y="762"/>
                </a:cxn>
                <a:cxn ang="0">
                  <a:pos x="607" y="732"/>
                </a:cxn>
                <a:cxn ang="0">
                  <a:pos x="592" y="710"/>
                </a:cxn>
                <a:cxn ang="0">
                  <a:pos x="555" y="643"/>
                </a:cxn>
                <a:cxn ang="0">
                  <a:pos x="540" y="621"/>
                </a:cxn>
                <a:cxn ang="0">
                  <a:pos x="518" y="280"/>
                </a:cxn>
              </a:cxnLst>
              <a:rect l="0" t="0" r="r" b="b"/>
              <a:pathLst>
                <a:path w="852" h="1260">
                  <a:moveTo>
                    <a:pt x="518" y="280"/>
                  </a:moveTo>
                  <a:cubicBezTo>
                    <a:pt x="509" y="187"/>
                    <a:pt x="497" y="69"/>
                    <a:pt x="392" y="36"/>
                  </a:cubicBezTo>
                  <a:cubicBezTo>
                    <a:pt x="339" y="0"/>
                    <a:pt x="309" y="15"/>
                    <a:pt x="237" y="21"/>
                  </a:cubicBezTo>
                  <a:cubicBezTo>
                    <a:pt x="194" y="31"/>
                    <a:pt x="168" y="45"/>
                    <a:pt x="133" y="73"/>
                  </a:cubicBezTo>
                  <a:cubicBezTo>
                    <a:pt x="84" y="168"/>
                    <a:pt x="20" y="262"/>
                    <a:pt x="0" y="369"/>
                  </a:cubicBezTo>
                  <a:cubicBezTo>
                    <a:pt x="5" y="481"/>
                    <a:pt x="3" y="584"/>
                    <a:pt x="44" y="688"/>
                  </a:cubicBezTo>
                  <a:cubicBezTo>
                    <a:pt x="78" y="870"/>
                    <a:pt x="173" y="1057"/>
                    <a:pt x="362" y="1117"/>
                  </a:cubicBezTo>
                  <a:cubicBezTo>
                    <a:pt x="415" y="1152"/>
                    <a:pt x="347" y="1112"/>
                    <a:pt x="429" y="1139"/>
                  </a:cubicBezTo>
                  <a:cubicBezTo>
                    <a:pt x="437" y="1142"/>
                    <a:pt x="443" y="1150"/>
                    <a:pt x="451" y="1154"/>
                  </a:cubicBezTo>
                  <a:cubicBezTo>
                    <a:pt x="473" y="1165"/>
                    <a:pt x="501" y="1168"/>
                    <a:pt x="525" y="1176"/>
                  </a:cubicBezTo>
                  <a:cubicBezTo>
                    <a:pt x="562" y="1201"/>
                    <a:pt x="581" y="1218"/>
                    <a:pt x="622" y="1228"/>
                  </a:cubicBezTo>
                  <a:cubicBezTo>
                    <a:pt x="684" y="1260"/>
                    <a:pt x="714" y="1249"/>
                    <a:pt x="792" y="1243"/>
                  </a:cubicBezTo>
                  <a:cubicBezTo>
                    <a:pt x="852" y="1183"/>
                    <a:pt x="819" y="1088"/>
                    <a:pt x="785" y="1021"/>
                  </a:cubicBezTo>
                  <a:cubicBezTo>
                    <a:pt x="770" y="992"/>
                    <a:pt x="773" y="979"/>
                    <a:pt x="748" y="954"/>
                  </a:cubicBezTo>
                  <a:cubicBezTo>
                    <a:pt x="735" y="917"/>
                    <a:pt x="711" y="888"/>
                    <a:pt x="688" y="858"/>
                  </a:cubicBezTo>
                  <a:cubicBezTo>
                    <a:pt x="676" y="821"/>
                    <a:pt x="643" y="795"/>
                    <a:pt x="622" y="762"/>
                  </a:cubicBezTo>
                  <a:cubicBezTo>
                    <a:pt x="616" y="753"/>
                    <a:pt x="613" y="742"/>
                    <a:pt x="607" y="732"/>
                  </a:cubicBezTo>
                  <a:cubicBezTo>
                    <a:pt x="603" y="724"/>
                    <a:pt x="597" y="717"/>
                    <a:pt x="592" y="710"/>
                  </a:cubicBezTo>
                  <a:cubicBezTo>
                    <a:pt x="580" y="671"/>
                    <a:pt x="589" y="694"/>
                    <a:pt x="555" y="643"/>
                  </a:cubicBezTo>
                  <a:cubicBezTo>
                    <a:pt x="550" y="636"/>
                    <a:pt x="540" y="621"/>
                    <a:pt x="540" y="621"/>
                  </a:cubicBezTo>
                  <a:cubicBezTo>
                    <a:pt x="519" y="510"/>
                    <a:pt x="518" y="392"/>
                    <a:pt x="518" y="280"/>
                  </a:cubicBezTo>
                  <a:close/>
                </a:path>
              </a:pathLst>
            </a:custGeom>
            <a:noFill/>
            <a:ln w="19050" cap="flat" cmpd="sng">
              <a:solidFill>
                <a:schemeClr val="tx1"/>
              </a:solidFill>
              <a:prstDash val="solid"/>
              <a:round/>
              <a:headEnd/>
              <a:tailEnd/>
            </a:ln>
            <a:effectLst/>
          </p:spPr>
          <p:txBody>
            <a:bodyPr wrap="none" anchor="ctr">
              <a:spAutoFit/>
            </a:bodyPr>
            <a:lstStyle/>
            <a:p>
              <a:endParaRPr lang="sr-Latn-CS"/>
            </a:p>
          </p:txBody>
        </p:sp>
        <p:sp>
          <p:nvSpPr>
            <p:cNvPr id="267356" name="Freeform 92"/>
            <p:cNvSpPr>
              <a:spLocks/>
            </p:cNvSpPr>
            <p:nvPr/>
          </p:nvSpPr>
          <p:spPr bwMode="auto">
            <a:xfrm>
              <a:off x="4846" y="1713"/>
              <a:ext cx="516" cy="436"/>
            </a:xfrm>
            <a:custGeom>
              <a:avLst/>
              <a:gdLst/>
              <a:ahLst/>
              <a:cxnLst>
                <a:cxn ang="0">
                  <a:pos x="183" y="67"/>
                </a:cxn>
                <a:cxn ang="0">
                  <a:pos x="72" y="74"/>
                </a:cxn>
                <a:cxn ang="0">
                  <a:pos x="5" y="170"/>
                </a:cxn>
                <a:cxn ang="0">
                  <a:pos x="13" y="311"/>
                </a:cxn>
                <a:cxn ang="0">
                  <a:pos x="57" y="356"/>
                </a:cxn>
                <a:cxn ang="0">
                  <a:pos x="109" y="415"/>
                </a:cxn>
                <a:cxn ang="0">
                  <a:pos x="235" y="548"/>
                </a:cxn>
                <a:cxn ang="0">
                  <a:pos x="257" y="570"/>
                </a:cxn>
                <a:cxn ang="0">
                  <a:pos x="331" y="593"/>
                </a:cxn>
                <a:cxn ang="0">
                  <a:pos x="450" y="630"/>
                </a:cxn>
                <a:cxn ang="0">
                  <a:pos x="598" y="607"/>
                </a:cxn>
                <a:cxn ang="0">
                  <a:pos x="657" y="585"/>
                </a:cxn>
                <a:cxn ang="0">
                  <a:pos x="687" y="533"/>
                </a:cxn>
                <a:cxn ang="0">
                  <a:pos x="717" y="474"/>
                </a:cxn>
                <a:cxn ang="0">
                  <a:pos x="724" y="437"/>
                </a:cxn>
                <a:cxn ang="0">
                  <a:pos x="739" y="415"/>
                </a:cxn>
                <a:cxn ang="0">
                  <a:pos x="768" y="296"/>
                </a:cxn>
                <a:cxn ang="0">
                  <a:pos x="761" y="178"/>
                </a:cxn>
                <a:cxn ang="0">
                  <a:pos x="724" y="111"/>
                </a:cxn>
                <a:cxn ang="0">
                  <a:pos x="465" y="0"/>
                </a:cxn>
                <a:cxn ang="0">
                  <a:pos x="205" y="30"/>
                </a:cxn>
                <a:cxn ang="0">
                  <a:pos x="183" y="67"/>
                </a:cxn>
              </a:cxnLst>
              <a:rect l="0" t="0" r="r" b="b"/>
              <a:pathLst>
                <a:path w="768" h="630">
                  <a:moveTo>
                    <a:pt x="183" y="67"/>
                  </a:moveTo>
                  <a:cubicBezTo>
                    <a:pt x="146" y="41"/>
                    <a:pt x="112" y="61"/>
                    <a:pt x="72" y="74"/>
                  </a:cubicBezTo>
                  <a:cubicBezTo>
                    <a:pt x="13" y="114"/>
                    <a:pt x="28" y="107"/>
                    <a:pt x="5" y="170"/>
                  </a:cubicBezTo>
                  <a:cubicBezTo>
                    <a:pt x="8" y="217"/>
                    <a:pt x="0" y="266"/>
                    <a:pt x="13" y="311"/>
                  </a:cubicBezTo>
                  <a:cubicBezTo>
                    <a:pt x="19" y="331"/>
                    <a:pt x="45" y="339"/>
                    <a:pt x="57" y="356"/>
                  </a:cubicBezTo>
                  <a:cubicBezTo>
                    <a:pt x="92" y="407"/>
                    <a:pt x="72" y="390"/>
                    <a:pt x="109" y="415"/>
                  </a:cubicBezTo>
                  <a:cubicBezTo>
                    <a:pt x="145" y="467"/>
                    <a:pt x="187" y="508"/>
                    <a:pt x="235" y="548"/>
                  </a:cubicBezTo>
                  <a:cubicBezTo>
                    <a:pt x="243" y="555"/>
                    <a:pt x="248" y="565"/>
                    <a:pt x="257" y="570"/>
                  </a:cubicBezTo>
                  <a:cubicBezTo>
                    <a:pt x="283" y="584"/>
                    <a:pt x="305" y="583"/>
                    <a:pt x="331" y="593"/>
                  </a:cubicBezTo>
                  <a:cubicBezTo>
                    <a:pt x="371" y="608"/>
                    <a:pt x="408" y="621"/>
                    <a:pt x="450" y="630"/>
                  </a:cubicBezTo>
                  <a:cubicBezTo>
                    <a:pt x="498" y="625"/>
                    <a:pt x="551" y="623"/>
                    <a:pt x="598" y="607"/>
                  </a:cubicBezTo>
                  <a:cubicBezTo>
                    <a:pt x="618" y="600"/>
                    <a:pt x="657" y="585"/>
                    <a:pt x="657" y="585"/>
                  </a:cubicBezTo>
                  <a:cubicBezTo>
                    <a:pt x="675" y="536"/>
                    <a:pt x="651" y="594"/>
                    <a:pt x="687" y="533"/>
                  </a:cubicBezTo>
                  <a:cubicBezTo>
                    <a:pt x="698" y="514"/>
                    <a:pt x="717" y="474"/>
                    <a:pt x="717" y="474"/>
                  </a:cubicBezTo>
                  <a:cubicBezTo>
                    <a:pt x="719" y="462"/>
                    <a:pt x="720" y="449"/>
                    <a:pt x="724" y="437"/>
                  </a:cubicBezTo>
                  <a:cubicBezTo>
                    <a:pt x="727" y="429"/>
                    <a:pt x="736" y="423"/>
                    <a:pt x="739" y="415"/>
                  </a:cubicBezTo>
                  <a:cubicBezTo>
                    <a:pt x="750" y="382"/>
                    <a:pt x="760" y="332"/>
                    <a:pt x="768" y="296"/>
                  </a:cubicBezTo>
                  <a:cubicBezTo>
                    <a:pt x="766" y="257"/>
                    <a:pt x="766" y="217"/>
                    <a:pt x="761" y="178"/>
                  </a:cubicBezTo>
                  <a:cubicBezTo>
                    <a:pt x="754" y="127"/>
                    <a:pt x="750" y="142"/>
                    <a:pt x="724" y="111"/>
                  </a:cubicBezTo>
                  <a:cubicBezTo>
                    <a:pt x="653" y="27"/>
                    <a:pt x="566" y="24"/>
                    <a:pt x="465" y="0"/>
                  </a:cubicBezTo>
                  <a:cubicBezTo>
                    <a:pt x="370" y="4"/>
                    <a:pt x="294" y="6"/>
                    <a:pt x="205" y="30"/>
                  </a:cubicBezTo>
                  <a:cubicBezTo>
                    <a:pt x="154" y="63"/>
                    <a:pt x="144" y="53"/>
                    <a:pt x="183" y="67"/>
                  </a:cubicBezTo>
                  <a:close/>
                </a:path>
              </a:pathLst>
            </a:custGeom>
            <a:noFill/>
            <a:ln w="19050" cap="flat" cmpd="sng">
              <a:solidFill>
                <a:schemeClr val="tx1"/>
              </a:solidFill>
              <a:prstDash val="solid"/>
              <a:round/>
              <a:headEnd/>
              <a:tailEnd/>
            </a:ln>
            <a:effectLst/>
          </p:spPr>
          <p:txBody>
            <a:bodyPr wrap="none" anchor="ctr">
              <a:spAutoFit/>
            </a:bodyPr>
            <a:lstStyle/>
            <a:p>
              <a:endParaRPr lang="sr-Latn-CS"/>
            </a:p>
          </p:txBody>
        </p:sp>
      </p:grpSp>
      <p:sp>
        <p:nvSpPr>
          <p:cNvPr id="267357" name="Line 93"/>
          <p:cNvSpPr>
            <a:spLocks noChangeShapeType="1"/>
          </p:cNvSpPr>
          <p:nvPr/>
        </p:nvSpPr>
        <p:spPr bwMode="auto">
          <a:xfrm>
            <a:off x="5638800" y="2971800"/>
            <a:ext cx="685800" cy="0"/>
          </a:xfrm>
          <a:prstGeom prst="line">
            <a:avLst/>
          </a:prstGeom>
          <a:noFill/>
          <a:ln w="9525">
            <a:solidFill>
              <a:schemeClr val="tx1"/>
            </a:solidFill>
            <a:round/>
            <a:headEnd/>
            <a:tailEnd type="triangle" w="med" len="med"/>
          </a:ln>
          <a:effectLst/>
        </p:spPr>
        <p:txBody>
          <a:bodyPr wrap="none" anchor="ctr"/>
          <a:lstStyle/>
          <a:p>
            <a:endParaRPr lang="sr-Latn-CS"/>
          </a:p>
        </p:txBody>
      </p:sp>
      <p:grpSp>
        <p:nvGrpSpPr>
          <p:cNvPr id="4" name="Group 94"/>
          <p:cNvGrpSpPr>
            <a:grpSpLocks/>
          </p:cNvGrpSpPr>
          <p:nvPr/>
        </p:nvGrpSpPr>
        <p:grpSpPr bwMode="auto">
          <a:xfrm>
            <a:off x="6629400" y="4114800"/>
            <a:ext cx="2286000" cy="2286000"/>
            <a:chOff x="3312" y="2640"/>
            <a:chExt cx="1440" cy="1440"/>
          </a:xfrm>
        </p:grpSpPr>
        <p:graphicFrame>
          <p:nvGraphicFramePr>
            <p:cNvPr id="267359" name="Object 95"/>
            <p:cNvGraphicFramePr>
              <a:graphicFrameLocks noChangeAspect="1"/>
            </p:cNvGraphicFramePr>
            <p:nvPr/>
          </p:nvGraphicFramePr>
          <p:xfrm>
            <a:off x="3312" y="2832"/>
            <a:ext cx="1440" cy="1248"/>
          </p:xfrm>
          <a:graphic>
            <a:graphicData uri="http://schemas.openxmlformats.org/presentationml/2006/ole">
              <mc:AlternateContent xmlns:mc="http://schemas.openxmlformats.org/markup-compatibility/2006">
                <mc:Choice xmlns:v="urn:schemas-microsoft-com:vml" Requires="v">
                  <p:oleObj spid="_x0000_s1060" name="Worksheet" r:id="rId5" imgW="3419856" imgH="2934005" progId="Excel.Sheet.8">
                    <p:embed/>
                  </p:oleObj>
                </mc:Choice>
                <mc:Fallback>
                  <p:oleObj name="Worksheet" r:id="rId5" imgW="3419856" imgH="2934005" progId="Excel.Sheet.8">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12" y="2832"/>
                          <a:ext cx="1440" cy="1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67360" name="Line 96"/>
            <p:cNvSpPr>
              <a:spLocks noChangeShapeType="1"/>
            </p:cNvSpPr>
            <p:nvPr/>
          </p:nvSpPr>
          <p:spPr bwMode="auto">
            <a:xfrm>
              <a:off x="3984" y="2640"/>
              <a:ext cx="0" cy="144"/>
            </a:xfrm>
            <a:prstGeom prst="line">
              <a:avLst/>
            </a:prstGeom>
            <a:noFill/>
            <a:ln w="9525">
              <a:solidFill>
                <a:schemeClr val="tx1"/>
              </a:solidFill>
              <a:round/>
              <a:headEnd/>
              <a:tailEnd type="triangle" w="med" len="med"/>
            </a:ln>
            <a:effectLst/>
          </p:spPr>
          <p:txBody>
            <a:bodyPr wrap="none" anchor="ctr"/>
            <a:lstStyle/>
            <a:p>
              <a:endParaRPr lang="sr-Latn-CS"/>
            </a:p>
          </p:txBody>
        </p:sp>
      </p:grpSp>
      <p:graphicFrame>
        <p:nvGraphicFramePr>
          <p:cNvPr id="267361" name="Object 97"/>
          <p:cNvGraphicFramePr>
            <a:graphicFrameLocks noChangeAspect="1"/>
          </p:cNvGraphicFramePr>
          <p:nvPr/>
        </p:nvGraphicFramePr>
        <p:xfrm>
          <a:off x="3275013" y="4421188"/>
          <a:ext cx="2443162" cy="1990725"/>
        </p:xfrm>
        <a:graphic>
          <a:graphicData uri="http://schemas.openxmlformats.org/presentationml/2006/ole">
            <mc:AlternateContent xmlns:mc="http://schemas.openxmlformats.org/markup-compatibility/2006">
              <mc:Choice xmlns:v="urn:schemas-microsoft-com:vml" Requires="v">
                <p:oleObj spid="_x0000_s1061" name="Worksheet" r:id="rId7" imgW="3657600" imgH="2981249" progId="Excel.Sheet.8">
                  <p:embed/>
                </p:oleObj>
              </mc:Choice>
              <mc:Fallback>
                <p:oleObj name="Worksheet" r:id="rId7" imgW="3657600" imgH="2981249" progId="Excel.Sheet.8">
                  <p:embed/>
                  <p:pic>
                    <p:nvPicPr>
                      <p:cNvPr id="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75013" y="4421188"/>
                        <a:ext cx="2443162" cy="199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67362" name="Freeform 98"/>
          <p:cNvSpPr>
            <a:spLocks/>
          </p:cNvSpPr>
          <p:nvPr/>
        </p:nvSpPr>
        <p:spPr bwMode="auto">
          <a:xfrm>
            <a:off x="3840163" y="4752975"/>
            <a:ext cx="774700" cy="947738"/>
          </a:xfrm>
          <a:custGeom>
            <a:avLst/>
            <a:gdLst/>
            <a:ahLst/>
            <a:cxnLst>
              <a:cxn ang="0">
                <a:pos x="199" y="7"/>
              </a:cxn>
              <a:cxn ang="0">
                <a:pos x="110" y="96"/>
              </a:cxn>
              <a:cxn ang="0">
                <a:pos x="80" y="140"/>
              </a:cxn>
              <a:cxn ang="0">
                <a:pos x="65" y="162"/>
              </a:cxn>
              <a:cxn ang="0">
                <a:pos x="21" y="303"/>
              </a:cxn>
              <a:cxn ang="0">
                <a:pos x="65" y="703"/>
              </a:cxn>
              <a:cxn ang="0">
                <a:pos x="110" y="763"/>
              </a:cxn>
              <a:cxn ang="0">
                <a:pos x="332" y="896"/>
              </a:cxn>
              <a:cxn ang="0">
                <a:pos x="495" y="851"/>
              </a:cxn>
              <a:cxn ang="0">
                <a:pos x="636" y="711"/>
              </a:cxn>
              <a:cxn ang="0">
                <a:pos x="688" y="607"/>
              </a:cxn>
              <a:cxn ang="0">
                <a:pos x="702" y="563"/>
              </a:cxn>
              <a:cxn ang="0">
                <a:pos x="710" y="540"/>
              </a:cxn>
              <a:cxn ang="0">
                <a:pos x="680" y="296"/>
              </a:cxn>
              <a:cxn ang="0">
                <a:pos x="569" y="133"/>
              </a:cxn>
              <a:cxn ang="0">
                <a:pos x="510" y="88"/>
              </a:cxn>
              <a:cxn ang="0">
                <a:pos x="465" y="59"/>
              </a:cxn>
              <a:cxn ang="0">
                <a:pos x="295" y="0"/>
              </a:cxn>
              <a:cxn ang="0">
                <a:pos x="206" y="7"/>
              </a:cxn>
              <a:cxn ang="0">
                <a:pos x="184" y="14"/>
              </a:cxn>
              <a:cxn ang="0">
                <a:pos x="199" y="7"/>
              </a:cxn>
            </a:cxnLst>
            <a:rect l="0" t="0" r="r" b="b"/>
            <a:pathLst>
              <a:path w="728" h="896">
                <a:moveTo>
                  <a:pt x="199" y="7"/>
                </a:moveTo>
                <a:cubicBezTo>
                  <a:pt x="148" y="19"/>
                  <a:pt x="135" y="54"/>
                  <a:pt x="110" y="96"/>
                </a:cubicBezTo>
                <a:cubicBezTo>
                  <a:pt x="101" y="111"/>
                  <a:pt x="90" y="125"/>
                  <a:pt x="80" y="140"/>
                </a:cubicBezTo>
                <a:cubicBezTo>
                  <a:pt x="75" y="147"/>
                  <a:pt x="65" y="162"/>
                  <a:pt x="65" y="162"/>
                </a:cubicBezTo>
                <a:cubicBezTo>
                  <a:pt x="50" y="210"/>
                  <a:pt x="33" y="254"/>
                  <a:pt x="21" y="303"/>
                </a:cubicBezTo>
                <a:cubicBezTo>
                  <a:pt x="4" y="446"/>
                  <a:pt x="0" y="574"/>
                  <a:pt x="65" y="703"/>
                </a:cubicBezTo>
                <a:cubicBezTo>
                  <a:pt x="79" y="731"/>
                  <a:pt x="83" y="744"/>
                  <a:pt x="110" y="763"/>
                </a:cubicBezTo>
                <a:cubicBezTo>
                  <a:pt x="159" y="835"/>
                  <a:pt x="250" y="874"/>
                  <a:pt x="332" y="896"/>
                </a:cubicBezTo>
                <a:cubicBezTo>
                  <a:pt x="394" y="889"/>
                  <a:pt x="441" y="878"/>
                  <a:pt x="495" y="851"/>
                </a:cubicBezTo>
                <a:cubicBezTo>
                  <a:pt x="537" y="789"/>
                  <a:pt x="571" y="751"/>
                  <a:pt x="636" y="711"/>
                </a:cubicBezTo>
                <a:cubicBezTo>
                  <a:pt x="660" y="674"/>
                  <a:pt x="672" y="647"/>
                  <a:pt x="688" y="607"/>
                </a:cubicBezTo>
                <a:cubicBezTo>
                  <a:pt x="694" y="593"/>
                  <a:pt x="697" y="578"/>
                  <a:pt x="702" y="563"/>
                </a:cubicBezTo>
                <a:cubicBezTo>
                  <a:pt x="705" y="555"/>
                  <a:pt x="710" y="540"/>
                  <a:pt x="710" y="540"/>
                </a:cubicBezTo>
                <a:cubicBezTo>
                  <a:pt x="720" y="459"/>
                  <a:pt x="728" y="366"/>
                  <a:pt x="680" y="296"/>
                </a:cubicBezTo>
                <a:cubicBezTo>
                  <a:pt x="659" y="231"/>
                  <a:pt x="621" y="176"/>
                  <a:pt x="569" y="133"/>
                </a:cubicBezTo>
                <a:cubicBezTo>
                  <a:pt x="550" y="117"/>
                  <a:pt x="530" y="103"/>
                  <a:pt x="510" y="88"/>
                </a:cubicBezTo>
                <a:cubicBezTo>
                  <a:pt x="496" y="77"/>
                  <a:pt x="465" y="59"/>
                  <a:pt x="465" y="59"/>
                </a:cubicBezTo>
                <a:cubicBezTo>
                  <a:pt x="428" y="0"/>
                  <a:pt x="358" y="5"/>
                  <a:pt x="295" y="0"/>
                </a:cubicBezTo>
                <a:cubicBezTo>
                  <a:pt x="265" y="2"/>
                  <a:pt x="236" y="3"/>
                  <a:pt x="206" y="7"/>
                </a:cubicBezTo>
                <a:cubicBezTo>
                  <a:pt x="198" y="8"/>
                  <a:pt x="192" y="14"/>
                  <a:pt x="184" y="14"/>
                </a:cubicBezTo>
                <a:cubicBezTo>
                  <a:pt x="178" y="14"/>
                  <a:pt x="194" y="9"/>
                  <a:pt x="199" y="7"/>
                </a:cubicBezTo>
                <a:close/>
              </a:path>
            </a:pathLst>
          </a:custGeom>
          <a:noFill/>
          <a:ln w="19050" cap="flat" cmpd="sng">
            <a:solidFill>
              <a:schemeClr val="tx1"/>
            </a:solidFill>
            <a:prstDash val="solid"/>
            <a:round/>
            <a:headEnd/>
            <a:tailEnd/>
          </a:ln>
          <a:effectLst/>
        </p:spPr>
        <p:txBody>
          <a:bodyPr wrap="none" anchor="ctr">
            <a:spAutoFit/>
          </a:bodyPr>
          <a:lstStyle/>
          <a:p>
            <a:endParaRPr lang="sr-Latn-CS"/>
          </a:p>
        </p:txBody>
      </p:sp>
      <p:sp>
        <p:nvSpPr>
          <p:cNvPr id="267363" name="Freeform 99"/>
          <p:cNvSpPr>
            <a:spLocks/>
          </p:cNvSpPr>
          <p:nvPr/>
        </p:nvSpPr>
        <p:spPr bwMode="auto">
          <a:xfrm>
            <a:off x="4321175" y="5137150"/>
            <a:ext cx="854075" cy="941388"/>
          </a:xfrm>
          <a:custGeom>
            <a:avLst/>
            <a:gdLst/>
            <a:ahLst/>
            <a:cxnLst>
              <a:cxn ang="0">
                <a:pos x="510" y="44"/>
              </a:cxn>
              <a:cxn ang="0">
                <a:pos x="376" y="177"/>
              </a:cxn>
              <a:cxn ang="0">
                <a:pos x="236" y="296"/>
              </a:cxn>
              <a:cxn ang="0">
                <a:pos x="221" y="318"/>
              </a:cxn>
              <a:cxn ang="0">
                <a:pos x="199" y="333"/>
              </a:cxn>
              <a:cxn ang="0">
                <a:pos x="191" y="355"/>
              </a:cxn>
              <a:cxn ang="0">
                <a:pos x="169" y="385"/>
              </a:cxn>
              <a:cxn ang="0">
                <a:pos x="132" y="496"/>
              </a:cxn>
              <a:cxn ang="0">
                <a:pos x="110" y="518"/>
              </a:cxn>
              <a:cxn ang="0">
                <a:pos x="80" y="562"/>
              </a:cxn>
              <a:cxn ang="0">
                <a:pos x="43" y="629"/>
              </a:cxn>
              <a:cxn ang="0">
                <a:pos x="13" y="703"/>
              </a:cxn>
              <a:cxn ang="0">
                <a:pos x="36" y="844"/>
              </a:cxn>
              <a:cxn ang="0">
                <a:pos x="80" y="874"/>
              </a:cxn>
              <a:cxn ang="0">
                <a:pos x="124" y="888"/>
              </a:cxn>
              <a:cxn ang="0">
                <a:pos x="354" y="874"/>
              </a:cxn>
              <a:cxn ang="0">
                <a:pos x="517" y="822"/>
              </a:cxn>
              <a:cxn ang="0">
                <a:pos x="569" y="792"/>
              </a:cxn>
              <a:cxn ang="0">
                <a:pos x="673" y="651"/>
              </a:cxn>
              <a:cxn ang="0">
                <a:pos x="695" y="600"/>
              </a:cxn>
              <a:cxn ang="0">
                <a:pos x="747" y="533"/>
              </a:cxn>
              <a:cxn ang="0">
                <a:pos x="784" y="451"/>
              </a:cxn>
              <a:cxn ang="0">
                <a:pos x="798" y="385"/>
              </a:cxn>
              <a:cxn ang="0">
                <a:pos x="650" y="0"/>
              </a:cxn>
              <a:cxn ang="0">
                <a:pos x="532" y="22"/>
              </a:cxn>
              <a:cxn ang="0">
                <a:pos x="510" y="44"/>
              </a:cxn>
            </a:cxnLst>
            <a:rect l="0" t="0" r="r" b="b"/>
            <a:pathLst>
              <a:path w="802" h="889">
                <a:moveTo>
                  <a:pt x="510" y="44"/>
                </a:moveTo>
                <a:cubicBezTo>
                  <a:pt x="455" y="80"/>
                  <a:pt x="422" y="133"/>
                  <a:pt x="376" y="177"/>
                </a:cubicBezTo>
                <a:cubicBezTo>
                  <a:pt x="346" y="236"/>
                  <a:pt x="298" y="273"/>
                  <a:pt x="236" y="296"/>
                </a:cubicBezTo>
                <a:cubicBezTo>
                  <a:pt x="231" y="303"/>
                  <a:pt x="227" y="312"/>
                  <a:pt x="221" y="318"/>
                </a:cubicBezTo>
                <a:cubicBezTo>
                  <a:pt x="215" y="324"/>
                  <a:pt x="205" y="326"/>
                  <a:pt x="199" y="333"/>
                </a:cubicBezTo>
                <a:cubicBezTo>
                  <a:pt x="194" y="339"/>
                  <a:pt x="195" y="348"/>
                  <a:pt x="191" y="355"/>
                </a:cubicBezTo>
                <a:cubicBezTo>
                  <a:pt x="185" y="366"/>
                  <a:pt x="176" y="375"/>
                  <a:pt x="169" y="385"/>
                </a:cubicBezTo>
                <a:cubicBezTo>
                  <a:pt x="156" y="422"/>
                  <a:pt x="155" y="463"/>
                  <a:pt x="132" y="496"/>
                </a:cubicBezTo>
                <a:cubicBezTo>
                  <a:pt x="126" y="504"/>
                  <a:pt x="116" y="510"/>
                  <a:pt x="110" y="518"/>
                </a:cubicBezTo>
                <a:cubicBezTo>
                  <a:pt x="99" y="532"/>
                  <a:pt x="80" y="562"/>
                  <a:pt x="80" y="562"/>
                </a:cubicBezTo>
                <a:cubicBezTo>
                  <a:pt x="68" y="602"/>
                  <a:pt x="78" y="578"/>
                  <a:pt x="43" y="629"/>
                </a:cubicBezTo>
                <a:cubicBezTo>
                  <a:pt x="28" y="651"/>
                  <a:pt x="22" y="678"/>
                  <a:pt x="13" y="703"/>
                </a:cubicBezTo>
                <a:cubicBezTo>
                  <a:pt x="15" y="727"/>
                  <a:pt x="0" y="812"/>
                  <a:pt x="36" y="844"/>
                </a:cubicBezTo>
                <a:cubicBezTo>
                  <a:pt x="49" y="856"/>
                  <a:pt x="65" y="864"/>
                  <a:pt x="80" y="874"/>
                </a:cubicBezTo>
                <a:cubicBezTo>
                  <a:pt x="93" y="883"/>
                  <a:pt x="124" y="888"/>
                  <a:pt x="124" y="888"/>
                </a:cubicBezTo>
                <a:cubicBezTo>
                  <a:pt x="167" y="886"/>
                  <a:pt x="287" y="889"/>
                  <a:pt x="354" y="874"/>
                </a:cubicBezTo>
                <a:cubicBezTo>
                  <a:pt x="410" y="861"/>
                  <a:pt x="461" y="835"/>
                  <a:pt x="517" y="822"/>
                </a:cubicBezTo>
                <a:cubicBezTo>
                  <a:pt x="534" y="811"/>
                  <a:pt x="553" y="804"/>
                  <a:pt x="569" y="792"/>
                </a:cubicBezTo>
                <a:cubicBezTo>
                  <a:pt x="613" y="757"/>
                  <a:pt x="651" y="702"/>
                  <a:pt x="673" y="651"/>
                </a:cubicBezTo>
                <a:cubicBezTo>
                  <a:pt x="680" y="634"/>
                  <a:pt x="685" y="615"/>
                  <a:pt x="695" y="600"/>
                </a:cubicBezTo>
                <a:cubicBezTo>
                  <a:pt x="711" y="577"/>
                  <a:pt x="747" y="533"/>
                  <a:pt x="747" y="533"/>
                </a:cubicBezTo>
                <a:cubicBezTo>
                  <a:pt x="756" y="504"/>
                  <a:pt x="784" y="451"/>
                  <a:pt x="784" y="451"/>
                </a:cubicBezTo>
                <a:cubicBezTo>
                  <a:pt x="787" y="439"/>
                  <a:pt x="798" y="395"/>
                  <a:pt x="798" y="385"/>
                </a:cubicBezTo>
                <a:cubicBezTo>
                  <a:pt x="798" y="264"/>
                  <a:pt x="802" y="46"/>
                  <a:pt x="650" y="0"/>
                </a:cubicBezTo>
                <a:cubicBezTo>
                  <a:pt x="598" y="5"/>
                  <a:pt x="575" y="6"/>
                  <a:pt x="532" y="22"/>
                </a:cubicBezTo>
                <a:cubicBezTo>
                  <a:pt x="516" y="46"/>
                  <a:pt x="526" y="44"/>
                  <a:pt x="510" y="44"/>
                </a:cubicBezTo>
                <a:close/>
              </a:path>
            </a:pathLst>
          </a:custGeom>
          <a:noFill/>
          <a:ln w="19050" cap="flat" cmpd="sng">
            <a:solidFill>
              <a:schemeClr val="tx1"/>
            </a:solidFill>
            <a:prstDash val="solid"/>
            <a:round/>
            <a:headEnd/>
            <a:tailEnd/>
          </a:ln>
          <a:effectLst/>
        </p:spPr>
        <p:txBody>
          <a:bodyPr wrap="none" anchor="ctr">
            <a:spAutoFit/>
          </a:bodyPr>
          <a:lstStyle/>
          <a:p>
            <a:endParaRPr lang="sr-Latn-CS"/>
          </a:p>
        </p:txBody>
      </p:sp>
      <p:sp>
        <p:nvSpPr>
          <p:cNvPr id="267364" name="Line 100"/>
          <p:cNvSpPr>
            <a:spLocks noChangeShapeType="1"/>
          </p:cNvSpPr>
          <p:nvPr/>
        </p:nvSpPr>
        <p:spPr bwMode="auto">
          <a:xfrm flipH="1">
            <a:off x="5791200" y="5105400"/>
            <a:ext cx="685800" cy="0"/>
          </a:xfrm>
          <a:prstGeom prst="line">
            <a:avLst/>
          </a:prstGeom>
          <a:noFill/>
          <a:ln w="9525">
            <a:solidFill>
              <a:schemeClr val="tx1"/>
            </a:solidFill>
            <a:round/>
            <a:headEnd/>
            <a:tailEnd type="triangle" w="med" len="med"/>
          </a:ln>
          <a:effectLst/>
        </p:spPr>
        <p:txBody>
          <a:bodyPr wrap="none" anchor="ctr"/>
          <a:lstStyle/>
          <a:p>
            <a:endParaRPr lang="sr-Latn-CS"/>
          </a:p>
        </p:txBody>
      </p:sp>
      <p:sp>
        <p:nvSpPr>
          <p:cNvPr id="267365" name="Rectangle 101"/>
          <p:cNvSpPr>
            <a:spLocks noChangeArrowheads="1"/>
          </p:cNvSpPr>
          <p:nvPr/>
        </p:nvSpPr>
        <p:spPr bwMode="auto">
          <a:xfrm>
            <a:off x="101600" y="2084388"/>
            <a:ext cx="2222500" cy="1990725"/>
          </a:xfrm>
          <a:prstGeom prst="rect">
            <a:avLst/>
          </a:prstGeom>
          <a:solidFill>
            <a:srgbClr val="FFFFFF"/>
          </a:solidFill>
          <a:ln w="0">
            <a:solidFill>
              <a:srgbClr val="000000"/>
            </a:solidFill>
            <a:miter lim="800000"/>
            <a:headEnd/>
            <a:tailEnd/>
          </a:ln>
        </p:spPr>
        <p:txBody>
          <a:bodyPr/>
          <a:lstStyle/>
          <a:p>
            <a:endParaRPr lang="sr-Latn-CS"/>
          </a:p>
        </p:txBody>
      </p:sp>
      <p:sp>
        <p:nvSpPr>
          <p:cNvPr id="267366" name="Rectangle 102"/>
          <p:cNvSpPr>
            <a:spLocks noChangeArrowheads="1"/>
          </p:cNvSpPr>
          <p:nvPr/>
        </p:nvSpPr>
        <p:spPr bwMode="auto">
          <a:xfrm>
            <a:off x="314325" y="2225675"/>
            <a:ext cx="1906588" cy="1606550"/>
          </a:xfrm>
          <a:prstGeom prst="rect">
            <a:avLst/>
          </a:prstGeom>
          <a:solidFill>
            <a:srgbClr val="FFFFFF"/>
          </a:solidFill>
          <a:ln w="9525">
            <a:noFill/>
            <a:miter lim="800000"/>
            <a:headEnd/>
            <a:tailEnd/>
          </a:ln>
        </p:spPr>
        <p:txBody>
          <a:bodyPr/>
          <a:lstStyle/>
          <a:p>
            <a:endParaRPr lang="sr-Latn-CS"/>
          </a:p>
        </p:txBody>
      </p:sp>
      <p:sp>
        <p:nvSpPr>
          <p:cNvPr id="267367" name="Line 103"/>
          <p:cNvSpPr>
            <a:spLocks noChangeShapeType="1"/>
          </p:cNvSpPr>
          <p:nvPr/>
        </p:nvSpPr>
        <p:spPr bwMode="auto">
          <a:xfrm>
            <a:off x="314325" y="3670300"/>
            <a:ext cx="1906588" cy="1588"/>
          </a:xfrm>
          <a:prstGeom prst="line">
            <a:avLst/>
          </a:prstGeom>
          <a:noFill/>
          <a:ln w="0">
            <a:solidFill>
              <a:srgbClr val="000000"/>
            </a:solidFill>
            <a:round/>
            <a:headEnd/>
            <a:tailEnd/>
          </a:ln>
        </p:spPr>
        <p:txBody>
          <a:bodyPr/>
          <a:lstStyle/>
          <a:p>
            <a:endParaRPr lang="sr-Latn-CS"/>
          </a:p>
        </p:txBody>
      </p:sp>
      <p:sp>
        <p:nvSpPr>
          <p:cNvPr id="267368" name="Line 104"/>
          <p:cNvSpPr>
            <a:spLocks noChangeShapeType="1"/>
          </p:cNvSpPr>
          <p:nvPr/>
        </p:nvSpPr>
        <p:spPr bwMode="auto">
          <a:xfrm>
            <a:off x="314325" y="3509963"/>
            <a:ext cx="1906588" cy="1587"/>
          </a:xfrm>
          <a:prstGeom prst="line">
            <a:avLst/>
          </a:prstGeom>
          <a:noFill/>
          <a:ln w="0">
            <a:solidFill>
              <a:srgbClr val="000000"/>
            </a:solidFill>
            <a:round/>
            <a:headEnd/>
            <a:tailEnd/>
          </a:ln>
        </p:spPr>
        <p:txBody>
          <a:bodyPr/>
          <a:lstStyle/>
          <a:p>
            <a:endParaRPr lang="sr-Latn-CS"/>
          </a:p>
        </p:txBody>
      </p:sp>
      <p:sp>
        <p:nvSpPr>
          <p:cNvPr id="267369" name="Line 105"/>
          <p:cNvSpPr>
            <a:spLocks noChangeShapeType="1"/>
          </p:cNvSpPr>
          <p:nvPr/>
        </p:nvSpPr>
        <p:spPr bwMode="auto">
          <a:xfrm>
            <a:off x="314325" y="3348038"/>
            <a:ext cx="1906588" cy="1587"/>
          </a:xfrm>
          <a:prstGeom prst="line">
            <a:avLst/>
          </a:prstGeom>
          <a:noFill/>
          <a:ln w="0">
            <a:solidFill>
              <a:srgbClr val="000000"/>
            </a:solidFill>
            <a:round/>
            <a:headEnd/>
            <a:tailEnd/>
          </a:ln>
        </p:spPr>
        <p:txBody>
          <a:bodyPr/>
          <a:lstStyle/>
          <a:p>
            <a:endParaRPr lang="sr-Latn-CS"/>
          </a:p>
        </p:txBody>
      </p:sp>
      <p:sp>
        <p:nvSpPr>
          <p:cNvPr id="267370" name="Line 106"/>
          <p:cNvSpPr>
            <a:spLocks noChangeShapeType="1"/>
          </p:cNvSpPr>
          <p:nvPr/>
        </p:nvSpPr>
        <p:spPr bwMode="auto">
          <a:xfrm>
            <a:off x="314325" y="3187700"/>
            <a:ext cx="1906588" cy="1588"/>
          </a:xfrm>
          <a:prstGeom prst="line">
            <a:avLst/>
          </a:prstGeom>
          <a:noFill/>
          <a:ln w="0">
            <a:solidFill>
              <a:srgbClr val="000000"/>
            </a:solidFill>
            <a:round/>
            <a:headEnd/>
            <a:tailEnd/>
          </a:ln>
        </p:spPr>
        <p:txBody>
          <a:bodyPr/>
          <a:lstStyle/>
          <a:p>
            <a:endParaRPr lang="sr-Latn-CS"/>
          </a:p>
        </p:txBody>
      </p:sp>
      <p:sp>
        <p:nvSpPr>
          <p:cNvPr id="267371" name="Line 107"/>
          <p:cNvSpPr>
            <a:spLocks noChangeShapeType="1"/>
          </p:cNvSpPr>
          <p:nvPr/>
        </p:nvSpPr>
        <p:spPr bwMode="auto">
          <a:xfrm>
            <a:off x="314325" y="3025775"/>
            <a:ext cx="1906588" cy="1588"/>
          </a:xfrm>
          <a:prstGeom prst="line">
            <a:avLst/>
          </a:prstGeom>
          <a:noFill/>
          <a:ln w="0">
            <a:solidFill>
              <a:srgbClr val="000000"/>
            </a:solidFill>
            <a:round/>
            <a:headEnd/>
            <a:tailEnd/>
          </a:ln>
        </p:spPr>
        <p:txBody>
          <a:bodyPr/>
          <a:lstStyle/>
          <a:p>
            <a:endParaRPr lang="sr-Latn-CS"/>
          </a:p>
        </p:txBody>
      </p:sp>
      <p:sp>
        <p:nvSpPr>
          <p:cNvPr id="267372" name="Line 108"/>
          <p:cNvSpPr>
            <a:spLocks noChangeShapeType="1"/>
          </p:cNvSpPr>
          <p:nvPr/>
        </p:nvSpPr>
        <p:spPr bwMode="auto">
          <a:xfrm>
            <a:off x="314325" y="2870200"/>
            <a:ext cx="1906588" cy="1588"/>
          </a:xfrm>
          <a:prstGeom prst="line">
            <a:avLst/>
          </a:prstGeom>
          <a:noFill/>
          <a:ln w="0">
            <a:solidFill>
              <a:srgbClr val="000000"/>
            </a:solidFill>
            <a:round/>
            <a:headEnd/>
            <a:tailEnd/>
          </a:ln>
        </p:spPr>
        <p:txBody>
          <a:bodyPr/>
          <a:lstStyle/>
          <a:p>
            <a:endParaRPr lang="sr-Latn-CS"/>
          </a:p>
        </p:txBody>
      </p:sp>
      <p:sp>
        <p:nvSpPr>
          <p:cNvPr id="267373" name="Line 109"/>
          <p:cNvSpPr>
            <a:spLocks noChangeShapeType="1"/>
          </p:cNvSpPr>
          <p:nvPr/>
        </p:nvSpPr>
        <p:spPr bwMode="auto">
          <a:xfrm>
            <a:off x="314325" y="2709863"/>
            <a:ext cx="1906588" cy="1587"/>
          </a:xfrm>
          <a:prstGeom prst="line">
            <a:avLst/>
          </a:prstGeom>
          <a:noFill/>
          <a:ln w="0">
            <a:solidFill>
              <a:srgbClr val="000000"/>
            </a:solidFill>
            <a:round/>
            <a:headEnd/>
            <a:tailEnd/>
          </a:ln>
        </p:spPr>
        <p:txBody>
          <a:bodyPr/>
          <a:lstStyle/>
          <a:p>
            <a:endParaRPr lang="sr-Latn-CS"/>
          </a:p>
        </p:txBody>
      </p:sp>
      <p:sp>
        <p:nvSpPr>
          <p:cNvPr id="267374" name="Line 110"/>
          <p:cNvSpPr>
            <a:spLocks noChangeShapeType="1"/>
          </p:cNvSpPr>
          <p:nvPr/>
        </p:nvSpPr>
        <p:spPr bwMode="auto">
          <a:xfrm>
            <a:off x="314325" y="2547938"/>
            <a:ext cx="1906588" cy="1587"/>
          </a:xfrm>
          <a:prstGeom prst="line">
            <a:avLst/>
          </a:prstGeom>
          <a:noFill/>
          <a:ln w="0">
            <a:solidFill>
              <a:srgbClr val="000000"/>
            </a:solidFill>
            <a:round/>
            <a:headEnd/>
            <a:tailEnd/>
          </a:ln>
        </p:spPr>
        <p:txBody>
          <a:bodyPr/>
          <a:lstStyle/>
          <a:p>
            <a:endParaRPr lang="sr-Latn-CS"/>
          </a:p>
        </p:txBody>
      </p:sp>
      <p:sp>
        <p:nvSpPr>
          <p:cNvPr id="267375" name="Line 111"/>
          <p:cNvSpPr>
            <a:spLocks noChangeShapeType="1"/>
          </p:cNvSpPr>
          <p:nvPr/>
        </p:nvSpPr>
        <p:spPr bwMode="auto">
          <a:xfrm>
            <a:off x="314325" y="2387600"/>
            <a:ext cx="1906588" cy="1588"/>
          </a:xfrm>
          <a:prstGeom prst="line">
            <a:avLst/>
          </a:prstGeom>
          <a:noFill/>
          <a:ln w="0">
            <a:solidFill>
              <a:srgbClr val="000000"/>
            </a:solidFill>
            <a:round/>
            <a:headEnd/>
            <a:tailEnd/>
          </a:ln>
        </p:spPr>
        <p:txBody>
          <a:bodyPr/>
          <a:lstStyle/>
          <a:p>
            <a:endParaRPr lang="sr-Latn-CS"/>
          </a:p>
        </p:txBody>
      </p:sp>
      <p:sp>
        <p:nvSpPr>
          <p:cNvPr id="267376" name="Line 112"/>
          <p:cNvSpPr>
            <a:spLocks noChangeShapeType="1"/>
          </p:cNvSpPr>
          <p:nvPr/>
        </p:nvSpPr>
        <p:spPr bwMode="auto">
          <a:xfrm>
            <a:off x="314325" y="2225675"/>
            <a:ext cx="1906588" cy="1588"/>
          </a:xfrm>
          <a:prstGeom prst="line">
            <a:avLst/>
          </a:prstGeom>
          <a:noFill/>
          <a:ln w="0">
            <a:solidFill>
              <a:srgbClr val="000000"/>
            </a:solidFill>
            <a:round/>
            <a:headEnd/>
            <a:tailEnd/>
          </a:ln>
        </p:spPr>
        <p:txBody>
          <a:bodyPr/>
          <a:lstStyle/>
          <a:p>
            <a:endParaRPr lang="sr-Latn-CS"/>
          </a:p>
        </p:txBody>
      </p:sp>
      <p:sp>
        <p:nvSpPr>
          <p:cNvPr id="267377" name="Line 113"/>
          <p:cNvSpPr>
            <a:spLocks noChangeShapeType="1"/>
          </p:cNvSpPr>
          <p:nvPr/>
        </p:nvSpPr>
        <p:spPr bwMode="auto">
          <a:xfrm>
            <a:off x="506413" y="2225675"/>
            <a:ext cx="1587" cy="1606550"/>
          </a:xfrm>
          <a:prstGeom prst="line">
            <a:avLst/>
          </a:prstGeom>
          <a:noFill/>
          <a:ln w="0">
            <a:solidFill>
              <a:srgbClr val="000000"/>
            </a:solidFill>
            <a:round/>
            <a:headEnd/>
            <a:tailEnd/>
          </a:ln>
        </p:spPr>
        <p:txBody>
          <a:bodyPr/>
          <a:lstStyle/>
          <a:p>
            <a:endParaRPr lang="sr-Latn-CS"/>
          </a:p>
        </p:txBody>
      </p:sp>
      <p:sp>
        <p:nvSpPr>
          <p:cNvPr id="267378" name="Line 114"/>
          <p:cNvSpPr>
            <a:spLocks noChangeShapeType="1"/>
          </p:cNvSpPr>
          <p:nvPr/>
        </p:nvSpPr>
        <p:spPr bwMode="auto">
          <a:xfrm>
            <a:off x="692150" y="2225675"/>
            <a:ext cx="1588" cy="1606550"/>
          </a:xfrm>
          <a:prstGeom prst="line">
            <a:avLst/>
          </a:prstGeom>
          <a:noFill/>
          <a:ln w="0">
            <a:solidFill>
              <a:srgbClr val="000000"/>
            </a:solidFill>
            <a:round/>
            <a:headEnd/>
            <a:tailEnd/>
          </a:ln>
        </p:spPr>
        <p:txBody>
          <a:bodyPr/>
          <a:lstStyle/>
          <a:p>
            <a:endParaRPr lang="sr-Latn-CS"/>
          </a:p>
        </p:txBody>
      </p:sp>
      <p:sp>
        <p:nvSpPr>
          <p:cNvPr id="267379" name="Line 115"/>
          <p:cNvSpPr>
            <a:spLocks noChangeShapeType="1"/>
          </p:cNvSpPr>
          <p:nvPr/>
        </p:nvSpPr>
        <p:spPr bwMode="auto">
          <a:xfrm>
            <a:off x="885825" y="2225675"/>
            <a:ext cx="1588" cy="1606550"/>
          </a:xfrm>
          <a:prstGeom prst="line">
            <a:avLst/>
          </a:prstGeom>
          <a:noFill/>
          <a:ln w="0">
            <a:solidFill>
              <a:srgbClr val="000000"/>
            </a:solidFill>
            <a:round/>
            <a:headEnd/>
            <a:tailEnd/>
          </a:ln>
        </p:spPr>
        <p:txBody>
          <a:bodyPr/>
          <a:lstStyle/>
          <a:p>
            <a:endParaRPr lang="sr-Latn-CS"/>
          </a:p>
        </p:txBody>
      </p:sp>
      <p:sp>
        <p:nvSpPr>
          <p:cNvPr id="267380" name="Line 116"/>
          <p:cNvSpPr>
            <a:spLocks noChangeShapeType="1"/>
          </p:cNvSpPr>
          <p:nvPr/>
        </p:nvSpPr>
        <p:spPr bwMode="auto">
          <a:xfrm>
            <a:off x="1077913" y="2225675"/>
            <a:ext cx="1587" cy="1606550"/>
          </a:xfrm>
          <a:prstGeom prst="line">
            <a:avLst/>
          </a:prstGeom>
          <a:noFill/>
          <a:ln w="0">
            <a:solidFill>
              <a:srgbClr val="000000"/>
            </a:solidFill>
            <a:round/>
            <a:headEnd/>
            <a:tailEnd/>
          </a:ln>
        </p:spPr>
        <p:txBody>
          <a:bodyPr/>
          <a:lstStyle/>
          <a:p>
            <a:endParaRPr lang="sr-Latn-CS"/>
          </a:p>
        </p:txBody>
      </p:sp>
      <p:sp>
        <p:nvSpPr>
          <p:cNvPr id="267381" name="Line 117"/>
          <p:cNvSpPr>
            <a:spLocks noChangeShapeType="1"/>
          </p:cNvSpPr>
          <p:nvPr/>
        </p:nvSpPr>
        <p:spPr bwMode="auto">
          <a:xfrm>
            <a:off x="1270000" y="2225675"/>
            <a:ext cx="1588" cy="1606550"/>
          </a:xfrm>
          <a:prstGeom prst="line">
            <a:avLst/>
          </a:prstGeom>
          <a:noFill/>
          <a:ln w="0">
            <a:solidFill>
              <a:srgbClr val="000000"/>
            </a:solidFill>
            <a:round/>
            <a:headEnd/>
            <a:tailEnd/>
          </a:ln>
        </p:spPr>
        <p:txBody>
          <a:bodyPr/>
          <a:lstStyle/>
          <a:p>
            <a:endParaRPr lang="sr-Latn-CS"/>
          </a:p>
        </p:txBody>
      </p:sp>
      <p:sp>
        <p:nvSpPr>
          <p:cNvPr id="267382" name="Line 118"/>
          <p:cNvSpPr>
            <a:spLocks noChangeShapeType="1"/>
          </p:cNvSpPr>
          <p:nvPr/>
        </p:nvSpPr>
        <p:spPr bwMode="auto">
          <a:xfrm>
            <a:off x="1457325" y="2225675"/>
            <a:ext cx="1588" cy="1606550"/>
          </a:xfrm>
          <a:prstGeom prst="line">
            <a:avLst/>
          </a:prstGeom>
          <a:noFill/>
          <a:ln w="0">
            <a:solidFill>
              <a:srgbClr val="000000"/>
            </a:solidFill>
            <a:round/>
            <a:headEnd/>
            <a:tailEnd/>
          </a:ln>
        </p:spPr>
        <p:txBody>
          <a:bodyPr/>
          <a:lstStyle/>
          <a:p>
            <a:endParaRPr lang="sr-Latn-CS"/>
          </a:p>
        </p:txBody>
      </p:sp>
      <p:sp>
        <p:nvSpPr>
          <p:cNvPr id="267383" name="Line 119"/>
          <p:cNvSpPr>
            <a:spLocks noChangeShapeType="1"/>
          </p:cNvSpPr>
          <p:nvPr/>
        </p:nvSpPr>
        <p:spPr bwMode="auto">
          <a:xfrm>
            <a:off x="1649413" y="2225675"/>
            <a:ext cx="1587" cy="1606550"/>
          </a:xfrm>
          <a:prstGeom prst="line">
            <a:avLst/>
          </a:prstGeom>
          <a:noFill/>
          <a:ln w="0">
            <a:solidFill>
              <a:srgbClr val="000000"/>
            </a:solidFill>
            <a:round/>
            <a:headEnd/>
            <a:tailEnd/>
          </a:ln>
        </p:spPr>
        <p:txBody>
          <a:bodyPr/>
          <a:lstStyle/>
          <a:p>
            <a:endParaRPr lang="sr-Latn-CS"/>
          </a:p>
        </p:txBody>
      </p:sp>
      <p:sp>
        <p:nvSpPr>
          <p:cNvPr id="267384" name="Line 120"/>
          <p:cNvSpPr>
            <a:spLocks noChangeShapeType="1"/>
          </p:cNvSpPr>
          <p:nvPr/>
        </p:nvSpPr>
        <p:spPr bwMode="auto">
          <a:xfrm>
            <a:off x="1841500" y="2225675"/>
            <a:ext cx="1588" cy="1606550"/>
          </a:xfrm>
          <a:prstGeom prst="line">
            <a:avLst/>
          </a:prstGeom>
          <a:noFill/>
          <a:ln w="0">
            <a:solidFill>
              <a:srgbClr val="000000"/>
            </a:solidFill>
            <a:round/>
            <a:headEnd/>
            <a:tailEnd/>
          </a:ln>
        </p:spPr>
        <p:txBody>
          <a:bodyPr/>
          <a:lstStyle/>
          <a:p>
            <a:endParaRPr lang="sr-Latn-CS"/>
          </a:p>
        </p:txBody>
      </p:sp>
      <p:sp>
        <p:nvSpPr>
          <p:cNvPr id="267385" name="Line 121"/>
          <p:cNvSpPr>
            <a:spLocks noChangeShapeType="1"/>
          </p:cNvSpPr>
          <p:nvPr/>
        </p:nvSpPr>
        <p:spPr bwMode="auto">
          <a:xfrm>
            <a:off x="2028825" y="2225675"/>
            <a:ext cx="1588" cy="1606550"/>
          </a:xfrm>
          <a:prstGeom prst="line">
            <a:avLst/>
          </a:prstGeom>
          <a:noFill/>
          <a:ln w="0">
            <a:solidFill>
              <a:srgbClr val="000000"/>
            </a:solidFill>
            <a:round/>
            <a:headEnd/>
            <a:tailEnd/>
          </a:ln>
        </p:spPr>
        <p:txBody>
          <a:bodyPr/>
          <a:lstStyle/>
          <a:p>
            <a:endParaRPr lang="sr-Latn-CS"/>
          </a:p>
        </p:txBody>
      </p:sp>
      <p:sp>
        <p:nvSpPr>
          <p:cNvPr id="267386" name="Line 122"/>
          <p:cNvSpPr>
            <a:spLocks noChangeShapeType="1"/>
          </p:cNvSpPr>
          <p:nvPr/>
        </p:nvSpPr>
        <p:spPr bwMode="auto">
          <a:xfrm>
            <a:off x="2220913" y="2225675"/>
            <a:ext cx="1587" cy="1606550"/>
          </a:xfrm>
          <a:prstGeom prst="line">
            <a:avLst/>
          </a:prstGeom>
          <a:noFill/>
          <a:ln w="0">
            <a:solidFill>
              <a:srgbClr val="000000"/>
            </a:solidFill>
            <a:round/>
            <a:headEnd/>
            <a:tailEnd/>
          </a:ln>
        </p:spPr>
        <p:txBody>
          <a:bodyPr/>
          <a:lstStyle/>
          <a:p>
            <a:endParaRPr lang="sr-Latn-CS"/>
          </a:p>
        </p:txBody>
      </p:sp>
      <p:sp>
        <p:nvSpPr>
          <p:cNvPr id="267387" name="Rectangle 123"/>
          <p:cNvSpPr>
            <a:spLocks noChangeArrowheads="1"/>
          </p:cNvSpPr>
          <p:nvPr/>
        </p:nvSpPr>
        <p:spPr bwMode="auto">
          <a:xfrm>
            <a:off x="314325" y="2225675"/>
            <a:ext cx="1906588" cy="1606550"/>
          </a:xfrm>
          <a:prstGeom prst="rect">
            <a:avLst/>
          </a:prstGeom>
          <a:noFill/>
          <a:ln w="6350">
            <a:solidFill>
              <a:srgbClr val="000000"/>
            </a:solidFill>
            <a:miter lim="800000"/>
            <a:headEnd/>
            <a:tailEnd/>
          </a:ln>
        </p:spPr>
        <p:txBody>
          <a:bodyPr/>
          <a:lstStyle/>
          <a:p>
            <a:endParaRPr lang="sr-Latn-CS"/>
          </a:p>
        </p:txBody>
      </p:sp>
      <p:sp>
        <p:nvSpPr>
          <p:cNvPr id="267388" name="Line 124"/>
          <p:cNvSpPr>
            <a:spLocks noChangeShapeType="1"/>
          </p:cNvSpPr>
          <p:nvPr/>
        </p:nvSpPr>
        <p:spPr bwMode="auto">
          <a:xfrm>
            <a:off x="314325" y="2225675"/>
            <a:ext cx="1588" cy="1606550"/>
          </a:xfrm>
          <a:prstGeom prst="line">
            <a:avLst/>
          </a:prstGeom>
          <a:noFill/>
          <a:ln w="0">
            <a:solidFill>
              <a:srgbClr val="000000"/>
            </a:solidFill>
            <a:round/>
            <a:headEnd/>
            <a:tailEnd/>
          </a:ln>
        </p:spPr>
        <p:txBody>
          <a:bodyPr/>
          <a:lstStyle/>
          <a:p>
            <a:endParaRPr lang="sr-Latn-CS"/>
          </a:p>
        </p:txBody>
      </p:sp>
      <p:sp>
        <p:nvSpPr>
          <p:cNvPr id="267389" name="Line 125"/>
          <p:cNvSpPr>
            <a:spLocks noChangeShapeType="1"/>
          </p:cNvSpPr>
          <p:nvPr/>
        </p:nvSpPr>
        <p:spPr bwMode="auto">
          <a:xfrm>
            <a:off x="295275" y="3832225"/>
            <a:ext cx="19050" cy="1588"/>
          </a:xfrm>
          <a:prstGeom prst="line">
            <a:avLst/>
          </a:prstGeom>
          <a:noFill/>
          <a:ln w="0">
            <a:solidFill>
              <a:srgbClr val="000000"/>
            </a:solidFill>
            <a:round/>
            <a:headEnd/>
            <a:tailEnd/>
          </a:ln>
        </p:spPr>
        <p:txBody>
          <a:bodyPr/>
          <a:lstStyle/>
          <a:p>
            <a:endParaRPr lang="sr-Latn-CS"/>
          </a:p>
        </p:txBody>
      </p:sp>
      <p:sp>
        <p:nvSpPr>
          <p:cNvPr id="267390" name="Line 126"/>
          <p:cNvSpPr>
            <a:spLocks noChangeShapeType="1"/>
          </p:cNvSpPr>
          <p:nvPr/>
        </p:nvSpPr>
        <p:spPr bwMode="auto">
          <a:xfrm>
            <a:off x="295275" y="3670300"/>
            <a:ext cx="19050" cy="1588"/>
          </a:xfrm>
          <a:prstGeom prst="line">
            <a:avLst/>
          </a:prstGeom>
          <a:noFill/>
          <a:ln w="0">
            <a:solidFill>
              <a:srgbClr val="000000"/>
            </a:solidFill>
            <a:round/>
            <a:headEnd/>
            <a:tailEnd/>
          </a:ln>
        </p:spPr>
        <p:txBody>
          <a:bodyPr/>
          <a:lstStyle/>
          <a:p>
            <a:endParaRPr lang="sr-Latn-CS"/>
          </a:p>
        </p:txBody>
      </p:sp>
      <p:sp>
        <p:nvSpPr>
          <p:cNvPr id="267391" name="Line 127"/>
          <p:cNvSpPr>
            <a:spLocks noChangeShapeType="1"/>
          </p:cNvSpPr>
          <p:nvPr/>
        </p:nvSpPr>
        <p:spPr bwMode="auto">
          <a:xfrm>
            <a:off x="295275" y="3509963"/>
            <a:ext cx="19050" cy="1587"/>
          </a:xfrm>
          <a:prstGeom prst="line">
            <a:avLst/>
          </a:prstGeom>
          <a:noFill/>
          <a:ln w="0">
            <a:solidFill>
              <a:srgbClr val="000000"/>
            </a:solidFill>
            <a:round/>
            <a:headEnd/>
            <a:tailEnd/>
          </a:ln>
        </p:spPr>
        <p:txBody>
          <a:bodyPr/>
          <a:lstStyle/>
          <a:p>
            <a:endParaRPr lang="sr-Latn-CS"/>
          </a:p>
        </p:txBody>
      </p:sp>
      <p:sp>
        <p:nvSpPr>
          <p:cNvPr id="267392" name="Line 128"/>
          <p:cNvSpPr>
            <a:spLocks noChangeShapeType="1"/>
          </p:cNvSpPr>
          <p:nvPr/>
        </p:nvSpPr>
        <p:spPr bwMode="auto">
          <a:xfrm>
            <a:off x="295275" y="3348038"/>
            <a:ext cx="19050" cy="1587"/>
          </a:xfrm>
          <a:prstGeom prst="line">
            <a:avLst/>
          </a:prstGeom>
          <a:noFill/>
          <a:ln w="0">
            <a:solidFill>
              <a:srgbClr val="000000"/>
            </a:solidFill>
            <a:round/>
            <a:headEnd/>
            <a:tailEnd/>
          </a:ln>
        </p:spPr>
        <p:txBody>
          <a:bodyPr/>
          <a:lstStyle/>
          <a:p>
            <a:endParaRPr lang="sr-Latn-CS"/>
          </a:p>
        </p:txBody>
      </p:sp>
      <p:sp>
        <p:nvSpPr>
          <p:cNvPr id="267393" name="Line 129"/>
          <p:cNvSpPr>
            <a:spLocks noChangeShapeType="1"/>
          </p:cNvSpPr>
          <p:nvPr/>
        </p:nvSpPr>
        <p:spPr bwMode="auto">
          <a:xfrm>
            <a:off x="295275" y="3187700"/>
            <a:ext cx="19050" cy="1588"/>
          </a:xfrm>
          <a:prstGeom prst="line">
            <a:avLst/>
          </a:prstGeom>
          <a:noFill/>
          <a:ln w="0">
            <a:solidFill>
              <a:srgbClr val="000000"/>
            </a:solidFill>
            <a:round/>
            <a:headEnd/>
            <a:tailEnd/>
          </a:ln>
        </p:spPr>
        <p:txBody>
          <a:bodyPr/>
          <a:lstStyle/>
          <a:p>
            <a:endParaRPr lang="sr-Latn-CS"/>
          </a:p>
        </p:txBody>
      </p:sp>
      <p:sp>
        <p:nvSpPr>
          <p:cNvPr id="267394" name="Line 130"/>
          <p:cNvSpPr>
            <a:spLocks noChangeShapeType="1"/>
          </p:cNvSpPr>
          <p:nvPr/>
        </p:nvSpPr>
        <p:spPr bwMode="auto">
          <a:xfrm>
            <a:off x="295275" y="3025775"/>
            <a:ext cx="19050" cy="1588"/>
          </a:xfrm>
          <a:prstGeom prst="line">
            <a:avLst/>
          </a:prstGeom>
          <a:noFill/>
          <a:ln w="0">
            <a:solidFill>
              <a:srgbClr val="000000"/>
            </a:solidFill>
            <a:round/>
            <a:headEnd/>
            <a:tailEnd/>
          </a:ln>
        </p:spPr>
        <p:txBody>
          <a:bodyPr/>
          <a:lstStyle/>
          <a:p>
            <a:endParaRPr lang="sr-Latn-CS"/>
          </a:p>
        </p:txBody>
      </p:sp>
      <p:sp>
        <p:nvSpPr>
          <p:cNvPr id="267395" name="Line 131"/>
          <p:cNvSpPr>
            <a:spLocks noChangeShapeType="1"/>
          </p:cNvSpPr>
          <p:nvPr/>
        </p:nvSpPr>
        <p:spPr bwMode="auto">
          <a:xfrm>
            <a:off x="295275" y="2870200"/>
            <a:ext cx="19050" cy="1588"/>
          </a:xfrm>
          <a:prstGeom prst="line">
            <a:avLst/>
          </a:prstGeom>
          <a:noFill/>
          <a:ln w="0">
            <a:solidFill>
              <a:srgbClr val="000000"/>
            </a:solidFill>
            <a:round/>
            <a:headEnd/>
            <a:tailEnd/>
          </a:ln>
        </p:spPr>
        <p:txBody>
          <a:bodyPr/>
          <a:lstStyle/>
          <a:p>
            <a:endParaRPr lang="sr-Latn-CS"/>
          </a:p>
        </p:txBody>
      </p:sp>
      <p:sp>
        <p:nvSpPr>
          <p:cNvPr id="267396" name="Line 132"/>
          <p:cNvSpPr>
            <a:spLocks noChangeShapeType="1"/>
          </p:cNvSpPr>
          <p:nvPr/>
        </p:nvSpPr>
        <p:spPr bwMode="auto">
          <a:xfrm>
            <a:off x="295275" y="2709863"/>
            <a:ext cx="19050" cy="1587"/>
          </a:xfrm>
          <a:prstGeom prst="line">
            <a:avLst/>
          </a:prstGeom>
          <a:noFill/>
          <a:ln w="0">
            <a:solidFill>
              <a:srgbClr val="000000"/>
            </a:solidFill>
            <a:round/>
            <a:headEnd/>
            <a:tailEnd/>
          </a:ln>
        </p:spPr>
        <p:txBody>
          <a:bodyPr/>
          <a:lstStyle/>
          <a:p>
            <a:endParaRPr lang="sr-Latn-CS"/>
          </a:p>
        </p:txBody>
      </p:sp>
      <p:sp>
        <p:nvSpPr>
          <p:cNvPr id="267397" name="Line 133"/>
          <p:cNvSpPr>
            <a:spLocks noChangeShapeType="1"/>
          </p:cNvSpPr>
          <p:nvPr/>
        </p:nvSpPr>
        <p:spPr bwMode="auto">
          <a:xfrm>
            <a:off x="295275" y="2547938"/>
            <a:ext cx="19050" cy="1587"/>
          </a:xfrm>
          <a:prstGeom prst="line">
            <a:avLst/>
          </a:prstGeom>
          <a:noFill/>
          <a:ln w="0">
            <a:solidFill>
              <a:srgbClr val="000000"/>
            </a:solidFill>
            <a:round/>
            <a:headEnd/>
            <a:tailEnd/>
          </a:ln>
        </p:spPr>
        <p:txBody>
          <a:bodyPr/>
          <a:lstStyle/>
          <a:p>
            <a:endParaRPr lang="sr-Latn-CS"/>
          </a:p>
        </p:txBody>
      </p:sp>
      <p:sp>
        <p:nvSpPr>
          <p:cNvPr id="267398" name="Line 134"/>
          <p:cNvSpPr>
            <a:spLocks noChangeShapeType="1"/>
          </p:cNvSpPr>
          <p:nvPr/>
        </p:nvSpPr>
        <p:spPr bwMode="auto">
          <a:xfrm>
            <a:off x="295275" y="2387600"/>
            <a:ext cx="19050" cy="1588"/>
          </a:xfrm>
          <a:prstGeom prst="line">
            <a:avLst/>
          </a:prstGeom>
          <a:noFill/>
          <a:ln w="0">
            <a:solidFill>
              <a:srgbClr val="000000"/>
            </a:solidFill>
            <a:round/>
            <a:headEnd/>
            <a:tailEnd/>
          </a:ln>
        </p:spPr>
        <p:txBody>
          <a:bodyPr/>
          <a:lstStyle/>
          <a:p>
            <a:endParaRPr lang="sr-Latn-CS"/>
          </a:p>
        </p:txBody>
      </p:sp>
      <p:sp>
        <p:nvSpPr>
          <p:cNvPr id="267399" name="Line 135"/>
          <p:cNvSpPr>
            <a:spLocks noChangeShapeType="1"/>
          </p:cNvSpPr>
          <p:nvPr/>
        </p:nvSpPr>
        <p:spPr bwMode="auto">
          <a:xfrm>
            <a:off x="295275" y="2225675"/>
            <a:ext cx="19050" cy="1588"/>
          </a:xfrm>
          <a:prstGeom prst="line">
            <a:avLst/>
          </a:prstGeom>
          <a:noFill/>
          <a:ln w="0">
            <a:solidFill>
              <a:srgbClr val="000000"/>
            </a:solidFill>
            <a:round/>
            <a:headEnd/>
            <a:tailEnd/>
          </a:ln>
        </p:spPr>
        <p:txBody>
          <a:bodyPr/>
          <a:lstStyle/>
          <a:p>
            <a:endParaRPr lang="sr-Latn-CS"/>
          </a:p>
        </p:txBody>
      </p:sp>
      <p:sp>
        <p:nvSpPr>
          <p:cNvPr id="267400" name="Line 136"/>
          <p:cNvSpPr>
            <a:spLocks noChangeShapeType="1"/>
          </p:cNvSpPr>
          <p:nvPr/>
        </p:nvSpPr>
        <p:spPr bwMode="auto">
          <a:xfrm>
            <a:off x="314325" y="3832225"/>
            <a:ext cx="1906588" cy="1588"/>
          </a:xfrm>
          <a:prstGeom prst="line">
            <a:avLst/>
          </a:prstGeom>
          <a:noFill/>
          <a:ln w="0">
            <a:solidFill>
              <a:srgbClr val="000000"/>
            </a:solidFill>
            <a:round/>
            <a:headEnd/>
            <a:tailEnd/>
          </a:ln>
        </p:spPr>
        <p:txBody>
          <a:bodyPr/>
          <a:lstStyle/>
          <a:p>
            <a:endParaRPr lang="sr-Latn-CS"/>
          </a:p>
        </p:txBody>
      </p:sp>
      <p:sp>
        <p:nvSpPr>
          <p:cNvPr id="267401" name="Line 137"/>
          <p:cNvSpPr>
            <a:spLocks noChangeShapeType="1"/>
          </p:cNvSpPr>
          <p:nvPr/>
        </p:nvSpPr>
        <p:spPr bwMode="auto">
          <a:xfrm flipV="1">
            <a:off x="314325" y="3832225"/>
            <a:ext cx="1588" cy="20638"/>
          </a:xfrm>
          <a:prstGeom prst="line">
            <a:avLst/>
          </a:prstGeom>
          <a:noFill/>
          <a:ln w="0">
            <a:solidFill>
              <a:srgbClr val="000000"/>
            </a:solidFill>
            <a:round/>
            <a:headEnd/>
            <a:tailEnd/>
          </a:ln>
        </p:spPr>
        <p:txBody>
          <a:bodyPr/>
          <a:lstStyle/>
          <a:p>
            <a:endParaRPr lang="sr-Latn-CS"/>
          </a:p>
        </p:txBody>
      </p:sp>
      <p:sp>
        <p:nvSpPr>
          <p:cNvPr id="267402" name="Line 138"/>
          <p:cNvSpPr>
            <a:spLocks noChangeShapeType="1"/>
          </p:cNvSpPr>
          <p:nvPr/>
        </p:nvSpPr>
        <p:spPr bwMode="auto">
          <a:xfrm flipV="1">
            <a:off x="506413" y="3832225"/>
            <a:ext cx="1587" cy="20638"/>
          </a:xfrm>
          <a:prstGeom prst="line">
            <a:avLst/>
          </a:prstGeom>
          <a:noFill/>
          <a:ln w="0">
            <a:solidFill>
              <a:srgbClr val="000000"/>
            </a:solidFill>
            <a:round/>
            <a:headEnd/>
            <a:tailEnd/>
          </a:ln>
        </p:spPr>
        <p:txBody>
          <a:bodyPr/>
          <a:lstStyle/>
          <a:p>
            <a:endParaRPr lang="sr-Latn-CS"/>
          </a:p>
        </p:txBody>
      </p:sp>
      <p:sp>
        <p:nvSpPr>
          <p:cNvPr id="267403" name="Line 139"/>
          <p:cNvSpPr>
            <a:spLocks noChangeShapeType="1"/>
          </p:cNvSpPr>
          <p:nvPr/>
        </p:nvSpPr>
        <p:spPr bwMode="auto">
          <a:xfrm flipV="1">
            <a:off x="692150" y="3832225"/>
            <a:ext cx="1588" cy="20638"/>
          </a:xfrm>
          <a:prstGeom prst="line">
            <a:avLst/>
          </a:prstGeom>
          <a:noFill/>
          <a:ln w="0">
            <a:solidFill>
              <a:srgbClr val="000000"/>
            </a:solidFill>
            <a:round/>
            <a:headEnd/>
            <a:tailEnd/>
          </a:ln>
        </p:spPr>
        <p:txBody>
          <a:bodyPr/>
          <a:lstStyle/>
          <a:p>
            <a:endParaRPr lang="sr-Latn-CS"/>
          </a:p>
        </p:txBody>
      </p:sp>
      <p:sp>
        <p:nvSpPr>
          <p:cNvPr id="267404" name="Line 140"/>
          <p:cNvSpPr>
            <a:spLocks noChangeShapeType="1"/>
          </p:cNvSpPr>
          <p:nvPr/>
        </p:nvSpPr>
        <p:spPr bwMode="auto">
          <a:xfrm flipV="1">
            <a:off x="885825" y="3832225"/>
            <a:ext cx="1588" cy="20638"/>
          </a:xfrm>
          <a:prstGeom prst="line">
            <a:avLst/>
          </a:prstGeom>
          <a:noFill/>
          <a:ln w="0">
            <a:solidFill>
              <a:srgbClr val="000000"/>
            </a:solidFill>
            <a:round/>
            <a:headEnd/>
            <a:tailEnd/>
          </a:ln>
        </p:spPr>
        <p:txBody>
          <a:bodyPr/>
          <a:lstStyle/>
          <a:p>
            <a:endParaRPr lang="sr-Latn-CS"/>
          </a:p>
        </p:txBody>
      </p:sp>
      <p:sp>
        <p:nvSpPr>
          <p:cNvPr id="267405" name="Line 141"/>
          <p:cNvSpPr>
            <a:spLocks noChangeShapeType="1"/>
          </p:cNvSpPr>
          <p:nvPr/>
        </p:nvSpPr>
        <p:spPr bwMode="auto">
          <a:xfrm flipV="1">
            <a:off x="1077913" y="3832225"/>
            <a:ext cx="1587" cy="20638"/>
          </a:xfrm>
          <a:prstGeom prst="line">
            <a:avLst/>
          </a:prstGeom>
          <a:noFill/>
          <a:ln w="0">
            <a:solidFill>
              <a:srgbClr val="000000"/>
            </a:solidFill>
            <a:round/>
            <a:headEnd/>
            <a:tailEnd/>
          </a:ln>
        </p:spPr>
        <p:txBody>
          <a:bodyPr/>
          <a:lstStyle/>
          <a:p>
            <a:endParaRPr lang="sr-Latn-CS"/>
          </a:p>
        </p:txBody>
      </p:sp>
      <p:sp>
        <p:nvSpPr>
          <p:cNvPr id="267406" name="Line 142"/>
          <p:cNvSpPr>
            <a:spLocks noChangeShapeType="1"/>
          </p:cNvSpPr>
          <p:nvPr/>
        </p:nvSpPr>
        <p:spPr bwMode="auto">
          <a:xfrm flipV="1">
            <a:off x="1270000" y="3832225"/>
            <a:ext cx="1588" cy="20638"/>
          </a:xfrm>
          <a:prstGeom prst="line">
            <a:avLst/>
          </a:prstGeom>
          <a:noFill/>
          <a:ln w="0">
            <a:solidFill>
              <a:srgbClr val="000000"/>
            </a:solidFill>
            <a:round/>
            <a:headEnd/>
            <a:tailEnd/>
          </a:ln>
        </p:spPr>
        <p:txBody>
          <a:bodyPr/>
          <a:lstStyle/>
          <a:p>
            <a:endParaRPr lang="sr-Latn-CS"/>
          </a:p>
        </p:txBody>
      </p:sp>
      <p:sp>
        <p:nvSpPr>
          <p:cNvPr id="267407" name="Line 143"/>
          <p:cNvSpPr>
            <a:spLocks noChangeShapeType="1"/>
          </p:cNvSpPr>
          <p:nvPr/>
        </p:nvSpPr>
        <p:spPr bwMode="auto">
          <a:xfrm flipV="1">
            <a:off x="1457325" y="3832225"/>
            <a:ext cx="1588" cy="20638"/>
          </a:xfrm>
          <a:prstGeom prst="line">
            <a:avLst/>
          </a:prstGeom>
          <a:noFill/>
          <a:ln w="0">
            <a:solidFill>
              <a:srgbClr val="000000"/>
            </a:solidFill>
            <a:round/>
            <a:headEnd/>
            <a:tailEnd/>
          </a:ln>
        </p:spPr>
        <p:txBody>
          <a:bodyPr/>
          <a:lstStyle/>
          <a:p>
            <a:endParaRPr lang="sr-Latn-CS"/>
          </a:p>
        </p:txBody>
      </p:sp>
      <p:sp>
        <p:nvSpPr>
          <p:cNvPr id="267408" name="Line 144"/>
          <p:cNvSpPr>
            <a:spLocks noChangeShapeType="1"/>
          </p:cNvSpPr>
          <p:nvPr/>
        </p:nvSpPr>
        <p:spPr bwMode="auto">
          <a:xfrm flipV="1">
            <a:off x="1649413" y="3832225"/>
            <a:ext cx="1587" cy="20638"/>
          </a:xfrm>
          <a:prstGeom prst="line">
            <a:avLst/>
          </a:prstGeom>
          <a:noFill/>
          <a:ln w="0">
            <a:solidFill>
              <a:srgbClr val="000000"/>
            </a:solidFill>
            <a:round/>
            <a:headEnd/>
            <a:tailEnd/>
          </a:ln>
        </p:spPr>
        <p:txBody>
          <a:bodyPr/>
          <a:lstStyle/>
          <a:p>
            <a:endParaRPr lang="sr-Latn-CS"/>
          </a:p>
        </p:txBody>
      </p:sp>
      <p:sp>
        <p:nvSpPr>
          <p:cNvPr id="267409" name="Line 145"/>
          <p:cNvSpPr>
            <a:spLocks noChangeShapeType="1"/>
          </p:cNvSpPr>
          <p:nvPr/>
        </p:nvSpPr>
        <p:spPr bwMode="auto">
          <a:xfrm flipV="1">
            <a:off x="1841500" y="3832225"/>
            <a:ext cx="1588" cy="20638"/>
          </a:xfrm>
          <a:prstGeom prst="line">
            <a:avLst/>
          </a:prstGeom>
          <a:noFill/>
          <a:ln w="0">
            <a:solidFill>
              <a:srgbClr val="000000"/>
            </a:solidFill>
            <a:round/>
            <a:headEnd/>
            <a:tailEnd/>
          </a:ln>
        </p:spPr>
        <p:txBody>
          <a:bodyPr/>
          <a:lstStyle/>
          <a:p>
            <a:endParaRPr lang="sr-Latn-CS"/>
          </a:p>
        </p:txBody>
      </p:sp>
      <p:sp>
        <p:nvSpPr>
          <p:cNvPr id="267410" name="Line 146"/>
          <p:cNvSpPr>
            <a:spLocks noChangeShapeType="1"/>
          </p:cNvSpPr>
          <p:nvPr/>
        </p:nvSpPr>
        <p:spPr bwMode="auto">
          <a:xfrm flipV="1">
            <a:off x="2028825" y="3832225"/>
            <a:ext cx="1588" cy="20638"/>
          </a:xfrm>
          <a:prstGeom prst="line">
            <a:avLst/>
          </a:prstGeom>
          <a:noFill/>
          <a:ln w="0">
            <a:solidFill>
              <a:srgbClr val="000000"/>
            </a:solidFill>
            <a:round/>
            <a:headEnd/>
            <a:tailEnd/>
          </a:ln>
        </p:spPr>
        <p:txBody>
          <a:bodyPr/>
          <a:lstStyle/>
          <a:p>
            <a:endParaRPr lang="sr-Latn-CS"/>
          </a:p>
        </p:txBody>
      </p:sp>
      <p:sp>
        <p:nvSpPr>
          <p:cNvPr id="267411" name="Line 147"/>
          <p:cNvSpPr>
            <a:spLocks noChangeShapeType="1"/>
          </p:cNvSpPr>
          <p:nvPr/>
        </p:nvSpPr>
        <p:spPr bwMode="auto">
          <a:xfrm flipV="1">
            <a:off x="2220913" y="3832225"/>
            <a:ext cx="1587" cy="20638"/>
          </a:xfrm>
          <a:prstGeom prst="line">
            <a:avLst/>
          </a:prstGeom>
          <a:noFill/>
          <a:ln w="0">
            <a:solidFill>
              <a:srgbClr val="000000"/>
            </a:solidFill>
            <a:round/>
            <a:headEnd/>
            <a:tailEnd/>
          </a:ln>
        </p:spPr>
        <p:txBody>
          <a:bodyPr/>
          <a:lstStyle/>
          <a:p>
            <a:endParaRPr lang="sr-Latn-CS"/>
          </a:p>
        </p:txBody>
      </p:sp>
      <p:sp>
        <p:nvSpPr>
          <p:cNvPr id="267412" name="Freeform 148"/>
          <p:cNvSpPr>
            <a:spLocks/>
          </p:cNvSpPr>
          <p:nvPr/>
        </p:nvSpPr>
        <p:spPr bwMode="auto">
          <a:xfrm>
            <a:off x="839788" y="2824163"/>
            <a:ext cx="90487" cy="93662"/>
          </a:xfrm>
          <a:custGeom>
            <a:avLst/>
            <a:gdLst/>
            <a:ahLst/>
            <a:cxnLst>
              <a:cxn ang="0">
                <a:pos x="29" y="0"/>
              </a:cxn>
              <a:cxn ang="0">
                <a:pos x="57" y="29"/>
              </a:cxn>
              <a:cxn ang="0">
                <a:pos x="29" y="59"/>
              </a:cxn>
              <a:cxn ang="0">
                <a:pos x="0" y="29"/>
              </a:cxn>
              <a:cxn ang="0">
                <a:pos x="29" y="0"/>
              </a:cxn>
            </a:cxnLst>
            <a:rect l="0" t="0" r="r" b="b"/>
            <a:pathLst>
              <a:path w="57" h="59">
                <a:moveTo>
                  <a:pt x="29" y="0"/>
                </a:moveTo>
                <a:lnTo>
                  <a:pt x="57" y="29"/>
                </a:lnTo>
                <a:lnTo>
                  <a:pt x="29" y="59"/>
                </a:lnTo>
                <a:lnTo>
                  <a:pt x="0" y="29"/>
                </a:lnTo>
                <a:lnTo>
                  <a:pt x="29"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413" name="Freeform 149"/>
          <p:cNvSpPr>
            <a:spLocks/>
          </p:cNvSpPr>
          <p:nvPr/>
        </p:nvSpPr>
        <p:spPr bwMode="auto">
          <a:xfrm>
            <a:off x="1604963" y="3302000"/>
            <a:ext cx="88900" cy="93663"/>
          </a:xfrm>
          <a:custGeom>
            <a:avLst/>
            <a:gdLst/>
            <a:ahLst/>
            <a:cxnLst>
              <a:cxn ang="0">
                <a:pos x="28" y="0"/>
              </a:cxn>
              <a:cxn ang="0">
                <a:pos x="56" y="29"/>
              </a:cxn>
              <a:cxn ang="0">
                <a:pos x="28" y="59"/>
              </a:cxn>
              <a:cxn ang="0">
                <a:pos x="0" y="29"/>
              </a:cxn>
              <a:cxn ang="0">
                <a:pos x="28" y="0"/>
              </a:cxn>
            </a:cxnLst>
            <a:rect l="0" t="0" r="r" b="b"/>
            <a:pathLst>
              <a:path w="56" h="59">
                <a:moveTo>
                  <a:pt x="28" y="0"/>
                </a:moveTo>
                <a:lnTo>
                  <a:pt x="56" y="29"/>
                </a:lnTo>
                <a:lnTo>
                  <a:pt x="28" y="59"/>
                </a:lnTo>
                <a:lnTo>
                  <a:pt x="0" y="29"/>
                </a:lnTo>
                <a:lnTo>
                  <a:pt x="28" y="0"/>
                </a:lnTo>
                <a:close/>
              </a:path>
            </a:pathLst>
          </a:custGeom>
          <a:solidFill>
            <a:srgbClr val="000080"/>
          </a:solidFill>
          <a:ln w="6350">
            <a:solidFill>
              <a:srgbClr val="000080"/>
            </a:solidFill>
            <a:prstDash val="solid"/>
            <a:round/>
            <a:headEnd/>
            <a:tailEnd/>
          </a:ln>
        </p:spPr>
        <p:txBody>
          <a:bodyPr/>
          <a:lstStyle/>
          <a:p>
            <a:endParaRPr lang="sr-Latn-CS"/>
          </a:p>
        </p:txBody>
      </p:sp>
      <p:sp>
        <p:nvSpPr>
          <p:cNvPr id="267414" name="Freeform 150"/>
          <p:cNvSpPr>
            <a:spLocks/>
          </p:cNvSpPr>
          <p:nvPr/>
        </p:nvSpPr>
        <p:spPr bwMode="auto">
          <a:xfrm>
            <a:off x="1033463" y="2662238"/>
            <a:ext cx="88900" cy="93662"/>
          </a:xfrm>
          <a:custGeom>
            <a:avLst/>
            <a:gdLst/>
            <a:ahLst/>
            <a:cxnLst>
              <a:cxn ang="0">
                <a:pos x="28" y="0"/>
              </a:cxn>
              <a:cxn ang="0">
                <a:pos x="56" y="30"/>
              </a:cxn>
              <a:cxn ang="0">
                <a:pos x="28" y="59"/>
              </a:cxn>
              <a:cxn ang="0">
                <a:pos x="0" y="30"/>
              </a:cxn>
              <a:cxn ang="0">
                <a:pos x="28" y="0"/>
              </a:cxn>
            </a:cxnLst>
            <a:rect l="0" t="0" r="r" b="b"/>
            <a:pathLst>
              <a:path w="56" h="59">
                <a:moveTo>
                  <a:pt x="28" y="0"/>
                </a:moveTo>
                <a:lnTo>
                  <a:pt x="56" y="30"/>
                </a:lnTo>
                <a:lnTo>
                  <a:pt x="28" y="59"/>
                </a:lnTo>
                <a:lnTo>
                  <a:pt x="0" y="30"/>
                </a:lnTo>
                <a:lnTo>
                  <a:pt x="28"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415" name="Freeform 151"/>
          <p:cNvSpPr>
            <a:spLocks/>
          </p:cNvSpPr>
          <p:nvPr/>
        </p:nvSpPr>
        <p:spPr bwMode="auto">
          <a:xfrm>
            <a:off x="839788" y="2501900"/>
            <a:ext cx="90487" cy="93663"/>
          </a:xfrm>
          <a:custGeom>
            <a:avLst/>
            <a:gdLst/>
            <a:ahLst/>
            <a:cxnLst>
              <a:cxn ang="0">
                <a:pos x="29" y="0"/>
              </a:cxn>
              <a:cxn ang="0">
                <a:pos x="57" y="29"/>
              </a:cxn>
              <a:cxn ang="0">
                <a:pos x="29" y="59"/>
              </a:cxn>
              <a:cxn ang="0">
                <a:pos x="0" y="29"/>
              </a:cxn>
              <a:cxn ang="0">
                <a:pos x="29" y="0"/>
              </a:cxn>
            </a:cxnLst>
            <a:rect l="0" t="0" r="r" b="b"/>
            <a:pathLst>
              <a:path w="57" h="59">
                <a:moveTo>
                  <a:pt x="29" y="0"/>
                </a:moveTo>
                <a:lnTo>
                  <a:pt x="57" y="29"/>
                </a:lnTo>
                <a:lnTo>
                  <a:pt x="29" y="59"/>
                </a:lnTo>
                <a:lnTo>
                  <a:pt x="0" y="29"/>
                </a:lnTo>
                <a:lnTo>
                  <a:pt x="29"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416" name="Freeform 152"/>
          <p:cNvSpPr>
            <a:spLocks/>
          </p:cNvSpPr>
          <p:nvPr/>
        </p:nvSpPr>
        <p:spPr bwMode="auto">
          <a:xfrm>
            <a:off x="1797050" y="2984500"/>
            <a:ext cx="90488" cy="95250"/>
          </a:xfrm>
          <a:custGeom>
            <a:avLst/>
            <a:gdLst/>
            <a:ahLst/>
            <a:cxnLst>
              <a:cxn ang="0">
                <a:pos x="28" y="0"/>
              </a:cxn>
              <a:cxn ang="0">
                <a:pos x="57" y="30"/>
              </a:cxn>
              <a:cxn ang="0">
                <a:pos x="28" y="60"/>
              </a:cxn>
              <a:cxn ang="0">
                <a:pos x="0" y="30"/>
              </a:cxn>
              <a:cxn ang="0">
                <a:pos x="28" y="0"/>
              </a:cxn>
            </a:cxnLst>
            <a:rect l="0" t="0" r="r" b="b"/>
            <a:pathLst>
              <a:path w="57" h="60">
                <a:moveTo>
                  <a:pt x="28" y="0"/>
                </a:moveTo>
                <a:lnTo>
                  <a:pt x="57" y="30"/>
                </a:lnTo>
                <a:lnTo>
                  <a:pt x="28" y="60"/>
                </a:lnTo>
                <a:lnTo>
                  <a:pt x="0" y="30"/>
                </a:lnTo>
                <a:lnTo>
                  <a:pt x="28" y="0"/>
                </a:lnTo>
                <a:close/>
              </a:path>
            </a:pathLst>
          </a:custGeom>
          <a:solidFill>
            <a:srgbClr val="000080"/>
          </a:solidFill>
          <a:ln w="6350">
            <a:solidFill>
              <a:srgbClr val="000080"/>
            </a:solidFill>
            <a:prstDash val="solid"/>
            <a:round/>
            <a:headEnd/>
            <a:tailEnd/>
          </a:ln>
        </p:spPr>
        <p:txBody>
          <a:bodyPr/>
          <a:lstStyle/>
          <a:p>
            <a:endParaRPr lang="sr-Latn-CS"/>
          </a:p>
        </p:txBody>
      </p:sp>
      <p:sp>
        <p:nvSpPr>
          <p:cNvPr id="267417" name="Freeform 153"/>
          <p:cNvSpPr>
            <a:spLocks/>
          </p:cNvSpPr>
          <p:nvPr/>
        </p:nvSpPr>
        <p:spPr bwMode="auto">
          <a:xfrm>
            <a:off x="1033463" y="2984500"/>
            <a:ext cx="88900" cy="95250"/>
          </a:xfrm>
          <a:custGeom>
            <a:avLst/>
            <a:gdLst/>
            <a:ahLst/>
            <a:cxnLst>
              <a:cxn ang="0">
                <a:pos x="28" y="0"/>
              </a:cxn>
              <a:cxn ang="0">
                <a:pos x="56" y="30"/>
              </a:cxn>
              <a:cxn ang="0">
                <a:pos x="28" y="60"/>
              </a:cxn>
              <a:cxn ang="0">
                <a:pos x="0" y="30"/>
              </a:cxn>
              <a:cxn ang="0">
                <a:pos x="28" y="0"/>
              </a:cxn>
            </a:cxnLst>
            <a:rect l="0" t="0" r="r" b="b"/>
            <a:pathLst>
              <a:path w="56" h="60">
                <a:moveTo>
                  <a:pt x="28" y="0"/>
                </a:moveTo>
                <a:lnTo>
                  <a:pt x="56" y="30"/>
                </a:lnTo>
                <a:lnTo>
                  <a:pt x="28" y="60"/>
                </a:lnTo>
                <a:lnTo>
                  <a:pt x="0" y="30"/>
                </a:lnTo>
                <a:lnTo>
                  <a:pt x="28"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418" name="Freeform 154"/>
          <p:cNvSpPr>
            <a:spLocks/>
          </p:cNvSpPr>
          <p:nvPr/>
        </p:nvSpPr>
        <p:spPr bwMode="auto">
          <a:xfrm>
            <a:off x="1225550" y="3624263"/>
            <a:ext cx="90488" cy="93662"/>
          </a:xfrm>
          <a:custGeom>
            <a:avLst/>
            <a:gdLst/>
            <a:ahLst/>
            <a:cxnLst>
              <a:cxn ang="0">
                <a:pos x="28" y="0"/>
              </a:cxn>
              <a:cxn ang="0">
                <a:pos x="57" y="29"/>
              </a:cxn>
              <a:cxn ang="0">
                <a:pos x="28" y="59"/>
              </a:cxn>
              <a:cxn ang="0">
                <a:pos x="0" y="29"/>
              </a:cxn>
              <a:cxn ang="0">
                <a:pos x="28" y="0"/>
              </a:cxn>
            </a:cxnLst>
            <a:rect l="0" t="0" r="r" b="b"/>
            <a:pathLst>
              <a:path w="57" h="59">
                <a:moveTo>
                  <a:pt x="28" y="0"/>
                </a:moveTo>
                <a:lnTo>
                  <a:pt x="57" y="29"/>
                </a:lnTo>
                <a:lnTo>
                  <a:pt x="28" y="59"/>
                </a:lnTo>
                <a:lnTo>
                  <a:pt x="0" y="29"/>
                </a:lnTo>
                <a:lnTo>
                  <a:pt x="28"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419" name="Freeform 155"/>
          <p:cNvSpPr>
            <a:spLocks/>
          </p:cNvSpPr>
          <p:nvPr/>
        </p:nvSpPr>
        <p:spPr bwMode="auto">
          <a:xfrm>
            <a:off x="1225550" y="2984500"/>
            <a:ext cx="90488" cy="95250"/>
          </a:xfrm>
          <a:custGeom>
            <a:avLst/>
            <a:gdLst/>
            <a:ahLst/>
            <a:cxnLst>
              <a:cxn ang="0">
                <a:pos x="28" y="0"/>
              </a:cxn>
              <a:cxn ang="0">
                <a:pos x="57" y="30"/>
              </a:cxn>
              <a:cxn ang="0">
                <a:pos x="28" y="60"/>
              </a:cxn>
              <a:cxn ang="0">
                <a:pos x="0" y="30"/>
              </a:cxn>
              <a:cxn ang="0">
                <a:pos x="28" y="0"/>
              </a:cxn>
            </a:cxnLst>
            <a:rect l="0" t="0" r="r" b="b"/>
            <a:pathLst>
              <a:path w="57" h="60">
                <a:moveTo>
                  <a:pt x="28" y="0"/>
                </a:moveTo>
                <a:lnTo>
                  <a:pt x="57" y="30"/>
                </a:lnTo>
                <a:lnTo>
                  <a:pt x="28" y="60"/>
                </a:lnTo>
                <a:lnTo>
                  <a:pt x="0" y="30"/>
                </a:lnTo>
                <a:lnTo>
                  <a:pt x="28" y="0"/>
                </a:lnTo>
                <a:close/>
              </a:path>
            </a:pathLst>
          </a:custGeom>
          <a:solidFill>
            <a:srgbClr val="000080"/>
          </a:solidFill>
          <a:ln w="6350">
            <a:solidFill>
              <a:srgbClr val="000080"/>
            </a:solidFill>
            <a:prstDash val="solid"/>
            <a:round/>
            <a:headEnd/>
            <a:tailEnd/>
          </a:ln>
        </p:spPr>
        <p:txBody>
          <a:bodyPr/>
          <a:lstStyle/>
          <a:p>
            <a:endParaRPr lang="sr-Latn-CS"/>
          </a:p>
        </p:txBody>
      </p:sp>
      <p:sp>
        <p:nvSpPr>
          <p:cNvPr id="267420" name="Rectangle 156"/>
          <p:cNvSpPr>
            <a:spLocks noChangeArrowheads="1"/>
          </p:cNvSpPr>
          <p:nvPr/>
        </p:nvSpPr>
        <p:spPr bwMode="auto">
          <a:xfrm>
            <a:off x="223838" y="378460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0</a:t>
            </a:r>
            <a:endParaRPr lang="ko-KR" altLang="en-US" sz="2400" i="0">
              <a:latin typeface="Tahoma" pitchFamily="34" charset="0"/>
              <a:ea typeface="굴림" pitchFamily="50" charset="-127"/>
            </a:endParaRPr>
          </a:p>
        </p:txBody>
      </p:sp>
      <p:sp>
        <p:nvSpPr>
          <p:cNvPr id="267421" name="Rectangle 157"/>
          <p:cNvSpPr>
            <a:spLocks noChangeArrowheads="1"/>
          </p:cNvSpPr>
          <p:nvPr/>
        </p:nvSpPr>
        <p:spPr bwMode="auto">
          <a:xfrm>
            <a:off x="223838" y="3624263"/>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1</a:t>
            </a:r>
            <a:endParaRPr lang="ko-KR" altLang="en-US" sz="2400" i="0">
              <a:latin typeface="Tahoma" pitchFamily="34" charset="0"/>
              <a:ea typeface="굴림" pitchFamily="50" charset="-127"/>
            </a:endParaRPr>
          </a:p>
        </p:txBody>
      </p:sp>
      <p:sp>
        <p:nvSpPr>
          <p:cNvPr id="267422" name="Rectangle 158"/>
          <p:cNvSpPr>
            <a:spLocks noChangeArrowheads="1"/>
          </p:cNvSpPr>
          <p:nvPr/>
        </p:nvSpPr>
        <p:spPr bwMode="auto">
          <a:xfrm>
            <a:off x="223838" y="3462338"/>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2</a:t>
            </a:r>
            <a:endParaRPr lang="ko-KR" altLang="en-US" sz="2400" i="0">
              <a:latin typeface="Tahoma" pitchFamily="34" charset="0"/>
              <a:ea typeface="굴림" pitchFamily="50" charset="-127"/>
            </a:endParaRPr>
          </a:p>
        </p:txBody>
      </p:sp>
      <p:sp>
        <p:nvSpPr>
          <p:cNvPr id="267423" name="Rectangle 159"/>
          <p:cNvSpPr>
            <a:spLocks noChangeArrowheads="1"/>
          </p:cNvSpPr>
          <p:nvPr/>
        </p:nvSpPr>
        <p:spPr bwMode="auto">
          <a:xfrm>
            <a:off x="223838" y="330200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3</a:t>
            </a:r>
            <a:endParaRPr lang="ko-KR" altLang="en-US" sz="2400" i="0">
              <a:latin typeface="Tahoma" pitchFamily="34" charset="0"/>
              <a:ea typeface="굴림" pitchFamily="50" charset="-127"/>
            </a:endParaRPr>
          </a:p>
        </p:txBody>
      </p:sp>
      <p:sp>
        <p:nvSpPr>
          <p:cNvPr id="267424" name="Rectangle 160"/>
          <p:cNvSpPr>
            <a:spLocks noChangeArrowheads="1"/>
          </p:cNvSpPr>
          <p:nvPr/>
        </p:nvSpPr>
        <p:spPr bwMode="auto">
          <a:xfrm>
            <a:off x="223838" y="3140075"/>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4</a:t>
            </a:r>
            <a:endParaRPr lang="ko-KR" altLang="en-US" sz="2400" i="0">
              <a:latin typeface="Tahoma" pitchFamily="34" charset="0"/>
              <a:ea typeface="굴림" pitchFamily="50" charset="-127"/>
            </a:endParaRPr>
          </a:p>
        </p:txBody>
      </p:sp>
      <p:sp>
        <p:nvSpPr>
          <p:cNvPr id="267425" name="Rectangle 161"/>
          <p:cNvSpPr>
            <a:spLocks noChangeArrowheads="1"/>
          </p:cNvSpPr>
          <p:nvPr/>
        </p:nvSpPr>
        <p:spPr bwMode="auto">
          <a:xfrm>
            <a:off x="223838" y="297815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5</a:t>
            </a:r>
            <a:endParaRPr lang="ko-KR" altLang="en-US" sz="2400" i="0">
              <a:latin typeface="Tahoma" pitchFamily="34" charset="0"/>
              <a:ea typeface="굴림" pitchFamily="50" charset="-127"/>
            </a:endParaRPr>
          </a:p>
        </p:txBody>
      </p:sp>
      <p:sp>
        <p:nvSpPr>
          <p:cNvPr id="267426" name="Rectangle 162"/>
          <p:cNvSpPr>
            <a:spLocks noChangeArrowheads="1"/>
          </p:cNvSpPr>
          <p:nvPr/>
        </p:nvSpPr>
        <p:spPr bwMode="auto">
          <a:xfrm>
            <a:off x="223838" y="2824163"/>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6</a:t>
            </a:r>
            <a:endParaRPr lang="ko-KR" altLang="en-US" sz="2400" i="0">
              <a:latin typeface="Tahoma" pitchFamily="34" charset="0"/>
              <a:ea typeface="굴림" pitchFamily="50" charset="-127"/>
            </a:endParaRPr>
          </a:p>
        </p:txBody>
      </p:sp>
      <p:sp>
        <p:nvSpPr>
          <p:cNvPr id="267427" name="Rectangle 163"/>
          <p:cNvSpPr>
            <a:spLocks noChangeArrowheads="1"/>
          </p:cNvSpPr>
          <p:nvPr/>
        </p:nvSpPr>
        <p:spPr bwMode="auto">
          <a:xfrm>
            <a:off x="223838" y="2662238"/>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7</a:t>
            </a:r>
            <a:endParaRPr lang="ko-KR" altLang="en-US" sz="2400" i="0">
              <a:latin typeface="Tahoma" pitchFamily="34" charset="0"/>
              <a:ea typeface="굴림" pitchFamily="50" charset="-127"/>
            </a:endParaRPr>
          </a:p>
        </p:txBody>
      </p:sp>
      <p:sp>
        <p:nvSpPr>
          <p:cNvPr id="267428" name="Rectangle 164"/>
          <p:cNvSpPr>
            <a:spLocks noChangeArrowheads="1"/>
          </p:cNvSpPr>
          <p:nvPr/>
        </p:nvSpPr>
        <p:spPr bwMode="auto">
          <a:xfrm>
            <a:off x="223838" y="250190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8</a:t>
            </a:r>
            <a:endParaRPr lang="ko-KR" altLang="en-US" sz="2400" i="0">
              <a:latin typeface="Tahoma" pitchFamily="34" charset="0"/>
              <a:ea typeface="굴림" pitchFamily="50" charset="-127"/>
            </a:endParaRPr>
          </a:p>
        </p:txBody>
      </p:sp>
      <p:sp>
        <p:nvSpPr>
          <p:cNvPr id="267429" name="Rectangle 165"/>
          <p:cNvSpPr>
            <a:spLocks noChangeArrowheads="1"/>
          </p:cNvSpPr>
          <p:nvPr/>
        </p:nvSpPr>
        <p:spPr bwMode="auto">
          <a:xfrm>
            <a:off x="223838" y="2339975"/>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9</a:t>
            </a:r>
            <a:endParaRPr lang="ko-KR" altLang="en-US" sz="2400" i="0">
              <a:latin typeface="Tahoma" pitchFamily="34" charset="0"/>
              <a:ea typeface="굴림" pitchFamily="50" charset="-127"/>
            </a:endParaRPr>
          </a:p>
        </p:txBody>
      </p:sp>
      <p:sp>
        <p:nvSpPr>
          <p:cNvPr id="267430" name="Rectangle 166"/>
          <p:cNvSpPr>
            <a:spLocks noChangeArrowheads="1"/>
          </p:cNvSpPr>
          <p:nvPr/>
        </p:nvSpPr>
        <p:spPr bwMode="auto">
          <a:xfrm>
            <a:off x="185738" y="2178050"/>
            <a:ext cx="115887"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10</a:t>
            </a:r>
            <a:endParaRPr lang="ko-KR" altLang="en-US" sz="2400" i="0">
              <a:latin typeface="Tahoma" pitchFamily="34" charset="0"/>
              <a:ea typeface="굴림" pitchFamily="50" charset="-127"/>
            </a:endParaRPr>
          </a:p>
        </p:txBody>
      </p:sp>
      <p:sp>
        <p:nvSpPr>
          <p:cNvPr id="267431" name="Rectangle 167"/>
          <p:cNvSpPr>
            <a:spLocks noChangeArrowheads="1"/>
          </p:cNvSpPr>
          <p:nvPr/>
        </p:nvSpPr>
        <p:spPr bwMode="auto">
          <a:xfrm>
            <a:off x="295275" y="389255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0</a:t>
            </a:r>
            <a:endParaRPr lang="ko-KR" altLang="en-US" sz="2400" i="0">
              <a:latin typeface="Tahoma" pitchFamily="34" charset="0"/>
              <a:ea typeface="굴림" pitchFamily="50" charset="-127"/>
            </a:endParaRPr>
          </a:p>
        </p:txBody>
      </p:sp>
      <p:sp>
        <p:nvSpPr>
          <p:cNvPr id="267432" name="Rectangle 168"/>
          <p:cNvSpPr>
            <a:spLocks noChangeArrowheads="1"/>
          </p:cNvSpPr>
          <p:nvPr/>
        </p:nvSpPr>
        <p:spPr bwMode="auto">
          <a:xfrm>
            <a:off x="487363" y="389255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1</a:t>
            </a:r>
            <a:endParaRPr lang="ko-KR" altLang="en-US" sz="2400" i="0">
              <a:latin typeface="Tahoma" pitchFamily="34" charset="0"/>
              <a:ea typeface="굴림" pitchFamily="50" charset="-127"/>
            </a:endParaRPr>
          </a:p>
        </p:txBody>
      </p:sp>
      <p:sp>
        <p:nvSpPr>
          <p:cNvPr id="267433" name="Rectangle 169"/>
          <p:cNvSpPr>
            <a:spLocks noChangeArrowheads="1"/>
          </p:cNvSpPr>
          <p:nvPr/>
        </p:nvSpPr>
        <p:spPr bwMode="auto">
          <a:xfrm>
            <a:off x="673100" y="389255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2</a:t>
            </a:r>
            <a:endParaRPr lang="ko-KR" altLang="en-US" sz="2400" i="0">
              <a:latin typeface="Tahoma" pitchFamily="34" charset="0"/>
              <a:ea typeface="굴림" pitchFamily="50" charset="-127"/>
            </a:endParaRPr>
          </a:p>
        </p:txBody>
      </p:sp>
      <p:sp>
        <p:nvSpPr>
          <p:cNvPr id="267434" name="Rectangle 170"/>
          <p:cNvSpPr>
            <a:spLocks noChangeArrowheads="1"/>
          </p:cNvSpPr>
          <p:nvPr/>
        </p:nvSpPr>
        <p:spPr bwMode="auto">
          <a:xfrm>
            <a:off x="866775" y="389255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3</a:t>
            </a:r>
            <a:endParaRPr lang="ko-KR" altLang="en-US" sz="2400" i="0">
              <a:latin typeface="Tahoma" pitchFamily="34" charset="0"/>
              <a:ea typeface="굴림" pitchFamily="50" charset="-127"/>
            </a:endParaRPr>
          </a:p>
        </p:txBody>
      </p:sp>
      <p:sp>
        <p:nvSpPr>
          <p:cNvPr id="267435" name="Rectangle 171"/>
          <p:cNvSpPr>
            <a:spLocks noChangeArrowheads="1"/>
          </p:cNvSpPr>
          <p:nvPr/>
        </p:nvSpPr>
        <p:spPr bwMode="auto">
          <a:xfrm>
            <a:off x="1058863" y="389255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4</a:t>
            </a:r>
            <a:endParaRPr lang="ko-KR" altLang="en-US" sz="2400" i="0">
              <a:latin typeface="Tahoma" pitchFamily="34" charset="0"/>
              <a:ea typeface="굴림" pitchFamily="50" charset="-127"/>
            </a:endParaRPr>
          </a:p>
        </p:txBody>
      </p:sp>
      <p:sp>
        <p:nvSpPr>
          <p:cNvPr id="267436" name="Rectangle 172"/>
          <p:cNvSpPr>
            <a:spLocks noChangeArrowheads="1"/>
          </p:cNvSpPr>
          <p:nvPr/>
        </p:nvSpPr>
        <p:spPr bwMode="auto">
          <a:xfrm>
            <a:off x="1250950" y="389255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5</a:t>
            </a:r>
            <a:endParaRPr lang="ko-KR" altLang="en-US" sz="2400" i="0">
              <a:latin typeface="Tahoma" pitchFamily="34" charset="0"/>
              <a:ea typeface="굴림" pitchFamily="50" charset="-127"/>
            </a:endParaRPr>
          </a:p>
        </p:txBody>
      </p:sp>
      <p:sp>
        <p:nvSpPr>
          <p:cNvPr id="267437" name="Rectangle 173"/>
          <p:cNvSpPr>
            <a:spLocks noChangeArrowheads="1"/>
          </p:cNvSpPr>
          <p:nvPr/>
        </p:nvSpPr>
        <p:spPr bwMode="auto">
          <a:xfrm>
            <a:off x="1438275" y="389255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6</a:t>
            </a:r>
            <a:endParaRPr lang="ko-KR" altLang="en-US" sz="2400" i="0">
              <a:latin typeface="Tahoma" pitchFamily="34" charset="0"/>
              <a:ea typeface="굴림" pitchFamily="50" charset="-127"/>
            </a:endParaRPr>
          </a:p>
        </p:txBody>
      </p:sp>
      <p:sp>
        <p:nvSpPr>
          <p:cNvPr id="267438" name="Rectangle 174"/>
          <p:cNvSpPr>
            <a:spLocks noChangeArrowheads="1"/>
          </p:cNvSpPr>
          <p:nvPr/>
        </p:nvSpPr>
        <p:spPr bwMode="auto">
          <a:xfrm>
            <a:off x="1630363" y="389255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7</a:t>
            </a:r>
            <a:endParaRPr lang="ko-KR" altLang="en-US" sz="2400" i="0">
              <a:latin typeface="Tahoma" pitchFamily="34" charset="0"/>
              <a:ea typeface="굴림" pitchFamily="50" charset="-127"/>
            </a:endParaRPr>
          </a:p>
        </p:txBody>
      </p:sp>
      <p:sp>
        <p:nvSpPr>
          <p:cNvPr id="267439" name="Rectangle 175"/>
          <p:cNvSpPr>
            <a:spLocks noChangeArrowheads="1"/>
          </p:cNvSpPr>
          <p:nvPr/>
        </p:nvSpPr>
        <p:spPr bwMode="auto">
          <a:xfrm>
            <a:off x="1822450" y="389255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8</a:t>
            </a:r>
            <a:endParaRPr lang="ko-KR" altLang="en-US" sz="2400" i="0">
              <a:latin typeface="Tahoma" pitchFamily="34" charset="0"/>
              <a:ea typeface="굴림" pitchFamily="50" charset="-127"/>
            </a:endParaRPr>
          </a:p>
        </p:txBody>
      </p:sp>
      <p:sp>
        <p:nvSpPr>
          <p:cNvPr id="267440" name="Rectangle 176"/>
          <p:cNvSpPr>
            <a:spLocks noChangeArrowheads="1"/>
          </p:cNvSpPr>
          <p:nvPr/>
        </p:nvSpPr>
        <p:spPr bwMode="auto">
          <a:xfrm>
            <a:off x="2009775" y="3892550"/>
            <a:ext cx="69850"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9</a:t>
            </a:r>
            <a:endParaRPr lang="ko-KR" altLang="en-US" sz="2400" i="0">
              <a:latin typeface="Tahoma" pitchFamily="34" charset="0"/>
              <a:ea typeface="굴림" pitchFamily="50" charset="-127"/>
            </a:endParaRPr>
          </a:p>
        </p:txBody>
      </p:sp>
      <p:sp>
        <p:nvSpPr>
          <p:cNvPr id="267441" name="Rectangle 177"/>
          <p:cNvSpPr>
            <a:spLocks noChangeArrowheads="1"/>
          </p:cNvSpPr>
          <p:nvPr/>
        </p:nvSpPr>
        <p:spPr bwMode="auto">
          <a:xfrm>
            <a:off x="2182813" y="3892550"/>
            <a:ext cx="115887" cy="101600"/>
          </a:xfrm>
          <a:prstGeom prst="rect">
            <a:avLst/>
          </a:prstGeom>
          <a:noFill/>
          <a:ln w="9525">
            <a:noFill/>
            <a:miter lim="800000"/>
            <a:headEnd/>
            <a:tailEnd/>
          </a:ln>
        </p:spPr>
        <p:txBody>
          <a:bodyPr wrap="none" lIns="0" tIns="0" rIns="0" bIns="0">
            <a:spAutoFit/>
          </a:bodyPr>
          <a:lstStyle/>
          <a:p>
            <a:r>
              <a:rPr lang="ko-KR" altLang="en-US" sz="600" i="0">
                <a:solidFill>
                  <a:srgbClr val="000000"/>
                </a:solidFill>
                <a:ea typeface="굴림" pitchFamily="50" charset="-127"/>
              </a:rPr>
              <a:t>10</a:t>
            </a:r>
            <a:endParaRPr lang="ko-KR" altLang="en-US" sz="2400" i="0">
              <a:latin typeface="Tahoma" pitchFamily="34" charset="0"/>
              <a:ea typeface="굴림" pitchFamily="50" charset="-127"/>
            </a:endParaRPr>
          </a:p>
        </p:txBody>
      </p:sp>
      <p:sp>
        <p:nvSpPr>
          <p:cNvPr id="267442" name="Rectangle 178"/>
          <p:cNvSpPr>
            <a:spLocks noChangeArrowheads="1"/>
          </p:cNvSpPr>
          <p:nvPr/>
        </p:nvSpPr>
        <p:spPr bwMode="auto">
          <a:xfrm>
            <a:off x="101600" y="2084388"/>
            <a:ext cx="2222500" cy="1990725"/>
          </a:xfrm>
          <a:prstGeom prst="rect">
            <a:avLst/>
          </a:prstGeom>
          <a:noFill/>
          <a:ln w="0">
            <a:solidFill>
              <a:srgbClr val="000000"/>
            </a:solidFill>
            <a:miter lim="800000"/>
            <a:headEnd/>
            <a:tailEnd/>
          </a:ln>
        </p:spPr>
        <p:txBody>
          <a:bodyPr/>
          <a:lstStyle/>
          <a:p>
            <a:endParaRPr lang="sr-Latn-CS"/>
          </a:p>
        </p:txBody>
      </p:sp>
      <p:sp>
        <p:nvSpPr>
          <p:cNvPr id="267443" name="Text Box 179"/>
          <p:cNvSpPr txBox="1">
            <a:spLocks noChangeArrowheads="1"/>
          </p:cNvSpPr>
          <p:nvPr/>
        </p:nvSpPr>
        <p:spPr bwMode="auto">
          <a:xfrm>
            <a:off x="228600" y="4572000"/>
            <a:ext cx="1905000" cy="1049338"/>
          </a:xfrm>
          <a:prstGeom prst="rect">
            <a:avLst/>
          </a:prstGeom>
          <a:noFill/>
          <a:ln w="9525">
            <a:noFill/>
            <a:miter lim="800000"/>
            <a:headEnd/>
            <a:tailEnd/>
          </a:ln>
          <a:effectLst/>
        </p:spPr>
        <p:txBody>
          <a:bodyPr>
            <a:spAutoFit/>
          </a:bodyPr>
          <a:lstStyle/>
          <a:p>
            <a:pPr>
              <a:spcBef>
                <a:spcPct val="50000"/>
              </a:spcBef>
            </a:pPr>
            <a:r>
              <a:rPr lang="en-US" altLang="ko-KR" sz="1400" i="0">
                <a:latin typeface="Tahoma" pitchFamily="34" charset="0"/>
                <a:ea typeface="굴림" pitchFamily="50" charset="-127"/>
              </a:rPr>
              <a:t>K=2</a:t>
            </a:r>
          </a:p>
          <a:p>
            <a:pPr>
              <a:spcBef>
                <a:spcPct val="50000"/>
              </a:spcBef>
            </a:pPr>
            <a:r>
              <a:rPr lang="en-US" altLang="ko-KR" sz="1400" i="0">
                <a:latin typeface="Tahoma" pitchFamily="34" charset="0"/>
                <a:ea typeface="굴림" pitchFamily="50" charset="-127"/>
              </a:rPr>
              <a:t>Arbitrarily choose K object as initial cluster center</a:t>
            </a:r>
          </a:p>
        </p:txBody>
      </p:sp>
      <p:sp>
        <p:nvSpPr>
          <p:cNvPr id="267444" name="Line 180"/>
          <p:cNvSpPr>
            <a:spLocks noChangeShapeType="1"/>
          </p:cNvSpPr>
          <p:nvPr/>
        </p:nvSpPr>
        <p:spPr bwMode="auto">
          <a:xfrm flipV="1">
            <a:off x="1066800" y="4267200"/>
            <a:ext cx="0" cy="533400"/>
          </a:xfrm>
          <a:prstGeom prst="line">
            <a:avLst/>
          </a:prstGeom>
          <a:noFill/>
          <a:ln w="9525">
            <a:solidFill>
              <a:schemeClr val="tx1"/>
            </a:solidFill>
            <a:miter lim="800000"/>
            <a:headEnd/>
            <a:tailEnd type="triangle" w="med" len="med"/>
          </a:ln>
          <a:effectLst/>
        </p:spPr>
        <p:txBody>
          <a:bodyPr wrap="none"/>
          <a:lstStyle/>
          <a:p>
            <a:endParaRPr lang="sr-Latn-CS"/>
          </a:p>
        </p:txBody>
      </p:sp>
      <p:sp>
        <p:nvSpPr>
          <p:cNvPr id="267445" name="Line 181"/>
          <p:cNvSpPr>
            <a:spLocks noChangeShapeType="1"/>
          </p:cNvSpPr>
          <p:nvPr/>
        </p:nvSpPr>
        <p:spPr bwMode="auto">
          <a:xfrm>
            <a:off x="2438400" y="2895600"/>
            <a:ext cx="685800" cy="0"/>
          </a:xfrm>
          <a:prstGeom prst="line">
            <a:avLst/>
          </a:prstGeom>
          <a:noFill/>
          <a:ln w="9525">
            <a:solidFill>
              <a:schemeClr val="tx1"/>
            </a:solidFill>
            <a:miter lim="800000"/>
            <a:headEnd/>
            <a:tailEnd type="triangle" w="med" len="med"/>
          </a:ln>
          <a:effectLst/>
        </p:spPr>
        <p:txBody>
          <a:bodyPr wrap="none"/>
          <a:lstStyle/>
          <a:p>
            <a:endParaRPr lang="sr-Latn-CS"/>
          </a:p>
        </p:txBody>
      </p:sp>
      <p:sp>
        <p:nvSpPr>
          <p:cNvPr id="267446" name="Text Box 182"/>
          <p:cNvSpPr txBox="1">
            <a:spLocks noChangeArrowheads="1"/>
          </p:cNvSpPr>
          <p:nvPr/>
        </p:nvSpPr>
        <p:spPr bwMode="auto">
          <a:xfrm>
            <a:off x="2362200" y="3124200"/>
            <a:ext cx="838200" cy="1368425"/>
          </a:xfrm>
          <a:prstGeom prst="rect">
            <a:avLst/>
          </a:prstGeom>
          <a:noFill/>
          <a:ln w="9525">
            <a:noFill/>
            <a:miter lim="800000"/>
            <a:headEnd/>
            <a:tailEnd/>
          </a:ln>
          <a:effectLst/>
        </p:spPr>
        <p:txBody>
          <a:bodyPr>
            <a:spAutoFit/>
          </a:bodyPr>
          <a:lstStyle/>
          <a:p>
            <a:pPr>
              <a:spcBef>
                <a:spcPct val="50000"/>
              </a:spcBef>
            </a:pPr>
            <a:r>
              <a:rPr lang="en-US" altLang="ko-KR" sz="1400" i="0">
                <a:latin typeface="Tahoma" pitchFamily="34" charset="0"/>
                <a:ea typeface="굴림" pitchFamily="50" charset="-127"/>
              </a:rPr>
              <a:t>Assign each objects to most similar center</a:t>
            </a:r>
          </a:p>
        </p:txBody>
      </p:sp>
      <p:sp>
        <p:nvSpPr>
          <p:cNvPr id="267447" name="Text Box 183"/>
          <p:cNvSpPr txBox="1">
            <a:spLocks noChangeArrowheads="1"/>
          </p:cNvSpPr>
          <p:nvPr/>
        </p:nvSpPr>
        <p:spPr bwMode="auto">
          <a:xfrm>
            <a:off x="5638800" y="3048000"/>
            <a:ext cx="838200" cy="942975"/>
          </a:xfrm>
          <a:prstGeom prst="rect">
            <a:avLst/>
          </a:prstGeom>
          <a:noFill/>
          <a:ln w="9525">
            <a:noFill/>
            <a:miter lim="800000"/>
            <a:headEnd/>
            <a:tailEnd/>
          </a:ln>
          <a:effectLst/>
        </p:spPr>
        <p:txBody>
          <a:bodyPr>
            <a:spAutoFit/>
          </a:bodyPr>
          <a:lstStyle/>
          <a:p>
            <a:pPr>
              <a:spcBef>
                <a:spcPct val="50000"/>
              </a:spcBef>
            </a:pPr>
            <a:r>
              <a:rPr lang="en-US" altLang="ko-KR" sz="1400" i="0">
                <a:latin typeface="Tahoma" pitchFamily="34" charset="0"/>
                <a:ea typeface="굴림" pitchFamily="50" charset="-127"/>
              </a:rPr>
              <a:t>Update the cluster means</a:t>
            </a:r>
          </a:p>
        </p:txBody>
      </p:sp>
      <p:sp>
        <p:nvSpPr>
          <p:cNvPr id="267448" name="Freeform 184"/>
          <p:cNvSpPr>
            <a:spLocks/>
          </p:cNvSpPr>
          <p:nvPr/>
        </p:nvSpPr>
        <p:spPr bwMode="auto">
          <a:xfrm>
            <a:off x="838200" y="3136900"/>
            <a:ext cx="88900" cy="95250"/>
          </a:xfrm>
          <a:custGeom>
            <a:avLst/>
            <a:gdLst/>
            <a:ahLst/>
            <a:cxnLst>
              <a:cxn ang="0">
                <a:pos x="28" y="0"/>
              </a:cxn>
              <a:cxn ang="0">
                <a:pos x="56" y="30"/>
              </a:cxn>
              <a:cxn ang="0">
                <a:pos x="28" y="60"/>
              </a:cxn>
              <a:cxn ang="0">
                <a:pos x="0" y="30"/>
              </a:cxn>
              <a:cxn ang="0">
                <a:pos x="28" y="0"/>
              </a:cxn>
            </a:cxnLst>
            <a:rect l="0" t="0" r="r" b="b"/>
            <a:pathLst>
              <a:path w="56" h="60">
                <a:moveTo>
                  <a:pt x="28" y="0"/>
                </a:moveTo>
                <a:lnTo>
                  <a:pt x="56" y="30"/>
                </a:lnTo>
                <a:lnTo>
                  <a:pt x="28" y="60"/>
                </a:lnTo>
                <a:lnTo>
                  <a:pt x="0" y="30"/>
                </a:lnTo>
                <a:lnTo>
                  <a:pt x="28" y="0"/>
                </a:lnTo>
                <a:close/>
              </a:path>
            </a:pathLst>
          </a:custGeom>
          <a:solidFill>
            <a:srgbClr val="00FFFF"/>
          </a:solidFill>
          <a:ln w="6350">
            <a:solidFill>
              <a:srgbClr val="000080"/>
            </a:solidFill>
            <a:prstDash val="solid"/>
            <a:round/>
            <a:headEnd/>
            <a:tailEnd/>
          </a:ln>
        </p:spPr>
        <p:txBody>
          <a:bodyPr/>
          <a:lstStyle/>
          <a:p>
            <a:endParaRPr lang="sr-Latn-CS"/>
          </a:p>
        </p:txBody>
      </p:sp>
      <p:sp>
        <p:nvSpPr>
          <p:cNvPr id="267449" name="Freeform 185"/>
          <p:cNvSpPr>
            <a:spLocks/>
          </p:cNvSpPr>
          <p:nvPr/>
        </p:nvSpPr>
        <p:spPr bwMode="auto">
          <a:xfrm>
            <a:off x="1600200" y="2971800"/>
            <a:ext cx="88900" cy="93663"/>
          </a:xfrm>
          <a:custGeom>
            <a:avLst/>
            <a:gdLst/>
            <a:ahLst/>
            <a:cxnLst>
              <a:cxn ang="0">
                <a:pos x="28" y="0"/>
              </a:cxn>
              <a:cxn ang="0">
                <a:pos x="56" y="29"/>
              </a:cxn>
              <a:cxn ang="0">
                <a:pos x="28" y="59"/>
              </a:cxn>
              <a:cxn ang="0">
                <a:pos x="0" y="29"/>
              </a:cxn>
              <a:cxn ang="0">
                <a:pos x="28" y="0"/>
              </a:cxn>
            </a:cxnLst>
            <a:rect l="0" t="0" r="r" b="b"/>
            <a:pathLst>
              <a:path w="56" h="59">
                <a:moveTo>
                  <a:pt x="28" y="0"/>
                </a:moveTo>
                <a:lnTo>
                  <a:pt x="56" y="29"/>
                </a:lnTo>
                <a:lnTo>
                  <a:pt x="28" y="59"/>
                </a:lnTo>
                <a:lnTo>
                  <a:pt x="0" y="29"/>
                </a:lnTo>
                <a:lnTo>
                  <a:pt x="28" y="0"/>
                </a:lnTo>
                <a:close/>
              </a:path>
            </a:pathLst>
          </a:custGeom>
          <a:solidFill>
            <a:srgbClr val="000080"/>
          </a:solidFill>
          <a:ln w="6350">
            <a:solidFill>
              <a:srgbClr val="000080"/>
            </a:solidFill>
            <a:prstDash val="solid"/>
            <a:round/>
            <a:headEnd/>
            <a:tailEnd/>
          </a:ln>
        </p:spPr>
        <p:txBody>
          <a:bodyPr/>
          <a:lstStyle/>
          <a:p>
            <a:endParaRPr lang="sr-Latn-CS"/>
          </a:p>
        </p:txBody>
      </p:sp>
      <p:sp>
        <p:nvSpPr>
          <p:cNvPr id="267450" name="Oval 186"/>
          <p:cNvSpPr>
            <a:spLocks noChangeArrowheads="1"/>
          </p:cNvSpPr>
          <p:nvPr/>
        </p:nvSpPr>
        <p:spPr bwMode="auto">
          <a:xfrm>
            <a:off x="152400" y="3200400"/>
            <a:ext cx="84138" cy="87313"/>
          </a:xfrm>
          <a:prstGeom prst="ellipse">
            <a:avLst/>
          </a:prstGeom>
          <a:solidFill>
            <a:srgbClr val="FF0000"/>
          </a:solidFill>
          <a:ln w="6350">
            <a:solidFill>
              <a:srgbClr val="FF0000"/>
            </a:solidFill>
            <a:round/>
            <a:headEnd/>
            <a:tailEnd/>
          </a:ln>
        </p:spPr>
        <p:txBody>
          <a:bodyPr/>
          <a:lstStyle/>
          <a:p>
            <a:endParaRPr lang="sr-Latn-CS"/>
          </a:p>
        </p:txBody>
      </p:sp>
      <p:sp>
        <p:nvSpPr>
          <p:cNvPr id="267451" name="Oval 187"/>
          <p:cNvSpPr>
            <a:spLocks noChangeArrowheads="1"/>
          </p:cNvSpPr>
          <p:nvPr/>
        </p:nvSpPr>
        <p:spPr bwMode="auto">
          <a:xfrm>
            <a:off x="1973263" y="3113088"/>
            <a:ext cx="84137" cy="87312"/>
          </a:xfrm>
          <a:prstGeom prst="ellipse">
            <a:avLst/>
          </a:prstGeom>
          <a:solidFill>
            <a:srgbClr val="FF0000"/>
          </a:solidFill>
          <a:ln w="6350">
            <a:solidFill>
              <a:srgbClr val="FF0000"/>
            </a:solidFill>
            <a:round/>
            <a:headEnd/>
            <a:tailEnd/>
          </a:ln>
        </p:spPr>
        <p:txBody>
          <a:bodyPr/>
          <a:lstStyle/>
          <a:p>
            <a:endParaRPr lang="sr-Latn-CS"/>
          </a:p>
        </p:txBody>
      </p:sp>
      <p:sp>
        <p:nvSpPr>
          <p:cNvPr id="267452" name="Text Box 188"/>
          <p:cNvSpPr txBox="1">
            <a:spLocks noChangeArrowheads="1"/>
          </p:cNvSpPr>
          <p:nvPr/>
        </p:nvSpPr>
        <p:spPr bwMode="auto">
          <a:xfrm>
            <a:off x="5638800" y="5334000"/>
            <a:ext cx="838200" cy="942975"/>
          </a:xfrm>
          <a:prstGeom prst="rect">
            <a:avLst/>
          </a:prstGeom>
          <a:noFill/>
          <a:ln w="9525">
            <a:noFill/>
            <a:miter lim="800000"/>
            <a:headEnd/>
            <a:tailEnd/>
          </a:ln>
          <a:effectLst/>
        </p:spPr>
        <p:txBody>
          <a:bodyPr>
            <a:spAutoFit/>
          </a:bodyPr>
          <a:lstStyle/>
          <a:p>
            <a:pPr>
              <a:spcBef>
                <a:spcPct val="50000"/>
              </a:spcBef>
            </a:pPr>
            <a:r>
              <a:rPr lang="en-US" altLang="ko-KR" sz="1400" i="0">
                <a:latin typeface="Tahoma" pitchFamily="34" charset="0"/>
                <a:ea typeface="굴림" pitchFamily="50" charset="-127"/>
              </a:rPr>
              <a:t>Update the cluster means</a:t>
            </a:r>
          </a:p>
        </p:txBody>
      </p:sp>
      <p:sp>
        <p:nvSpPr>
          <p:cNvPr id="267453" name="Text Box 189"/>
          <p:cNvSpPr txBox="1">
            <a:spLocks noChangeArrowheads="1"/>
          </p:cNvSpPr>
          <p:nvPr/>
        </p:nvSpPr>
        <p:spPr bwMode="auto">
          <a:xfrm>
            <a:off x="7848600" y="4114800"/>
            <a:ext cx="990600" cy="304800"/>
          </a:xfrm>
          <a:prstGeom prst="rect">
            <a:avLst/>
          </a:prstGeom>
          <a:noFill/>
          <a:ln w="9525">
            <a:noFill/>
            <a:miter lim="800000"/>
            <a:headEnd/>
            <a:tailEnd/>
          </a:ln>
          <a:effectLst/>
        </p:spPr>
        <p:txBody>
          <a:bodyPr>
            <a:spAutoFit/>
          </a:bodyPr>
          <a:lstStyle/>
          <a:p>
            <a:pPr>
              <a:spcBef>
                <a:spcPct val="50000"/>
              </a:spcBef>
            </a:pPr>
            <a:r>
              <a:rPr lang="en-US" altLang="ko-KR" sz="1400" i="0">
                <a:latin typeface="Tahoma" pitchFamily="34" charset="0"/>
                <a:ea typeface="굴림" pitchFamily="50" charset="-127"/>
              </a:rPr>
              <a:t>reassign</a:t>
            </a:r>
          </a:p>
        </p:txBody>
      </p:sp>
      <p:sp>
        <p:nvSpPr>
          <p:cNvPr id="267454" name="Line 190"/>
          <p:cNvSpPr>
            <a:spLocks noChangeShapeType="1"/>
          </p:cNvSpPr>
          <p:nvPr/>
        </p:nvSpPr>
        <p:spPr bwMode="auto">
          <a:xfrm flipV="1">
            <a:off x="4267200" y="4114800"/>
            <a:ext cx="0" cy="228600"/>
          </a:xfrm>
          <a:prstGeom prst="line">
            <a:avLst/>
          </a:prstGeom>
          <a:noFill/>
          <a:ln w="9525">
            <a:solidFill>
              <a:schemeClr val="tx1"/>
            </a:solidFill>
            <a:miter lim="800000"/>
            <a:headEnd/>
            <a:tailEnd type="triangle" w="med" len="med"/>
          </a:ln>
          <a:effectLst/>
        </p:spPr>
        <p:txBody>
          <a:bodyPr wrap="none"/>
          <a:lstStyle/>
          <a:p>
            <a:endParaRPr lang="sr-Latn-CS"/>
          </a:p>
        </p:txBody>
      </p:sp>
      <p:sp>
        <p:nvSpPr>
          <p:cNvPr id="267455" name="Text Box 191"/>
          <p:cNvSpPr txBox="1">
            <a:spLocks noChangeArrowheads="1"/>
          </p:cNvSpPr>
          <p:nvPr/>
        </p:nvSpPr>
        <p:spPr bwMode="auto">
          <a:xfrm>
            <a:off x="4419600" y="4114800"/>
            <a:ext cx="990600" cy="304800"/>
          </a:xfrm>
          <a:prstGeom prst="rect">
            <a:avLst/>
          </a:prstGeom>
          <a:noFill/>
          <a:ln w="9525">
            <a:noFill/>
            <a:miter lim="800000"/>
            <a:headEnd/>
            <a:tailEnd/>
          </a:ln>
          <a:effectLst/>
        </p:spPr>
        <p:txBody>
          <a:bodyPr>
            <a:spAutoFit/>
          </a:bodyPr>
          <a:lstStyle/>
          <a:p>
            <a:pPr>
              <a:spcBef>
                <a:spcPct val="50000"/>
              </a:spcBef>
            </a:pPr>
            <a:r>
              <a:rPr lang="en-US" altLang="ko-KR" sz="1400" i="0">
                <a:latin typeface="Tahoma" pitchFamily="34" charset="0"/>
                <a:ea typeface="굴림" pitchFamily="50" charset="-127"/>
              </a:rPr>
              <a:t>reassign</a:t>
            </a:r>
          </a:p>
        </p:txBody>
      </p:sp>
      <p:sp>
        <p:nvSpPr>
          <p:cNvPr id="196" name="Rectangle 2"/>
          <p:cNvSpPr>
            <a:spLocks noGrp="1" noChangeArrowheads="1"/>
          </p:cNvSpPr>
          <p:nvPr>
            <p:ph type="title"/>
          </p:nvPr>
        </p:nvSpPr>
        <p:spPr/>
        <p:txBody>
          <a:bodyPr/>
          <a:lstStyle/>
          <a:p>
            <a:pPr algn="ctr" eaLnBrk="1" hangingPunct="1">
              <a:defRPr/>
            </a:pPr>
            <a:r>
              <a:rPr lang="en-US" sz="4000" dirty="0">
                <a:solidFill>
                  <a:schemeClr val="bg2"/>
                </a:solidFill>
                <a:effectLst>
                  <a:outerShdw blurRad="38100" dist="38100" dir="2700000" algn="tl">
                    <a:srgbClr val="C0C0C0"/>
                  </a:outerShdw>
                </a:effectLst>
              </a:rPr>
              <a:t>K-mean clustering process</a:t>
            </a:r>
            <a:endParaRPr lang="sr-Latn-CS" sz="4000" dirty="0">
              <a:solidFill>
                <a:schemeClr val="bg2"/>
              </a:solidFill>
              <a:effectLst>
                <a:outerShdw blurRad="38100" dist="38100" dir="2700000" algn="tl">
                  <a:srgbClr val="C0C0C0"/>
                </a:outerShdw>
              </a:effectLst>
            </a:endParaRPr>
          </a:p>
        </p:txBody>
      </p:sp>
    </p:spTree>
  </p:cSld>
  <p:clrMapOvr>
    <a:masterClrMapping/>
  </p:clrMapOvr>
  <p:transition>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noProof="0" dirty="0">
                <a:solidFill>
                  <a:schemeClr val="bg2"/>
                </a:solidFill>
                <a:effectLst>
                  <a:outerShdw blurRad="38100" dist="38100" dir="2700000" algn="tl">
                    <a:srgbClr val="C0C0C0"/>
                  </a:outerShdw>
                </a:effectLst>
                <a:latin typeface="+mj-lt"/>
                <a:ea typeface="+mj-ea"/>
                <a:cs typeface="+mj-cs"/>
              </a:rPr>
              <a:t>(</a:t>
            </a:r>
            <a:r>
              <a:rPr lang="sr-Latn-CS" sz="4000" kern="0" noProof="0" dirty="0">
                <a:solidFill>
                  <a:schemeClr val="bg2"/>
                </a:solidFill>
                <a:effectLst>
                  <a:outerShdw blurRad="38100" dist="38100" dir="2700000" algn="tl">
                    <a:srgbClr val="C0C0C0"/>
                  </a:outerShdw>
                </a:effectLst>
                <a:latin typeface="+mj-lt"/>
                <a:ea typeface="+mj-ea"/>
                <a:cs typeface="+mj-cs"/>
              </a:rPr>
              <a:t>D</a:t>
            </a:r>
            <a:r>
              <a:rPr lang="sr-Latn-CS" sz="4000" kern="0" dirty="0">
                <a:solidFill>
                  <a:schemeClr val="bg2"/>
                </a:solidFill>
                <a:effectLst>
                  <a:outerShdw blurRad="38100" dist="38100" dir="2700000" algn="tl">
                    <a:srgbClr val="C0C0C0"/>
                  </a:outerShdw>
                </a:effectLst>
                <a:latin typeface="+mj-lt"/>
                <a:ea typeface="+mj-ea"/>
                <a:cs typeface="+mj-cs"/>
              </a:rPr>
              <a:t>is</a:t>
            </a:r>
            <a:r>
              <a:rPr lang="en-US" sz="4000" kern="0" dirty="0">
                <a:solidFill>
                  <a:schemeClr val="bg2"/>
                </a:solidFill>
                <a:effectLst>
                  <a:outerShdw blurRad="38100" dist="38100" dir="2700000" algn="tl">
                    <a:srgbClr val="C0C0C0"/>
                  </a:outerShdw>
                </a:effectLst>
                <a:latin typeface="+mj-lt"/>
                <a:ea typeface="+mj-ea"/>
                <a:cs typeface="+mj-cs"/>
              </a:rPr>
              <a:t>)</a:t>
            </a:r>
            <a:r>
              <a:rPr lang="sr-Latn-CS" sz="4000" kern="0" dirty="0">
                <a:solidFill>
                  <a:schemeClr val="bg2"/>
                </a:solidFill>
                <a:effectLst>
                  <a:outerShdw blurRad="38100" dist="38100" dir="2700000" algn="tl">
                    <a:srgbClr val="C0C0C0"/>
                  </a:outerShdw>
                </a:effectLst>
                <a:latin typeface="+mj-lt"/>
                <a:ea typeface="+mj-ea"/>
                <a:cs typeface="+mj-cs"/>
              </a:rPr>
              <a:t>advantages</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6" name="Rectangle 6"/>
          <p:cNvSpPr>
            <a:spLocks noChangeArrowheads="1"/>
          </p:cNvSpPr>
          <p:nvPr/>
        </p:nvSpPr>
        <p:spPr bwMode="auto">
          <a:xfrm>
            <a:off x="-36512" y="263691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Disadvantages:</a:t>
            </a:r>
          </a:p>
          <a:p>
            <a:pPr marL="742950" lvl="1" indent="-285750">
              <a:spcBef>
                <a:spcPct val="20000"/>
              </a:spcBef>
              <a:buClr>
                <a:schemeClr val="accent2"/>
              </a:buClr>
              <a:buSzPct val="80000"/>
              <a:buFont typeface="Wingdings" pitchFamily="2" charset="2"/>
              <a:buChar char="¨"/>
            </a:pPr>
            <a:r>
              <a:rPr lang="en-US" dirty="0"/>
              <a:t>having to provide the number of clusters </a:t>
            </a:r>
            <a:r>
              <a:rPr lang="en-US" b="1" dirty="0">
                <a:latin typeface="Cambria Math" pitchFamily="18" charset="0"/>
                <a:ea typeface="Cambria Math" pitchFamily="18" charset="0"/>
              </a:rPr>
              <a:t>k</a:t>
            </a:r>
            <a:r>
              <a:rPr lang="en-US" dirty="0"/>
              <a:t>; common practice is to </a:t>
            </a:r>
            <a:r>
              <a:rPr lang="en-US" b="1" dirty="0">
                <a:solidFill>
                  <a:srgbClr val="009900"/>
                </a:solidFill>
              </a:rPr>
              <a:t>use a hierarchical clustering</a:t>
            </a:r>
            <a:r>
              <a:rPr lang="en-US" dirty="0"/>
              <a:t> method to suggest a suitable </a:t>
            </a:r>
            <a:r>
              <a:rPr lang="en-US" b="1" dirty="0">
                <a:latin typeface="Cambria Math" pitchFamily="18" charset="0"/>
                <a:ea typeface="Cambria Math" pitchFamily="18" charset="0"/>
              </a:rPr>
              <a:t>k</a:t>
            </a:r>
          </a:p>
          <a:p>
            <a:pPr marL="742950" lvl="1" indent="-285750">
              <a:spcBef>
                <a:spcPct val="20000"/>
              </a:spcBef>
              <a:buClr>
                <a:schemeClr val="accent2"/>
              </a:buClr>
              <a:buSzPct val="80000"/>
              <a:buFont typeface="Wingdings" pitchFamily="2" charset="2"/>
              <a:buChar char="¨"/>
            </a:pPr>
            <a:r>
              <a:rPr lang="en-US" dirty="0"/>
              <a:t>the method being sensitive to outliers (unable to handle noisy data)</a:t>
            </a:r>
          </a:p>
          <a:p>
            <a:pPr marL="742950" lvl="1" indent="-285750">
              <a:spcBef>
                <a:spcPct val="20000"/>
              </a:spcBef>
              <a:buClr>
                <a:schemeClr val="accent2"/>
              </a:buClr>
              <a:buSzPct val="80000"/>
              <a:buFont typeface="Wingdings" pitchFamily="2" charset="2"/>
              <a:buChar char="¨"/>
            </a:pPr>
            <a:r>
              <a:rPr lang="en-US" dirty="0"/>
              <a:t>tending to find </a:t>
            </a:r>
            <a:r>
              <a:rPr lang="en-US" b="1" dirty="0">
                <a:solidFill>
                  <a:srgbClr val="009900"/>
                </a:solidFill>
              </a:rPr>
              <a:t>spherical clusters</a:t>
            </a:r>
            <a:r>
              <a:rPr lang="en-US" dirty="0"/>
              <a:t> of equal size</a:t>
            </a:r>
          </a:p>
          <a:p>
            <a:pPr marL="742950" lvl="1" indent="-285750">
              <a:spcBef>
                <a:spcPct val="20000"/>
              </a:spcBef>
              <a:buClr>
                <a:schemeClr val="accent2"/>
              </a:buClr>
              <a:buSzPct val="80000"/>
              <a:buFont typeface="Wingdings" pitchFamily="2" charset="2"/>
              <a:buChar char="¨"/>
            </a:pPr>
            <a:r>
              <a:rPr lang="en-US" dirty="0"/>
              <a:t>having to </a:t>
            </a:r>
            <a:r>
              <a:rPr lang="en-US" b="1" dirty="0">
                <a:solidFill>
                  <a:srgbClr val="009900"/>
                </a:solidFill>
              </a:rPr>
              <a:t>find initial </a:t>
            </a:r>
            <a:r>
              <a:rPr lang="en-US" b="1" dirty="0" err="1">
                <a:solidFill>
                  <a:srgbClr val="009900"/>
                </a:solidFill>
              </a:rPr>
              <a:t>centroids</a:t>
            </a:r>
            <a:r>
              <a:rPr lang="en-US" dirty="0"/>
              <a:t> to start the algorithm. </a:t>
            </a:r>
            <a:r>
              <a:rPr lang="en-US" dirty="0" err="1"/>
              <a:t>Hartigan</a:t>
            </a:r>
            <a:r>
              <a:rPr lang="en-US" dirty="0"/>
              <a:t> and Wong (1979) suggest using actual objects as initial cluster </a:t>
            </a:r>
            <a:r>
              <a:rPr lang="en-US" dirty="0" err="1"/>
              <a:t>centres</a:t>
            </a:r>
            <a:r>
              <a:rPr lang="en-US" dirty="0"/>
              <a:t> (most often selected </a:t>
            </a:r>
            <a:r>
              <a:rPr lang="en-US" b="1" dirty="0">
                <a:solidFill>
                  <a:srgbClr val="009900"/>
                </a:solidFill>
              </a:rPr>
              <a:t>ran</a:t>
            </a:r>
            <a:r>
              <a:rPr lang="sr-Latn-CS" b="1" dirty="0">
                <a:solidFill>
                  <a:srgbClr val="009900"/>
                </a:solidFill>
              </a:rPr>
              <a:t>domly</a:t>
            </a:r>
            <a:r>
              <a:rPr lang="en-US" dirty="0"/>
              <a:t>)</a:t>
            </a:r>
          </a:p>
          <a:p>
            <a:pPr marL="742950" lvl="1" indent="-285750">
              <a:spcBef>
                <a:spcPct val="20000"/>
              </a:spcBef>
              <a:buClr>
                <a:schemeClr val="accent2"/>
              </a:buClr>
              <a:buSzPct val="80000"/>
              <a:buFont typeface="Wingdings" pitchFamily="2" charset="2"/>
              <a:buChar char="¨"/>
            </a:pPr>
            <a:r>
              <a:rPr lang="en-US" dirty="0"/>
              <a:t>having to c</a:t>
            </a:r>
            <a:r>
              <a:rPr lang="sr-Latn-CS" dirty="0"/>
              <a:t>onvert</a:t>
            </a:r>
            <a:r>
              <a:rPr lang="en-US" dirty="0"/>
              <a:t> objects</a:t>
            </a:r>
            <a:r>
              <a:rPr lang="sr-Latn-CS" dirty="0"/>
              <a:t> to the distance-space</a:t>
            </a:r>
            <a:r>
              <a:rPr lang="en-US" dirty="0"/>
              <a:t> (increase the computational cost)</a:t>
            </a:r>
          </a:p>
          <a:p>
            <a:pPr marL="742950" lvl="1" indent="-285750">
              <a:spcBef>
                <a:spcPct val="20000"/>
              </a:spcBef>
              <a:buClr>
                <a:schemeClr val="accent2"/>
              </a:buClr>
              <a:buSzPct val="80000"/>
              <a:buFont typeface="Wingdings" pitchFamily="2" charset="2"/>
              <a:buChar char="¨"/>
            </a:pPr>
            <a:r>
              <a:rPr lang="en-US" b="1" dirty="0">
                <a:solidFill>
                  <a:srgbClr val="009900"/>
                </a:solidFill>
              </a:rPr>
              <a:t>applicable only when </a:t>
            </a:r>
            <a:r>
              <a:rPr lang="en-US" b="1" i="1" dirty="0">
                <a:solidFill>
                  <a:srgbClr val="009900"/>
                </a:solidFill>
              </a:rPr>
              <a:t>mean</a:t>
            </a:r>
            <a:r>
              <a:rPr lang="en-US" b="1" dirty="0">
                <a:solidFill>
                  <a:srgbClr val="009900"/>
                </a:solidFill>
              </a:rPr>
              <a:t> is defined</a:t>
            </a:r>
          </a:p>
          <a:p>
            <a:pPr marL="742950" lvl="1" indent="-285750">
              <a:spcBef>
                <a:spcPct val="20000"/>
              </a:spcBef>
              <a:buClr>
                <a:schemeClr val="accent2"/>
              </a:buClr>
              <a:buSzPct val="80000"/>
            </a:pPr>
            <a:endParaRPr lang="sr-Latn-CS" dirty="0"/>
          </a:p>
          <a:p>
            <a:pPr lvl="1">
              <a:spcBef>
                <a:spcPct val="20000"/>
              </a:spcBef>
              <a:buClr>
                <a:schemeClr val="accent2"/>
              </a:buClr>
              <a:buSzPct val="80000"/>
            </a:pPr>
            <a:endParaRPr lang="sr-Latn-CS" b="1" dirty="0"/>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40" name="Rectangle 6"/>
          <p:cNvSpPr>
            <a:spLocks noChangeArrowheads="1"/>
          </p:cNvSpPr>
          <p:nvPr/>
        </p:nvSpPr>
        <p:spPr bwMode="auto">
          <a:xfrm>
            <a:off x="-36512" y="908720"/>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Advantages:</a:t>
            </a:r>
          </a:p>
          <a:p>
            <a:pPr marL="742950" lvl="1" indent="-285750">
              <a:spcBef>
                <a:spcPct val="20000"/>
              </a:spcBef>
              <a:buClr>
                <a:schemeClr val="accent2"/>
              </a:buClr>
              <a:buSzPct val="80000"/>
              <a:buFont typeface="Wingdings" pitchFamily="2" charset="2"/>
              <a:buChar char="¨"/>
            </a:pPr>
            <a:r>
              <a:rPr lang="en-US" b="1" dirty="0">
                <a:solidFill>
                  <a:srgbClr val="009900"/>
                </a:solidFill>
              </a:rPr>
              <a:t>scalable</a:t>
            </a:r>
            <a:r>
              <a:rPr lang="en-US" dirty="0"/>
              <a:t>: the time complexity is </a:t>
            </a:r>
            <a:r>
              <a:rPr lang="en-US" b="1" dirty="0">
                <a:latin typeface="Cambria Math" pitchFamily="18" charset="0"/>
                <a:ea typeface="Cambria Math" pitchFamily="18" charset="0"/>
              </a:rPr>
              <a:t>O(n) </a:t>
            </a:r>
            <a:r>
              <a:rPr lang="en-US" dirty="0">
                <a:ea typeface="Cambria Math" pitchFamily="18" charset="0"/>
              </a:rPr>
              <a:t>(</a:t>
            </a:r>
            <a:r>
              <a:rPr lang="en-US" b="1" dirty="0">
                <a:latin typeface="Cambria Math" pitchFamily="18" charset="0"/>
                <a:ea typeface="Cambria Math" pitchFamily="18" charset="0"/>
              </a:rPr>
              <a:t>O(</a:t>
            </a:r>
            <a:r>
              <a:rPr lang="en-US" b="1" dirty="0" err="1">
                <a:latin typeface="Cambria Math" pitchFamily="18" charset="0"/>
                <a:ea typeface="Cambria Math" pitchFamily="18" charset="0"/>
              </a:rPr>
              <a:t>tkn</a:t>
            </a:r>
            <a:r>
              <a:rPr lang="en-US" b="1" dirty="0">
                <a:latin typeface="Cambria Math" pitchFamily="18" charset="0"/>
                <a:ea typeface="Cambria Math" pitchFamily="18" charset="0"/>
              </a:rPr>
              <a:t>)</a:t>
            </a:r>
            <a:r>
              <a:rPr lang="en-US" dirty="0"/>
              <a:t>, where </a:t>
            </a:r>
            <a:r>
              <a:rPr lang="en-US" b="1" dirty="0">
                <a:latin typeface="Cambria Math" pitchFamily="18" charset="0"/>
                <a:ea typeface="Cambria Math" pitchFamily="18" charset="0"/>
              </a:rPr>
              <a:t>n</a:t>
            </a:r>
            <a:r>
              <a:rPr lang="en-US" dirty="0"/>
              <a:t> is # objects, </a:t>
            </a:r>
            <a:r>
              <a:rPr lang="en-US" b="1" dirty="0">
                <a:latin typeface="Cambria Math" pitchFamily="18" charset="0"/>
                <a:ea typeface="Cambria Math" pitchFamily="18" charset="0"/>
              </a:rPr>
              <a:t>k</a:t>
            </a:r>
            <a:r>
              <a:rPr lang="en-US" dirty="0"/>
              <a:t> is # clusters, and </a:t>
            </a:r>
            <a:r>
              <a:rPr lang="en-US" b="1" dirty="0">
                <a:latin typeface="Cambria Math" pitchFamily="18" charset="0"/>
                <a:ea typeface="Cambria Math" pitchFamily="18" charset="0"/>
              </a:rPr>
              <a:t>t</a:t>
            </a:r>
            <a:r>
              <a:rPr lang="en-US" i="1" dirty="0"/>
              <a:t>  </a:t>
            </a:r>
            <a:r>
              <a:rPr lang="en-US" dirty="0"/>
              <a:t>is # iterations. Normally, </a:t>
            </a:r>
            <a:r>
              <a:rPr lang="en-US" b="1" dirty="0">
                <a:latin typeface="Cambria Math" pitchFamily="18" charset="0"/>
                <a:ea typeface="Cambria Math" pitchFamily="18" charset="0"/>
              </a:rPr>
              <a:t>k, t &lt;&lt; n</a:t>
            </a:r>
            <a:r>
              <a:rPr lang="en-US" dirty="0">
                <a:ea typeface="Cambria Math" pitchFamily="18" charset="0"/>
              </a:rPr>
              <a:t>)</a:t>
            </a:r>
            <a:r>
              <a:rPr lang="en-US" dirty="0">
                <a:latin typeface="+mj-lt"/>
                <a:ea typeface="Cambria Math" pitchFamily="18" charset="0"/>
              </a:rPr>
              <a:t>, </a:t>
            </a:r>
            <a:r>
              <a:rPr lang="en-US" dirty="0"/>
              <a:t>it can work with any </a:t>
            </a:r>
            <a:r>
              <a:rPr lang="en-US" b="1" dirty="0" err="1">
                <a:latin typeface="Cambria Math" pitchFamily="18" charset="0"/>
                <a:ea typeface="Cambria Math" pitchFamily="18" charset="0"/>
              </a:rPr>
              <a:t>Lp</a:t>
            </a:r>
            <a:endParaRPr lang="sr-Latn-CS" dirty="0">
              <a:latin typeface="+mj-lt"/>
              <a:ea typeface="Cambria Math" pitchFamily="18" charset="0"/>
            </a:endParaRPr>
          </a:p>
          <a:p>
            <a:pPr marL="742950" lvl="1" indent="-285750">
              <a:spcBef>
                <a:spcPct val="20000"/>
              </a:spcBef>
              <a:buClr>
                <a:schemeClr val="accent2"/>
              </a:buClr>
              <a:buSzPct val="80000"/>
              <a:buFont typeface="Wingdings" pitchFamily="2" charset="2"/>
              <a:buChar char="¨"/>
            </a:pPr>
            <a:r>
              <a:rPr lang="en-US" dirty="0"/>
              <a:t>summaries for the clusters are available directly from the algorithm</a:t>
            </a:r>
            <a:endParaRPr lang="sr-Latn-CS" dirty="0"/>
          </a:p>
          <a:p>
            <a:pPr marL="742950" lvl="1" indent="-285750">
              <a:spcBef>
                <a:spcPct val="20000"/>
              </a:spcBef>
              <a:buClr>
                <a:schemeClr val="accent2"/>
              </a:buClr>
              <a:buSzPct val="80000"/>
              <a:buFont typeface="Wingdings" pitchFamily="2" charset="2"/>
              <a:buChar char="¨"/>
            </a:pPr>
            <a:r>
              <a:rPr lang="en-US" b="1" dirty="0">
                <a:solidFill>
                  <a:srgbClr val="009900"/>
                </a:solidFill>
              </a:rPr>
              <a:t>robust</a:t>
            </a:r>
            <a:r>
              <a:rPr lang="en-US" dirty="0"/>
              <a:t> to the order of the data</a:t>
            </a:r>
            <a:endParaRPr lang="sr-Latn-CS" b="1" dirty="0">
              <a:solidFill>
                <a:srgbClr val="009900"/>
              </a:solidFill>
            </a:endParaRPr>
          </a:p>
          <a:p>
            <a:pPr marL="742950" lvl="1" indent="-285750">
              <a:spcBef>
                <a:spcPct val="20000"/>
              </a:spcBef>
              <a:buClr>
                <a:schemeClr val="accent2"/>
              </a:buClr>
              <a:buSzPct val="80000"/>
            </a:pP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heckerboard(across)">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Fuzzy k</a:t>
            </a:r>
            <a:r>
              <a:rPr lang="sr-Latn-CS" sz="4000" kern="0" dirty="0">
                <a:solidFill>
                  <a:schemeClr val="bg2"/>
                </a:solidFill>
                <a:effectLst>
                  <a:outerShdw blurRad="38100" dist="38100" dir="2700000" algn="tl">
                    <a:srgbClr val="C0C0C0"/>
                  </a:outerShdw>
                </a:effectLst>
                <a:latin typeface="+mj-lt"/>
                <a:ea typeface="+mj-ea"/>
                <a:cs typeface="+mj-cs"/>
              </a:rPr>
              <a:t>-means algorithm</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40" name="Rectangle 6"/>
          <p:cNvSpPr>
            <a:spLocks noChangeArrowheads="1"/>
          </p:cNvSpPr>
          <p:nvPr/>
        </p:nvSpPr>
        <p:spPr bwMode="auto">
          <a:xfrm>
            <a:off x="-36512" y="548680"/>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b="1" dirty="0"/>
              <a:t>Setting the scene</a:t>
            </a:r>
            <a:r>
              <a:rPr lang="sr-Latn-CS" dirty="0"/>
              <a:t>: </a:t>
            </a:r>
            <a:r>
              <a:rPr lang="en-US" dirty="0"/>
              <a:t>The k-means method described above provides a </a:t>
            </a:r>
            <a:r>
              <a:rPr lang="en-US" b="1" dirty="0"/>
              <a:t>“hard”</a:t>
            </a:r>
            <a:r>
              <a:rPr lang="en-US" dirty="0"/>
              <a:t> clustering</a:t>
            </a:r>
          </a:p>
          <a:p>
            <a:pPr marL="742950" lvl="1" indent="-285750">
              <a:spcBef>
                <a:spcPct val="20000"/>
              </a:spcBef>
              <a:buClr>
                <a:schemeClr val="accent2"/>
              </a:buClr>
              <a:buSzPct val="80000"/>
              <a:buFont typeface="Wingdings" pitchFamily="2" charset="2"/>
              <a:buChar char="¨"/>
            </a:pPr>
            <a:r>
              <a:rPr lang="en-US" dirty="0"/>
              <a:t>The number of</a:t>
            </a:r>
            <a:r>
              <a:rPr lang="sr-Latn-CS" dirty="0"/>
              <a:t> clusters</a:t>
            </a:r>
            <a:r>
              <a:rPr lang="en-US" dirty="0"/>
              <a:t> is </a:t>
            </a:r>
            <a:r>
              <a:rPr lang="en-US" b="1" dirty="0">
                <a:latin typeface="Cambria Math" pitchFamily="18" charset="0"/>
                <a:ea typeface="Cambria Math" pitchFamily="18" charset="0"/>
              </a:rPr>
              <a:t>k</a:t>
            </a:r>
            <a:r>
              <a:rPr lang="sr-Latn-CS" dirty="0"/>
              <a:t>, where</a:t>
            </a:r>
            <a:r>
              <a:rPr lang="en-US" dirty="0"/>
              <a:t> the </a:t>
            </a:r>
            <a:r>
              <a:rPr lang="en-US" b="1" dirty="0">
                <a:latin typeface="Cambria Math" pitchFamily="18" charset="0"/>
                <a:ea typeface="Cambria Math" pitchFamily="18" charset="0"/>
              </a:rPr>
              <a:t>k</a:t>
            </a:r>
            <a:r>
              <a:rPr lang="en-US" dirty="0"/>
              <a:t> is supplied by the user</a:t>
            </a:r>
          </a:p>
          <a:p>
            <a:pPr marL="742950" lvl="1" indent="-285750">
              <a:spcBef>
                <a:spcPct val="20000"/>
              </a:spcBef>
              <a:buClr>
                <a:schemeClr val="accent2"/>
              </a:buClr>
              <a:buSzPct val="80000"/>
              <a:buFont typeface="Wingdings" pitchFamily="2" charset="2"/>
              <a:buChar char="¨"/>
            </a:pPr>
            <a:r>
              <a:rPr lang="en-US" dirty="0"/>
              <a:t>A </a:t>
            </a:r>
            <a:r>
              <a:rPr lang="en-US" b="1" dirty="0"/>
              <a:t>“fuzzy”</a:t>
            </a:r>
            <a:r>
              <a:rPr lang="en-US" dirty="0"/>
              <a:t> or </a:t>
            </a:r>
            <a:r>
              <a:rPr lang="en-US" b="1" dirty="0"/>
              <a:t>“soft"</a:t>
            </a:r>
            <a:r>
              <a:rPr lang="en-US" dirty="0"/>
              <a:t> clustering produces degrees of membership for each object belonging to each cluster (</a:t>
            </a:r>
            <a:r>
              <a:rPr lang="en-US" b="1" dirty="0" err="1">
                <a:latin typeface="Cambria Math" pitchFamily="18" charset="0"/>
                <a:ea typeface="Cambria Math" pitchFamily="18" charset="0"/>
              </a:rPr>
              <a:t>z</a:t>
            </a:r>
            <a:r>
              <a:rPr lang="en-US" b="1" baseline="-25000" dirty="0" err="1">
                <a:latin typeface="Cambria Math" pitchFamily="18" charset="0"/>
                <a:ea typeface="Cambria Math" pitchFamily="18" charset="0"/>
              </a:rPr>
              <a:t>ij</a:t>
            </a:r>
            <a:r>
              <a:rPr lang="en-US" dirty="0">
                <a:latin typeface="+mj-lt"/>
                <a:ea typeface="Cambria Math" pitchFamily="18" charset="0"/>
              </a:rPr>
              <a:t>)</a:t>
            </a:r>
            <a:endParaRPr lang="en-US" dirty="0">
              <a:latin typeface="+mj-lt"/>
            </a:endParaRPr>
          </a:p>
          <a:p>
            <a:pPr marL="742950" lvl="1" indent="-285750">
              <a:spcBef>
                <a:spcPct val="20000"/>
              </a:spcBef>
              <a:buClr>
                <a:schemeClr val="accent2"/>
              </a:buClr>
              <a:buSzPct val="80000"/>
              <a:buFont typeface="Wingdings" pitchFamily="2" charset="2"/>
              <a:buChar char="¨"/>
            </a:pPr>
            <a:r>
              <a:rPr lang="en-US" dirty="0"/>
              <a:t>Interpretation: quantify the confidence we have </a:t>
            </a:r>
            <a:r>
              <a:rPr lang="sr-Latn-CS" dirty="0"/>
              <a:t>in each particular labelling</a:t>
            </a:r>
            <a:endParaRPr lang="en-US" dirty="0"/>
          </a:p>
          <a:p>
            <a:pPr marL="742950" lvl="1" indent="-285750">
              <a:spcBef>
                <a:spcPct val="20000"/>
              </a:spcBef>
              <a:buClr>
                <a:schemeClr val="accent2"/>
              </a:buClr>
              <a:buSzPct val="80000"/>
            </a:pPr>
            <a:endParaRPr lang="en-U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190465" name="Object 1"/>
          <p:cNvGraphicFramePr>
            <a:graphicFrameLocks noChangeAspect="1"/>
          </p:cNvGraphicFramePr>
          <p:nvPr/>
        </p:nvGraphicFramePr>
        <p:xfrm>
          <a:off x="971600" y="3861048"/>
          <a:ext cx="2880320" cy="864096"/>
        </p:xfrm>
        <a:graphic>
          <a:graphicData uri="http://schemas.openxmlformats.org/presentationml/2006/ole">
            <mc:AlternateContent xmlns:mc="http://schemas.openxmlformats.org/markup-compatibility/2006">
              <mc:Choice xmlns:v="urn:schemas-microsoft-com:vml" Requires="v">
                <p:oleObj spid="_x0000_s194620" name="Equation" r:id="rId4" imgW="1282700" imgH="482600" progId="Equation.3">
                  <p:embed/>
                </p:oleObj>
              </mc:Choice>
              <mc:Fallback>
                <p:oleObj name="Equation" r:id="rId4" imgW="1282700" imgH="4826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600" y="3861048"/>
                        <a:ext cx="2880320" cy="8640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6"/>
          <p:cNvSpPr>
            <a:spLocks noChangeArrowheads="1"/>
          </p:cNvSpPr>
          <p:nvPr/>
        </p:nvSpPr>
        <p:spPr bwMode="auto">
          <a:xfrm>
            <a:off x="-36512" y="2348880"/>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The clustering problem was recast by </a:t>
            </a:r>
            <a:r>
              <a:rPr lang="en-US" dirty="0" err="1"/>
              <a:t>Bezdek</a:t>
            </a:r>
            <a:r>
              <a:rPr lang="en-US" dirty="0"/>
              <a:t> (1981) as a mathematical optimization </a:t>
            </a:r>
            <a:r>
              <a:rPr lang="en-US" dirty="0" err="1"/>
              <a:t>prob</a:t>
            </a:r>
            <a:r>
              <a:rPr lang="sr-Latn-CS" dirty="0"/>
              <a:t>lem, using Lagrange multipliers</a:t>
            </a:r>
            <a:endParaRPr lang="en-US" dirty="0"/>
          </a:p>
          <a:p>
            <a:pPr marL="742950" lvl="1" indent="-285750">
              <a:spcBef>
                <a:spcPct val="20000"/>
              </a:spcBef>
              <a:buClr>
                <a:schemeClr val="accent2"/>
              </a:buClr>
              <a:buSzPct val="80000"/>
              <a:buFont typeface="Wingdings" pitchFamily="2" charset="2"/>
              <a:buChar char="¨"/>
            </a:pPr>
            <a:r>
              <a:rPr lang="en-US" dirty="0"/>
              <a:t>The number of</a:t>
            </a:r>
            <a:r>
              <a:rPr lang="sr-Latn-CS" dirty="0"/>
              <a:t> clusters</a:t>
            </a:r>
            <a:r>
              <a:rPr lang="en-US" dirty="0"/>
              <a:t> is </a:t>
            </a:r>
            <a:r>
              <a:rPr lang="en-US" b="1" dirty="0">
                <a:latin typeface="Cambria Math" pitchFamily="18" charset="0"/>
                <a:ea typeface="Cambria Math" pitchFamily="18" charset="0"/>
              </a:rPr>
              <a:t>k</a:t>
            </a:r>
            <a:r>
              <a:rPr lang="sr-Latn-CS" dirty="0"/>
              <a:t>, where</a:t>
            </a:r>
            <a:r>
              <a:rPr lang="en-US" dirty="0"/>
              <a:t> the </a:t>
            </a:r>
            <a:r>
              <a:rPr lang="en-US" b="1" dirty="0">
                <a:latin typeface="Cambria Math" pitchFamily="18" charset="0"/>
                <a:ea typeface="Cambria Math" pitchFamily="18" charset="0"/>
              </a:rPr>
              <a:t>k</a:t>
            </a:r>
            <a:r>
              <a:rPr lang="en-US" dirty="0"/>
              <a:t> is supplied by the user</a:t>
            </a:r>
          </a:p>
          <a:p>
            <a:pPr marL="742950" lvl="1" indent="-285750">
              <a:spcBef>
                <a:spcPct val="20000"/>
              </a:spcBef>
              <a:buClr>
                <a:schemeClr val="accent2"/>
              </a:buClr>
              <a:buSzPct val="80000"/>
              <a:buFont typeface="Wingdings" pitchFamily="2" charset="2"/>
              <a:buChar char="¨"/>
            </a:pPr>
            <a:r>
              <a:rPr lang="en-US" dirty="0"/>
              <a:t>Clustering proceeds by minimizing an objective function </a:t>
            </a:r>
            <a:r>
              <a:rPr lang="en-US" b="1" dirty="0">
                <a:latin typeface="Cambria Math" pitchFamily="18" charset="0"/>
                <a:ea typeface="Cambria Math" pitchFamily="18" charset="0"/>
              </a:rPr>
              <a:t>A</a:t>
            </a:r>
            <a:r>
              <a:rPr lang="en-US" dirty="0"/>
              <a:t> in terms of the membership proportions </a:t>
            </a:r>
            <a:r>
              <a:rPr lang="en-US" b="1" dirty="0">
                <a:latin typeface="Cambria Math" pitchFamily="18" charset="0"/>
                <a:ea typeface="Cambria Math" pitchFamily="18" charset="0"/>
              </a:rPr>
              <a:t>z</a:t>
            </a:r>
          </a:p>
          <a:p>
            <a:pPr marL="742950" lvl="1" indent="-285750">
              <a:spcBef>
                <a:spcPct val="20000"/>
              </a:spcBef>
              <a:buClr>
                <a:schemeClr val="accent2"/>
              </a:buClr>
              <a:buSzPct val="80000"/>
            </a:pPr>
            <a:endParaRPr lang="en-US" dirty="0"/>
          </a:p>
        </p:txBody>
      </p:sp>
      <p:sp>
        <p:nvSpPr>
          <p:cNvPr id="11" name="Right Arrow 10"/>
          <p:cNvSpPr/>
          <p:nvPr/>
        </p:nvSpPr>
        <p:spPr>
          <a:xfrm>
            <a:off x="3995936" y="4149080"/>
            <a:ext cx="864096"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1945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194563" name="Object 3"/>
          <p:cNvGraphicFramePr>
            <a:graphicFrameLocks noChangeAspect="1"/>
          </p:cNvGraphicFramePr>
          <p:nvPr/>
        </p:nvGraphicFramePr>
        <p:xfrm>
          <a:off x="5148064" y="3935506"/>
          <a:ext cx="2808312" cy="789638"/>
        </p:xfrm>
        <a:graphic>
          <a:graphicData uri="http://schemas.openxmlformats.org/presentationml/2006/ole">
            <mc:AlternateContent xmlns:mc="http://schemas.openxmlformats.org/markup-compatibility/2006">
              <mc:Choice xmlns:v="urn:schemas-microsoft-com:vml" Requires="v">
                <p:oleObj spid="_x0000_s194621" name="Equation" r:id="rId6" imgW="1397000" imgH="457200" progId="Equation.3">
                  <p:embed/>
                </p:oleObj>
              </mc:Choice>
              <mc:Fallback>
                <p:oleObj name="Equation" r:id="rId6" imgW="1397000" imgH="45720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8064" y="3935506"/>
                        <a:ext cx="2808312" cy="789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tangle 13"/>
          <p:cNvSpPr/>
          <p:nvPr/>
        </p:nvSpPr>
        <p:spPr>
          <a:xfrm>
            <a:off x="395536" y="4725144"/>
            <a:ext cx="7848872" cy="1477328"/>
          </a:xfrm>
          <a:prstGeom prst="rect">
            <a:avLst/>
          </a:prstGeom>
        </p:spPr>
        <p:txBody>
          <a:bodyPr wrap="square">
            <a:spAutoFit/>
          </a:bodyPr>
          <a:lstStyle/>
          <a:p>
            <a:r>
              <a:rPr lang="en-US" dirty="0"/>
              <a:t>subject to the following constraints:</a:t>
            </a:r>
          </a:p>
          <a:p>
            <a:pPr marL="342900" indent="-342900">
              <a:buAutoNum type="arabicPeriod"/>
            </a:pPr>
            <a:r>
              <a:rPr lang="en-US" dirty="0"/>
              <a:t>            </a:t>
            </a:r>
            <a:r>
              <a:rPr lang="sr-Latn-CS" dirty="0"/>
              <a:t>for all </a:t>
            </a:r>
            <a:r>
              <a:rPr lang="sr-Latn-CS" b="1" dirty="0">
                <a:latin typeface="Cambria Math" pitchFamily="18" charset="0"/>
                <a:ea typeface="Cambria Math" pitchFamily="18" charset="0"/>
              </a:rPr>
              <a:t>i</a:t>
            </a:r>
            <a:r>
              <a:rPr lang="sr-Latn-CS" dirty="0"/>
              <a:t>, </a:t>
            </a:r>
            <a:r>
              <a:rPr lang="sr-Latn-CS" b="1" dirty="0">
                <a:latin typeface="Cambria Math" pitchFamily="18" charset="0"/>
                <a:ea typeface="Cambria Math" pitchFamily="18" charset="0"/>
              </a:rPr>
              <a:t>j</a:t>
            </a:r>
            <a:endParaRPr lang="sr-Latn-CS" dirty="0"/>
          </a:p>
          <a:p>
            <a:pPr marL="342900" indent="-342900">
              <a:buAutoNum type="arabicPeriod"/>
            </a:pPr>
            <a:r>
              <a:rPr lang="en-US" dirty="0"/>
              <a:t>.</a:t>
            </a:r>
          </a:p>
          <a:p>
            <a:endParaRPr lang="en-US" dirty="0"/>
          </a:p>
          <a:p>
            <a:r>
              <a:rPr lang="sr-Latn-CS" dirty="0"/>
              <a:t>3 .</a:t>
            </a:r>
            <a:r>
              <a:rPr lang="en-US" dirty="0"/>
              <a:t>                       </a:t>
            </a:r>
            <a:r>
              <a:rPr lang="sr-Latn-CS" dirty="0"/>
              <a:t>for all </a:t>
            </a:r>
            <a:r>
              <a:rPr lang="sr-Latn-CS" b="1" dirty="0">
                <a:latin typeface="Cambria Math" pitchFamily="18" charset="0"/>
                <a:ea typeface="Cambria Math" pitchFamily="18" charset="0"/>
              </a:rPr>
              <a:t>i</a:t>
            </a:r>
            <a:endParaRPr lang="sr-Latn-CS" dirty="0"/>
          </a:p>
        </p:txBody>
      </p:sp>
      <p:sp>
        <p:nvSpPr>
          <p:cNvPr id="1945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194565" name="Object 5"/>
          <p:cNvGraphicFramePr>
            <a:graphicFrameLocks noChangeAspect="1"/>
          </p:cNvGraphicFramePr>
          <p:nvPr/>
        </p:nvGraphicFramePr>
        <p:xfrm>
          <a:off x="683568" y="5040560"/>
          <a:ext cx="838293" cy="332656"/>
        </p:xfrm>
        <a:graphic>
          <a:graphicData uri="http://schemas.openxmlformats.org/presentationml/2006/ole">
            <mc:AlternateContent xmlns:mc="http://schemas.openxmlformats.org/markup-compatibility/2006">
              <mc:Choice xmlns:v="urn:schemas-microsoft-com:vml" Requires="v">
                <p:oleObj spid="_x0000_s194622" name="Equation" r:id="rId8" imgW="596900" imgH="241300" progId="Equation.3">
                  <p:embed/>
                </p:oleObj>
              </mc:Choice>
              <mc:Fallback>
                <p:oleObj name="Equation" r:id="rId8" imgW="596900" imgH="241300" progId="Equation.3">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3568" y="5040560"/>
                        <a:ext cx="838293" cy="3326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56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194567" name="Object 7"/>
          <p:cNvGraphicFramePr>
            <a:graphicFrameLocks noChangeAspect="1"/>
          </p:cNvGraphicFramePr>
          <p:nvPr/>
        </p:nvGraphicFramePr>
        <p:xfrm>
          <a:off x="755576" y="5229200"/>
          <a:ext cx="1656184" cy="648072"/>
        </p:xfrm>
        <a:graphic>
          <a:graphicData uri="http://schemas.openxmlformats.org/presentationml/2006/ole">
            <mc:AlternateContent xmlns:mc="http://schemas.openxmlformats.org/markup-compatibility/2006">
              <mc:Choice xmlns:v="urn:schemas-microsoft-com:vml" Requires="v">
                <p:oleObj spid="_x0000_s194623" name="Equation" r:id="rId10" imgW="850531" imgH="431613" progId="Equation.3">
                  <p:embed/>
                </p:oleObj>
              </mc:Choice>
              <mc:Fallback>
                <p:oleObj name="Equation" r:id="rId10" imgW="850531" imgH="431613" progId="Equation.3">
                  <p:embed/>
                  <p:pic>
                    <p:nvPicPr>
                      <p:cNvPr id="0" name="Picture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5576" y="5229200"/>
                        <a:ext cx="1656184"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57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194569" name="Object 9"/>
          <p:cNvGraphicFramePr>
            <a:graphicFrameLocks noChangeAspect="1"/>
          </p:cNvGraphicFramePr>
          <p:nvPr/>
        </p:nvGraphicFramePr>
        <p:xfrm>
          <a:off x="755576" y="5661248"/>
          <a:ext cx="1440160" cy="648072"/>
        </p:xfrm>
        <a:graphic>
          <a:graphicData uri="http://schemas.openxmlformats.org/presentationml/2006/ole">
            <mc:AlternateContent xmlns:mc="http://schemas.openxmlformats.org/markup-compatibility/2006">
              <mc:Choice xmlns:v="urn:schemas-microsoft-com:vml" Requires="v">
                <p:oleObj spid="_x0000_s194624" name="Equation" r:id="rId12" imgW="583947" imgH="444307" progId="Equation.3">
                  <p:embed/>
                </p:oleObj>
              </mc:Choice>
              <mc:Fallback>
                <p:oleObj name="Equation" r:id="rId12" imgW="583947" imgH="444307" progId="Equation.3">
                  <p:embed/>
                  <p:pic>
                    <p:nvPicPr>
                      <p:cNvPr id="0" name="Picture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55576" y="5661248"/>
                        <a:ext cx="1440160"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heckerboard(across)">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heckerboard(across)">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0" grpId="0"/>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Fuzzy k</a:t>
            </a:r>
            <a:r>
              <a:rPr lang="sr-Latn-CS" sz="4000" kern="0" dirty="0">
                <a:solidFill>
                  <a:schemeClr val="bg2"/>
                </a:solidFill>
                <a:effectLst>
                  <a:outerShdw blurRad="38100" dist="38100" dir="2700000" algn="tl">
                    <a:srgbClr val="C0C0C0"/>
                  </a:outerShdw>
                </a:effectLst>
                <a:latin typeface="+mj-lt"/>
                <a:ea typeface="+mj-ea"/>
                <a:cs typeface="+mj-cs"/>
              </a:rPr>
              <a:t>-means algorithm</a:t>
            </a:r>
            <a:r>
              <a:rPr lang="en-US" sz="4000" kern="0" dirty="0">
                <a:solidFill>
                  <a:schemeClr val="bg2"/>
                </a:solidFill>
                <a:effectLst>
                  <a:outerShdw blurRad="38100" dist="38100" dir="2700000" algn="tl">
                    <a:srgbClr val="C0C0C0"/>
                  </a:outerShdw>
                </a:effectLst>
                <a:latin typeface="+mj-lt"/>
                <a:ea typeface="+mj-ea"/>
                <a:cs typeface="+mj-cs"/>
              </a:rPr>
              <a:t> process</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1" name="Rectangle 10"/>
          <p:cNvSpPr/>
          <p:nvPr/>
        </p:nvSpPr>
        <p:spPr>
          <a:xfrm>
            <a:off x="0" y="2610683"/>
            <a:ext cx="9144000" cy="3693319"/>
          </a:xfrm>
          <a:prstGeom prst="rect">
            <a:avLst/>
          </a:prstGeom>
        </p:spPr>
        <p:txBody>
          <a:bodyPr wrap="square">
            <a:spAutoFit/>
          </a:bodyPr>
          <a:lstStyle/>
          <a:p>
            <a:endParaRPr lang="en-US" dirty="0"/>
          </a:p>
          <a:p>
            <a:r>
              <a:rPr lang="en-US" dirty="0"/>
              <a:t>The fuzzy k-means algorithm is as follows:</a:t>
            </a:r>
          </a:p>
          <a:p>
            <a:r>
              <a:rPr lang="en-US" b="1" dirty="0">
                <a:latin typeface="Cambria Math" pitchFamily="18" charset="0"/>
                <a:ea typeface="Cambria Math" pitchFamily="18" charset="0"/>
              </a:rPr>
              <a:t>1.</a:t>
            </a:r>
            <a:r>
              <a:rPr lang="en-US" dirty="0"/>
              <a:t> Generate values for the initial membership </a:t>
            </a:r>
            <a:r>
              <a:rPr lang="en-US" dirty="0" err="1"/>
              <a:t>coeficients</a:t>
            </a:r>
            <a:r>
              <a:rPr lang="en-US" dirty="0"/>
              <a:t> </a:t>
            </a:r>
            <a:r>
              <a:rPr lang="en-US" b="1" dirty="0">
                <a:latin typeface="Cambria Math" pitchFamily="18" charset="0"/>
                <a:ea typeface="Cambria Math" pitchFamily="18" charset="0"/>
              </a:rPr>
              <a:t>z</a:t>
            </a:r>
            <a:r>
              <a:rPr lang="en-US" dirty="0"/>
              <a:t> via some method</a:t>
            </a:r>
          </a:p>
          <a:p>
            <a:r>
              <a:rPr lang="en-US" b="1" dirty="0">
                <a:solidFill>
                  <a:srgbClr val="FF0000"/>
                </a:solidFill>
                <a:latin typeface="Cambria Math" pitchFamily="18" charset="0"/>
                <a:ea typeface="Cambria Math" pitchFamily="18" charset="0"/>
              </a:rPr>
              <a:t>2</a:t>
            </a:r>
            <a:r>
              <a:rPr lang="en-US" b="1" dirty="0">
                <a:solidFill>
                  <a:srgbClr val="FF0000"/>
                </a:solidFill>
              </a:rPr>
              <a:t>. Calculate the new centre of each cluster as the weighted average of the </a:t>
            </a:r>
            <a:r>
              <a:rPr lang="en-US" b="1">
                <a:solidFill>
                  <a:srgbClr val="FF0000"/>
                </a:solidFill>
              </a:rPr>
              <a:t>data using </a:t>
            </a:r>
            <a:r>
              <a:rPr lang="sr-Latn-CS" b="1">
                <a:solidFill>
                  <a:srgbClr val="FF0000"/>
                </a:solidFill>
              </a:rPr>
              <a:t>the </a:t>
            </a:r>
            <a:r>
              <a:rPr lang="sr-Latn-CS" b="1" dirty="0">
                <a:solidFill>
                  <a:srgbClr val="FF0000"/>
                </a:solidFill>
              </a:rPr>
              <a:t>current </a:t>
            </a:r>
            <a:r>
              <a:rPr lang="sr-Latn-CS" b="1">
                <a:solidFill>
                  <a:srgbClr val="FF0000"/>
                </a:solidFill>
              </a:rPr>
              <a:t>membership coe</a:t>
            </a:r>
            <a:r>
              <a:rPr lang="en-US" b="1">
                <a:solidFill>
                  <a:srgbClr val="FF0000"/>
                </a:solidFill>
              </a:rPr>
              <a:t>fi</a:t>
            </a:r>
            <a:r>
              <a:rPr lang="sr-Latn-CS" b="1">
                <a:solidFill>
                  <a:srgbClr val="FF0000"/>
                </a:solidFill>
              </a:rPr>
              <a:t>cients</a:t>
            </a:r>
            <a:r>
              <a:rPr lang="sr-Latn-CS" b="1" dirty="0">
                <a:solidFill>
                  <a:srgbClr val="FF0000"/>
                </a:solidFill>
              </a:rPr>
              <a:t>.</a:t>
            </a:r>
            <a:endParaRPr lang="en-US" b="1" dirty="0">
              <a:solidFill>
                <a:srgbClr val="FF0000"/>
              </a:solidFill>
            </a:endParaRPr>
          </a:p>
          <a:p>
            <a:r>
              <a:rPr lang="en-US" b="1" dirty="0">
                <a:latin typeface="Cambria Math" pitchFamily="18" charset="0"/>
                <a:ea typeface="Cambria Math" pitchFamily="18" charset="0"/>
              </a:rPr>
              <a:t>3</a:t>
            </a:r>
            <a:r>
              <a:rPr lang="en-US" dirty="0"/>
              <a:t>. Calculate the </a:t>
            </a:r>
            <a:r>
              <a:rPr lang="en-US"/>
              <a:t>membership coeficients </a:t>
            </a:r>
            <a:r>
              <a:rPr lang="en-US" dirty="0"/>
              <a:t>using the optimal rule above.</a:t>
            </a:r>
          </a:p>
          <a:p>
            <a:r>
              <a:rPr lang="en-US" b="1" dirty="0">
                <a:latin typeface="Cambria Math" pitchFamily="18" charset="0"/>
                <a:ea typeface="Cambria Math" pitchFamily="18" charset="0"/>
              </a:rPr>
              <a:t>4</a:t>
            </a:r>
            <a:r>
              <a:rPr lang="en-US" dirty="0"/>
              <a:t>. Loop between 2 and 3 until some convergence criterion is satisfied.</a:t>
            </a:r>
          </a:p>
          <a:p>
            <a:endParaRPr lang="en-US" dirty="0"/>
          </a:p>
          <a:p>
            <a:r>
              <a:rPr lang="en-US" dirty="0"/>
              <a:t>The features of the algorithm is quite the same as the features of fuzzy k-means algorithm</a:t>
            </a:r>
          </a:p>
          <a:p>
            <a:endParaRPr lang="en-US" dirty="0"/>
          </a:p>
          <a:p>
            <a:endParaRPr lang="en-US" dirty="0"/>
          </a:p>
          <a:p>
            <a:endParaRPr lang="en-US" dirty="0"/>
          </a:p>
        </p:txBody>
      </p:sp>
      <p:sp>
        <p:nvSpPr>
          <p:cNvPr id="1914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914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9149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3" name="Rectangle 6"/>
          <p:cNvSpPr>
            <a:spLocks noChangeArrowheads="1"/>
          </p:cNvSpPr>
          <p:nvPr/>
        </p:nvSpPr>
        <p:spPr bwMode="auto">
          <a:xfrm>
            <a:off x="-36512" y="620688"/>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The constant </a:t>
            </a:r>
            <a:r>
              <a:rPr lang="en-US" b="1" dirty="0">
                <a:latin typeface="Cambria Math" pitchFamily="18" charset="0"/>
                <a:ea typeface="Cambria Math" pitchFamily="18" charset="0"/>
              </a:rPr>
              <a:t>r&gt;1</a:t>
            </a:r>
            <a:r>
              <a:rPr lang="sr-Latn-CS" dirty="0"/>
              <a:t> </a:t>
            </a:r>
            <a:r>
              <a:rPr lang="en-US" dirty="0"/>
              <a:t>can be used to control the degree of fuzziness; large values of </a:t>
            </a:r>
            <a:r>
              <a:rPr lang="en-US" b="1" dirty="0">
                <a:latin typeface="Cambria Math" pitchFamily="18" charset="0"/>
                <a:ea typeface="Cambria Math" pitchFamily="18" charset="0"/>
              </a:rPr>
              <a:t>r</a:t>
            </a:r>
            <a:r>
              <a:rPr lang="en-US" dirty="0"/>
              <a:t> produce </a:t>
            </a:r>
            <a:r>
              <a:rPr lang="sr-Latn-CS" b="1" dirty="0">
                <a:solidFill>
                  <a:srgbClr val="009900"/>
                </a:solidFill>
              </a:rPr>
              <a:t>fuzzier clusterings</a:t>
            </a:r>
            <a:endParaRPr lang="en-US" b="1" dirty="0">
              <a:solidFill>
                <a:srgbClr val="009900"/>
              </a:solidFill>
            </a:endParaRPr>
          </a:p>
          <a:p>
            <a:pPr marL="342900" lvl="1" indent="-342900">
              <a:spcBef>
                <a:spcPct val="20000"/>
              </a:spcBef>
              <a:buClr>
                <a:schemeClr val="bg2"/>
              </a:buClr>
              <a:buSzPct val="75000"/>
              <a:buFont typeface="Wingdings" pitchFamily="2" charset="2"/>
              <a:buChar char="n"/>
            </a:pPr>
            <a:r>
              <a:rPr lang="en-US" dirty="0"/>
              <a:t>Given a set of cluster centers </a:t>
            </a:r>
            <a:r>
              <a:rPr lang="en-US" b="1" dirty="0" err="1">
                <a:latin typeface="Cambria Math" pitchFamily="18" charset="0"/>
                <a:ea typeface="Cambria Math" pitchFamily="18" charset="0"/>
              </a:rPr>
              <a:t>c</a:t>
            </a:r>
            <a:r>
              <a:rPr lang="en-US" sz="1100" b="1" dirty="0" err="1">
                <a:latin typeface="Cambria Math" pitchFamily="18" charset="0"/>
                <a:ea typeface="Cambria Math" pitchFamily="18" charset="0"/>
              </a:rPr>
              <a:t>j</a:t>
            </a:r>
            <a:r>
              <a:rPr lang="en-US" sz="1100" dirty="0"/>
              <a:t> </a:t>
            </a:r>
            <a:r>
              <a:rPr lang="en-US" dirty="0"/>
              <a:t>, the optimal membership of an object </a:t>
            </a:r>
            <a:r>
              <a:rPr lang="en-US" b="1" dirty="0" err="1">
                <a:latin typeface="Cambria Math" pitchFamily="18" charset="0"/>
                <a:ea typeface="Cambria Math" pitchFamily="18" charset="0"/>
              </a:rPr>
              <a:t>i</a:t>
            </a:r>
            <a:r>
              <a:rPr lang="en-US" dirty="0"/>
              <a:t> to cluster </a:t>
            </a:r>
            <a:r>
              <a:rPr lang="en-US" b="1" dirty="0">
                <a:latin typeface="Cambria Math" pitchFamily="18" charset="0"/>
                <a:ea typeface="Cambria Math" pitchFamily="18" charset="0"/>
              </a:rPr>
              <a:t>j</a:t>
            </a:r>
            <a:r>
              <a:rPr lang="en-US" dirty="0"/>
              <a:t> is </a:t>
            </a:r>
            <a:r>
              <a:rPr lang="sr-Latn-CS" dirty="0"/>
              <a:t>given by:</a:t>
            </a:r>
            <a:endParaRPr lang="en-US" b="1" dirty="0">
              <a:solidFill>
                <a:srgbClr val="009900"/>
              </a:solidFill>
            </a:endParaRPr>
          </a:p>
          <a:p>
            <a:pPr marL="742950" lvl="1" indent="-285750">
              <a:spcBef>
                <a:spcPct val="20000"/>
              </a:spcBef>
              <a:buClr>
                <a:schemeClr val="accent2"/>
              </a:buClr>
              <a:buSzPct val="80000"/>
            </a:pPr>
            <a:endParaRPr lang="en-US" dirty="0"/>
          </a:p>
        </p:txBody>
      </p:sp>
      <p:sp>
        <p:nvSpPr>
          <p:cNvPr id="19866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198661" name="Object 5"/>
          <p:cNvGraphicFramePr>
            <a:graphicFrameLocks noChangeAspect="1"/>
          </p:cNvGraphicFramePr>
          <p:nvPr/>
        </p:nvGraphicFramePr>
        <p:xfrm>
          <a:off x="2843808" y="1628800"/>
          <a:ext cx="2664296" cy="1296144"/>
        </p:xfrm>
        <a:graphic>
          <a:graphicData uri="http://schemas.openxmlformats.org/presentationml/2006/ole">
            <mc:AlternateContent xmlns:mc="http://schemas.openxmlformats.org/markup-compatibility/2006">
              <mc:Choice xmlns:v="urn:schemas-microsoft-com:vml" Requires="v">
                <p:oleObj spid="_x0000_s198671" name="Equation" r:id="rId4" imgW="1244600" imgH="787400" progId="Equation.3">
                  <p:embed/>
                </p:oleObj>
              </mc:Choice>
              <mc:Fallback>
                <p:oleObj name="Equation" r:id="rId4" imgW="1244600" imgH="78740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808" y="1628800"/>
                        <a:ext cx="2664296" cy="12961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k</a:t>
            </a:r>
            <a:r>
              <a:rPr lang="sr-Latn-CS" sz="4000" kern="0" dirty="0">
                <a:solidFill>
                  <a:schemeClr val="bg2"/>
                </a:solidFill>
                <a:effectLst>
                  <a:outerShdw blurRad="38100" dist="38100" dir="2700000" algn="tl">
                    <a:srgbClr val="C0C0C0"/>
                  </a:outerShdw>
                </a:effectLst>
                <a:latin typeface="+mj-lt"/>
                <a:ea typeface="+mj-ea"/>
                <a:cs typeface="+mj-cs"/>
              </a:rPr>
              <a:t>-me</a:t>
            </a:r>
            <a:r>
              <a:rPr lang="en-US" sz="4000" kern="0" dirty="0" err="1">
                <a:solidFill>
                  <a:schemeClr val="bg2"/>
                </a:solidFill>
                <a:effectLst>
                  <a:outerShdw blurRad="38100" dist="38100" dir="2700000" algn="tl">
                    <a:srgbClr val="C0C0C0"/>
                  </a:outerShdw>
                </a:effectLst>
                <a:latin typeface="+mj-lt"/>
                <a:ea typeface="+mj-ea"/>
                <a:cs typeface="+mj-cs"/>
              </a:rPr>
              <a:t>doid</a:t>
            </a:r>
            <a:r>
              <a:rPr lang="sr-Latn-CS" sz="4000" kern="0" dirty="0">
                <a:solidFill>
                  <a:schemeClr val="bg2"/>
                </a:solidFill>
                <a:effectLst>
                  <a:outerShdw blurRad="38100" dist="38100" dir="2700000" algn="tl">
                    <a:srgbClr val="C0C0C0"/>
                  </a:outerShdw>
                </a:effectLst>
                <a:latin typeface="+mj-lt"/>
                <a:ea typeface="+mj-ea"/>
                <a:cs typeface="+mj-cs"/>
              </a:rPr>
              <a:t>s algorithm</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40" name="Rectangle 6"/>
          <p:cNvSpPr>
            <a:spLocks noChangeArrowheads="1"/>
          </p:cNvSpPr>
          <p:nvPr/>
        </p:nvSpPr>
        <p:spPr bwMode="auto">
          <a:xfrm>
            <a:off x="-36512" y="908720"/>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The most common k-</a:t>
            </a:r>
            <a:r>
              <a:rPr lang="en-US" dirty="0" err="1"/>
              <a:t>medoid</a:t>
            </a:r>
            <a:r>
              <a:rPr lang="en-US" dirty="0"/>
              <a:t> algorithm is the </a:t>
            </a:r>
            <a:r>
              <a:rPr lang="en-US" i="1" dirty="0"/>
              <a:t>Partitioning Around </a:t>
            </a:r>
            <a:r>
              <a:rPr lang="en-US" i="1" dirty="0" err="1"/>
              <a:t>Medoids</a:t>
            </a:r>
            <a:r>
              <a:rPr lang="en-US" dirty="0"/>
              <a:t> (PAM) algorithm of Kaufman and </a:t>
            </a:r>
            <a:r>
              <a:rPr lang="en-US" dirty="0" err="1"/>
              <a:t>Rousseeuw</a:t>
            </a:r>
            <a:r>
              <a:rPr lang="en-US" dirty="0"/>
              <a:t> (1990)</a:t>
            </a:r>
            <a:endParaRPr lang="en-US" b="1" dirty="0"/>
          </a:p>
          <a:p>
            <a:pPr marL="342900" lvl="1" indent="-342900">
              <a:spcBef>
                <a:spcPct val="20000"/>
              </a:spcBef>
              <a:buClr>
                <a:schemeClr val="bg2"/>
              </a:buClr>
              <a:buSzPct val="75000"/>
              <a:buFont typeface="Wingdings" pitchFamily="2" charset="2"/>
              <a:buChar char="n"/>
            </a:pPr>
            <a:r>
              <a:rPr lang="sr-Latn-CS" b="1" dirty="0"/>
              <a:t>Description</a:t>
            </a:r>
            <a:r>
              <a:rPr lang="sr-Latn-CS" dirty="0"/>
              <a:t>: </a:t>
            </a:r>
            <a:r>
              <a:rPr lang="en-US" dirty="0"/>
              <a:t>A  </a:t>
            </a:r>
            <a:r>
              <a:rPr lang="en-US" dirty="0" err="1"/>
              <a:t>medoid</a:t>
            </a:r>
            <a:r>
              <a:rPr lang="en-US" dirty="0"/>
              <a:t> is an object that is selected from the data set to represent a cluster, so the algorithm selects </a:t>
            </a:r>
            <a:r>
              <a:rPr lang="en-US" b="1" dirty="0">
                <a:latin typeface="Cambria Math" pitchFamily="18" charset="0"/>
                <a:ea typeface="Cambria Math" pitchFamily="18" charset="0"/>
              </a:rPr>
              <a:t>k</a:t>
            </a:r>
            <a:r>
              <a:rPr lang="en-US" dirty="0"/>
              <a:t> </a:t>
            </a:r>
            <a:r>
              <a:rPr lang="en-US" dirty="0" err="1"/>
              <a:t>medoids</a:t>
            </a:r>
            <a:r>
              <a:rPr lang="en-US" dirty="0"/>
              <a:t> to represent the </a:t>
            </a:r>
            <a:r>
              <a:rPr lang="en-US" b="1" dirty="0">
                <a:latin typeface="Cambria Math" pitchFamily="18" charset="0"/>
                <a:ea typeface="Cambria Math" pitchFamily="18" charset="0"/>
              </a:rPr>
              <a:t>k</a:t>
            </a:r>
            <a:r>
              <a:rPr lang="en-US" dirty="0"/>
              <a:t> clusters.</a:t>
            </a:r>
          </a:p>
          <a:p>
            <a:pPr marL="742950" lvl="1" indent="-285750">
              <a:spcBef>
                <a:spcPct val="20000"/>
              </a:spcBef>
              <a:buClr>
                <a:schemeClr val="accent2"/>
              </a:buClr>
              <a:buSzPct val="80000"/>
              <a:buFont typeface="Wingdings" pitchFamily="2" charset="2"/>
              <a:buChar char="¨"/>
            </a:pPr>
            <a:r>
              <a:rPr lang="en-US" dirty="0"/>
              <a:t>Clusters are then created by assigning each of the remaining objects to the nearest </a:t>
            </a:r>
            <a:r>
              <a:rPr lang="en-US" dirty="0" err="1"/>
              <a:t>medoid</a:t>
            </a:r>
            <a:r>
              <a:rPr lang="en-US" dirty="0"/>
              <a:t>.</a:t>
            </a: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1" name="Rectangle 10"/>
          <p:cNvSpPr/>
          <p:nvPr/>
        </p:nvSpPr>
        <p:spPr>
          <a:xfrm>
            <a:off x="0" y="2852936"/>
            <a:ext cx="9144000" cy="2862322"/>
          </a:xfrm>
          <a:prstGeom prst="rect">
            <a:avLst/>
          </a:prstGeom>
        </p:spPr>
        <p:txBody>
          <a:bodyPr wrap="square">
            <a:spAutoFit/>
          </a:bodyPr>
          <a:lstStyle/>
          <a:p>
            <a:r>
              <a:rPr lang="en-US" dirty="0"/>
              <a:t>The k-</a:t>
            </a:r>
            <a:r>
              <a:rPr lang="en-US" dirty="0" err="1"/>
              <a:t>medoids</a:t>
            </a:r>
            <a:r>
              <a:rPr lang="en-US" dirty="0"/>
              <a:t> algorithm is as follows:</a:t>
            </a:r>
          </a:p>
          <a:p>
            <a:r>
              <a:rPr lang="en-US" b="1" dirty="0">
                <a:latin typeface="Cambria Math" pitchFamily="18" charset="0"/>
                <a:ea typeface="Cambria Math" pitchFamily="18" charset="0"/>
              </a:rPr>
              <a:t>1.</a:t>
            </a:r>
            <a:r>
              <a:rPr lang="en-US" dirty="0"/>
              <a:t> Arbitrarily select </a:t>
            </a:r>
            <a:r>
              <a:rPr lang="en-US" b="1" dirty="0">
                <a:latin typeface="Cambria Math" pitchFamily="18" charset="0"/>
                <a:ea typeface="Cambria Math" pitchFamily="18" charset="0"/>
              </a:rPr>
              <a:t>k</a:t>
            </a:r>
            <a:r>
              <a:rPr lang="en-US" dirty="0"/>
              <a:t> objects from the data as </a:t>
            </a:r>
            <a:r>
              <a:rPr lang="en-US" dirty="0" err="1"/>
              <a:t>medoids</a:t>
            </a:r>
            <a:r>
              <a:rPr lang="en-US" dirty="0"/>
              <a:t>.</a:t>
            </a:r>
          </a:p>
          <a:p>
            <a:r>
              <a:rPr lang="en-US" b="1" dirty="0">
                <a:latin typeface="Cambria Math" pitchFamily="18" charset="0"/>
                <a:ea typeface="Cambria Math" pitchFamily="18" charset="0"/>
              </a:rPr>
              <a:t>2</a:t>
            </a:r>
            <a:r>
              <a:rPr lang="en-US" dirty="0"/>
              <a:t>. Consider swapping the pair of objects </a:t>
            </a:r>
            <a:r>
              <a:rPr lang="en-US" b="1" dirty="0">
                <a:latin typeface="Cambria Math" pitchFamily="18" charset="0"/>
                <a:ea typeface="Cambria Math" pitchFamily="18" charset="0"/>
              </a:rPr>
              <a:t>(</a:t>
            </a:r>
            <a:r>
              <a:rPr lang="en-US" b="1" dirty="0" err="1">
                <a:latin typeface="Cambria Math" pitchFamily="18" charset="0"/>
                <a:ea typeface="Cambria Math" pitchFamily="18" charset="0"/>
              </a:rPr>
              <a:t>i,h</a:t>
            </a:r>
            <a:r>
              <a:rPr lang="en-US" b="1" dirty="0">
                <a:latin typeface="Cambria Math" pitchFamily="18" charset="0"/>
                <a:ea typeface="Cambria Math" pitchFamily="18" charset="0"/>
              </a:rPr>
              <a:t>)</a:t>
            </a:r>
            <a:r>
              <a:rPr lang="en-US" dirty="0"/>
              <a:t>; where </a:t>
            </a:r>
            <a:r>
              <a:rPr lang="en-US" b="1" dirty="0" err="1"/>
              <a:t>i</a:t>
            </a:r>
            <a:r>
              <a:rPr lang="en-US" dirty="0"/>
              <a:t> belongs to selected objects and </a:t>
            </a:r>
            <a:r>
              <a:rPr lang="en-US" b="1" dirty="0">
                <a:latin typeface="Cambria Math" pitchFamily="18" charset="0"/>
                <a:ea typeface="Cambria Math" pitchFamily="18" charset="0"/>
              </a:rPr>
              <a:t>h</a:t>
            </a:r>
            <a:r>
              <a:rPr lang="en-US" dirty="0"/>
              <a:t> to non-</a:t>
            </a:r>
            <a:r>
              <a:rPr lang="sr-Latn-CS" dirty="0"/>
              <a:t>selected objects.</a:t>
            </a:r>
            <a:r>
              <a:rPr lang="en-US" dirty="0"/>
              <a:t>Denote the swap as </a:t>
            </a:r>
            <a:r>
              <a:rPr lang="en-US" b="1" dirty="0" err="1">
                <a:latin typeface="Cambria Math" pitchFamily="18" charset="0"/>
                <a:ea typeface="Cambria Math" pitchFamily="18" charset="0"/>
              </a:rPr>
              <a:t>i</a:t>
            </a:r>
            <a:r>
              <a:rPr lang="en-US" b="1" dirty="0" err="1">
                <a:latin typeface="Cambria Math"/>
                <a:ea typeface="Cambria Math"/>
              </a:rPr>
              <a:t>↔</a:t>
            </a:r>
            <a:r>
              <a:rPr lang="en-US" b="1" dirty="0" err="1">
                <a:latin typeface="Cambria Math" pitchFamily="18" charset="0"/>
                <a:ea typeface="Cambria Math" pitchFamily="18" charset="0"/>
              </a:rPr>
              <a:t>h</a:t>
            </a:r>
            <a:r>
              <a:rPr lang="en-US" dirty="0"/>
              <a:t>. Let </a:t>
            </a:r>
            <a:r>
              <a:rPr lang="en-US" b="1" dirty="0">
                <a:latin typeface="Cambria Math" pitchFamily="18" charset="0"/>
                <a:ea typeface="Cambria Math" pitchFamily="18" charset="0"/>
              </a:rPr>
              <a:t>d(x</a:t>
            </a:r>
            <a:r>
              <a:rPr lang="en-US" b="1" baseline="-25000" dirty="0">
                <a:latin typeface="Cambria Math" pitchFamily="18" charset="0"/>
                <a:ea typeface="Cambria Math" pitchFamily="18" charset="0"/>
              </a:rPr>
              <a:t>i</a:t>
            </a:r>
            <a:r>
              <a:rPr lang="en-US" b="1" dirty="0">
                <a:latin typeface="Cambria Math" pitchFamily="18" charset="0"/>
                <a:ea typeface="Cambria Math" pitchFamily="18" charset="0"/>
              </a:rPr>
              <a:t>, </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h</a:t>
            </a:r>
            <a:r>
              <a:rPr lang="en-US" b="1" dirty="0">
                <a:latin typeface="Cambria Math" pitchFamily="18" charset="0"/>
                <a:ea typeface="Cambria Math" pitchFamily="18" charset="0"/>
              </a:rPr>
              <a:t>) </a:t>
            </a:r>
            <a:r>
              <a:rPr lang="en-US" dirty="0"/>
              <a:t>be the distance-measure</a:t>
            </a:r>
          </a:p>
          <a:p>
            <a:r>
              <a:rPr lang="en-US" dirty="0"/>
              <a:t>between two objects </a:t>
            </a:r>
            <a:r>
              <a:rPr lang="en-US" b="1" dirty="0" err="1">
                <a:latin typeface="Cambria Math" pitchFamily="18" charset="0"/>
                <a:ea typeface="Cambria Math" pitchFamily="18" charset="0"/>
              </a:rPr>
              <a:t>i</a:t>
            </a:r>
            <a:r>
              <a:rPr lang="en-US" dirty="0"/>
              <a:t> and</a:t>
            </a:r>
            <a:r>
              <a:rPr lang="en-US" dirty="0">
                <a:latin typeface="Cambria Math" pitchFamily="18" charset="0"/>
                <a:ea typeface="Cambria Math" pitchFamily="18" charset="0"/>
              </a:rPr>
              <a:t> </a:t>
            </a:r>
            <a:r>
              <a:rPr lang="en-US" b="1" dirty="0">
                <a:latin typeface="Cambria Math" pitchFamily="18" charset="0"/>
                <a:ea typeface="Cambria Math" pitchFamily="18" charset="0"/>
              </a:rPr>
              <a:t>h</a:t>
            </a:r>
            <a:r>
              <a:rPr lang="en-US" dirty="0"/>
              <a:t>.</a:t>
            </a:r>
          </a:p>
          <a:p>
            <a:r>
              <a:rPr lang="en-US" dirty="0"/>
              <a:t>Calculate </a:t>
            </a:r>
            <a:r>
              <a:rPr lang="en-US" b="1" dirty="0" err="1">
                <a:latin typeface="Cambria Math" pitchFamily="18" charset="0"/>
                <a:ea typeface="Cambria Math" pitchFamily="18" charset="0"/>
              </a:rPr>
              <a:t>T</a:t>
            </a:r>
            <a:r>
              <a:rPr lang="en-US" b="1" baseline="-25000" dirty="0" err="1">
                <a:latin typeface="Cambria Math" pitchFamily="18" charset="0"/>
                <a:ea typeface="Cambria Math" pitchFamily="18" charset="0"/>
              </a:rPr>
              <a:t>ih</a:t>
            </a:r>
            <a:r>
              <a:rPr lang="en-US" dirty="0"/>
              <a:t> , </a:t>
            </a:r>
            <a:r>
              <a:rPr lang="en-US" b="1" dirty="0"/>
              <a:t>the total swap contribution</a:t>
            </a:r>
            <a:r>
              <a:rPr lang="en-US" dirty="0"/>
              <a:t> for </a:t>
            </a:r>
            <a:r>
              <a:rPr lang="en-US" b="1" dirty="0" err="1">
                <a:latin typeface="Cambria Math" pitchFamily="18" charset="0"/>
                <a:ea typeface="Cambria Math" pitchFamily="18" charset="0"/>
              </a:rPr>
              <a:t>i</a:t>
            </a:r>
            <a:r>
              <a:rPr lang="en-US" b="1" dirty="0" err="1">
                <a:latin typeface="Cambria Math"/>
                <a:ea typeface="Cambria Math"/>
              </a:rPr>
              <a:t>↔</a:t>
            </a:r>
            <a:r>
              <a:rPr lang="en-US" b="1" dirty="0" err="1">
                <a:latin typeface="Cambria Math" pitchFamily="18" charset="0"/>
                <a:ea typeface="Cambria Math" pitchFamily="18" charset="0"/>
              </a:rPr>
              <a:t>h</a:t>
            </a:r>
            <a:r>
              <a:rPr lang="en-US" dirty="0"/>
              <a:t>, as                        where </a:t>
            </a:r>
            <a:br>
              <a:rPr lang="en-US" dirty="0"/>
            </a:br>
            <a:endParaRPr lang="en-US" dirty="0"/>
          </a:p>
          <a:p>
            <a:r>
              <a:rPr lang="en-US" dirty="0"/>
              <a:t>where </a:t>
            </a:r>
            <a:r>
              <a:rPr lang="en-US" b="1" dirty="0">
                <a:latin typeface="Cambria Math" pitchFamily="18" charset="0"/>
                <a:ea typeface="Cambria Math" pitchFamily="18" charset="0"/>
              </a:rPr>
              <a:t>C</a:t>
            </a:r>
            <a:r>
              <a:rPr lang="en-US" b="1" baseline="-25000" dirty="0">
                <a:latin typeface="Cambria Math" pitchFamily="18" charset="0"/>
                <a:ea typeface="Cambria Math" pitchFamily="18" charset="0"/>
              </a:rPr>
              <a:t>jih</a:t>
            </a:r>
            <a:r>
              <a:rPr lang="en-US" dirty="0"/>
              <a:t> is the contribution to </a:t>
            </a:r>
            <a:r>
              <a:rPr lang="en-US" b="1" dirty="0" err="1">
                <a:latin typeface="Cambria Math" pitchFamily="18" charset="0"/>
                <a:ea typeface="Cambria Math" pitchFamily="18" charset="0"/>
              </a:rPr>
              <a:t>i</a:t>
            </a:r>
            <a:r>
              <a:rPr lang="en-US" b="1" dirty="0" err="1">
                <a:latin typeface="Cambria Math"/>
                <a:ea typeface="Cambria Math"/>
              </a:rPr>
              <a:t>↔</a:t>
            </a:r>
            <a:r>
              <a:rPr lang="en-US" b="1" dirty="0" err="1">
                <a:latin typeface="Cambria Math" pitchFamily="18" charset="0"/>
                <a:ea typeface="Cambria Math" pitchFamily="18" charset="0"/>
              </a:rPr>
              <a:t>h</a:t>
            </a:r>
            <a:r>
              <a:rPr lang="en-US" dirty="0"/>
              <a:t> from non-selected object </a:t>
            </a:r>
            <a:r>
              <a:rPr lang="en-US" b="1" dirty="0">
                <a:latin typeface="Cambria Math" pitchFamily="18" charset="0"/>
                <a:ea typeface="Cambria Math" pitchFamily="18" charset="0"/>
              </a:rPr>
              <a:t>j</a:t>
            </a:r>
            <a:r>
              <a:rPr lang="en-US" dirty="0"/>
              <a:t>, defined below.</a:t>
            </a:r>
          </a:p>
          <a:p>
            <a:endParaRPr lang="en-US" dirty="0"/>
          </a:p>
          <a:p>
            <a:r>
              <a:rPr lang="en-US" dirty="0"/>
              <a:t>There are four possibilities to consider when calculating </a:t>
            </a:r>
            <a:r>
              <a:rPr lang="en-US" b="1" dirty="0">
                <a:latin typeface="Cambria Math" pitchFamily="18" charset="0"/>
                <a:ea typeface="Cambria Math" pitchFamily="18" charset="0"/>
              </a:rPr>
              <a:t>C</a:t>
            </a:r>
            <a:r>
              <a:rPr lang="en-US" b="1" baseline="-25000" dirty="0">
                <a:latin typeface="Cambria Math" pitchFamily="18" charset="0"/>
                <a:ea typeface="Cambria Math" pitchFamily="18" charset="0"/>
              </a:rPr>
              <a:t>jih</a:t>
            </a:r>
            <a:r>
              <a:rPr lang="en-US" dirty="0"/>
              <a:t> .</a:t>
            </a:r>
          </a:p>
        </p:txBody>
      </p:sp>
      <p:sp>
        <p:nvSpPr>
          <p:cNvPr id="2007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200707" name="Object 3"/>
          <p:cNvGraphicFramePr>
            <a:graphicFrameLocks noChangeAspect="1"/>
          </p:cNvGraphicFramePr>
          <p:nvPr/>
        </p:nvGraphicFramePr>
        <p:xfrm>
          <a:off x="5796136" y="4293096"/>
          <a:ext cx="1296144" cy="648072"/>
        </p:xfrm>
        <a:graphic>
          <a:graphicData uri="http://schemas.openxmlformats.org/presentationml/2006/ole">
            <mc:AlternateContent xmlns:mc="http://schemas.openxmlformats.org/markup-compatibility/2006">
              <mc:Choice xmlns:v="urn:schemas-microsoft-com:vml" Requires="v">
                <p:oleObj spid="_x0000_s200717" name="Equation" r:id="rId4" imgW="799753" imgH="355446" progId="Equation.3">
                  <p:embed/>
                </p:oleObj>
              </mc:Choice>
              <mc:Fallback>
                <p:oleObj name="Equation" r:id="rId4" imgW="799753" imgH="355446"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6136" y="4293096"/>
                        <a:ext cx="1296144"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heckerboard(across)">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k</a:t>
            </a:r>
            <a:r>
              <a:rPr lang="sr-Latn-CS" sz="4000" kern="0" dirty="0">
                <a:solidFill>
                  <a:schemeClr val="bg2"/>
                </a:solidFill>
                <a:effectLst>
                  <a:outerShdw blurRad="38100" dist="38100" dir="2700000" algn="tl">
                    <a:srgbClr val="C0C0C0"/>
                  </a:outerShdw>
                </a:effectLst>
                <a:latin typeface="+mj-lt"/>
                <a:ea typeface="+mj-ea"/>
                <a:cs typeface="+mj-cs"/>
              </a:rPr>
              <a:t>-me</a:t>
            </a:r>
            <a:r>
              <a:rPr lang="en-US" sz="4000" kern="0" dirty="0" err="1">
                <a:solidFill>
                  <a:schemeClr val="bg2"/>
                </a:solidFill>
                <a:effectLst>
                  <a:outerShdw blurRad="38100" dist="38100" dir="2700000" algn="tl">
                    <a:srgbClr val="C0C0C0"/>
                  </a:outerShdw>
                </a:effectLst>
                <a:latin typeface="+mj-lt"/>
                <a:ea typeface="+mj-ea"/>
                <a:cs typeface="+mj-cs"/>
              </a:rPr>
              <a:t>doid</a:t>
            </a:r>
            <a:r>
              <a:rPr lang="sr-Latn-CS" sz="4000" kern="0" dirty="0">
                <a:solidFill>
                  <a:schemeClr val="bg2"/>
                </a:solidFill>
                <a:effectLst>
                  <a:outerShdw blurRad="38100" dist="38100" dir="2700000" algn="tl">
                    <a:srgbClr val="C0C0C0"/>
                  </a:outerShdw>
                </a:effectLst>
                <a:latin typeface="+mj-lt"/>
                <a:ea typeface="+mj-ea"/>
                <a:cs typeface="+mj-cs"/>
              </a:rPr>
              <a:t>s algorithm</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1" name="Rectangle 10"/>
          <p:cNvSpPr/>
          <p:nvPr/>
        </p:nvSpPr>
        <p:spPr>
          <a:xfrm>
            <a:off x="0" y="908720"/>
            <a:ext cx="9144000" cy="5355312"/>
          </a:xfrm>
          <a:prstGeom prst="rect">
            <a:avLst/>
          </a:prstGeom>
        </p:spPr>
        <p:txBody>
          <a:bodyPr wrap="square">
            <a:spAutoFit/>
          </a:bodyPr>
          <a:lstStyle/>
          <a:p>
            <a:pPr marL="342900" indent="-342900">
              <a:buAutoNum type="alphaUcPeriod"/>
            </a:pPr>
            <a:r>
              <a:rPr lang="en-US" dirty="0"/>
              <a:t>If </a:t>
            </a:r>
            <a:r>
              <a:rPr lang="en-US" b="1" dirty="0">
                <a:latin typeface="Cambria Math" pitchFamily="18" charset="0"/>
                <a:ea typeface="Cambria Math" pitchFamily="18" charset="0"/>
              </a:rPr>
              <a:t>j</a:t>
            </a:r>
            <a:r>
              <a:rPr lang="en-US" dirty="0"/>
              <a:t> currently belongs to the cluster defined by </a:t>
            </a:r>
            <a:r>
              <a:rPr lang="en-US" dirty="0" err="1"/>
              <a:t>medoid</a:t>
            </a:r>
            <a:r>
              <a:rPr lang="en-US" dirty="0"/>
              <a:t> </a:t>
            </a:r>
            <a:r>
              <a:rPr lang="en-US" b="1" dirty="0" err="1">
                <a:latin typeface="Cambria Math" pitchFamily="18" charset="0"/>
                <a:ea typeface="Cambria Math" pitchFamily="18" charset="0"/>
              </a:rPr>
              <a:t>i</a:t>
            </a:r>
            <a:r>
              <a:rPr lang="en-US" dirty="0"/>
              <a:t> (denote cluster </a:t>
            </a:r>
            <a:r>
              <a:rPr lang="en-US" b="1" dirty="0" err="1">
                <a:latin typeface="Cambria Math" pitchFamily="18" charset="0"/>
                <a:ea typeface="Cambria Math" pitchFamily="18" charset="0"/>
              </a:rPr>
              <a:t>i</a:t>
            </a:r>
            <a:r>
              <a:rPr lang="en-US" dirty="0"/>
              <a:t>), consider the distance </a:t>
            </a:r>
            <a:r>
              <a:rPr lang="en-US" b="1" dirty="0">
                <a:latin typeface="Cambria Math" pitchFamily="18" charset="0"/>
                <a:ea typeface="Cambria Math" pitchFamily="18" charset="0"/>
              </a:rPr>
              <a:t> d(</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j</a:t>
            </a:r>
            <a:r>
              <a:rPr lang="en-US" b="1" dirty="0">
                <a:latin typeface="Cambria Math" pitchFamily="18" charset="0"/>
                <a:ea typeface="Cambria Math" pitchFamily="18" charset="0"/>
              </a:rPr>
              <a:t>, </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h</a:t>
            </a:r>
            <a:r>
              <a:rPr lang="en-US" b="1" dirty="0">
                <a:latin typeface="Cambria Math" pitchFamily="18" charset="0"/>
                <a:ea typeface="Cambria Math" pitchFamily="18" charset="0"/>
              </a:rPr>
              <a:t>)</a:t>
            </a:r>
            <a:r>
              <a:rPr lang="en-US" dirty="0"/>
              <a:t> between object </a:t>
            </a:r>
            <a:r>
              <a:rPr lang="en-US" b="1" dirty="0">
                <a:latin typeface="Cambria Math" pitchFamily="18" charset="0"/>
                <a:ea typeface="Cambria Math" pitchFamily="18" charset="0"/>
              </a:rPr>
              <a:t>j</a:t>
            </a:r>
            <a:r>
              <a:rPr lang="en-US" dirty="0"/>
              <a:t> and object </a:t>
            </a:r>
            <a:r>
              <a:rPr lang="en-US" b="1" dirty="0">
                <a:latin typeface="Cambria Math" pitchFamily="18" charset="0"/>
                <a:ea typeface="Cambria Math" pitchFamily="18" charset="0"/>
              </a:rPr>
              <a:t>h</a:t>
            </a:r>
            <a:r>
              <a:rPr lang="en-US" dirty="0"/>
              <a:t>.</a:t>
            </a:r>
          </a:p>
          <a:p>
            <a:pPr marL="342900" indent="-342900">
              <a:buAutoNum type="alphaUcPeriod"/>
            </a:pPr>
            <a:endParaRPr lang="en-US" dirty="0"/>
          </a:p>
          <a:p>
            <a:r>
              <a:rPr lang="en-US" dirty="0"/>
              <a:t>                                        	</a:t>
            </a:r>
          </a:p>
          <a:p>
            <a:endParaRPr lang="en-US" dirty="0"/>
          </a:p>
          <a:p>
            <a:r>
              <a:rPr lang="en-US" dirty="0"/>
              <a:t>If </a:t>
            </a:r>
            <a:r>
              <a:rPr lang="en-US" b="1" dirty="0">
                <a:latin typeface="Cambria Math" pitchFamily="18" charset="0"/>
                <a:ea typeface="Cambria Math" pitchFamily="18" charset="0"/>
              </a:rPr>
              <a:t>h</a:t>
            </a:r>
            <a:r>
              <a:rPr lang="en-US" dirty="0"/>
              <a:t> is further from </a:t>
            </a:r>
            <a:r>
              <a:rPr lang="en-US" b="1" dirty="0">
                <a:latin typeface="Cambria Math" pitchFamily="18" charset="0"/>
                <a:ea typeface="Cambria Math" pitchFamily="18" charset="0"/>
              </a:rPr>
              <a:t>j</a:t>
            </a:r>
            <a:r>
              <a:rPr lang="en-US" dirty="0"/>
              <a:t> than the second best </a:t>
            </a:r>
            <a:r>
              <a:rPr lang="en-US" dirty="0" err="1"/>
              <a:t>medoid</a:t>
            </a:r>
            <a:r>
              <a:rPr lang="en-US" dirty="0"/>
              <a:t> </a:t>
            </a:r>
            <a:r>
              <a:rPr lang="en-US" b="1" dirty="0">
                <a:latin typeface="Cambria Math" pitchFamily="18" charset="0"/>
                <a:ea typeface="Cambria Math" pitchFamily="18" charset="0"/>
              </a:rPr>
              <a:t>t</a:t>
            </a:r>
            <a:r>
              <a:rPr lang="en-US" dirty="0"/>
              <a:t> is from </a:t>
            </a:r>
            <a:r>
              <a:rPr lang="en-US" b="1" dirty="0">
                <a:latin typeface="Cambria Math" pitchFamily="18" charset="0"/>
                <a:ea typeface="Cambria Math" pitchFamily="18" charset="0"/>
              </a:rPr>
              <a:t>j</a:t>
            </a:r>
            <a:r>
              <a:rPr lang="en-US" dirty="0"/>
              <a:t>,                 		      then the contribution from object </a:t>
            </a:r>
            <a:r>
              <a:rPr lang="en-US" b="1" dirty="0">
                <a:latin typeface="Cambria Math" pitchFamily="18" charset="0"/>
                <a:ea typeface="Cambria Math" pitchFamily="18" charset="0"/>
              </a:rPr>
              <a:t>j</a:t>
            </a:r>
            <a:r>
              <a:rPr lang="en-US" dirty="0"/>
              <a:t> to the swap is </a:t>
            </a:r>
            <a:br>
              <a:rPr lang="en-US" dirty="0"/>
            </a:br>
            <a:r>
              <a:rPr lang="en-US" b="1" dirty="0">
                <a:latin typeface="Cambria Math" pitchFamily="18" charset="0"/>
                <a:ea typeface="Cambria Math" pitchFamily="18" charset="0"/>
              </a:rPr>
              <a:t>C</a:t>
            </a:r>
            <a:r>
              <a:rPr lang="en-US" b="1" baseline="-25000" dirty="0">
                <a:latin typeface="Cambria Math" pitchFamily="18" charset="0"/>
                <a:ea typeface="Cambria Math" pitchFamily="18" charset="0"/>
              </a:rPr>
              <a:t>jih</a:t>
            </a:r>
            <a:r>
              <a:rPr lang="en-US" b="1" dirty="0">
                <a:latin typeface="Cambria Math" pitchFamily="18" charset="0"/>
                <a:ea typeface="Cambria Math" pitchFamily="18" charset="0"/>
              </a:rPr>
              <a:t>=d(</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j</a:t>
            </a:r>
            <a:r>
              <a:rPr lang="en-US" b="1" dirty="0">
                <a:latin typeface="Cambria Math" pitchFamily="18" charset="0"/>
                <a:ea typeface="Cambria Math" pitchFamily="18" charset="0"/>
              </a:rPr>
              <a:t>, </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t</a:t>
            </a:r>
            <a:r>
              <a:rPr lang="en-US" b="1" dirty="0">
                <a:latin typeface="Cambria Math" pitchFamily="18" charset="0"/>
                <a:ea typeface="Cambria Math" pitchFamily="18" charset="0"/>
              </a:rPr>
              <a:t>)-d(</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j</a:t>
            </a:r>
            <a:r>
              <a:rPr lang="en-US" b="1" dirty="0">
                <a:latin typeface="Cambria Math" pitchFamily="18" charset="0"/>
                <a:ea typeface="Cambria Math" pitchFamily="18" charset="0"/>
              </a:rPr>
              <a:t>, x</a:t>
            </a:r>
            <a:r>
              <a:rPr lang="en-US" b="1" baseline="-25000" dirty="0">
                <a:latin typeface="Cambria Math" pitchFamily="18" charset="0"/>
                <a:ea typeface="Cambria Math" pitchFamily="18" charset="0"/>
              </a:rPr>
              <a:t>i</a:t>
            </a:r>
            <a:r>
              <a:rPr lang="en-US" b="1" dirty="0">
                <a:latin typeface="Cambria Math" pitchFamily="18" charset="0"/>
                <a:ea typeface="Cambria Math" pitchFamily="18" charset="0"/>
              </a:rPr>
              <a:t>).</a:t>
            </a:r>
            <a:endParaRPr lang="en-US" dirty="0"/>
          </a:p>
          <a:p>
            <a:r>
              <a:rPr lang="en-US" dirty="0"/>
              <a:t>The result of </a:t>
            </a:r>
            <a:r>
              <a:rPr lang="en-US" b="1" dirty="0" err="1">
                <a:latin typeface="Cambria Math" pitchFamily="18" charset="0"/>
                <a:ea typeface="Cambria Math" pitchFamily="18" charset="0"/>
              </a:rPr>
              <a:t>i</a:t>
            </a:r>
            <a:r>
              <a:rPr lang="en-US" b="1" dirty="0" err="1">
                <a:latin typeface="Cambria Math"/>
                <a:ea typeface="Cambria Math"/>
              </a:rPr>
              <a:t>↔</a:t>
            </a:r>
            <a:r>
              <a:rPr lang="en-US" b="1" dirty="0" err="1">
                <a:latin typeface="Cambria Math" pitchFamily="18" charset="0"/>
                <a:ea typeface="Cambria Math" pitchFamily="18" charset="0"/>
              </a:rPr>
              <a:t>h</a:t>
            </a:r>
            <a:r>
              <a:rPr lang="en-US" dirty="0"/>
              <a:t> would be that object </a:t>
            </a:r>
            <a:r>
              <a:rPr lang="en-US" b="1" dirty="0">
                <a:latin typeface="Cambria Math" pitchFamily="18" charset="0"/>
                <a:ea typeface="Cambria Math" pitchFamily="18" charset="0"/>
              </a:rPr>
              <a:t>j</a:t>
            </a:r>
            <a:r>
              <a:rPr lang="en-US" dirty="0"/>
              <a:t> now belongs to cluster </a:t>
            </a:r>
            <a:r>
              <a:rPr lang="en-US" b="1" dirty="0">
                <a:latin typeface="Cambria Math" pitchFamily="18" charset="0"/>
                <a:ea typeface="Cambria Math" pitchFamily="18" charset="0"/>
              </a:rPr>
              <a:t>t</a:t>
            </a:r>
            <a:r>
              <a:rPr lang="en-US" dirty="0"/>
              <a:t>.</a:t>
            </a:r>
          </a:p>
          <a:p>
            <a:pPr marL="342900" indent="-342900">
              <a:buAutoNum type="alphaUcPeriod"/>
            </a:pPr>
            <a:endParaRPr lang="en-US" dirty="0"/>
          </a:p>
          <a:p>
            <a:pPr marL="342900" indent="-342900">
              <a:buAutoNum type="alphaUcPeriod"/>
            </a:pPr>
            <a:endParaRPr lang="en-US" dirty="0"/>
          </a:p>
          <a:p>
            <a:pPr marL="342900" indent="-342900">
              <a:buAutoNum type="alphaUcPeriod"/>
            </a:pPr>
            <a:endParaRPr lang="en-US" dirty="0"/>
          </a:p>
          <a:p>
            <a:pPr marL="342900" indent="-342900"/>
            <a:endParaRPr lang="en-US" dirty="0"/>
          </a:p>
          <a:p>
            <a:r>
              <a:rPr lang="en-US" dirty="0"/>
              <a:t>Else, if </a:t>
            </a:r>
            <a:r>
              <a:rPr lang="en-US" b="1" dirty="0">
                <a:latin typeface="Cambria Math" pitchFamily="18" charset="0"/>
                <a:ea typeface="Cambria Math" pitchFamily="18" charset="0"/>
              </a:rPr>
              <a:t>h</a:t>
            </a:r>
            <a:r>
              <a:rPr lang="en-US" dirty="0"/>
              <a:t> is closer to </a:t>
            </a:r>
            <a:r>
              <a:rPr lang="en-US" b="1" dirty="0">
                <a:latin typeface="Cambria Math" pitchFamily="18" charset="0"/>
                <a:ea typeface="Cambria Math" pitchFamily="18" charset="0"/>
              </a:rPr>
              <a:t>j</a:t>
            </a:r>
            <a:r>
              <a:rPr lang="en-US" dirty="0"/>
              <a:t> than </a:t>
            </a:r>
            <a:r>
              <a:rPr lang="en-US" b="1" dirty="0">
                <a:latin typeface="Cambria Math" pitchFamily="18" charset="0"/>
                <a:ea typeface="Cambria Math" pitchFamily="18" charset="0"/>
              </a:rPr>
              <a:t>t</a:t>
            </a:r>
            <a:r>
              <a:rPr lang="en-US" dirty="0"/>
              <a:t> is to </a:t>
            </a:r>
            <a:r>
              <a:rPr lang="en-US" b="1" dirty="0">
                <a:latin typeface="Cambria Math" pitchFamily="18" charset="0"/>
                <a:ea typeface="Cambria Math" pitchFamily="18" charset="0"/>
              </a:rPr>
              <a:t>j</a:t>
            </a:r>
            <a:r>
              <a:rPr lang="en-US" dirty="0"/>
              <a:t>, the contribution from </a:t>
            </a:r>
            <a:r>
              <a:rPr lang="en-US" b="1" dirty="0">
                <a:latin typeface="Cambria Math" pitchFamily="18" charset="0"/>
                <a:ea typeface="Cambria Math" pitchFamily="18" charset="0"/>
              </a:rPr>
              <a:t>j</a:t>
            </a:r>
            <a:r>
              <a:rPr lang="en-US" dirty="0"/>
              <a:t> to </a:t>
            </a:r>
            <a:br>
              <a:rPr lang="en-US" dirty="0"/>
            </a:br>
            <a:r>
              <a:rPr lang="en-US" dirty="0"/>
              <a:t>the swap </a:t>
            </a:r>
            <a:r>
              <a:rPr lang="en-US" dirty="0" err="1"/>
              <a:t>i</a:t>
            </a:r>
            <a:r>
              <a:rPr lang="sr-Latn-CS" dirty="0"/>
              <a:t>s</a:t>
            </a:r>
            <a:r>
              <a:rPr lang="en-US" dirty="0"/>
              <a:t> </a:t>
            </a:r>
            <a:r>
              <a:rPr lang="en-US" b="1" dirty="0">
                <a:latin typeface="Cambria Math" pitchFamily="18" charset="0"/>
                <a:ea typeface="Cambria Math" pitchFamily="18" charset="0"/>
              </a:rPr>
              <a:t>C</a:t>
            </a:r>
            <a:r>
              <a:rPr lang="en-US" b="1" baseline="-25000" dirty="0">
                <a:latin typeface="Cambria Math" pitchFamily="18" charset="0"/>
                <a:ea typeface="Cambria Math" pitchFamily="18" charset="0"/>
              </a:rPr>
              <a:t>jih</a:t>
            </a:r>
            <a:r>
              <a:rPr lang="en-US" b="1" dirty="0">
                <a:latin typeface="Cambria Math" pitchFamily="18" charset="0"/>
                <a:ea typeface="Cambria Math" pitchFamily="18" charset="0"/>
              </a:rPr>
              <a:t>=d(</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j</a:t>
            </a:r>
            <a:r>
              <a:rPr lang="en-US" b="1" dirty="0">
                <a:latin typeface="Cambria Math" pitchFamily="18" charset="0"/>
                <a:ea typeface="Cambria Math" pitchFamily="18" charset="0"/>
              </a:rPr>
              <a:t>, </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h</a:t>
            </a:r>
            <a:r>
              <a:rPr lang="en-US" b="1" dirty="0">
                <a:latin typeface="Cambria Math" pitchFamily="18" charset="0"/>
                <a:ea typeface="Cambria Math" pitchFamily="18" charset="0"/>
              </a:rPr>
              <a:t>)-d(</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j</a:t>
            </a:r>
            <a:r>
              <a:rPr lang="en-US" b="1" dirty="0">
                <a:latin typeface="Cambria Math" pitchFamily="18" charset="0"/>
                <a:ea typeface="Cambria Math" pitchFamily="18" charset="0"/>
              </a:rPr>
              <a:t>, x</a:t>
            </a:r>
            <a:r>
              <a:rPr lang="en-US" b="1" baseline="-25000" dirty="0">
                <a:latin typeface="Cambria Math" pitchFamily="18" charset="0"/>
                <a:ea typeface="Cambria Math" pitchFamily="18" charset="0"/>
              </a:rPr>
              <a:t>i</a:t>
            </a:r>
            <a:r>
              <a:rPr lang="en-US" b="1" dirty="0">
                <a:latin typeface="Cambria Math" pitchFamily="18" charset="0"/>
                <a:ea typeface="Cambria Math" pitchFamily="18" charset="0"/>
              </a:rPr>
              <a:t>).</a:t>
            </a:r>
            <a:endParaRPr lang="en-US" dirty="0"/>
          </a:p>
          <a:p>
            <a:pPr marL="342900" indent="-342900"/>
            <a:r>
              <a:rPr lang="en-US" dirty="0"/>
              <a:t>The result of </a:t>
            </a:r>
            <a:r>
              <a:rPr lang="en-US" b="1" dirty="0" err="1">
                <a:latin typeface="Cambria Math" pitchFamily="18" charset="0"/>
                <a:ea typeface="Cambria Math" pitchFamily="18" charset="0"/>
              </a:rPr>
              <a:t>i</a:t>
            </a:r>
            <a:r>
              <a:rPr lang="en-US" b="1" dirty="0" err="1">
                <a:latin typeface="Cambria Math"/>
                <a:ea typeface="Cambria Math"/>
              </a:rPr>
              <a:t>↔</a:t>
            </a:r>
            <a:r>
              <a:rPr lang="en-US" b="1" dirty="0" err="1">
                <a:latin typeface="Cambria Math" pitchFamily="18" charset="0"/>
                <a:ea typeface="Cambria Math" pitchFamily="18" charset="0"/>
              </a:rPr>
              <a:t>h</a:t>
            </a:r>
            <a:r>
              <a:rPr lang="en-US" dirty="0"/>
              <a:t> would be that object </a:t>
            </a:r>
            <a:r>
              <a:rPr lang="en-US" b="1" dirty="0">
                <a:latin typeface="Cambria Math" pitchFamily="18" charset="0"/>
                <a:ea typeface="Cambria Math" pitchFamily="18" charset="0"/>
              </a:rPr>
              <a:t>j</a:t>
            </a:r>
            <a:r>
              <a:rPr lang="en-US" dirty="0"/>
              <a:t> now belongs to cluster </a:t>
            </a:r>
            <a:r>
              <a:rPr lang="en-US" b="1" dirty="0">
                <a:latin typeface="Cambria Math" pitchFamily="18" charset="0"/>
                <a:ea typeface="Cambria Math" pitchFamily="18" charset="0"/>
              </a:rPr>
              <a:t>h.</a:t>
            </a:r>
            <a:endParaRPr lang="en-US" dirty="0"/>
          </a:p>
          <a:p>
            <a:pPr marL="342900" indent="-342900"/>
            <a:endParaRPr lang="en-US" dirty="0"/>
          </a:p>
          <a:p>
            <a:pPr marL="342900" indent="-342900"/>
            <a:endParaRPr lang="en-US" dirty="0"/>
          </a:p>
          <a:p>
            <a:pPr marL="342900" indent="-342900">
              <a:buAutoNum type="alphaUcPeriod"/>
            </a:pPr>
            <a:endParaRPr lang="en-US" dirty="0"/>
          </a:p>
        </p:txBody>
      </p:sp>
      <p:sp>
        <p:nvSpPr>
          <p:cNvPr id="2007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pSp>
        <p:nvGrpSpPr>
          <p:cNvPr id="10" name="Group 26"/>
          <p:cNvGrpSpPr>
            <a:grpSpLocks/>
          </p:cNvGrpSpPr>
          <p:nvPr/>
        </p:nvGrpSpPr>
        <p:grpSpPr bwMode="auto">
          <a:xfrm>
            <a:off x="6588224" y="1484784"/>
            <a:ext cx="2587625" cy="2647950"/>
            <a:chOff x="818" y="2496"/>
            <a:chExt cx="1630" cy="1668"/>
          </a:xfrm>
        </p:grpSpPr>
        <p:grpSp>
          <p:nvGrpSpPr>
            <p:cNvPr id="12" name="Group 27"/>
            <p:cNvGrpSpPr>
              <a:grpSpLocks/>
            </p:cNvGrpSpPr>
            <p:nvPr/>
          </p:nvGrpSpPr>
          <p:grpSpPr bwMode="auto">
            <a:xfrm>
              <a:off x="864" y="2496"/>
              <a:ext cx="1584" cy="1488"/>
              <a:chOff x="864" y="2496"/>
              <a:chExt cx="1584" cy="1488"/>
            </a:xfrm>
          </p:grpSpPr>
          <p:graphicFrame>
            <p:nvGraphicFramePr>
              <p:cNvPr id="14" name="Object 28"/>
              <p:cNvGraphicFramePr>
                <a:graphicFrameLocks noChangeAspect="1"/>
              </p:cNvGraphicFramePr>
              <p:nvPr/>
            </p:nvGraphicFramePr>
            <p:xfrm>
              <a:off x="864" y="2496"/>
              <a:ext cx="1584" cy="1488"/>
            </p:xfrm>
            <a:graphic>
              <a:graphicData uri="http://schemas.openxmlformats.org/presentationml/2006/ole">
                <mc:AlternateContent xmlns:mc="http://schemas.openxmlformats.org/markup-compatibility/2006">
                  <mc:Choice xmlns:v="urn:schemas-microsoft-com:vml" Requires="v">
                    <p:oleObj spid="_x0000_s202798" name="Worksheet" r:id="rId4" imgW="2200656" imgH="2076907" progId="Excel.Sheet.8">
                      <p:embed/>
                    </p:oleObj>
                  </mc:Choice>
                  <mc:Fallback>
                    <p:oleObj name="Worksheet" r:id="rId4" imgW="2200656" imgH="2076907" progId="Excel.Sheet.8">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4" y="2496"/>
                            <a:ext cx="1584" cy="1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 name="Text Box 29"/>
              <p:cNvSpPr txBox="1">
                <a:spLocks noChangeArrowheads="1"/>
              </p:cNvSpPr>
              <p:nvPr/>
            </p:nvSpPr>
            <p:spPr bwMode="auto">
              <a:xfrm>
                <a:off x="1249" y="2751"/>
                <a:ext cx="172" cy="231"/>
              </a:xfrm>
              <a:prstGeom prst="rect">
                <a:avLst/>
              </a:prstGeom>
              <a:noFill/>
              <a:ln w="9525">
                <a:noFill/>
                <a:miter lim="800000"/>
                <a:headEnd/>
                <a:tailEnd/>
              </a:ln>
              <a:effectLst/>
            </p:spPr>
            <p:txBody>
              <a:bodyPr>
                <a:spAutoFit/>
              </a:bodyPr>
              <a:lstStyle/>
              <a:p>
                <a:pPr eaLnBrk="0" hangingPunct="0">
                  <a:spcBef>
                    <a:spcPct val="50000"/>
                  </a:spcBef>
                </a:pPr>
                <a:r>
                  <a:rPr lang="en-US" sz="1800" b="1" i="1">
                    <a:latin typeface="Times New Roman" pitchFamily="18" charset="0"/>
                  </a:rPr>
                  <a:t>h</a:t>
                </a:r>
                <a:endParaRPr lang="en-US">
                  <a:latin typeface="Times New Roman" pitchFamily="18" charset="0"/>
                </a:endParaRPr>
              </a:p>
            </p:txBody>
          </p:sp>
          <p:sp>
            <p:nvSpPr>
              <p:cNvPr id="16" name="Text Box 30"/>
              <p:cNvSpPr txBox="1">
                <a:spLocks noChangeArrowheads="1"/>
              </p:cNvSpPr>
              <p:nvPr/>
            </p:nvSpPr>
            <p:spPr bwMode="auto">
              <a:xfrm>
                <a:off x="1548" y="3142"/>
                <a:ext cx="172" cy="231"/>
              </a:xfrm>
              <a:prstGeom prst="rect">
                <a:avLst/>
              </a:prstGeom>
              <a:noFill/>
              <a:ln w="9525">
                <a:noFill/>
                <a:miter lim="800000"/>
                <a:headEnd/>
                <a:tailEnd/>
              </a:ln>
              <a:effectLst/>
            </p:spPr>
            <p:txBody>
              <a:bodyPr>
                <a:spAutoFit/>
              </a:bodyPr>
              <a:lstStyle/>
              <a:p>
                <a:pPr eaLnBrk="0" hangingPunct="0">
                  <a:spcBef>
                    <a:spcPct val="50000"/>
                  </a:spcBef>
                </a:pPr>
                <a:r>
                  <a:rPr lang="en-US" sz="1800" b="1" i="1">
                    <a:latin typeface="Times New Roman" pitchFamily="18" charset="0"/>
                  </a:rPr>
                  <a:t>i</a:t>
                </a:r>
                <a:endParaRPr lang="en-US">
                  <a:latin typeface="Times New Roman" pitchFamily="18" charset="0"/>
                </a:endParaRPr>
              </a:p>
            </p:txBody>
          </p:sp>
          <p:sp>
            <p:nvSpPr>
              <p:cNvPr id="17" name="Text Box 31"/>
              <p:cNvSpPr txBox="1">
                <a:spLocks noChangeArrowheads="1"/>
              </p:cNvSpPr>
              <p:nvPr/>
            </p:nvSpPr>
            <p:spPr bwMode="auto">
              <a:xfrm>
                <a:off x="1764" y="3219"/>
                <a:ext cx="170" cy="231"/>
              </a:xfrm>
              <a:prstGeom prst="rect">
                <a:avLst/>
              </a:prstGeom>
              <a:noFill/>
              <a:ln w="9525">
                <a:noFill/>
                <a:miter lim="800000"/>
                <a:headEnd/>
                <a:tailEnd/>
              </a:ln>
              <a:effectLst/>
            </p:spPr>
            <p:txBody>
              <a:bodyPr>
                <a:spAutoFit/>
              </a:bodyPr>
              <a:lstStyle/>
              <a:p>
                <a:pPr eaLnBrk="0" hangingPunct="0">
                  <a:spcBef>
                    <a:spcPct val="50000"/>
                  </a:spcBef>
                </a:pPr>
                <a:r>
                  <a:rPr lang="en-US" sz="1800" b="1" i="1">
                    <a:latin typeface="Times New Roman" pitchFamily="18" charset="0"/>
                  </a:rPr>
                  <a:t>t</a:t>
                </a:r>
                <a:endParaRPr lang="en-US">
                  <a:latin typeface="Times New Roman" pitchFamily="18" charset="0"/>
                </a:endParaRPr>
              </a:p>
            </p:txBody>
          </p:sp>
          <p:sp>
            <p:nvSpPr>
              <p:cNvPr id="18" name="Text Box 32"/>
              <p:cNvSpPr txBox="1">
                <a:spLocks noChangeArrowheads="1"/>
              </p:cNvSpPr>
              <p:nvPr/>
            </p:nvSpPr>
            <p:spPr bwMode="auto">
              <a:xfrm>
                <a:off x="1677" y="2879"/>
                <a:ext cx="172" cy="231"/>
              </a:xfrm>
              <a:prstGeom prst="rect">
                <a:avLst/>
              </a:prstGeom>
              <a:noFill/>
              <a:ln w="9525">
                <a:noFill/>
                <a:miter lim="800000"/>
                <a:headEnd/>
                <a:tailEnd/>
              </a:ln>
              <a:effectLst/>
            </p:spPr>
            <p:txBody>
              <a:bodyPr>
                <a:spAutoFit/>
              </a:bodyPr>
              <a:lstStyle/>
              <a:p>
                <a:pPr algn="just" eaLnBrk="0" hangingPunct="0">
                  <a:spcBef>
                    <a:spcPct val="50000"/>
                  </a:spcBef>
                </a:pPr>
                <a:r>
                  <a:rPr lang="en-US" sz="1800" b="1" i="1">
                    <a:latin typeface="Times New Roman" pitchFamily="18" charset="0"/>
                  </a:rPr>
                  <a:t>j</a:t>
                </a:r>
                <a:endParaRPr lang="en-US">
                  <a:latin typeface="Times New Roman" pitchFamily="18" charset="0"/>
                </a:endParaRPr>
              </a:p>
            </p:txBody>
          </p:sp>
          <p:sp>
            <p:nvSpPr>
              <p:cNvPr id="19" name="Line 33"/>
              <p:cNvSpPr>
                <a:spLocks noChangeShapeType="1"/>
              </p:cNvSpPr>
              <p:nvPr/>
            </p:nvSpPr>
            <p:spPr bwMode="auto">
              <a:xfrm>
                <a:off x="1463" y="2879"/>
                <a:ext cx="172" cy="212"/>
              </a:xfrm>
              <a:prstGeom prst="line">
                <a:avLst/>
              </a:prstGeom>
              <a:noFill/>
              <a:ln w="19050">
                <a:solidFill>
                  <a:schemeClr val="tx1"/>
                </a:solidFill>
                <a:round/>
                <a:headEnd/>
                <a:tailEnd/>
              </a:ln>
              <a:effectLst/>
            </p:spPr>
            <p:txBody>
              <a:bodyPr wrap="none" anchor="ctr">
                <a:spAutoFit/>
              </a:bodyPr>
              <a:lstStyle/>
              <a:p>
                <a:endParaRPr lang="sr-Latn-CS"/>
              </a:p>
            </p:txBody>
          </p:sp>
          <p:sp>
            <p:nvSpPr>
              <p:cNvPr id="20" name="Line 34"/>
              <p:cNvSpPr>
                <a:spLocks noChangeShapeType="1"/>
              </p:cNvSpPr>
              <p:nvPr/>
            </p:nvSpPr>
            <p:spPr bwMode="auto">
              <a:xfrm flipH="1">
                <a:off x="1592" y="3134"/>
                <a:ext cx="85" cy="85"/>
              </a:xfrm>
              <a:prstGeom prst="line">
                <a:avLst/>
              </a:prstGeom>
              <a:noFill/>
              <a:ln w="19050">
                <a:solidFill>
                  <a:schemeClr val="tx1"/>
                </a:solidFill>
                <a:round/>
                <a:headEnd/>
                <a:tailEnd/>
              </a:ln>
              <a:effectLst/>
            </p:spPr>
            <p:txBody>
              <a:bodyPr anchor="ctr">
                <a:spAutoFit/>
              </a:bodyPr>
              <a:lstStyle/>
              <a:p>
                <a:endParaRPr lang="sr-Latn-CS"/>
              </a:p>
            </p:txBody>
          </p:sp>
          <p:sp>
            <p:nvSpPr>
              <p:cNvPr id="21" name="Oval 35"/>
              <p:cNvSpPr>
                <a:spLocks noChangeArrowheads="1"/>
              </p:cNvSpPr>
              <p:nvPr/>
            </p:nvSpPr>
            <p:spPr bwMode="auto">
              <a:xfrm>
                <a:off x="1206" y="2709"/>
                <a:ext cx="600" cy="722"/>
              </a:xfrm>
              <a:prstGeom prst="ellipse">
                <a:avLst/>
              </a:prstGeom>
              <a:noFill/>
              <a:ln w="9525">
                <a:solidFill>
                  <a:schemeClr val="tx1"/>
                </a:solidFill>
                <a:prstDash val="lgDashDot"/>
                <a:round/>
                <a:headEnd/>
                <a:tailEnd/>
              </a:ln>
              <a:effectLst/>
            </p:spPr>
            <p:txBody>
              <a:bodyPr anchor="ctr">
                <a:spAutoFit/>
              </a:bodyPr>
              <a:lstStyle/>
              <a:p>
                <a:endParaRPr lang="sr-Latn-CS"/>
              </a:p>
            </p:txBody>
          </p:sp>
          <p:sp>
            <p:nvSpPr>
              <p:cNvPr id="22" name="Oval 36"/>
              <p:cNvSpPr>
                <a:spLocks noChangeArrowheads="1"/>
              </p:cNvSpPr>
              <p:nvPr/>
            </p:nvSpPr>
            <p:spPr bwMode="auto">
              <a:xfrm>
                <a:off x="1763" y="3091"/>
                <a:ext cx="428" cy="553"/>
              </a:xfrm>
              <a:prstGeom prst="ellipse">
                <a:avLst/>
              </a:prstGeom>
              <a:noFill/>
              <a:ln w="9525">
                <a:solidFill>
                  <a:schemeClr val="tx1"/>
                </a:solidFill>
                <a:prstDash val="lgDashDot"/>
                <a:round/>
                <a:headEnd/>
                <a:tailEnd/>
              </a:ln>
              <a:effectLst/>
            </p:spPr>
            <p:txBody>
              <a:bodyPr anchor="ctr">
                <a:spAutoFit/>
              </a:bodyPr>
              <a:lstStyle/>
              <a:p>
                <a:endParaRPr lang="sr-Latn-CS"/>
              </a:p>
            </p:txBody>
          </p:sp>
        </p:grpSp>
        <p:graphicFrame>
          <p:nvGraphicFramePr>
            <p:cNvPr id="13" name="Object 37"/>
            <p:cNvGraphicFramePr>
              <a:graphicFrameLocks noChangeAspect="1"/>
            </p:cNvGraphicFramePr>
            <p:nvPr/>
          </p:nvGraphicFramePr>
          <p:xfrm>
            <a:off x="818" y="3936"/>
            <a:ext cx="1427" cy="228"/>
          </p:xfrm>
          <a:graphic>
            <a:graphicData uri="http://schemas.openxmlformats.org/presentationml/2006/ole">
              <mc:AlternateContent xmlns:mc="http://schemas.openxmlformats.org/markup-compatibility/2006">
                <mc:Choice xmlns:v="urn:schemas-microsoft-com:vml" Requires="v">
                  <p:oleObj spid="_x0000_s202799" name="Document" r:id="rId6" imgW="2346201" imgH="382725" progId="Word.Document.8">
                    <p:embed/>
                  </p:oleObj>
                </mc:Choice>
                <mc:Fallback>
                  <p:oleObj name="Document" r:id="rId6" imgW="2346201" imgH="382725" progId="Word.Document.8">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8" y="3936"/>
                          <a:ext cx="1427" cy="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36" name="Group 14"/>
          <p:cNvGrpSpPr>
            <a:grpSpLocks/>
          </p:cNvGrpSpPr>
          <p:nvPr/>
        </p:nvGrpSpPr>
        <p:grpSpPr bwMode="auto">
          <a:xfrm>
            <a:off x="6705600" y="4077072"/>
            <a:ext cx="2438400" cy="3048000"/>
            <a:chOff x="864" y="720"/>
            <a:chExt cx="1536" cy="1920"/>
          </a:xfrm>
        </p:grpSpPr>
        <p:grpSp>
          <p:nvGrpSpPr>
            <p:cNvPr id="41" name="Group 15"/>
            <p:cNvGrpSpPr>
              <a:grpSpLocks/>
            </p:cNvGrpSpPr>
            <p:nvPr/>
          </p:nvGrpSpPr>
          <p:grpSpPr bwMode="auto">
            <a:xfrm>
              <a:off x="864" y="720"/>
              <a:ext cx="1529" cy="1400"/>
              <a:chOff x="864" y="720"/>
              <a:chExt cx="1529" cy="1400"/>
            </a:xfrm>
          </p:grpSpPr>
          <p:graphicFrame>
            <p:nvGraphicFramePr>
              <p:cNvPr id="43" name="Object 16"/>
              <p:cNvGraphicFramePr>
                <a:graphicFrameLocks noChangeAspect="1"/>
              </p:cNvGraphicFramePr>
              <p:nvPr/>
            </p:nvGraphicFramePr>
            <p:xfrm>
              <a:off x="864" y="720"/>
              <a:ext cx="1529" cy="1400"/>
            </p:xfrm>
            <a:graphic>
              <a:graphicData uri="http://schemas.openxmlformats.org/presentationml/2006/ole">
                <mc:AlternateContent xmlns:mc="http://schemas.openxmlformats.org/markup-compatibility/2006">
                  <mc:Choice xmlns:v="urn:schemas-microsoft-com:vml" Requires="v">
                    <p:oleObj spid="_x0000_s202800" name="Worksheet" r:id="rId8" imgW="2124165" imgH="1952700" progId="Excel.Sheet.8">
                      <p:embed/>
                    </p:oleObj>
                  </mc:Choice>
                  <mc:Fallback>
                    <p:oleObj name="Worksheet" r:id="rId8" imgW="2124165" imgH="1952700" progId="Excel.Sheet.8">
                      <p:embed/>
                      <p:pic>
                        <p:nvPicPr>
                          <p:cNvPr id="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4" y="720"/>
                            <a:ext cx="1529" cy="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4" name="Text Box 17"/>
              <p:cNvSpPr txBox="1">
                <a:spLocks noChangeArrowheads="1"/>
              </p:cNvSpPr>
              <p:nvPr/>
            </p:nvSpPr>
            <p:spPr bwMode="auto">
              <a:xfrm>
                <a:off x="1257" y="990"/>
                <a:ext cx="225" cy="231"/>
              </a:xfrm>
              <a:prstGeom prst="rect">
                <a:avLst/>
              </a:prstGeom>
              <a:noFill/>
              <a:ln w="9525">
                <a:noFill/>
                <a:miter lim="800000"/>
                <a:headEnd/>
                <a:tailEnd/>
              </a:ln>
              <a:effectLst/>
            </p:spPr>
            <p:txBody>
              <a:bodyPr>
                <a:spAutoFit/>
              </a:bodyPr>
              <a:lstStyle/>
              <a:p>
                <a:pPr eaLnBrk="0" hangingPunct="0">
                  <a:spcBef>
                    <a:spcPct val="50000"/>
                  </a:spcBef>
                </a:pPr>
                <a:r>
                  <a:rPr lang="en-US" sz="1800" b="1" i="1">
                    <a:latin typeface="Times New Roman" pitchFamily="18" charset="0"/>
                  </a:rPr>
                  <a:t>t</a:t>
                </a:r>
                <a:endParaRPr lang="en-US">
                  <a:latin typeface="Times New Roman" pitchFamily="18" charset="0"/>
                </a:endParaRPr>
              </a:p>
            </p:txBody>
          </p:sp>
          <p:sp>
            <p:nvSpPr>
              <p:cNvPr id="45" name="Text Box 18"/>
              <p:cNvSpPr txBox="1">
                <a:spLocks noChangeArrowheads="1"/>
              </p:cNvSpPr>
              <p:nvPr/>
            </p:nvSpPr>
            <p:spPr bwMode="auto">
              <a:xfrm>
                <a:off x="1653" y="1451"/>
                <a:ext cx="281" cy="231"/>
              </a:xfrm>
              <a:prstGeom prst="rect">
                <a:avLst/>
              </a:prstGeom>
              <a:noFill/>
              <a:ln w="9525">
                <a:noFill/>
                <a:miter lim="800000"/>
                <a:headEnd/>
                <a:tailEnd/>
              </a:ln>
              <a:effectLst/>
            </p:spPr>
            <p:txBody>
              <a:bodyPr>
                <a:spAutoFit/>
              </a:bodyPr>
              <a:lstStyle/>
              <a:p>
                <a:pPr eaLnBrk="0" hangingPunct="0">
                  <a:spcBef>
                    <a:spcPct val="50000"/>
                  </a:spcBef>
                </a:pPr>
                <a:r>
                  <a:rPr lang="en-US" sz="1800" b="1" i="1">
                    <a:latin typeface="Times New Roman" pitchFamily="18" charset="0"/>
                  </a:rPr>
                  <a:t>i</a:t>
                </a:r>
                <a:endParaRPr lang="en-US">
                  <a:latin typeface="Times New Roman" pitchFamily="18" charset="0"/>
                </a:endParaRPr>
              </a:p>
            </p:txBody>
          </p:sp>
          <p:sp>
            <p:nvSpPr>
              <p:cNvPr id="46" name="Text Box 19"/>
              <p:cNvSpPr txBox="1">
                <a:spLocks noChangeArrowheads="1"/>
              </p:cNvSpPr>
              <p:nvPr/>
            </p:nvSpPr>
            <p:spPr bwMode="auto">
              <a:xfrm>
                <a:off x="1946" y="1451"/>
                <a:ext cx="225" cy="231"/>
              </a:xfrm>
              <a:prstGeom prst="rect">
                <a:avLst/>
              </a:prstGeom>
              <a:noFill/>
              <a:ln w="9525">
                <a:noFill/>
                <a:miter lim="800000"/>
                <a:headEnd/>
                <a:tailEnd/>
              </a:ln>
              <a:effectLst/>
            </p:spPr>
            <p:txBody>
              <a:bodyPr>
                <a:spAutoFit/>
              </a:bodyPr>
              <a:lstStyle/>
              <a:p>
                <a:pPr eaLnBrk="0" hangingPunct="0">
                  <a:spcBef>
                    <a:spcPct val="50000"/>
                  </a:spcBef>
                </a:pPr>
                <a:r>
                  <a:rPr lang="en-US" sz="1800" b="1" i="1">
                    <a:latin typeface="Times New Roman" pitchFamily="18" charset="0"/>
                  </a:rPr>
                  <a:t>h</a:t>
                </a:r>
                <a:endParaRPr lang="en-US">
                  <a:latin typeface="Times New Roman" pitchFamily="18" charset="0"/>
                </a:endParaRPr>
              </a:p>
            </p:txBody>
          </p:sp>
          <p:sp>
            <p:nvSpPr>
              <p:cNvPr id="47" name="Text Box 20"/>
              <p:cNvSpPr txBox="1">
                <a:spLocks noChangeArrowheads="1"/>
              </p:cNvSpPr>
              <p:nvPr/>
            </p:nvSpPr>
            <p:spPr bwMode="auto">
              <a:xfrm>
                <a:off x="1946" y="1220"/>
                <a:ext cx="225" cy="231"/>
              </a:xfrm>
              <a:prstGeom prst="rect">
                <a:avLst/>
              </a:prstGeom>
              <a:noFill/>
              <a:ln w="9525">
                <a:noFill/>
                <a:miter lim="800000"/>
                <a:headEnd/>
                <a:tailEnd/>
              </a:ln>
              <a:effectLst/>
            </p:spPr>
            <p:txBody>
              <a:bodyPr>
                <a:spAutoFit/>
              </a:bodyPr>
              <a:lstStyle/>
              <a:p>
                <a:pPr algn="just" eaLnBrk="0" hangingPunct="0">
                  <a:spcBef>
                    <a:spcPct val="50000"/>
                  </a:spcBef>
                </a:pPr>
                <a:r>
                  <a:rPr lang="en-US" sz="1800" b="1" i="1">
                    <a:latin typeface="Times New Roman" pitchFamily="18" charset="0"/>
                  </a:rPr>
                  <a:t>j</a:t>
                </a:r>
                <a:endParaRPr lang="en-US">
                  <a:latin typeface="Times New Roman" pitchFamily="18" charset="0"/>
                </a:endParaRPr>
              </a:p>
            </p:txBody>
          </p:sp>
          <p:sp>
            <p:nvSpPr>
              <p:cNvPr id="48" name="Line 21"/>
              <p:cNvSpPr>
                <a:spLocks noChangeShapeType="1"/>
              </p:cNvSpPr>
              <p:nvPr/>
            </p:nvSpPr>
            <p:spPr bwMode="auto">
              <a:xfrm>
                <a:off x="1934" y="1358"/>
                <a:ext cx="0" cy="127"/>
              </a:xfrm>
              <a:prstGeom prst="line">
                <a:avLst/>
              </a:prstGeom>
              <a:noFill/>
              <a:ln w="9525">
                <a:solidFill>
                  <a:schemeClr val="tx1"/>
                </a:solidFill>
                <a:round/>
                <a:headEnd/>
                <a:tailEnd/>
              </a:ln>
              <a:effectLst/>
            </p:spPr>
            <p:txBody>
              <a:bodyPr wrap="none" anchor="ctr">
                <a:spAutoFit/>
              </a:bodyPr>
              <a:lstStyle/>
              <a:p>
                <a:endParaRPr lang="sr-Latn-CS"/>
              </a:p>
            </p:txBody>
          </p:sp>
          <p:sp>
            <p:nvSpPr>
              <p:cNvPr id="49" name="Line 22"/>
              <p:cNvSpPr>
                <a:spLocks noChangeShapeType="1"/>
              </p:cNvSpPr>
              <p:nvPr/>
            </p:nvSpPr>
            <p:spPr bwMode="auto">
              <a:xfrm flipH="1">
                <a:off x="1806" y="1315"/>
                <a:ext cx="85" cy="170"/>
              </a:xfrm>
              <a:prstGeom prst="line">
                <a:avLst/>
              </a:prstGeom>
              <a:noFill/>
              <a:ln w="28575">
                <a:solidFill>
                  <a:schemeClr val="tx1"/>
                </a:solidFill>
                <a:round/>
                <a:headEnd/>
                <a:tailEnd/>
              </a:ln>
              <a:effectLst/>
            </p:spPr>
            <p:txBody>
              <a:bodyPr anchor="ctr">
                <a:spAutoFit/>
              </a:bodyPr>
              <a:lstStyle/>
              <a:p>
                <a:endParaRPr lang="sr-Latn-CS"/>
              </a:p>
            </p:txBody>
          </p:sp>
          <p:sp>
            <p:nvSpPr>
              <p:cNvPr id="50" name="Oval 23"/>
              <p:cNvSpPr>
                <a:spLocks noChangeArrowheads="1"/>
              </p:cNvSpPr>
              <p:nvPr/>
            </p:nvSpPr>
            <p:spPr bwMode="auto">
              <a:xfrm>
                <a:off x="1164" y="890"/>
                <a:ext cx="513" cy="765"/>
              </a:xfrm>
              <a:prstGeom prst="ellipse">
                <a:avLst/>
              </a:prstGeom>
              <a:noFill/>
              <a:ln w="9525">
                <a:solidFill>
                  <a:schemeClr val="tx1"/>
                </a:solidFill>
                <a:prstDash val="lgDashDot"/>
                <a:round/>
                <a:headEnd/>
                <a:tailEnd/>
              </a:ln>
              <a:effectLst/>
            </p:spPr>
            <p:txBody>
              <a:bodyPr wrap="none" anchor="ctr">
                <a:spAutoFit/>
              </a:bodyPr>
              <a:lstStyle/>
              <a:p>
                <a:endParaRPr lang="sr-Latn-CS"/>
              </a:p>
            </p:txBody>
          </p:sp>
          <p:sp>
            <p:nvSpPr>
              <p:cNvPr id="51" name="Oval 24"/>
              <p:cNvSpPr>
                <a:spLocks noChangeArrowheads="1"/>
              </p:cNvSpPr>
              <p:nvPr/>
            </p:nvSpPr>
            <p:spPr bwMode="auto">
              <a:xfrm>
                <a:off x="1677" y="1230"/>
                <a:ext cx="514" cy="638"/>
              </a:xfrm>
              <a:prstGeom prst="ellipse">
                <a:avLst/>
              </a:prstGeom>
              <a:noFill/>
              <a:ln w="9525">
                <a:solidFill>
                  <a:schemeClr val="tx1"/>
                </a:solidFill>
                <a:prstDash val="lgDashDot"/>
                <a:round/>
                <a:headEnd/>
                <a:tailEnd/>
              </a:ln>
              <a:effectLst/>
            </p:spPr>
            <p:txBody>
              <a:bodyPr anchor="ctr">
                <a:spAutoFit/>
              </a:bodyPr>
              <a:lstStyle/>
              <a:p>
                <a:endParaRPr lang="sr-Latn-CS"/>
              </a:p>
            </p:txBody>
          </p:sp>
        </p:grpSp>
        <p:graphicFrame>
          <p:nvGraphicFramePr>
            <p:cNvPr id="42" name="Object 25"/>
            <p:cNvGraphicFramePr>
              <a:graphicFrameLocks noChangeAspect="1"/>
            </p:cNvGraphicFramePr>
            <p:nvPr/>
          </p:nvGraphicFramePr>
          <p:xfrm>
            <a:off x="972" y="2208"/>
            <a:ext cx="1428" cy="432"/>
          </p:xfrm>
          <a:graphic>
            <a:graphicData uri="http://schemas.openxmlformats.org/presentationml/2006/ole">
              <mc:AlternateContent xmlns:mc="http://schemas.openxmlformats.org/markup-compatibility/2006">
                <mc:Choice xmlns:v="urn:schemas-microsoft-com:vml" Requires="v">
                  <p:oleObj spid="_x0000_s202801" name="Document" r:id="rId10" imgW="2324160" imgH="699120" progId="Word.Document.8">
                    <p:embed/>
                  </p:oleObj>
                </mc:Choice>
                <mc:Fallback>
                  <p:oleObj name="Document" r:id="rId10" imgW="2324160" imgH="699120" progId="Word.Document.8">
                    <p:embed/>
                    <p:pic>
                      <p:nvPicPr>
                        <p:cNvPr id="0"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72" y="2208"/>
                          <a:ext cx="1428"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k</a:t>
            </a:r>
            <a:r>
              <a:rPr lang="sr-Latn-CS" sz="4000" kern="0" dirty="0">
                <a:solidFill>
                  <a:schemeClr val="bg2"/>
                </a:solidFill>
                <a:effectLst>
                  <a:outerShdw blurRad="38100" dist="38100" dir="2700000" algn="tl">
                    <a:srgbClr val="C0C0C0"/>
                  </a:outerShdw>
                </a:effectLst>
                <a:latin typeface="+mj-lt"/>
                <a:ea typeface="+mj-ea"/>
                <a:cs typeface="+mj-cs"/>
              </a:rPr>
              <a:t>-me</a:t>
            </a:r>
            <a:r>
              <a:rPr lang="en-US" sz="4000" kern="0" dirty="0" err="1">
                <a:solidFill>
                  <a:schemeClr val="bg2"/>
                </a:solidFill>
                <a:effectLst>
                  <a:outerShdw blurRad="38100" dist="38100" dir="2700000" algn="tl">
                    <a:srgbClr val="C0C0C0"/>
                  </a:outerShdw>
                </a:effectLst>
                <a:latin typeface="+mj-lt"/>
                <a:ea typeface="+mj-ea"/>
                <a:cs typeface="+mj-cs"/>
              </a:rPr>
              <a:t>doid</a:t>
            </a:r>
            <a:r>
              <a:rPr lang="sr-Latn-CS" sz="4000" kern="0" dirty="0">
                <a:solidFill>
                  <a:schemeClr val="bg2"/>
                </a:solidFill>
                <a:effectLst>
                  <a:outerShdw blurRad="38100" dist="38100" dir="2700000" algn="tl">
                    <a:srgbClr val="C0C0C0"/>
                  </a:outerShdw>
                </a:effectLst>
                <a:latin typeface="+mj-lt"/>
                <a:ea typeface="+mj-ea"/>
                <a:cs typeface="+mj-cs"/>
              </a:rPr>
              <a:t>s algorithm</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11" name="Rectangle 10"/>
          <p:cNvSpPr/>
          <p:nvPr/>
        </p:nvSpPr>
        <p:spPr>
          <a:xfrm>
            <a:off x="0" y="908720"/>
            <a:ext cx="9144000" cy="10341293"/>
          </a:xfrm>
          <a:prstGeom prst="rect">
            <a:avLst/>
          </a:prstGeom>
        </p:spPr>
        <p:txBody>
          <a:bodyPr wrap="square">
            <a:spAutoFit/>
          </a:bodyPr>
          <a:lstStyle/>
          <a:p>
            <a:pPr marL="342900" indent="-342900"/>
            <a:r>
              <a:rPr lang="en-US" dirty="0"/>
              <a:t>B.</a:t>
            </a:r>
            <a:r>
              <a:rPr lang="en-US" b="1" dirty="0"/>
              <a:t> 	</a:t>
            </a:r>
            <a:r>
              <a:rPr lang="en-US" dirty="0"/>
              <a:t>If </a:t>
            </a:r>
            <a:r>
              <a:rPr lang="en-US" b="1" dirty="0">
                <a:latin typeface="Cambria Math" pitchFamily="18" charset="0"/>
                <a:ea typeface="Cambria Math" pitchFamily="18" charset="0"/>
              </a:rPr>
              <a:t>j</a:t>
            </a:r>
            <a:r>
              <a:rPr lang="en-US" dirty="0"/>
              <a:t> currently belongs to cluster </a:t>
            </a:r>
            <a:r>
              <a:rPr lang="en-US" b="1" dirty="0">
                <a:latin typeface="Cambria Math" pitchFamily="18" charset="0"/>
                <a:ea typeface="Cambria Math" pitchFamily="18" charset="0"/>
              </a:rPr>
              <a:t>k</a:t>
            </a:r>
            <a:r>
              <a:rPr lang="en-US" dirty="0"/>
              <a:t>, where </a:t>
            </a:r>
            <a:r>
              <a:rPr lang="en-US" b="1" dirty="0" err="1">
                <a:latin typeface="Cambria Math" pitchFamily="18" charset="0"/>
                <a:ea typeface="Cambria Math" pitchFamily="18" charset="0"/>
              </a:rPr>
              <a:t>k</a:t>
            </a:r>
            <a:r>
              <a:rPr lang="en-US" b="1" dirty="0" err="1">
                <a:latin typeface="Cambria Math"/>
                <a:ea typeface="Cambria Math"/>
              </a:rPr>
              <a:t>≠</a:t>
            </a:r>
            <a:r>
              <a:rPr lang="en-US" b="1" dirty="0" err="1">
                <a:latin typeface="Cambria Math" pitchFamily="18" charset="0"/>
                <a:ea typeface="Cambria Math" pitchFamily="18" charset="0"/>
              </a:rPr>
              <a:t>i</a:t>
            </a:r>
            <a:r>
              <a:rPr lang="en-US" dirty="0"/>
              <a:t>, check the distance between </a:t>
            </a:r>
            <a:r>
              <a:rPr lang="en-US" b="1" dirty="0">
                <a:latin typeface="Cambria Math" pitchFamily="18" charset="0"/>
                <a:ea typeface="Cambria Math" pitchFamily="18" charset="0"/>
              </a:rPr>
              <a:t>j</a:t>
            </a:r>
            <a:r>
              <a:rPr lang="en-US" dirty="0"/>
              <a:t> and </a:t>
            </a:r>
            <a:r>
              <a:rPr lang="en-US" b="1" dirty="0">
                <a:latin typeface="Cambria Math" pitchFamily="18" charset="0"/>
                <a:ea typeface="Cambria Math" pitchFamily="18" charset="0"/>
              </a:rPr>
              <a:t>h</a:t>
            </a:r>
            <a:r>
              <a:rPr lang="en-US" dirty="0"/>
              <a:t>.</a:t>
            </a:r>
          </a:p>
          <a:p>
            <a:r>
              <a:rPr lang="en-US" dirty="0"/>
              <a:t>If </a:t>
            </a:r>
            <a:r>
              <a:rPr lang="en-US" b="1" dirty="0">
                <a:latin typeface="Cambria Math" pitchFamily="18" charset="0"/>
                <a:ea typeface="Cambria Math" pitchFamily="18" charset="0"/>
              </a:rPr>
              <a:t>h</a:t>
            </a:r>
            <a:r>
              <a:rPr lang="en-US" dirty="0"/>
              <a:t> is further from </a:t>
            </a:r>
            <a:r>
              <a:rPr lang="en-US" b="1" dirty="0"/>
              <a:t>j</a:t>
            </a:r>
            <a:r>
              <a:rPr lang="en-US" dirty="0"/>
              <a:t> than the </a:t>
            </a:r>
            <a:r>
              <a:rPr lang="en-US" dirty="0" err="1"/>
              <a:t>medoid</a:t>
            </a:r>
            <a:r>
              <a:rPr lang="en-US" dirty="0"/>
              <a:t> </a:t>
            </a:r>
            <a:r>
              <a:rPr lang="en-US" b="1" dirty="0">
                <a:latin typeface="Cambria Math" pitchFamily="18" charset="0"/>
                <a:ea typeface="Cambria Math" pitchFamily="18" charset="0"/>
              </a:rPr>
              <a:t>k</a:t>
            </a:r>
            <a:r>
              <a:rPr lang="en-US" dirty="0"/>
              <a:t> is from </a:t>
            </a:r>
            <a:r>
              <a:rPr lang="en-US" b="1" dirty="0">
                <a:latin typeface="Cambria Math" pitchFamily="18" charset="0"/>
                <a:ea typeface="Cambria Math" pitchFamily="18" charset="0"/>
              </a:rPr>
              <a:t>j</a:t>
            </a:r>
            <a:r>
              <a:rPr lang="en-US" dirty="0"/>
              <a:t>, then the contribution from object </a:t>
            </a:r>
            <a:r>
              <a:rPr lang="en-US" b="1" dirty="0">
                <a:latin typeface="Cambria Math" pitchFamily="18" charset="0"/>
                <a:ea typeface="Cambria Math" pitchFamily="18" charset="0"/>
              </a:rPr>
              <a:t>j</a:t>
            </a:r>
            <a:r>
              <a:rPr lang="en-US" dirty="0"/>
              <a:t> to      the swap is </a:t>
            </a:r>
            <a:r>
              <a:rPr lang="en-US" b="1" dirty="0">
                <a:latin typeface="Cambria Math" pitchFamily="18" charset="0"/>
                <a:ea typeface="Cambria Math" pitchFamily="18" charset="0"/>
              </a:rPr>
              <a:t>C</a:t>
            </a:r>
            <a:r>
              <a:rPr lang="en-US" b="1" baseline="-25000" dirty="0">
                <a:latin typeface="Cambria Math" pitchFamily="18" charset="0"/>
                <a:ea typeface="Cambria Math" pitchFamily="18" charset="0"/>
              </a:rPr>
              <a:t>jih</a:t>
            </a:r>
            <a:r>
              <a:rPr lang="en-US" b="1" dirty="0">
                <a:latin typeface="Cambria Math" pitchFamily="18" charset="0"/>
                <a:ea typeface="Cambria Math" pitchFamily="18" charset="0"/>
              </a:rPr>
              <a:t>=0</a:t>
            </a:r>
            <a:r>
              <a:rPr lang="en-US" dirty="0">
                <a:latin typeface="Cambria Math" pitchFamily="18" charset="0"/>
                <a:ea typeface="Cambria Math" pitchFamily="18" charset="0"/>
              </a:rPr>
              <a:t>.  </a:t>
            </a:r>
          </a:p>
          <a:p>
            <a:r>
              <a:rPr lang="en-US" dirty="0"/>
              <a:t>The result of </a:t>
            </a:r>
            <a:r>
              <a:rPr lang="en-US" b="1" dirty="0" err="1">
                <a:latin typeface="Cambria Math" pitchFamily="18" charset="0"/>
                <a:ea typeface="Cambria Math" pitchFamily="18" charset="0"/>
              </a:rPr>
              <a:t>i</a:t>
            </a:r>
            <a:r>
              <a:rPr lang="en-US" b="1" dirty="0" err="1">
                <a:latin typeface="Cambria Math"/>
                <a:ea typeface="Cambria Math"/>
              </a:rPr>
              <a:t>↔</a:t>
            </a:r>
            <a:r>
              <a:rPr lang="en-US" b="1" dirty="0" err="1">
                <a:latin typeface="Cambria Math" pitchFamily="18" charset="0"/>
                <a:ea typeface="Cambria Math" pitchFamily="18" charset="0"/>
              </a:rPr>
              <a:t>h</a:t>
            </a:r>
            <a:r>
              <a:rPr lang="en-US" dirty="0"/>
              <a:t> would be that object </a:t>
            </a:r>
            <a:r>
              <a:rPr lang="en-US" b="1" dirty="0">
                <a:latin typeface="Cambria Math" pitchFamily="18" charset="0"/>
                <a:ea typeface="Cambria Math" pitchFamily="18" charset="0"/>
              </a:rPr>
              <a:t>j</a:t>
            </a:r>
            <a:r>
              <a:rPr lang="en-US" dirty="0"/>
              <a:t> still belongs</a:t>
            </a:r>
            <a:br>
              <a:rPr lang="en-US" dirty="0"/>
            </a:br>
            <a:r>
              <a:rPr lang="en-US" dirty="0"/>
              <a:t> to cluster </a:t>
            </a:r>
            <a:r>
              <a:rPr lang="en-US" b="1" dirty="0">
                <a:latin typeface="Cambria Math" pitchFamily="18" charset="0"/>
                <a:ea typeface="Cambria Math" pitchFamily="18" charset="0"/>
              </a:rPr>
              <a:t>k.</a:t>
            </a:r>
            <a:endParaRPr lang="en-US" dirty="0"/>
          </a:p>
          <a:p>
            <a:pPr marL="342900" indent="-342900">
              <a:buAutoNum type="alphaUcPeriod"/>
            </a:pPr>
            <a:endParaRPr lang="en-US" dirty="0"/>
          </a:p>
          <a:p>
            <a:r>
              <a:rPr lang="en-US" dirty="0"/>
              <a:t>                                        	</a:t>
            </a:r>
          </a:p>
          <a:p>
            <a:endParaRPr lang="en-US" dirty="0"/>
          </a:p>
          <a:p>
            <a:pPr marL="342900" indent="-342900">
              <a:buAutoNum type="alphaUcPeriod"/>
            </a:pPr>
            <a:endParaRPr lang="en-US" dirty="0"/>
          </a:p>
          <a:p>
            <a:pPr marL="342900" indent="-342900">
              <a:buAutoNum type="alphaUcPeriod"/>
            </a:pPr>
            <a:endParaRPr lang="en-US" dirty="0"/>
          </a:p>
          <a:p>
            <a:pPr marL="342900" indent="-342900">
              <a:buAutoNum type="alphaUcPeriod"/>
            </a:pPr>
            <a:endParaRPr lang="en-US" dirty="0"/>
          </a:p>
          <a:p>
            <a:endParaRPr lang="en-US" dirty="0"/>
          </a:p>
          <a:p>
            <a:endParaRPr lang="en-US" dirty="0"/>
          </a:p>
          <a:p>
            <a:r>
              <a:rPr lang="en-US" dirty="0"/>
              <a:t>Else, if </a:t>
            </a:r>
            <a:r>
              <a:rPr lang="en-US" b="1" dirty="0">
                <a:latin typeface="Cambria Math" pitchFamily="18" charset="0"/>
                <a:ea typeface="Cambria Math" pitchFamily="18" charset="0"/>
              </a:rPr>
              <a:t>h</a:t>
            </a:r>
            <a:r>
              <a:rPr lang="en-US" dirty="0"/>
              <a:t> is closer to </a:t>
            </a:r>
            <a:r>
              <a:rPr lang="en-US" b="1" dirty="0">
                <a:latin typeface="Cambria Math" pitchFamily="18" charset="0"/>
                <a:ea typeface="Cambria Math" pitchFamily="18" charset="0"/>
              </a:rPr>
              <a:t>j</a:t>
            </a:r>
            <a:r>
              <a:rPr lang="en-US" dirty="0"/>
              <a:t> than </a:t>
            </a:r>
            <a:r>
              <a:rPr lang="en-US" b="1" dirty="0">
                <a:latin typeface="Cambria Math" pitchFamily="18" charset="0"/>
                <a:ea typeface="Cambria Math" pitchFamily="18" charset="0"/>
              </a:rPr>
              <a:t>k</a:t>
            </a:r>
            <a:r>
              <a:rPr lang="en-US" dirty="0"/>
              <a:t> is to </a:t>
            </a:r>
            <a:r>
              <a:rPr lang="en-US" b="1" dirty="0">
                <a:latin typeface="Cambria Math" pitchFamily="18" charset="0"/>
                <a:ea typeface="Cambria Math" pitchFamily="18" charset="0"/>
              </a:rPr>
              <a:t>j</a:t>
            </a:r>
            <a:r>
              <a:rPr lang="en-US" dirty="0"/>
              <a:t>, the contribution from </a:t>
            </a:r>
            <a:r>
              <a:rPr lang="en-US" b="1" dirty="0">
                <a:latin typeface="Cambria Math" pitchFamily="18" charset="0"/>
                <a:ea typeface="Cambria Math" pitchFamily="18" charset="0"/>
              </a:rPr>
              <a:t>j</a:t>
            </a:r>
            <a:r>
              <a:rPr lang="en-US" dirty="0"/>
              <a:t> to the</a:t>
            </a:r>
            <a:br>
              <a:rPr lang="en-US" dirty="0"/>
            </a:br>
            <a:r>
              <a:rPr lang="en-US" dirty="0"/>
              <a:t> swap </a:t>
            </a:r>
            <a:r>
              <a:rPr lang="en-US" dirty="0" err="1"/>
              <a:t>i</a:t>
            </a:r>
            <a:r>
              <a:rPr lang="sr-Latn-CS" dirty="0"/>
              <a:t>s</a:t>
            </a:r>
            <a:r>
              <a:rPr lang="en-US" dirty="0"/>
              <a:t> </a:t>
            </a:r>
            <a:r>
              <a:rPr lang="en-US" b="1" dirty="0">
                <a:latin typeface="Cambria Math" pitchFamily="18" charset="0"/>
                <a:ea typeface="Cambria Math" pitchFamily="18" charset="0"/>
              </a:rPr>
              <a:t>C</a:t>
            </a:r>
            <a:r>
              <a:rPr lang="en-US" b="1" baseline="-25000" dirty="0">
                <a:latin typeface="Cambria Math" pitchFamily="18" charset="0"/>
                <a:ea typeface="Cambria Math" pitchFamily="18" charset="0"/>
              </a:rPr>
              <a:t>jih</a:t>
            </a:r>
            <a:r>
              <a:rPr lang="en-US" b="1" dirty="0">
                <a:latin typeface="Cambria Math" pitchFamily="18" charset="0"/>
                <a:ea typeface="Cambria Math" pitchFamily="18" charset="0"/>
              </a:rPr>
              <a:t>=d(</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j</a:t>
            </a:r>
            <a:r>
              <a:rPr lang="en-US" b="1" dirty="0">
                <a:latin typeface="Cambria Math" pitchFamily="18" charset="0"/>
                <a:ea typeface="Cambria Math" pitchFamily="18" charset="0"/>
              </a:rPr>
              <a:t>, </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h</a:t>
            </a:r>
            <a:r>
              <a:rPr lang="en-US" b="1" dirty="0">
                <a:latin typeface="Cambria Math" pitchFamily="18" charset="0"/>
                <a:ea typeface="Cambria Math" pitchFamily="18" charset="0"/>
              </a:rPr>
              <a:t>)-d(</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j</a:t>
            </a:r>
            <a:r>
              <a:rPr lang="en-US" b="1" dirty="0">
                <a:latin typeface="Cambria Math" pitchFamily="18" charset="0"/>
                <a:ea typeface="Cambria Math" pitchFamily="18" charset="0"/>
              </a:rPr>
              <a:t>, </a:t>
            </a:r>
            <a:r>
              <a:rPr lang="en-US" b="1" dirty="0" err="1">
                <a:latin typeface="Cambria Math" pitchFamily="18" charset="0"/>
                <a:ea typeface="Cambria Math" pitchFamily="18" charset="0"/>
              </a:rPr>
              <a:t>x</a:t>
            </a:r>
            <a:r>
              <a:rPr lang="en-US" b="1" baseline="-25000" dirty="0" err="1">
                <a:latin typeface="Cambria Math" pitchFamily="18" charset="0"/>
                <a:ea typeface="Cambria Math" pitchFamily="18" charset="0"/>
              </a:rPr>
              <a:t>k</a:t>
            </a:r>
            <a:r>
              <a:rPr lang="en-US" b="1" dirty="0">
                <a:latin typeface="Cambria Math" pitchFamily="18" charset="0"/>
                <a:ea typeface="Cambria Math" pitchFamily="18" charset="0"/>
              </a:rPr>
              <a:t>).</a:t>
            </a:r>
            <a:endParaRPr lang="en-US" dirty="0"/>
          </a:p>
          <a:p>
            <a:pPr marL="342900" indent="-342900"/>
            <a:r>
              <a:rPr lang="en-US" dirty="0"/>
              <a:t>The result of </a:t>
            </a:r>
            <a:r>
              <a:rPr lang="en-US" b="1" dirty="0" err="1">
                <a:latin typeface="Cambria Math" pitchFamily="18" charset="0"/>
                <a:ea typeface="Cambria Math" pitchFamily="18" charset="0"/>
              </a:rPr>
              <a:t>i</a:t>
            </a:r>
            <a:r>
              <a:rPr lang="en-US" b="1" dirty="0" err="1">
                <a:latin typeface="Cambria Math"/>
                <a:ea typeface="Cambria Math"/>
              </a:rPr>
              <a:t>↔</a:t>
            </a:r>
            <a:r>
              <a:rPr lang="en-US" b="1" dirty="0" err="1">
                <a:latin typeface="Cambria Math" pitchFamily="18" charset="0"/>
                <a:ea typeface="Cambria Math" pitchFamily="18" charset="0"/>
              </a:rPr>
              <a:t>h</a:t>
            </a:r>
            <a:r>
              <a:rPr lang="en-US" dirty="0"/>
              <a:t> would be that object </a:t>
            </a:r>
            <a:r>
              <a:rPr lang="en-US" b="1" dirty="0">
                <a:latin typeface="Cambria Math" pitchFamily="18" charset="0"/>
                <a:ea typeface="Cambria Math" pitchFamily="18" charset="0"/>
              </a:rPr>
              <a:t>j</a:t>
            </a:r>
            <a:r>
              <a:rPr lang="en-US" dirty="0"/>
              <a:t> now belongs to cluster </a:t>
            </a:r>
            <a:r>
              <a:rPr lang="en-US" b="1" dirty="0">
                <a:latin typeface="Cambria Math" pitchFamily="18" charset="0"/>
                <a:ea typeface="Cambria Math" pitchFamily="18" charset="0"/>
              </a:rPr>
              <a:t>h.</a:t>
            </a:r>
          </a:p>
          <a:p>
            <a:pPr marL="342900" indent="-342900"/>
            <a:endParaRPr lang="en-US" b="1" dirty="0">
              <a:latin typeface="Cambria Math" pitchFamily="18" charset="0"/>
              <a:ea typeface="Cambria Math" pitchFamily="18" charset="0"/>
            </a:endParaRPr>
          </a:p>
          <a:p>
            <a:pPr marL="342900" indent="-342900"/>
            <a:endParaRPr lang="en-US" dirty="0"/>
          </a:p>
          <a:p>
            <a:pPr marL="342900" indent="-342900"/>
            <a:endParaRPr lang="en-US" dirty="0"/>
          </a:p>
          <a:p>
            <a:pPr marL="342900" indent="-342900">
              <a:buAutoNum type="alphaUcPeriod"/>
            </a:pPr>
            <a:endParaRPr lang="en-US" dirty="0"/>
          </a:p>
          <a:p>
            <a:endParaRPr lang="en-US" dirty="0"/>
          </a:p>
          <a:p>
            <a:r>
              <a:rPr lang="en-US" dirty="0"/>
              <a:t>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sr-Latn-C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2007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pSp>
        <p:nvGrpSpPr>
          <p:cNvPr id="32" name="Group 3"/>
          <p:cNvGrpSpPr>
            <a:grpSpLocks/>
          </p:cNvGrpSpPr>
          <p:nvPr/>
        </p:nvGrpSpPr>
        <p:grpSpPr bwMode="auto">
          <a:xfrm>
            <a:off x="6369496" y="1484784"/>
            <a:ext cx="2667000" cy="2647950"/>
            <a:chOff x="3168" y="720"/>
            <a:chExt cx="1680" cy="1668"/>
          </a:xfrm>
        </p:grpSpPr>
        <p:grpSp>
          <p:nvGrpSpPr>
            <p:cNvPr id="33" name="Group 4"/>
            <p:cNvGrpSpPr>
              <a:grpSpLocks/>
            </p:cNvGrpSpPr>
            <p:nvPr/>
          </p:nvGrpSpPr>
          <p:grpSpPr bwMode="auto">
            <a:xfrm>
              <a:off x="3168" y="720"/>
              <a:ext cx="1680" cy="1488"/>
              <a:chOff x="3168" y="720"/>
              <a:chExt cx="1680" cy="1488"/>
            </a:xfrm>
          </p:grpSpPr>
          <p:graphicFrame>
            <p:nvGraphicFramePr>
              <p:cNvPr id="35" name="Object 5"/>
              <p:cNvGraphicFramePr>
                <a:graphicFrameLocks noChangeAspect="1"/>
              </p:cNvGraphicFramePr>
              <p:nvPr/>
            </p:nvGraphicFramePr>
            <p:xfrm>
              <a:off x="3168" y="720"/>
              <a:ext cx="1680" cy="1488"/>
            </p:xfrm>
            <a:graphic>
              <a:graphicData uri="http://schemas.openxmlformats.org/presentationml/2006/ole">
                <mc:AlternateContent xmlns:mc="http://schemas.openxmlformats.org/markup-compatibility/2006">
                  <mc:Choice xmlns:v="urn:schemas-microsoft-com:vml" Requires="v">
                    <p:oleObj spid="_x0000_s203822" name="Worksheet" r:id="rId4" imgW="2200656" imgH="2076907" progId="Excel.Sheet.8">
                      <p:embed/>
                    </p:oleObj>
                  </mc:Choice>
                  <mc:Fallback>
                    <p:oleObj name="Worksheet" r:id="rId4" imgW="2200656" imgH="2076907" progId="Excel.Sheet.8">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8" y="720"/>
                            <a:ext cx="1680" cy="1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6" name="Text Box 6"/>
              <p:cNvSpPr txBox="1">
                <a:spLocks noChangeArrowheads="1"/>
              </p:cNvSpPr>
              <p:nvPr/>
            </p:nvSpPr>
            <p:spPr bwMode="auto">
              <a:xfrm>
                <a:off x="3928" y="884"/>
                <a:ext cx="233" cy="231"/>
              </a:xfrm>
              <a:prstGeom prst="rect">
                <a:avLst/>
              </a:prstGeom>
              <a:noFill/>
              <a:ln w="9525">
                <a:noFill/>
                <a:miter lim="800000"/>
                <a:headEnd/>
                <a:tailEnd/>
              </a:ln>
              <a:effectLst/>
            </p:spPr>
            <p:txBody>
              <a:bodyPr>
                <a:spAutoFit/>
              </a:bodyPr>
              <a:lstStyle/>
              <a:p>
                <a:pPr algn="just" eaLnBrk="0" hangingPunct="0">
                  <a:spcBef>
                    <a:spcPct val="50000"/>
                  </a:spcBef>
                </a:pPr>
                <a:r>
                  <a:rPr lang="en-US" sz="1800" b="1" i="1">
                    <a:latin typeface="Times New Roman" pitchFamily="18" charset="0"/>
                  </a:rPr>
                  <a:t>j</a:t>
                </a:r>
                <a:endParaRPr lang="en-US">
                  <a:latin typeface="Times New Roman" pitchFamily="18" charset="0"/>
                </a:endParaRPr>
              </a:p>
            </p:txBody>
          </p:sp>
          <p:sp>
            <p:nvSpPr>
              <p:cNvPr id="40" name="Text Box 7"/>
              <p:cNvSpPr txBox="1">
                <a:spLocks noChangeArrowheads="1"/>
              </p:cNvSpPr>
              <p:nvPr/>
            </p:nvSpPr>
            <p:spPr bwMode="auto">
              <a:xfrm>
                <a:off x="3576" y="956"/>
                <a:ext cx="232" cy="288"/>
              </a:xfrm>
              <a:prstGeom prst="rect">
                <a:avLst/>
              </a:prstGeom>
              <a:noFill/>
              <a:ln w="9525">
                <a:noFill/>
                <a:miter lim="800000"/>
                <a:headEnd/>
                <a:tailEnd/>
              </a:ln>
              <a:effectLst/>
            </p:spPr>
            <p:txBody>
              <a:bodyPr>
                <a:spAutoFit/>
              </a:bodyPr>
              <a:lstStyle/>
              <a:p>
                <a:pPr eaLnBrk="0" hangingPunct="0">
                  <a:spcBef>
                    <a:spcPct val="50000"/>
                  </a:spcBef>
                </a:pPr>
                <a:endParaRPr lang="sr-Latn-CS">
                  <a:latin typeface="Times New Roman" pitchFamily="18" charset="0"/>
                </a:endParaRPr>
              </a:p>
            </p:txBody>
          </p:sp>
          <p:sp>
            <p:nvSpPr>
              <p:cNvPr id="41" name="Text Box 8"/>
              <p:cNvSpPr txBox="1">
                <a:spLocks noChangeArrowheads="1"/>
              </p:cNvSpPr>
              <p:nvPr/>
            </p:nvSpPr>
            <p:spPr bwMode="auto">
              <a:xfrm>
                <a:off x="4157" y="1542"/>
                <a:ext cx="290" cy="231"/>
              </a:xfrm>
              <a:prstGeom prst="rect">
                <a:avLst/>
              </a:prstGeom>
              <a:noFill/>
              <a:ln w="9525">
                <a:noFill/>
                <a:miter lim="800000"/>
                <a:headEnd/>
                <a:tailEnd/>
              </a:ln>
              <a:effectLst/>
            </p:spPr>
            <p:txBody>
              <a:bodyPr>
                <a:spAutoFit/>
              </a:bodyPr>
              <a:lstStyle/>
              <a:p>
                <a:pPr eaLnBrk="0" hangingPunct="0">
                  <a:spcBef>
                    <a:spcPct val="50000"/>
                  </a:spcBef>
                </a:pPr>
                <a:r>
                  <a:rPr lang="en-US" sz="1800" b="1" i="1">
                    <a:latin typeface="Times New Roman" pitchFamily="18" charset="0"/>
                  </a:rPr>
                  <a:t>i</a:t>
                </a:r>
                <a:endParaRPr lang="en-US">
                  <a:latin typeface="Times New Roman" pitchFamily="18" charset="0"/>
                </a:endParaRPr>
              </a:p>
            </p:txBody>
          </p:sp>
          <p:sp>
            <p:nvSpPr>
              <p:cNvPr id="52" name="Text Box 9"/>
              <p:cNvSpPr txBox="1">
                <a:spLocks noChangeArrowheads="1"/>
              </p:cNvSpPr>
              <p:nvPr/>
            </p:nvSpPr>
            <p:spPr bwMode="auto">
              <a:xfrm>
                <a:off x="4136" y="1432"/>
                <a:ext cx="232" cy="231"/>
              </a:xfrm>
              <a:prstGeom prst="rect">
                <a:avLst/>
              </a:prstGeom>
              <a:noFill/>
              <a:ln w="9525">
                <a:noFill/>
                <a:miter lim="800000"/>
                <a:headEnd/>
                <a:tailEnd/>
              </a:ln>
              <a:effectLst/>
            </p:spPr>
            <p:txBody>
              <a:bodyPr>
                <a:spAutoFit/>
              </a:bodyPr>
              <a:lstStyle/>
              <a:p>
                <a:pPr eaLnBrk="0" hangingPunct="0">
                  <a:spcBef>
                    <a:spcPct val="50000"/>
                  </a:spcBef>
                </a:pPr>
                <a:r>
                  <a:rPr lang="en-US" sz="1800" b="1" i="1">
                    <a:latin typeface="Times New Roman" pitchFamily="18" charset="0"/>
                  </a:rPr>
                  <a:t>h</a:t>
                </a:r>
                <a:endParaRPr lang="en-US">
                  <a:latin typeface="Times New Roman" pitchFamily="18" charset="0"/>
                </a:endParaRPr>
              </a:p>
            </p:txBody>
          </p:sp>
          <p:sp>
            <p:nvSpPr>
              <p:cNvPr id="53" name="Text Box 10"/>
              <p:cNvSpPr txBox="1">
                <a:spLocks noChangeArrowheads="1"/>
              </p:cNvSpPr>
              <p:nvPr/>
            </p:nvSpPr>
            <p:spPr bwMode="auto">
              <a:xfrm>
                <a:off x="3607" y="956"/>
                <a:ext cx="160" cy="233"/>
              </a:xfrm>
              <a:prstGeom prst="rect">
                <a:avLst/>
              </a:prstGeom>
              <a:noFill/>
              <a:ln w="9525">
                <a:noFill/>
                <a:miter lim="800000"/>
                <a:headEnd/>
                <a:tailEnd/>
              </a:ln>
              <a:effectLst/>
            </p:spPr>
            <p:txBody>
              <a:bodyPr>
                <a:spAutoFit/>
              </a:bodyPr>
              <a:lstStyle/>
              <a:p>
                <a:pPr eaLnBrk="0" hangingPunct="0">
                  <a:spcBef>
                    <a:spcPct val="50000"/>
                  </a:spcBef>
                </a:pPr>
                <a:r>
                  <a:rPr lang="en-US" sz="1800" b="1" i="1" dirty="0">
                    <a:latin typeface="Times New Roman" pitchFamily="18" charset="0"/>
                  </a:rPr>
                  <a:t>k</a:t>
                </a:r>
                <a:endParaRPr lang="en-US" dirty="0">
                  <a:latin typeface="Times New Roman" pitchFamily="18" charset="0"/>
                </a:endParaRPr>
              </a:p>
            </p:txBody>
          </p:sp>
          <p:sp>
            <p:nvSpPr>
              <p:cNvPr id="54" name="Oval 11"/>
              <p:cNvSpPr>
                <a:spLocks noChangeArrowheads="1"/>
              </p:cNvSpPr>
              <p:nvPr/>
            </p:nvSpPr>
            <p:spPr bwMode="auto">
              <a:xfrm>
                <a:off x="3528" y="837"/>
                <a:ext cx="520" cy="784"/>
              </a:xfrm>
              <a:prstGeom prst="ellipse">
                <a:avLst/>
              </a:prstGeom>
              <a:noFill/>
              <a:ln w="9525">
                <a:solidFill>
                  <a:schemeClr val="tx1"/>
                </a:solidFill>
                <a:prstDash val="dashDot"/>
                <a:round/>
                <a:headEnd/>
                <a:tailEnd/>
              </a:ln>
              <a:effectLst/>
            </p:spPr>
            <p:txBody>
              <a:bodyPr wrap="none" anchor="ctr">
                <a:spAutoFit/>
              </a:bodyPr>
              <a:lstStyle/>
              <a:p>
                <a:endParaRPr lang="sr-Latn-CS"/>
              </a:p>
            </p:txBody>
          </p:sp>
          <p:sp>
            <p:nvSpPr>
              <p:cNvPr id="55" name="Oval 12"/>
              <p:cNvSpPr>
                <a:spLocks noChangeArrowheads="1"/>
              </p:cNvSpPr>
              <p:nvPr/>
            </p:nvSpPr>
            <p:spPr bwMode="auto">
              <a:xfrm>
                <a:off x="4088" y="1268"/>
                <a:ext cx="520" cy="548"/>
              </a:xfrm>
              <a:prstGeom prst="ellipse">
                <a:avLst/>
              </a:prstGeom>
              <a:noFill/>
              <a:ln w="9525">
                <a:solidFill>
                  <a:schemeClr val="tx1"/>
                </a:solidFill>
                <a:prstDash val="dashDot"/>
                <a:round/>
                <a:headEnd/>
                <a:tailEnd/>
              </a:ln>
              <a:effectLst/>
            </p:spPr>
            <p:txBody>
              <a:bodyPr anchor="ctr">
                <a:spAutoFit/>
              </a:bodyPr>
              <a:lstStyle/>
              <a:p>
                <a:endParaRPr lang="sr-Latn-CS"/>
              </a:p>
            </p:txBody>
          </p:sp>
        </p:grpSp>
        <p:graphicFrame>
          <p:nvGraphicFramePr>
            <p:cNvPr id="34" name="Object 13"/>
            <p:cNvGraphicFramePr>
              <a:graphicFrameLocks noChangeAspect="1"/>
            </p:cNvGraphicFramePr>
            <p:nvPr/>
          </p:nvGraphicFramePr>
          <p:xfrm>
            <a:off x="3216" y="2160"/>
            <a:ext cx="696" cy="228"/>
          </p:xfrm>
          <a:graphic>
            <a:graphicData uri="http://schemas.openxmlformats.org/presentationml/2006/ole">
              <mc:AlternateContent xmlns:mc="http://schemas.openxmlformats.org/markup-compatibility/2006">
                <mc:Choice xmlns:v="urn:schemas-microsoft-com:vml" Requires="v">
                  <p:oleObj spid="_x0000_s203823" name="Document" r:id="rId6" imgW="1141560" imgH="387360" progId="Word.Document.8">
                    <p:embed/>
                  </p:oleObj>
                </mc:Choice>
                <mc:Fallback>
                  <p:oleObj name="Document" r:id="rId6" imgW="1141560" imgH="387360" progId="Word.Document.8">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16" y="2160"/>
                          <a:ext cx="696" cy="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56" name="Group 38"/>
          <p:cNvGrpSpPr>
            <a:grpSpLocks/>
          </p:cNvGrpSpPr>
          <p:nvPr/>
        </p:nvGrpSpPr>
        <p:grpSpPr bwMode="auto">
          <a:xfrm>
            <a:off x="6428357" y="4164013"/>
            <a:ext cx="2824163" cy="2678112"/>
            <a:chOff x="3117" y="2496"/>
            <a:chExt cx="1779" cy="1687"/>
          </a:xfrm>
        </p:grpSpPr>
        <p:grpSp>
          <p:nvGrpSpPr>
            <p:cNvPr id="57" name="Group 39"/>
            <p:cNvGrpSpPr>
              <a:grpSpLocks/>
            </p:cNvGrpSpPr>
            <p:nvPr/>
          </p:nvGrpSpPr>
          <p:grpSpPr bwMode="auto">
            <a:xfrm>
              <a:off x="3168" y="2496"/>
              <a:ext cx="1728" cy="1488"/>
              <a:chOff x="3168" y="2496"/>
              <a:chExt cx="1728" cy="1488"/>
            </a:xfrm>
          </p:grpSpPr>
          <p:graphicFrame>
            <p:nvGraphicFramePr>
              <p:cNvPr id="59" name="Object 40"/>
              <p:cNvGraphicFramePr>
                <a:graphicFrameLocks noChangeAspect="1"/>
              </p:cNvGraphicFramePr>
              <p:nvPr/>
            </p:nvGraphicFramePr>
            <p:xfrm>
              <a:off x="3168" y="2496"/>
              <a:ext cx="1728" cy="1488"/>
            </p:xfrm>
            <a:graphic>
              <a:graphicData uri="http://schemas.openxmlformats.org/presentationml/2006/ole">
                <mc:AlternateContent xmlns:mc="http://schemas.openxmlformats.org/markup-compatibility/2006">
                  <mc:Choice xmlns:v="urn:schemas-microsoft-com:vml" Requires="v">
                    <p:oleObj spid="_x0000_s203824" name="Worksheet" r:id="rId8" imgW="2200656" imgH="2076907" progId="Excel.Sheet.8">
                      <p:embed/>
                    </p:oleObj>
                  </mc:Choice>
                  <mc:Fallback>
                    <p:oleObj name="Worksheet" r:id="rId8" imgW="2200656" imgH="2076907" progId="Excel.Sheet.8">
                      <p:embed/>
                      <p:pic>
                        <p:nvPicPr>
                          <p:cNvPr id="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68" y="2496"/>
                            <a:ext cx="1728" cy="1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0" name="Text Box 41"/>
              <p:cNvSpPr txBox="1">
                <a:spLocks noChangeArrowheads="1"/>
              </p:cNvSpPr>
              <p:nvPr/>
            </p:nvSpPr>
            <p:spPr bwMode="auto">
              <a:xfrm>
                <a:off x="4178" y="3433"/>
                <a:ext cx="156" cy="233"/>
              </a:xfrm>
              <a:prstGeom prst="rect">
                <a:avLst/>
              </a:prstGeom>
              <a:noFill/>
              <a:ln w="9525">
                <a:noFill/>
                <a:miter lim="800000"/>
                <a:headEnd/>
                <a:tailEnd/>
              </a:ln>
              <a:effectLst/>
            </p:spPr>
            <p:txBody>
              <a:bodyPr>
                <a:spAutoFit/>
              </a:bodyPr>
              <a:lstStyle/>
              <a:p>
                <a:pPr eaLnBrk="0" hangingPunct="0">
                  <a:spcBef>
                    <a:spcPct val="50000"/>
                  </a:spcBef>
                </a:pPr>
                <a:r>
                  <a:rPr lang="en-US" sz="1800" b="1" i="1" dirty="0">
                    <a:latin typeface="Times New Roman" pitchFamily="18" charset="0"/>
                  </a:rPr>
                  <a:t>k</a:t>
                </a:r>
                <a:endParaRPr lang="en-US" dirty="0">
                  <a:latin typeface="Times New Roman" pitchFamily="18" charset="0"/>
                </a:endParaRPr>
              </a:p>
            </p:txBody>
          </p:sp>
          <p:sp>
            <p:nvSpPr>
              <p:cNvPr id="61" name="Text Box 42"/>
              <p:cNvSpPr txBox="1">
                <a:spLocks noChangeArrowheads="1"/>
              </p:cNvSpPr>
              <p:nvPr/>
            </p:nvSpPr>
            <p:spPr bwMode="auto">
              <a:xfrm>
                <a:off x="3773" y="3066"/>
                <a:ext cx="156" cy="231"/>
              </a:xfrm>
              <a:prstGeom prst="rect">
                <a:avLst/>
              </a:prstGeom>
              <a:noFill/>
              <a:ln w="9525">
                <a:noFill/>
                <a:miter lim="800000"/>
                <a:headEnd/>
                <a:tailEnd/>
              </a:ln>
              <a:effectLst/>
            </p:spPr>
            <p:txBody>
              <a:bodyPr>
                <a:spAutoFit/>
              </a:bodyPr>
              <a:lstStyle/>
              <a:p>
                <a:pPr eaLnBrk="0" hangingPunct="0">
                  <a:spcBef>
                    <a:spcPct val="50000"/>
                  </a:spcBef>
                </a:pPr>
                <a:r>
                  <a:rPr lang="en-US" sz="1800" b="1" i="1">
                    <a:latin typeface="Times New Roman" pitchFamily="18" charset="0"/>
                  </a:rPr>
                  <a:t>i</a:t>
                </a:r>
                <a:endParaRPr lang="en-US">
                  <a:latin typeface="Times New Roman" pitchFamily="18" charset="0"/>
                </a:endParaRPr>
              </a:p>
            </p:txBody>
          </p:sp>
          <p:sp>
            <p:nvSpPr>
              <p:cNvPr id="62" name="Text Box 43"/>
              <p:cNvSpPr txBox="1">
                <a:spLocks noChangeArrowheads="1"/>
              </p:cNvSpPr>
              <p:nvPr/>
            </p:nvSpPr>
            <p:spPr bwMode="auto">
              <a:xfrm>
                <a:off x="4150" y="3212"/>
                <a:ext cx="157" cy="231"/>
              </a:xfrm>
              <a:prstGeom prst="rect">
                <a:avLst/>
              </a:prstGeom>
              <a:noFill/>
              <a:ln w="9525">
                <a:noFill/>
                <a:miter lim="800000"/>
                <a:headEnd/>
                <a:tailEnd/>
              </a:ln>
              <a:effectLst/>
            </p:spPr>
            <p:txBody>
              <a:bodyPr>
                <a:spAutoFit/>
              </a:bodyPr>
              <a:lstStyle/>
              <a:p>
                <a:pPr eaLnBrk="0" hangingPunct="0">
                  <a:spcBef>
                    <a:spcPct val="50000"/>
                  </a:spcBef>
                </a:pPr>
                <a:r>
                  <a:rPr lang="en-US" sz="1800" b="1" i="1">
                    <a:latin typeface="Times New Roman" pitchFamily="18" charset="0"/>
                  </a:rPr>
                  <a:t>h</a:t>
                </a:r>
                <a:endParaRPr lang="en-US">
                  <a:latin typeface="Times New Roman" pitchFamily="18" charset="0"/>
                </a:endParaRPr>
              </a:p>
            </p:txBody>
          </p:sp>
          <p:sp>
            <p:nvSpPr>
              <p:cNvPr id="63" name="Text Box 44"/>
              <p:cNvSpPr txBox="1">
                <a:spLocks noChangeArrowheads="1"/>
              </p:cNvSpPr>
              <p:nvPr/>
            </p:nvSpPr>
            <p:spPr bwMode="auto">
              <a:xfrm>
                <a:off x="4504" y="3212"/>
                <a:ext cx="156" cy="231"/>
              </a:xfrm>
              <a:prstGeom prst="rect">
                <a:avLst/>
              </a:prstGeom>
              <a:noFill/>
              <a:ln w="9525">
                <a:noFill/>
                <a:miter lim="800000"/>
                <a:headEnd/>
                <a:tailEnd/>
              </a:ln>
              <a:effectLst/>
            </p:spPr>
            <p:txBody>
              <a:bodyPr>
                <a:spAutoFit/>
              </a:bodyPr>
              <a:lstStyle/>
              <a:p>
                <a:pPr algn="just" eaLnBrk="0" hangingPunct="0">
                  <a:spcBef>
                    <a:spcPct val="50000"/>
                  </a:spcBef>
                </a:pPr>
                <a:r>
                  <a:rPr lang="en-US" sz="1800" b="1" i="1">
                    <a:latin typeface="Times New Roman" pitchFamily="18" charset="0"/>
                  </a:rPr>
                  <a:t>j</a:t>
                </a:r>
                <a:endParaRPr lang="en-US">
                  <a:latin typeface="Times New Roman" pitchFamily="18" charset="0"/>
                </a:endParaRPr>
              </a:p>
            </p:txBody>
          </p:sp>
          <p:sp>
            <p:nvSpPr>
              <p:cNvPr id="64" name="Line 45"/>
              <p:cNvSpPr>
                <a:spLocks noChangeShapeType="1"/>
              </p:cNvSpPr>
              <p:nvPr/>
            </p:nvSpPr>
            <p:spPr bwMode="auto">
              <a:xfrm>
                <a:off x="4378" y="3311"/>
                <a:ext cx="43" cy="0"/>
              </a:xfrm>
              <a:prstGeom prst="line">
                <a:avLst/>
              </a:prstGeom>
              <a:noFill/>
              <a:ln w="28575">
                <a:solidFill>
                  <a:schemeClr val="tx1"/>
                </a:solidFill>
                <a:round/>
                <a:headEnd/>
                <a:tailEnd/>
              </a:ln>
              <a:effectLst/>
            </p:spPr>
            <p:txBody>
              <a:bodyPr wrap="none" anchor="ctr">
                <a:spAutoFit/>
              </a:bodyPr>
              <a:lstStyle/>
              <a:p>
                <a:endParaRPr lang="sr-Latn-CS"/>
              </a:p>
            </p:txBody>
          </p:sp>
          <p:sp>
            <p:nvSpPr>
              <p:cNvPr id="65" name="Line 46"/>
              <p:cNvSpPr>
                <a:spLocks noChangeShapeType="1"/>
              </p:cNvSpPr>
              <p:nvPr/>
            </p:nvSpPr>
            <p:spPr bwMode="auto">
              <a:xfrm>
                <a:off x="3946" y="3189"/>
                <a:ext cx="518" cy="81"/>
              </a:xfrm>
              <a:prstGeom prst="line">
                <a:avLst/>
              </a:prstGeom>
              <a:noFill/>
              <a:ln w="19050">
                <a:solidFill>
                  <a:schemeClr val="tx1"/>
                </a:solidFill>
                <a:round/>
                <a:headEnd/>
                <a:tailEnd/>
              </a:ln>
              <a:effectLst/>
            </p:spPr>
            <p:txBody>
              <a:bodyPr anchor="ctr">
                <a:spAutoFit/>
              </a:bodyPr>
              <a:lstStyle/>
              <a:p>
                <a:endParaRPr lang="sr-Latn-CS"/>
              </a:p>
            </p:txBody>
          </p:sp>
          <p:sp>
            <p:nvSpPr>
              <p:cNvPr id="66" name="Oval 47"/>
              <p:cNvSpPr>
                <a:spLocks noChangeArrowheads="1"/>
              </p:cNvSpPr>
              <p:nvPr/>
            </p:nvSpPr>
            <p:spPr bwMode="auto">
              <a:xfrm>
                <a:off x="3470" y="2659"/>
                <a:ext cx="648" cy="856"/>
              </a:xfrm>
              <a:prstGeom prst="ellipse">
                <a:avLst/>
              </a:prstGeom>
              <a:noFill/>
              <a:ln w="9525">
                <a:solidFill>
                  <a:schemeClr val="tx1"/>
                </a:solidFill>
                <a:prstDash val="lgDashDot"/>
                <a:round/>
                <a:headEnd/>
                <a:tailEnd/>
              </a:ln>
              <a:effectLst/>
            </p:spPr>
            <p:txBody>
              <a:bodyPr wrap="none" anchor="ctr">
                <a:spAutoFit/>
              </a:bodyPr>
              <a:lstStyle/>
              <a:p>
                <a:endParaRPr lang="sr-Latn-CS"/>
              </a:p>
            </p:txBody>
          </p:sp>
          <p:sp>
            <p:nvSpPr>
              <p:cNvPr id="67" name="Oval 48"/>
              <p:cNvSpPr>
                <a:spLocks noChangeArrowheads="1"/>
              </p:cNvSpPr>
              <p:nvPr/>
            </p:nvSpPr>
            <p:spPr bwMode="auto">
              <a:xfrm>
                <a:off x="4118" y="3066"/>
                <a:ext cx="562" cy="571"/>
              </a:xfrm>
              <a:prstGeom prst="ellipse">
                <a:avLst/>
              </a:prstGeom>
              <a:noFill/>
              <a:ln w="9525">
                <a:solidFill>
                  <a:schemeClr val="tx1"/>
                </a:solidFill>
                <a:prstDash val="lgDashDot"/>
                <a:round/>
                <a:headEnd/>
                <a:tailEnd/>
              </a:ln>
              <a:effectLst/>
            </p:spPr>
            <p:txBody>
              <a:bodyPr anchor="ctr">
                <a:spAutoFit/>
              </a:bodyPr>
              <a:lstStyle/>
              <a:p>
                <a:endParaRPr lang="sr-Latn-CS"/>
              </a:p>
            </p:txBody>
          </p:sp>
        </p:grpSp>
        <p:graphicFrame>
          <p:nvGraphicFramePr>
            <p:cNvPr id="58" name="Object 49"/>
            <p:cNvGraphicFramePr>
              <a:graphicFrameLocks noChangeAspect="1"/>
            </p:cNvGraphicFramePr>
            <p:nvPr/>
          </p:nvGraphicFramePr>
          <p:xfrm>
            <a:off x="3117" y="3936"/>
            <a:ext cx="1614" cy="247"/>
          </p:xfrm>
          <a:graphic>
            <a:graphicData uri="http://schemas.openxmlformats.org/presentationml/2006/ole">
              <mc:AlternateContent xmlns:mc="http://schemas.openxmlformats.org/markup-compatibility/2006">
                <mc:Choice xmlns:v="urn:schemas-microsoft-com:vml" Requires="v">
                  <p:oleObj spid="_x0000_s203825" name="Document" r:id="rId10" imgW="2670609" imgH="419123" progId="Word.Document.8">
                    <p:embed/>
                  </p:oleObj>
                </mc:Choice>
                <mc:Fallback>
                  <p:oleObj name="Document" r:id="rId10" imgW="2670609" imgH="419123" progId="Word.Document.8">
                    <p:embed/>
                    <p:pic>
                      <p:nvPicPr>
                        <p:cNvPr id="0"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17" y="3936"/>
                          <a:ext cx="1614"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44624"/>
            <a:ext cx="8229600" cy="503238"/>
          </a:xfrm>
        </p:spPr>
        <p:txBody>
          <a:bodyPr/>
          <a:lstStyle/>
          <a:p>
            <a:pPr algn="ctr" eaLnBrk="1" hangingPunct="1">
              <a:defRPr/>
            </a:pPr>
            <a:r>
              <a:rPr lang="sr-Latn-CS" sz="3400" dirty="0">
                <a:solidFill>
                  <a:schemeClr val="bg2"/>
                </a:solidFill>
                <a:effectLst>
                  <a:outerShdw blurRad="38100" dist="38100" dir="2700000" algn="tl">
                    <a:srgbClr val="C0C0C0"/>
                  </a:outerShdw>
                </a:effectLst>
              </a:rPr>
              <a:t>Motivation</a:t>
            </a:r>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2</a:t>
            </a:fld>
            <a:endParaRPr lang="en-US" dirty="0"/>
          </a:p>
        </p:txBody>
      </p:sp>
      <p:sp>
        <p:nvSpPr>
          <p:cNvPr id="15" name="Footer Placeholder 3"/>
          <p:cNvSpPr>
            <a:spLocks noGrp="1"/>
          </p:cNvSpPr>
          <p:nvPr>
            <p:ph type="ftr" sz="quarter" idx="11"/>
          </p:nvPr>
        </p:nvSpPr>
        <p:spPr>
          <a:xfrm>
            <a:off x="2771775" y="6408738"/>
            <a:ext cx="3600450" cy="311150"/>
          </a:xfrm>
          <a:noFill/>
        </p:spPr>
        <p:txBody>
          <a:bodyPr/>
          <a:lstStyle/>
          <a:p>
            <a:r>
              <a:rPr lang="sr-Latn-CS" dirty="0"/>
              <a:t>Petnica, ju</a:t>
            </a:r>
            <a:r>
              <a:rPr lang="en-US" dirty="0"/>
              <a:t>l</a:t>
            </a:r>
            <a:r>
              <a:rPr lang="sr-Latn-CS" dirty="0"/>
              <a:t> </a:t>
            </a:r>
            <a:r>
              <a:rPr lang="en-US" dirty="0"/>
              <a:t>1</a:t>
            </a:r>
            <a:r>
              <a:rPr lang="sr-Latn-CS" dirty="0"/>
              <a:t>5</a:t>
            </a:r>
            <a:endParaRPr lang="en-US" dirty="0"/>
          </a:p>
        </p:txBody>
      </p:sp>
      <p:sp>
        <p:nvSpPr>
          <p:cNvPr id="13" name="Rectangle 6"/>
          <p:cNvSpPr>
            <a:spLocks noChangeArrowheads="1"/>
          </p:cNvSpPr>
          <p:nvPr/>
        </p:nvSpPr>
        <p:spPr bwMode="auto">
          <a:xfrm>
            <a:off x="0" y="69269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The constant advance in computing power makes data collection and storage easier and</a:t>
            </a:r>
            <a:r>
              <a:rPr lang="sr-Latn-CS" dirty="0"/>
              <a:t> cheaper than ever before:</a:t>
            </a:r>
            <a:endParaRPr lang="en-US" dirty="0"/>
          </a:p>
          <a:p>
            <a:pPr marL="742950" lvl="1" indent="-285750">
              <a:spcBef>
                <a:spcPct val="20000"/>
              </a:spcBef>
              <a:buClr>
                <a:schemeClr val="accent2"/>
              </a:buClr>
              <a:buSzPct val="80000"/>
              <a:buFont typeface="Wingdings" pitchFamily="2" charset="2"/>
              <a:buChar char="¨"/>
            </a:pPr>
            <a:r>
              <a:rPr lang="sr-Latn-CS" dirty="0"/>
              <a:t>C</a:t>
            </a:r>
            <a:r>
              <a:rPr lang="en-US" dirty="0" err="1"/>
              <a:t>reation</a:t>
            </a:r>
            <a:r>
              <a:rPr lang="en-US" dirty="0"/>
              <a:t> of vast datasets in science, government and industry</a:t>
            </a:r>
            <a:r>
              <a:rPr lang="sr-Latn-CS" dirty="0"/>
              <a:t> -</a:t>
            </a:r>
            <a:r>
              <a:rPr lang="en-US" dirty="0"/>
              <a:t> </a:t>
            </a:r>
            <a:r>
              <a:rPr lang="en-US" b="1" dirty="0"/>
              <a:t>challenging statistical problems</a:t>
            </a:r>
            <a:r>
              <a:rPr lang="sr-Latn-CS" dirty="0"/>
              <a:t>!!!</a:t>
            </a:r>
          </a:p>
          <a:p>
            <a:pPr marL="1200150" lvl="2" indent="-285750">
              <a:spcBef>
                <a:spcPct val="20000"/>
              </a:spcBef>
              <a:buClr>
                <a:schemeClr val="accent2"/>
              </a:buClr>
              <a:buSzPct val="80000"/>
              <a:buFont typeface="Wingdings" pitchFamily="2" charset="2"/>
              <a:buChar char="¨"/>
            </a:pPr>
            <a:r>
              <a:rPr lang="sr-Latn-CS" dirty="0"/>
              <a:t>A</a:t>
            </a:r>
            <a:r>
              <a:rPr lang="en-US" dirty="0" err="1"/>
              <a:t>bility</a:t>
            </a:r>
            <a:r>
              <a:rPr lang="en-US" dirty="0"/>
              <a:t> to </a:t>
            </a:r>
            <a:r>
              <a:rPr lang="en-US" dirty="0" err="1"/>
              <a:t>analyse</a:t>
            </a:r>
            <a:r>
              <a:rPr lang="en-US" dirty="0"/>
              <a:t> these datasets in a reasonable amount of time and at</a:t>
            </a:r>
            <a:r>
              <a:rPr lang="sr-Latn-CS" dirty="0"/>
              <a:t> </a:t>
            </a:r>
            <a:r>
              <a:rPr lang="en-US" dirty="0"/>
              <a:t>a reasonable cost</a:t>
            </a:r>
            <a:endParaRPr lang="sr-Latn-CS" dirty="0"/>
          </a:p>
          <a:p>
            <a:pPr marL="1200150" lvl="2" indent="-285750">
              <a:spcBef>
                <a:spcPct val="20000"/>
              </a:spcBef>
              <a:buClr>
                <a:schemeClr val="accent2"/>
              </a:buClr>
              <a:buSzPct val="80000"/>
              <a:buFont typeface="Wingdings" pitchFamily="2" charset="2"/>
              <a:buChar char="¨"/>
            </a:pPr>
            <a:r>
              <a:rPr lang="en-US" dirty="0"/>
              <a:t>Until we can find a way of unlocking these datasets,</a:t>
            </a:r>
            <a:r>
              <a:rPr lang="sr-Latn-CS" dirty="0"/>
              <a:t> </a:t>
            </a:r>
            <a:r>
              <a:rPr lang="en-US" dirty="0"/>
              <a:t>the information they contain shall continue to be wasted</a:t>
            </a:r>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
        <p:nvSpPr>
          <p:cNvPr id="9" name="Rectangle 6"/>
          <p:cNvSpPr>
            <a:spLocks noChangeArrowheads="1"/>
          </p:cNvSpPr>
          <p:nvPr/>
        </p:nvSpPr>
        <p:spPr bwMode="auto">
          <a:xfrm>
            <a:off x="0" y="3284984"/>
            <a:ext cx="8820472"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en-US" b="1" dirty="0"/>
              <a:t>Clustering</a:t>
            </a:r>
            <a:r>
              <a:rPr lang="en-US" dirty="0"/>
              <a:t> is one </a:t>
            </a:r>
            <a:r>
              <a:rPr lang="en-US" dirty="0" err="1"/>
              <a:t>suc</a:t>
            </a:r>
            <a:r>
              <a:rPr lang="sr-Latn-CS" dirty="0"/>
              <a:t>h </a:t>
            </a:r>
            <a:r>
              <a:rPr lang="en-US" dirty="0"/>
              <a:t>area </a:t>
            </a:r>
            <a:r>
              <a:rPr lang="sr-Latn-CS" dirty="0"/>
              <a:t>that</a:t>
            </a:r>
            <a:r>
              <a:rPr lang="en-US" dirty="0"/>
              <a:t> analysis </a:t>
            </a:r>
            <a:r>
              <a:rPr lang="en-US" b="1" dirty="0"/>
              <a:t>large datasets</a:t>
            </a:r>
            <a:endParaRPr lang="sr-Latn-CS" dirty="0"/>
          </a:p>
          <a:p>
            <a:pPr marL="342900" indent="-342900">
              <a:spcBef>
                <a:spcPct val="20000"/>
              </a:spcBef>
              <a:buClr>
                <a:schemeClr val="bg2"/>
              </a:buClr>
              <a:buSzPct val="75000"/>
              <a:buFont typeface="Wingdings" pitchFamily="2" charset="2"/>
              <a:buChar char="n"/>
            </a:pPr>
            <a:r>
              <a:rPr lang="en-US" dirty="0"/>
              <a:t>Clustering is employed in many areas</a:t>
            </a:r>
            <a:r>
              <a:rPr lang="sr-Latn-CS" dirty="0"/>
              <a:t> (</a:t>
            </a:r>
            <a:r>
              <a:rPr lang="en-US" dirty="0"/>
              <a:t>widespread use in </a:t>
            </a:r>
            <a:r>
              <a:rPr lang="sr-Latn-CS" dirty="0"/>
              <a:t>fi</a:t>
            </a:r>
            <a:r>
              <a:rPr lang="en-US" dirty="0" err="1"/>
              <a:t>nance</a:t>
            </a:r>
            <a:r>
              <a:rPr lang="en-US" dirty="0"/>
              <a:t>, chemistry, mar</a:t>
            </a:r>
            <a:r>
              <a:rPr lang="sr-Latn-CS" dirty="0"/>
              <a:t>keting, astronomy)</a:t>
            </a:r>
            <a:r>
              <a:rPr lang="en-US" sz="2000" dirty="0"/>
              <a:t> </a:t>
            </a:r>
            <a:endParaRPr lang="en-US" sz="1950" dirty="0"/>
          </a:p>
          <a:p>
            <a:pPr marL="342900" indent="-342900">
              <a:spcBef>
                <a:spcPct val="20000"/>
              </a:spcBef>
              <a:buClr>
                <a:schemeClr val="bg2"/>
              </a:buClr>
              <a:buSzPct val="75000"/>
              <a:buFont typeface="Wingdings" pitchFamily="2" charset="2"/>
              <a:buChar char="n"/>
            </a:pPr>
            <a:endParaRPr lang="en-US" sz="1950" dirty="0">
              <a:solidFill>
                <a:srgbClr val="333399"/>
              </a:solidFill>
              <a:latin typeface="Arial Rounded MT Bold" pitchFamily="34" charset="0"/>
            </a:endParaRPr>
          </a:p>
          <a:p>
            <a:pPr marL="342900" indent="-342900">
              <a:spcBef>
                <a:spcPct val="20000"/>
              </a:spcBef>
              <a:buClr>
                <a:schemeClr val="bg2"/>
              </a:buClr>
              <a:buSzPct val="75000"/>
            </a:pPr>
            <a:endParaRPr lang="sr-Latn-CS" sz="1950" dirty="0">
              <a:solidFill>
                <a:srgbClr val="333399"/>
              </a:solidFill>
              <a:latin typeface="Arial Rounded MT Bold" pitchFamily="34" charset="0"/>
            </a:endParaRPr>
          </a:p>
          <a:p>
            <a:endParaRPr lang="sr-Latn-CS" dirty="0">
              <a:solidFill>
                <a:srgbClr val="009900"/>
              </a:solidFill>
              <a:latin typeface="Arial Rounded MT Bold" pitchFamily="34" charset="0"/>
            </a:endParaRPr>
          </a:p>
          <a:p>
            <a:pPr marL="742950" lvl="1" indent="-285750">
              <a:spcBef>
                <a:spcPct val="20000"/>
              </a:spcBef>
              <a:buClr>
                <a:schemeClr val="accent2"/>
              </a:buClr>
              <a:buSzPct val="80000"/>
            </a:pPr>
            <a:endParaRPr lang="sr-Latn-CS" b="1" dirty="0">
              <a:solidFill>
                <a:srgbClr val="C00000"/>
              </a:solidFill>
              <a:latin typeface="+mn-lt"/>
            </a:endParaRPr>
          </a:p>
        </p:txBody>
      </p:sp>
      <p:sp>
        <p:nvSpPr>
          <p:cNvPr id="10" name="Rectangle 6"/>
          <p:cNvSpPr>
            <a:spLocks noChangeArrowheads="1"/>
          </p:cNvSpPr>
          <p:nvPr/>
        </p:nvSpPr>
        <p:spPr bwMode="auto">
          <a:xfrm>
            <a:off x="-36512" y="429309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dirty="0"/>
              <a:t>A</a:t>
            </a:r>
            <a:r>
              <a:rPr lang="en-US" dirty="0" err="1"/>
              <a:t>nalysing</a:t>
            </a:r>
            <a:r>
              <a:rPr lang="en-US" dirty="0"/>
              <a:t> large datasets via traditional methods</a:t>
            </a:r>
            <a:r>
              <a:rPr lang="sr-Latn-CS" dirty="0"/>
              <a:t> </a:t>
            </a:r>
            <a:r>
              <a:rPr lang="en-US" dirty="0"/>
              <a:t>has moved from being tedious, to being infeasible.</a:t>
            </a:r>
          </a:p>
          <a:p>
            <a:pPr marL="742950" lvl="1" indent="-285750">
              <a:spcBef>
                <a:spcPct val="20000"/>
              </a:spcBef>
              <a:buClr>
                <a:schemeClr val="accent2"/>
              </a:buClr>
              <a:buSzPct val="80000"/>
              <a:buFont typeface="Wingdings" pitchFamily="2" charset="2"/>
              <a:buChar char="¨"/>
            </a:pPr>
            <a:r>
              <a:rPr lang="sr-Latn-CS" dirty="0"/>
              <a:t>T</a:t>
            </a:r>
            <a:r>
              <a:rPr lang="en-US" dirty="0"/>
              <a:t>he </a:t>
            </a:r>
            <a:r>
              <a:rPr lang="sr-Latn-CS" dirty="0"/>
              <a:t>fi</a:t>
            </a:r>
            <a:r>
              <a:rPr lang="en-US" dirty="0" err="1"/>
              <a:t>rst</a:t>
            </a:r>
            <a:r>
              <a:rPr lang="en-US" dirty="0"/>
              <a:t> dataset from the</a:t>
            </a:r>
            <a:r>
              <a:rPr lang="sr-Latn-CS" dirty="0"/>
              <a:t> </a:t>
            </a:r>
            <a:r>
              <a:rPr lang="en-US" dirty="0"/>
              <a:t>Sloan Digital Sky Survey contains the positions and brightness of around 53 million unique</a:t>
            </a:r>
            <a:r>
              <a:rPr lang="sr-Latn-CS" dirty="0"/>
              <a:t> objects</a:t>
            </a:r>
          </a:p>
          <a:p>
            <a:pPr marL="742950" lvl="1" indent="-285750">
              <a:spcBef>
                <a:spcPct val="20000"/>
              </a:spcBef>
              <a:buClr>
                <a:schemeClr val="accent2"/>
              </a:buClr>
              <a:buSzPct val="80000"/>
              <a:buFont typeface="Wingdings" pitchFamily="2" charset="2"/>
              <a:buChar char="¨"/>
            </a:pPr>
            <a:r>
              <a:rPr lang="en-US" dirty="0"/>
              <a:t>The Centre for Computational Drug Discovery at Oxford University has a catalogue of 3.5 billion molecules being screened for their cancer </a:t>
            </a:r>
            <a:r>
              <a:rPr lang="sr-Latn-CS" dirty="0"/>
              <a:t>fi</a:t>
            </a:r>
            <a:r>
              <a:rPr lang="en-US" dirty="0" err="1"/>
              <a:t>ghting</a:t>
            </a:r>
            <a:r>
              <a:rPr lang="sr-Latn-CS" dirty="0"/>
              <a:t> potential</a:t>
            </a: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heckerboard(across)">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k</a:t>
            </a:r>
            <a:r>
              <a:rPr lang="sr-Latn-CS" sz="4000" kern="0" dirty="0">
                <a:solidFill>
                  <a:schemeClr val="bg2"/>
                </a:solidFill>
                <a:effectLst>
                  <a:outerShdw blurRad="38100" dist="38100" dir="2700000" algn="tl">
                    <a:srgbClr val="C0C0C0"/>
                  </a:outerShdw>
                </a:effectLst>
                <a:latin typeface="+mj-lt"/>
                <a:ea typeface="+mj-ea"/>
                <a:cs typeface="+mj-cs"/>
              </a:rPr>
              <a:t>-me</a:t>
            </a:r>
            <a:r>
              <a:rPr lang="en-US" sz="4000" kern="0" dirty="0" err="1">
                <a:solidFill>
                  <a:schemeClr val="bg2"/>
                </a:solidFill>
                <a:effectLst>
                  <a:outerShdw blurRad="38100" dist="38100" dir="2700000" algn="tl">
                    <a:srgbClr val="C0C0C0"/>
                  </a:outerShdw>
                </a:effectLst>
                <a:latin typeface="+mj-lt"/>
                <a:ea typeface="+mj-ea"/>
                <a:cs typeface="+mj-cs"/>
              </a:rPr>
              <a:t>doid</a:t>
            </a:r>
            <a:r>
              <a:rPr lang="sr-Latn-CS" sz="4000" kern="0" dirty="0">
                <a:solidFill>
                  <a:schemeClr val="bg2"/>
                </a:solidFill>
                <a:effectLst>
                  <a:outerShdw blurRad="38100" dist="38100" dir="2700000" algn="tl">
                    <a:srgbClr val="C0C0C0"/>
                  </a:outerShdw>
                </a:effectLst>
                <a:latin typeface="+mj-lt"/>
                <a:ea typeface="+mj-ea"/>
                <a:cs typeface="+mj-cs"/>
              </a:rPr>
              <a:t>s algorithm</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1" name="Rectangle 10"/>
          <p:cNvSpPr/>
          <p:nvPr/>
        </p:nvSpPr>
        <p:spPr>
          <a:xfrm>
            <a:off x="0" y="908720"/>
            <a:ext cx="9144000" cy="1477328"/>
          </a:xfrm>
          <a:prstGeom prst="rect">
            <a:avLst/>
          </a:prstGeom>
        </p:spPr>
        <p:txBody>
          <a:bodyPr wrap="square">
            <a:spAutoFit/>
          </a:bodyPr>
          <a:lstStyle/>
          <a:p>
            <a:pPr marL="342900" indent="-342900">
              <a:buAutoNum type="arabicPeriod" startAt="3"/>
            </a:pPr>
            <a:r>
              <a:rPr lang="en-US" dirty="0"/>
              <a:t>Let                                     . If </a:t>
            </a:r>
            <a:r>
              <a:rPr lang="en-US" b="1" dirty="0" err="1">
                <a:latin typeface="Cambria Math" pitchFamily="18" charset="0"/>
                <a:ea typeface="Cambria Math" pitchFamily="18" charset="0"/>
              </a:rPr>
              <a:t>T</a:t>
            </a:r>
            <a:r>
              <a:rPr lang="en-US" b="1" baseline="-25000" dirty="0" err="1">
                <a:latin typeface="Cambria Math" pitchFamily="18" charset="0"/>
                <a:ea typeface="Cambria Math" pitchFamily="18" charset="0"/>
              </a:rPr>
              <a:t>ih</a:t>
            </a:r>
            <a:r>
              <a:rPr lang="en-US" b="1" baseline="-25000" dirty="0">
                <a:latin typeface="Cambria Math" pitchFamily="18" charset="0"/>
                <a:ea typeface="Cambria Math" pitchFamily="18" charset="0"/>
              </a:rPr>
              <a:t>  </a:t>
            </a:r>
            <a:r>
              <a:rPr lang="en-US" b="1" dirty="0">
                <a:latin typeface="Cambria Math" pitchFamily="18" charset="0"/>
                <a:ea typeface="Cambria Math" pitchFamily="18" charset="0"/>
              </a:rPr>
              <a:t>&lt;0 </a:t>
            </a:r>
            <a:r>
              <a:rPr lang="en-US" dirty="0">
                <a:latin typeface="Cambria Math" pitchFamily="18" charset="0"/>
                <a:ea typeface="Cambria Math" pitchFamily="18" charset="0"/>
              </a:rPr>
              <a:t>then swap </a:t>
            </a:r>
            <a:r>
              <a:rPr lang="en-US" b="1" dirty="0" err="1">
                <a:latin typeface="Cambria Math" pitchFamily="18" charset="0"/>
                <a:ea typeface="Cambria Math" pitchFamily="18" charset="0"/>
              </a:rPr>
              <a:t>i</a:t>
            </a:r>
            <a:r>
              <a:rPr lang="en-US" b="1" dirty="0">
                <a:latin typeface="Cambria Math" pitchFamily="18" charset="0"/>
                <a:ea typeface="Cambria Math" pitchFamily="18" charset="0"/>
              </a:rPr>
              <a:t>*</a:t>
            </a:r>
            <a:r>
              <a:rPr lang="en-US" b="1" dirty="0">
                <a:latin typeface="Cambria Math"/>
                <a:ea typeface="Cambria Math"/>
              </a:rPr>
              <a:t>↔</a:t>
            </a:r>
            <a:r>
              <a:rPr lang="en-US" b="1" dirty="0">
                <a:latin typeface="Cambria Math" pitchFamily="18" charset="0"/>
                <a:ea typeface="Cambria Math" pitchFamily="18" charset="0"/>
              </a:rPr>
              <a:t>h*</a:t>
            </a:r>
            <a:r>
              <a:rPr lang="en-US" dirty="0">
                <a:latin typeface="Cambria Math" pitchFamily="18" charset="0"/>
                <a:ea typeface="Cambria Math" pitchFamily="18" charset="0"/>
              </a:rPr>
              <a:t>. </a:t>
            </a:r>
            <a:r>
              <a:rPr lang="en-US" dirty="0">
                <a:latin typeface="+mj-lt"/>
                <a:ea typeface="Cambria Math" pitchFamily="18" charset="0"/>
              </a:rPr>
              <a:t>Now,</a:t>
            </a:r>
            <a:r>
              <a:rPr lang="en-US" dirty="0">
                <a:latin typeface="Cambria Math" pitchFamily="18" charset="0"/>
                <a:ea typeface="Cambria Math" pitchFamily="18" charset="0"/>
              </a:rPr>
              <a:t> </a:t>
            </a:r>
            <a:r>
              <a:rPr lang="en-US" b="1" dirty="0">
                <a:latin typeface="Cambria Math" pitchFamily="18" charset="0"/>
                <a:ea typeface="Cambria Math" pitchFamily="18" charset="0"/>
              </a:rPr>
              <a:t>h</a:t>
            </a:r>
            <a:r>
              <a:rPr lang="en-US" dirty="0">
                <a:latin typeface="Cambria Math" pitchFamily="18" charset="0"/>
                <a:ea typeface="Cambria Math" pitchFamily="18" charset="0"/>
              </a:rPr>
              <a:t> </a:t>
            </a:r>
            <a:r>
              <a:rPr lang="en-US" dirty="0">
                <a:latin typeface="Arila"/>
                <a:ea typeface="Cambria Math" pitchFamily="18" charset="0"/>
              </a:rPr>
              <a:t>is selected and</a:t>
            </a:r>
            <a:r>
              <a:rPr lang="en-US" dirty="0">
                <a:latin typeface="Cambria Math" pitchFamily="18" charset="0"/>
                <a:ea typeface="Cambria Math" pitchFamily="18" charset="0"/>
              </a:rPr>
              <a:t> </a:t>
            </a:r>
            <a:r>
              <a:rPr lang="en-US" b="1" dirty="0" err="1">
                <a:latin typeface="Cambria Math" pitchFamily="18" charset="0"/>
                <a:ea typeface="Cambria Math" pitchFamily="18" charset="0"/>
              </a:rPr>
              <a:t>i</a:t>
            </a:r>
            <a:r>
              <a:rPr lang="en-US" dirty="0">
                <a:latin typeface="Cambria Math" pitchFamily="18" charset="0"/>
                <a:ea typeface="Cambria Math" pitchFamily="18" charset="0"/>
              </a:rPr>
              <a:t> </a:t>
            </a:r>
            <a:r>
              <a:rPr lang="en-US" dirty="0">
                <a:latin typeface="+mj-lt"/>
                <a:ea typeface="Cambria Math" pitchFamily="18" charset="0"/>
              </a:rPr>
              <a:t>is non-selected</a:t>
            </a:r>
            <a:r>
              <a:rPr lang="en-US" dirty="0">
                <a:latin typeface="Cambria Math" pitchFamily="18" charset="0"/>
                <a:ea typeface="Cambria Math" pitchFamily="18" charset="0"/>
              </a:rPr>
              <a:t>.</a:t>
            </a:r>
            <a:br>
              <a:rPr lang="en-US" dirty="0">
                <a:latin typeface="Cambria Math" pitchFamily="18" charset="0"/>
                <a:ea typeface="Cambria Math" pitchFamily="18" charset="0"/>
              </a:rPr>
            </a:br>
            <a:r>
              <a:rPr lang="en-US" dirty="0">
                <a:latin typeface="+mj-lt"/>
                <a:ea typeface="Cambria Math" pitchFamily="18" charset="0"/>
              </a:rPr>
              <a:t>Go to step 2.</a:t>
            </a:r>
          </a:p>
          <a:p>
            <a:pPr marL="342900" indent="-342900">
              <a:buAutoNum type="arabicPeriod" startAt="3"/>
            </a:pPr>
            <a:r>
              <a:rPr lang="en-US" dirty="0"/>
              <a:t>Allocate each non-selected object to the cluster defined by the nearest </a:t>
            </a:r>
            <a:r>
              <a:rPr lang="en-US" dirty="0" err="1"/>
              <a:t>medoid</a:t>
            </a:r>
            <a:r>
              <a:rPr lang="en-US" dirty="0"/>
              <a:t>. </a:t>
            </a:r>
            <a:r>
              <a:rPr lang="en-US" dirty="0">
                <a:latin typeface="Cambria Math" pitchFamily="18" charset="0"/>
                <a:ea typeface="Cambria Math" pitchFamily="18" charset="0"/>
              </a:rPr>
              <a:t/>
            </a:r>
            <a:br>
              <a:rPr lang="en-US" dirty="0">
                <a:latin typeface="Cambria Math" pitchFamily="18" charset="0"/>
                <a:ea typeface="Cambria Math" pitchFamily="18" charset="0"/>
              </a:rPr>
            </a:br>
            <a:endParaRPr lang="en-US" dirty="0"/>
          </a:p>
        </p:txBody>
      </p:sp>
      <p:sp>
        <p:nvSpPr>
          <p:cNvPr id="2007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20480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204803" name="Object 3"/>
          <p:cNvGraphicFramePr>
            <a:graphicFrameLocks noChangeAspect="1"/>
          </p:cNvGraphicFramePr>
          <p:nvPr/>
        </p:nvGraphicFramePr>
        <p:xfrm>
          <a:off x="827584" y="908720"/>
          <a:ext cx="2173196" cy="404664"/>
        </p:xfrm>
        <a:graphic>
          <a:graphicData uri="http://schemas.openxmlformats.org/presentationml/2006/ole">
            <mc:AlternateContent xmlns:mc="http://schemas.openxmlformats.org/markup-compatibility/2006">
              <mc:Choice xmlns:v="urn:schemas-microsoft-com:vml" Requires="v">
                <p:oleObj spid="_x0000_s204813" name="Equation" r:id="rId4" imgW="1384300" imgH="254000" progId="Equation.3">
                  <p:embed/>
                </p:oleObj>
              </mc:Choice>
              <mc:Fallback>
                <p:oleObj name="Equation" r:id="rId4" imgW="1384300" imgH="25400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584" y="908720"/>
                        <a:ext cx="2173196" cy="4046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6"/>
          <p:cNvSpPr>
            <a:spLocks noChangeArrowheads="1"/>
          </p:cNvSpPr>
          <p:nvPr/>
        </p:nvSpPr>
        <p:spPr bwMode="auto">
          <a:xfrm>
            <a:off x="-36512" y="2204864"/>
            <a:ext cx="8820472" cy="1368152"/>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Advantages:</a:t>
            </a:r>
          </a:p>
          <a:p>
            <a:pPr marL="742950" lvl="1" indent="-285750">
              <a:spcBef>
                <a:spcPct val="20000"/>
              </a:spcBef>
              <a:buClr>
                <a:schemeClr val="accent2"/>
              </a:buClr>
              <a:buSzPct val="80000"/>
              <a:buFont typeface="Wingdings" pitchFamily="2" charset="2"/>
              <a:buChar char="¨"/>
            </a:pPr>
            <a:r>
              <a:rPr lang="en-US" dirty="0" err="1"/>
              <a:t>i</a:t>
            </a:r>
            <a:r>
              <a:rPr lang="sr-Latn-CS" dirty="0"/>
              <a:t>t does not</a:t>
            </a:r>
            <a:r>
              <a:rPr lang="en-US" dirty="0"/>
              <a:t> have to store a vast amount of information in addition to the original data in memory (labels of the selected object)</a:t>
            </a:r>
            <a:endParaRPr lang="sr-Latn-CS" dirty="0"/>
          </a:p>
          <a:p>
            <a:pPr marL="742950" lvl="1" indent="-285750">
              <a:spcBef>
                <a:spcPct val="20000"/>
              </a:spcBef>
              <a:buClr>
                <a:schemeClr val="accent2"/>
              </a:buClr>
              <a:buSzPct val="80000"/>
              <a:buFont typeface="Wingdings" pitchFamily="2" charset="2"/>
              <a:buChar char="¨"/>
            </a:pPr>
            <a:r>
              <a:rPr lang="en-US" b="1" dirty="0">
                <a:solidFill>
                  <a:srgbClr val="009900"/>
                </a:solidFill>
              </a:rPr>
              <a:t>robust:</a:t>
            </a:r>
            <a:r>
              <a:rPr lang="en-US" dirty="0"/>
              <a:t> resistant against outliers in the data</a:t>
            </a: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
        <p:nvSpPr>
          <p:cNvPr id="13" name="Rectangle 6"/>
          <p:cNvSpPr>
            <a:spLocks noChangeArrowheads="1"/>
          </p:cNvSpPr>
          <p:nvPr/>
        </p:nvSpPr>
        <p:spPr bwMode="auto">
          <a:xfrm>
            <a:off x="-36512" y="3573016"/>
            <a:ext cx="8820472" cy="2448272"/>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Disadvantages:</a:t>
            </a:r>
          </a:p>
          <a:p>
            <a:pPr marL="742950" lvl="1" indent="-285750">
              <a:spcBef>
                <a:spcPct val="20000"/>
              </a:spcBef>
              <a:buClr>
                <a:schemeClr val="accent2"/>
              </a:buClr>
              <a:buSzPct val="80000"/>
              <a:buFont typeface="Wingdings" pitchFamily="2" charset="2"/>
              <a:buChar char="¨"/>
            </a:pPr>
            <a:r>
              <a:rPr lang="en-US" dirty="0"/>
              <a:t>the algorithm needs the number of clusters </a:t>
            </a:r>
            <a:r>
              <a:rPr lang="en-US" b="1" dirty="0">
                <a:latin typeface="Cambria Math" pitchFamily="18" charset="0"/>
                <a:ea typeface="Cambria Math" pitchFamily="18" charset="0"/>
              </a:rPr>
              <a:t>k</a:t>
            </a:r>
            <a:r>
              <a:rPr lang="en-US" dirty="0"/>
              <a:t> to be entered as input</a:t>
            </a:r>
          </a:p>
          <a:p>
            <a:pPr marL="742950" lvl="1" indent="-285750">
              <a:spcBef>
                <a:spcPct val="20000"/>
              </a:spcBef>
              <a:buClr>
                <a:schemeClr val="accent2"/>
              </a:buClr>
              <a:buSzPct val="80000"/>
              <a:buFont typeface="Wingdings" pitchFamily="2" charset="2"/>
              <a:buChar char="¨"/>
            </a:pPr>
            <a:r>
              <a:rPr lang="en-US" dirty="0"/>
              <a:t>the time complexity per iteration of the algorithm is </a:t>
            </a:r>
            <a:r>
              <a:rPr lang="en-US" b="1" dirty="0">
                <a:latin typeface="Cambria Math" pitchFamily="18" charset="0"/>
                <a:ea typeface="Cambria Math" pitchFamily="18" charset="0"/>
              </a:rPr>
              <a:t>O(n</a:t>
            </a:r>
            <a:r>
              <a:rPr lang="en-US" b="1" baseline="30000" dirty="0">
                <a:latin typeface="Cambria Math" pitchFamily="18" charset="0"/>
                <a:ea typeface="Cambria Math" pitchFamily="18" charset="0"/>
              </a:rPr>
              <a:t>2</a:t>
            </a:r>
            <a:r>
              <a:rPr lang="en-US" b="1" dirty="0">
                <a:latin typeface="Cambria Math" pitchFamily="18" charset="0"/>
                <a:ea typeface="Cambria Math" pitchFamily="18" charset="0"/>
              </a:rPr>
              <a:t>)</a:t>
            </a:r>
            <a:r>
              <a:rPr lang="en-US" dirty="0"/>
              <a:t>.  Namely, for each iteration there are </a:t>
            </a:r>
            <a:r>
              <a:rPr lang="en-US" b="1" dirty="0">
                <a:latin typeface="Cambria Math" pitchFamily="18" charset="0"/>
                <a:ea typeface="Cambria Math" pitchFamily="18" charset="0"/>
              </a:rPr>
              <a:t>k(n -k)</a:t>
            </a:r>
            <a:r>
              <a:rPr lang="en-US" dirty="0"/>
              <a:t>  swaps to consider; calculating each swap involves accessing </a:t>
            </a:r>
            <a:r>
              <a:rPr lang="en-US" b="1" dirty="0">
                <a:latin typeface="Cambria Math" pitchFamily="18" charset="0"/>
                <a:ea typeface="Cambria Math" pitchFamily="18" charset="0"/>
              </a:rPr>
              <a:t>(n-k)</a:t>
            </a:r>
            <a:r>
              <a:rPr lang="en-US" dirty="0"/>
              <a:t> distances, making one </a:t>
            </a:r>
            <a:r>
              <a:rPr lang="sr-Latn-CS" dirty="0"/>
              <a:t>iteration </a:t>
            </a:r>
            <a:r>
              <a:rPr lang="sr-Latn-CS" b="1" dirty="0">
                <a:latin typeface="Cambria Math" pitchFamily="18" charset="0"/>
                <a:ea typeface="Cambria Math" pitchFamily="18" charset="0"/>
              </a:rPr>
              <a:t>O(k(n </a:t>
            </a:r>
            <a:r>
              <a:rPr lang="en-US" b="1" dirty="0">
                <a:latin typeface="Cambria Math" pitchFamily="18" charset="0"/>
                <a:ea typeface="Cambria Math" pitchFamily="18" charset="0"/>
              </a:rPr>
              <a:t>-</a:t>
            </a:r>
            <a:r>
              <a:rPr lang="sr-Latn-CS" b="1" dirty="0">
                <a:latin typeface="Cambria Math" pitchFamily="18" charset="0"/>
                <a:ea typeface="Cambria Math" pitchFamily="18" charset="0"/>
              </a:rPr>
              <a:t>k)</a:t>
            </a:r>
            <a:r>
              <a:rPr lang="sr-Latn-CS" b="1" baseline="30000" dirty="0">
                <a:latin typeface="Cambria Math" pitchFamily="18" charset="0"/>
                <a:ea typeface="Cambria Math" pitchFamily="18" charset="0"/>
              </a:rPr>
              <a:t>2</a:t>
            </a:r>
            <a:r>
              <a:rPr lang="sr-Latn-CS" b="1" dirty="0">
                <a:latin typeface="Cambria Math" pitchFamily="18" charset="0"/>
                <a:ea typeface="Cambria Math" pitchFamily="18" charset="0"/>
              </a:rPr>
              <a:t>)</a:t>
            </a:r>
            <a:endParaRPr lang="en-US" b="1" dirty="0">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r>
              <a:rPr lang="en-US" b="1" dirty="0">
                <a:solidFill>
                  <a:srgbClr val="FF0000"/>
                </a:solidFill>
              </a:rPr>
              <a:t>by using </a:t>
            </a:r>
            <a:r>
              <a:rPr lang="en-US" b="1" dirty="0" err="1">
                <a:solidFill>
                  <a:srgbClr val="FF0000"/>
                </a:solidFill>
              </a:rPr>
              <a:t>medoids</a:t>
            </a:r>
            <a:r>
              <a:rPr lang="en-US" b="1" dirty="0">
                <a:solidFill>
                  <a:srgbClr val="FF0000"/>
                </a:solidFill>
              </a:rPr>
              <a:t>, the algorithm does not provide any way of describing the clusters other than in terms of membership details</a:t>
            </a:r>
            <a:endParaRPr lang="en-US" b="1" dirty="0">
              <a:solidFill>
                <a:srgbClr val="FF0000"/>
              </a:solidFill>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en-US" b="1" dirty="0">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sr-Latn-CS" b="1" dirty="0"/>
          </a:p>
          <a:p>
            <a:pPr marL="742950" lvl="1" indent="-285750">
              <a:spcBef>
                <a:spcPct val="20000"/>
              </a:spcBef>
              <a:buClr>
                <a:schemeClr val="accent2"/>
              </a:buClr>
              <a:buSzPct val="80000"/>
            </a:pP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heckerboard(across)">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3"/>
          <p:cNvSpPr>
            <a:spLocks noGrp="1" noChangeArrowheads="1"/>
          </p:cNvSpPr>
          <p:nvPr>
            <p:ph type="body" idx="1"/>
          </p:nvPr>
        </p:nvSpPr>
        <p:spPr>
          <a:xfrm>
            <a:off x="-36512" y="1844824"/>
            <a:ext cx="5554960" cy="2985294"/>
          </a:xfrm>
        </p:spPr>
        <p:txBody>
          <a:bodyPr/>
          <a:lstStyle/>
          <a:p>
            <a:pPr>
              <a:buNone/>
            </a:pPr>
            <a:endParaRPr lang="sr-Latn-CS" sz="1800" b="1" dirty="0"/>
          </a:p>
          <a:p>
            <a:pPr>
              <a:buNone/>
            </a:pPr>
            <a:endParaRPr lang="sr-Latn-CS" sz="1800" b="1" dirty="0"/>
          </a:p>
          <a:p>
            <a:pPr>
              <a:buNone/>
            </a:pPr>
            <a:r>
              <a:rPr lang="sr-Latn-CS" sz="1800" b="1" dirty="0">
                <a:latin typeface="Calibri" pitchFamily="34" charset="0"/>
              </a:rPr>
              <a:t>{           </a:t>
            </a:r>
            <a:endParaRPr lang="en-US" sz="1800" b="1" dirty="0">
              <a:latin typeface="Calibri" pitchFamily="34" charset="0"/>
            </a:endParaRPr>
          </a:p>
          <a:p>
            <a:pPr>
              <a:buNone/>
            </a:pPr>
            <a:r>
              <a:rPr lang="en-US" sz="1800" b="1" dirty="0">
                <a:latin typeface="Calibri" pitchFamily="34" charset="0"/>
              </a:rPr>
              <a:t>          </a:t>
            </a:r>
            <a:r>
              <a:rPr lang="sr-Latn-CS" sz="1800" b="1" dirty="0">
                <a:latin typeface="Calibri" pitchFamily="34" charset="0"/>
              </a:rPr>
              <a:t> T =</a:t>
            </a:r>
            <a:r>
              <a:rPr lang="sr-Latn-CS" sz="1800" b="1" dirty="0">
                <a:latin typeface="Calibri" pitchFamily="34" charset="0"/>
                <a:ea typeface="Cambria Math"/>
              </a:rPr>
              <a:t>⌀</a:t>
            </a:r>
            <a:r>
              <a:rPr lang="sr-Latn-CS" sz="1800" b="1" dirty="0">
                <a:latin typeface="Calibri" pitchFamily="34" charset="0"/>
              </a:rPr>
              <a:t> ;</a:t>
            </a:r>
          </a:p>
          <a:p>
            <a:pPr>
              <a:buNone/>
            </a:pPr>
            <a:r>
              <a:rPr lang="sr-Latn-CS" sz="1800" b="1" dirty="0">
                <a:latin typeface="Calibri" pitchFamily="34" charset="0"/>
              </a:rPr>
              <a:t>            U = { 1 };</a:t>
            </a:r>
          </a:p>
          <a:p>
            <a:pPr>
              <a:buNone/>
            </a:pPr>
            <a:r>
              <a:rPr lang="sr-Latn-CS" sz="1800" b="1" dirty="0">
                <a:latin typeface="Calibri" pitchFamily="34" charset="0"/>
              </a:rPr>
              <a:t>            while (</a:t>
            </a:r>
            <a:r>
              <a:rPr lang="sr-Latn-CS" sz="1800" b="1" i="1" dirty="0">
                <a:latin typeface="Calibri" pitchFamily="34" charset="0"/>
              </a:rPr>
              <a:t>U</a:t>
            </a:r>
            <a:r>
              <a:rPr lang="sr-Latn-CS" sz="1800" b="1" i="1" dirty="0">
                <a:latin typeface="Calibri" pitchFamily="34" charset="0"/>
                <a:ea typeface="Cambria Math"/>
              </a:rPr>
              <a:t>≠</a:t>
            </a:r>
            <a:r>
              <a:rPr lang="sr-Latn-CS" sz="1800" b="1" i="1" dirty="0">
                <a:latin typeface="Calibri" pitchFamily="34" charset="0"/>
              </a:rPr>
              <a:t>V</a:t>
            </a:r>
            <a:r>
              <a:rPr lang="sr-Latn-CS" sz="1800" b="1" dirty="0">
                <a:latin typeface="Calibri" pitchFamily="34" charset="0"/>
              </a:rPr>
              <a:t>)</a:t>
            </a:r>
          </a:p>
          <a:p>
            <a:pPr>
              <a:buNone/>
            </a:pPr>
            <a:r>
              <a:rPr lang="sr-Latn-CS" sz="1800" b="1" dirty="0">
                <a:latin typeface="Calibri" pitchFamily="34" charset="0"/>
              </a:rPr>
              <a:t>            {</a:t>
            </a:r>
          </a:p>
          <a:p>
            <a:pPr>
              <a:buNone/>
            </a:pPr>
            <a:r>
              <a:rPr lang="sr-Latn-CS" sz="1800" b="1" dirty="0">
                <a:latin typeface="Calibri" pitchFamily="34" charset="0"/>
              </a:rPr>
              <a:t>                let (</a:t>
            </a:r>
            <a:r>
              <a:rPr lang="sr-Latn-CS" sz="1800" b="1" i="1" dirty="0">
                <a:latin typeface="Calibri" pitchFamily="34" charset="0"/>
              </a:rPr>
              <a:t>u</a:t>
            </a:r>
            <a:r>
              <a:rPr lang="sr-Latn-CS" sz="1800" b="1" dirty="0">
                <a:latin typeface="Calibri" pitchFamily="34" charset="0"/>
              </a:rPr>
              <a:t>, </a:t>
            </a:r>
            <a:r>
              <a:rPr lang="sr-Latn-CS" sz="1800" b="1" i="1" dirty="0">
                <a:latin typeface="Calibri" pitchFamily="34" charset="0"/>
              </a:rPr>
              <a:t>v</a:t>
            </a:r>
            <a:r>
              <a:rPr lang="sr-Latn-CS" sz="1800" b="1" dirty="0">
                <a:latin typeface="Calibri" pitchFamily="34" charset="0"/>
              </a:rPr>
              <a:t>) be the lowest cost edge</a:t>
            </a:r>
          </a:p>
          <a:p>
            <a:pPr>
              <a:buNone/>
            </a:pPr>
            <a:r>
              <a:rPr lang="sr-Latn-CS" sz="1800" b="1" dirty="0">
                <a:latin typeface="Calibri" pitchFamily="34" charset="0"/>
              </a:rPr>
              <a:t>                such that </a:t>
            </a:r>
            <a:r>
              <a:rPr lang="sr-Latn-CS" sz="1800" b="1" i="1" dirty="0">
                <a:latin typeface="Calibri" pitchFamily="34" charset="0"/>
              </a:rPr>
              <a:t>u</a:t>
            </a:r>
            <a:r>
              <a:rPr lang="sr-Latn-CS" sz="1800" b="1" i="1" dirty="0">
                <a:latin typeface="Cambria Math"/>
                <a:ea typeface="Cambria Math"/>
              </a:rPr>
              <a:t>∊</a:t>
            </a:r>
            <a:r>
              <a:rPr lang="sr-Latn-CS" sz="1800" b="1" i="1" dirty="0">
                <a:latin typeface="Calibri" pitchFamily="34" charset="0"/>
              </a:rPr>
              <a:t>U</a:t>
            </a:r>
            <a:r>
              <a:rPr lang="sr-Latn-CS" sz="1800" b="1" dirty="0">
                <a:latin typeface="Calibri" pitchFamily="34" charset="0"/>
              </a:rPr>
              <a:t> and </a:t>
            </a:r>
            <a:r>
              <a:rPr lang="sr-Latn-CS" sz="1800" b="1" i="1" dirty="0">
                <a:latin typeface="Calibri" pitchFamily="34" charset="0"/>
              </a:rPr>
              <a:t>v</a:t>
            </a:r>
            <a:r>
              <a:rPr lang="sr-Latn-CS" sz="1800" b="1" i="1" dirty="0">
                <a:latin typeface="Cambria Math"/>
                <a:ea typeface="Cambria Math"/>
              </a:rPr>
              <a:t>∊</a:t>
            </a:r>
            <a:r>
              <a:rPr lang="sr-Latn-CS" sz="1800" b="1" i="1" dirty="0">
                <a:latin typeface="Calibri" pitchFamily="34" charset="0"/>
              </a:rPr>
              <a:t>V</a:t>
            </a:r>
            <a:r>
              <a:rPr lang="sr-Latn-CS" sz="1800" b="1" dirty="0">
                <a:latin typeface="Calibri" pitchFamily="34" charset="0"/>
              </a:rPr>
              <a:t> </a:t>
            </a:r>
            <a:r>
              <a:rPr lang="sr-Latn-CS" sz="1800" b="1" i="1" dirty="0">
                <a:latin typeface="Cambria Math"/>
                <a:ea typeface="Cambria Math"/>
              </a:rPr>
              <a:t>∖</a:t>
            </a:r>
            <a:r>
              <a:rPr lang="sr-Latn-CS" sz="1800" b="1" dirty="0">
                <a:latin typeface="Calibri" pitchFamily="34" charset="0"/>
              </a:rPr>
              <a:t> </a:t>
            </a:r>
            <a:r>
              <a:rPr lang="sr-Latn-CS" sz="1800" b="1" i="1" dirty="0">
                <a:latin typeface="Calibri" pitchFamily="34" charset="0"/>
              </a:rPr>
              <a:t>U</a:t>
            </a:r>
            <a:r>
              <a:rPr lang="sr-Latn-CS" sz="1800" b="1" dirty="0">
                <a:latin typeface="Calibri" pitchFamily="34" charset="0"/>
              </a:rPr>
              <a:t>;</a:t>
            </a:r>
          </a:p>
          <a:p>
            <a:pPr>
              <a:buNone/>
            </a:pPr>
            <a:r>
              <a:rPr lang="sr-Latn-CS" sz="1800" b="1" i="1" dirty="0">
                <a:latin typeface="Calibri" pitchFamily="34" charset="0"/>
              </a:rPr>
              <a:t>		T</a:t>
            </a:r>
            <a:r>
              <a:rPr lang="sr-Latn-CS" sz="1800" b="1" dirty="0">
                <a:latin typeface="Calibri" pitchFamily="34" charset="0"/>
              </a:rPr>
              <a:t> = </a:t>
            </a:r>
            <a:r>
              <a:rPr lang="sr-Latn-CS" sz="1800" b="1" i="1" dirty="0">
                <a:latin typeface="Calibri" pitchFamily="34" charset="0"/>
              </a:rPr>
              <a:t>T</a:t>
            </a:r>
            <a:r>
              <a:rPr lang="sr-Latn-CS" sz="1800" b="1" i="1" dirty="0">
                <a:latin typeface="Cambria Math"/>
                <a:ea typeface="Cambria Math"/>
              </a:rPr>
              <a:t>∪</a:t>
            </a:r>
            <a:r>
              <a:rPr lang="sr-Latn-CS" sz="1800" b="1" dirty="0">
                <a:latin typeface="Calibri" pitchFamily="34" charset="0"/>
              </a:rPr>
              <a:t> {(</a:t>
            </a:r>
            <a:r>
              <a:rPr lang="sr-Latn-CS" sz="1800" b="1" i="1" dirty="0">
                <a:latin typeface="Calibri" pitchFamily="34" charset="0"/>
              </a:rPr>
              <a:t>u</a:t>
            </a:r>
            <a:r>
              <a:rPr lang="sr-Latn-CS" sz="1800" b="1" dirty="0">
                <a:latin typeface="Calibri" pitchFamily="34" charset="0"/>
              </a:rPr>
              <a:t>, </a:t>
            </a:r>
            <a:r>
              <a:rPr lang="sr-Latn-CS" sz="1800" b="1" i="1" dirty="0">
                <a:latin typeface="Calibri" pitchFamily="34" charset="0"/>
              </a:rPr>
              <a:t>v</a:t>
            </a:r>
            <a:r>
              <a:rPr lang="sr-Latn-CS" sz="1800" b="1" dirty="0">
                <a:latin typeface="Calibri" pitchFamily="34" charset="0"/>
              </a:rPr>
              <a:t>)}</a:t>
            </a:r>
          </a:p>
          <a:p>
            <a:pPr>
              <a:buNone/>
            </a:pPr>
            <a:r>
              <a:rPr lang="sr-Latn-CS" sz="1800" b="1" i="1" dirty="0">
                <a:latin typeface="Calibri" pitchFamily="34" charset="0"/>
              </a:rPr>
              <a:t>		U</a:t>
            </a:r>
            <a:r>
              <a:rPr lang="sr-Latn-CS" sz="1800" b="1" dirty="0">
                <a:latin typeface="Calibri" pitchFamily="34" charset="0"/>
              </a:rPr>
              <a:t> = </a:t>
            </a:r>
            <a:r>
              <a:rPr lang="sr-Latn-CS" sz="1800" b="1" i="1" dirty="0">
                <a:latin typeface="Calibri" pitchFamily="34" charset="0"/>
              </a:rPr>
              <a:t>U</a:t>
            </a:r>
            <a:r>
              <a:rPr lang="sr-Latn-CS" sz="1800" b="1" i="1" dirty="0">
                <a:latin typeface="Cambria Math"/>
                <a:ea typeface="Cambria Math"/>
              </a:rPr>
              <a:t>∪</a:t>
            </a:r>
            <a:r>
              <a:rPr lang="sr-Latn-CS" sz="1800" b="1" dirty="0">
                <a:latin typeface="Calibri" pitchFamily="34" charset="0"/>
              </a:rPr>
              <a:t> {</a:t>
            </a:r>
            <a:r>
              <a:rPr lang="sr-Latn-CS" sz="1800" b="1" i="1" dirty="0">
                <a:latin typeface="Calibri" pitchFamily="34" charset="0"/>
              </a:rPr>
              <a:t>v</a:t>
            </a:r>
            <a:r>
              <a:rPr lang="sr-Latn-CS" sz="1800" b="1" dirty="0">
                <a:latin typeface="Calibri" pitchFamily="34" charset="0"/>
              </a:rPr>
              <a:t>}</a:t>
            </a:r>
          </a:p>
          <a:p>
            <a:pPr>
              <a:buNone/>
            </a:pPr>
            <a:r>
              <a:rPr lang="sr-Latn-CS" sz="1800" b="1" dirty="0">
                <a:latin typeface="Calibri" pitchFamily="34" charset="0"/>
              </a:rPr>
              <a:t>		 }</a:t>
            </a:r>
          </a:p>
          <a:p>
            <a:pPr>
              <a:buNone/>
            </a:pPr>
            <a:r>
              <a:rPr lang="sr-Latn-CS" sz="1800" b="1" dirty="0">
                <a:latin typeface="Calibri" pitchFamily="34" charset="0"/>
              </a:rPr>
              <a:t>} </a:t>
            </a:r>
          </a:p>
        </p:txBody>
      </p:sp>
      <p:sp>
        <p:nvSpPr>
          <p:cNvPr id="6" name="Rectangle 2"/>
          <p:cNvSpPr>
            <a:spLocks noGrp="1" noChangeArrowheads="1"/>
          </p:cNvSpPr>
          <p:nvPr>
            <p:ph type="title"/>
          </p:nvPr>
        </p:nvSpPr>
        <p:spPr>
          <a:xfrm>
            <a:off x="749300" y="189459"/>
            <a:ext cx="8229600" cy="503237"/>
          </a:xfrm>
        </p:spPr>
        <p:txBody>
          <a:bodyPr/>
          <a:lstStyle/>
          <a:p>
            <a:pPr algn="ctr" eaLnBrk="1" hangingPunct="1">
              <a:defRPr/>
            </a:pPr>
            <a:r>
              <a:rPr lang="en-US" sz="3000" dirty="0">
                <a:solidFill>
                  <a:schemeClr val="bg2"/>
                </a:solidFill>
                <a:effectLst>
                  <a:outerShdw blurRad="38100" dist="38100" dir="2700000" algn="tl">
                    <a:srgbClr val="C0C0C0"/>
                  </a:outerShdw>
                </a:effectLst>
              </a:rPr>
              <a:t>Partitioning methods using </a:t>
            </a:r>
            <a:r>
              <a:rPr lang="sr-Latn-CS" sz="3000" dirty="0">
                <a:solidFill>
                  <a:schemeClr val="bg2"/>
                </a:solidFill>
                <a:effectLst>
                  <a:outerShdw blurRad="38100" dist="38100" dir="2700000" algn="tl">
                    <a:srgbClr val="C0C0C0"/>
                  </a:outerShdw>
                </a:effectLst>
              </a:rPr>
              <a:t>Prim</a:t>
            </a:r>
            <a:r>
              <a:rPr lang="en-US" sz="3000" dirty="0">
                <a:solidFill>
                  <a:schemeClr val="bg2"/>
                </a:solidFill>
                <a:effectLst>
                  <a:outerShdw blurRad="38100" dist="38100" dir="2700000" algn="tl">
                    <a:srgbClr val="C0C0C0"/>
                  </a:outerShdw>
                </a:effectLst>
              </a:rPr>
              <a:t>’s/</a:t>
            </a:r>
            <a:r>
              <a:rPr lang="en-US" sz="3000" dirty="0" err="1">
                <a:solidFill>
                  <a:schemeClr val="bg2"/>
                </a:solidFill>
                <a:effectLst>
                  <a:outerShdw blurRad="38100" dist="38100" dir="2700000" algn="tl">
                    <a:srgbClr val="C0C0C0"/>
                  </a:outerShdw>
                </a:effectLst>
              </a:rPr>
              <a:t>Kruskal’s</a:t>
            </a:r>
            <a:r>
              <a:rPr lang="en-US" sz="3000" dirty="0">
                <a:solidFill>
                  <a:schemeClr val="bg2"/>
                </a:solidFill>
                <a:effectLst>
                  <a:outerShdw blurRad="38100" dist="38100" dir="2700000" algn="tl">
                    <a:srgbClr val="C0C0C0"/>
                  </a:outerShdw>
                </a:effectLst>
              </a:rPr>
              <a:t> algorithm</a:t>
            </a:r>
            <a:endParaRPr lang="sr-Latn-CS" sz="3000" dirty="0">
              <a:solidFill>
                <a:schemeClr val="bg2"/>
              </a:solidFill>
              <a:effectLst>
                <a:outerShdw blurRad="38100" dist="38100" dir="2700000" algn="tl">
                  <a:srgbClr val="C0C0C0"/>
                </a:outerShdw>
              </a:effectLst>
            </a:endParaRPr>
          </a:p>
        </p:txBody>
      </p:sp>
      <p:sp>
        <p:nvSpPr>
          <p:cNvPr id="9" name="Footer Placeholder 3"/>
          <p:cNvSpPr>
            <a:spLocks noGrp="1"/>
          </p:cNvSpPr>
          <p:nvPr>
            <p:ph type="ftr" sz="quarter" idx="11"/>
          </p:nvPr>
        </p:nvSpPr>
        <p:spPr>
          <a:xfrm>
            <a:off x="2771800" y="6546850"/>
            <a:ext cx="3600450" cy="311150"/>
          </a:xfrm>
          <a:noFill/>
        </p:spPr>
        <p:txBody>
          <a:bodyPr/>
          <a:lstStyle/>
          <a:p>
            <a:r>
              <a:rPr lang="en-US" dirty="0" err="1"/>
              <a:t>Petnica</a:t>
            </a:r>
            <a:r>
              <a:rPr lang="sr-Latn-CS" dirty="0"/>
              <a:t>, ju</a:t>
            </a:r>
            <a:r>
              <a:rPr lang="en-US" dirty="0"/>
              <a:t>l15</a:t>
            </a:r>
          </a:p>
        </p:txBody>
      </p:sp>
      <p:pic>
        <p:nvPicPr>
          <p:cNvPr id="202754" name="Picture 2" descr="http://www.texample.net/media/tikz/examples/PNG/prims-algorithm.png"/>
          <p:cNvPicPr>
            <a:picLocks noChangeAspect="1" noChangeArrowheads="1"/>
          </p:cNvPicPr>
          <p:nvPr/>
        </p:nvPicPr>
        <p:blipFill>
          <a:blip r:embed="rId2" cstate="print"/>
          <a:srcRect/>
          <a:stretch>
            <a:fillRect/>
          </a:stretch>
        </p:blipFill>
        <p:spPr bwMode="auto">
          <a:xfrm>
            <a:off x="4139952" y="2420888"/>
            <a:ext cx="4762500" cy="4032448"/>
          </a:xfrm>
          <a:prstGeom prst="rect">
            <a:avLst/>
          </a:prstGeom>
          <a:noFill/>
        </p:spPr>
      </p:pic>
      <p:sp>
        <p:nvSpPr>
          <p:cNvPr id="7" name="Rectangle 6"/>
          <p:cNvSpPr>
            <a:spLocks noChangeArrowheads="1"/>
          </p:cNvSpPr>
          <p:nvPr/>
        </p:nvSpPr>
        <p:spPr bwMode="auto">
          <a:xfrm>
            <a:off x="0" y="908720"/>
            <a:ext cx="9144000" cy="792088"/>
          </a:xfrm>
          <a:prstGeom prst="rect">
            <a:avLst/>
          </a:prstGeom>
          <a:noFill/>
          <a:ln w="9525">
            <a:noFill/>
            <a:miter lim="800000"/>
            <a:headEnd/>
            <a:tailEnd/>
          </a:ln>
        </p:spPr>
        <p:txBody>
          <a:bodyPr/>
          <a:lstStyle/>
          <a:p>
            <a:r>
              <a:rPr lang="sr-Latn-CS" b="1" dirty="0"/>
              <a:t>Description </a:t>
            </a:r>
            <a:r>
              <a:rPr lang="sr-Latn-CS" dirty="0"/>
              <a:t>(</a:t>
            </a:r>
            <a:r>
              <a:rPr lang="en-US" dirty="0"/>
              <a:t>Gordon</a:t>
            </a:r>
            <a:r>
              <a:rPr lang="sr-Latn-CS" dirty="0"/>
              <a:t> </a:t>
            </a:r>
            <a:r>
              <a:rPr lang="en-US" dirty="0"/>
              <a:t>‘99</a:t>
            </a:r>
            <a:r>
              <a:rPr lang="sr-Latn-CS" dirty="0"/>
              <a:t>): </a:t>
            </a:r>
            <a:r>
              <a:rPr lang="en-US" dirty="0"/>
              <a:t>This partitioning methods include the Minimal Spanning Tree (MST) algorithm of </a:t>
            </a:r>
            <a:r>
              <a:rPr lang="en-US" dirty="0" err="1"/>
              <a:t>Kruskal</a:t>
            </a:r>
            <a:r>
              <a:rPr lang="en-US" dirty="0"/>
              <a:t> </a:t>
            </a:r>
            <a:r>
              <a:rPr lang="sr-Latn-CS" dirty="0"/>
              <a:t>(1957).</a:t>
            </a:r>
            <a:r>
              <a:rPr lang="en-US" dirty="0"/>
              <a:t> The length of each edge in the spanning tree corresponds to the distance between two objects; </a:t>
            </a:r>
            <a:r>
              <a:rPr lang="en-US" b="1" dirty="0">
                <a:latin typeface="Cambria Math" pitchFamily="18" charset="0"/>
                <a:ea typeface="Cambria Math" pitchFamily="18" charset="0"/>
              </a:rPr>
              <a:t>n(n-1)/2</a:t>
            </a:r>
            <a:r>
              <a:rPr lang="en-US" dirty="0"/>
              <a:t> edges are required to connect all the objects. Removing the longest </a:t>
            </a:r>
            <a:r>
              <a:rPr lang="en-US" b="1" dirty="0">
                <a:latin typeface="Cambria Math" pitchFamily="18" charset="0"/>
                <a:ea typeface="Cambria Math" pitchFamily="18" charset="0"/>
              </a:rPr>
              <a:t>k-1</a:t>
            </a:r>
            <a:r>
              <a:rPr lang="en-US" dirty="0"/>
              <a:t> edges from the MST provides a partitioning with maximal cluster separation</a:t>
            </a: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1360512" y="1857364"/>
            <a:ext cx="6019800" cy="2209800"/>
          </a:xfrm>
        </p:spPr>
        <p:txBody>
          <a:bodyPr/>
          <a:lstStyle/>
          <a:p>
            <a:pPr eaLnBrk="1" hangingPunct="1"/>
            <a:r>
              <a:rPr lang="sr-Latn-CS" b="1" dirty="0"/>
              <a:t>Traditional methods</a:t>
            </a:r>
            <a:r>
              <a:rPr lang="en-US" b="1" dirty="0"/>
              <a:t>-hierarchical clustering</a:t>
            </a:r>
            <a:r>
              <a:rPr lang="sr-Latn-CS" b="1" dirty="0"/>
              <a:t/>
            </a:r>
            <a:br>
              <a:rPr lang="sr-Latn-CS" b="1" dirty="0"/>
            </a:br>
            <a:endParaRPr lang="en-US" b="1" dirty="0"/>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3"/>
          <p:cNvSpPr>
            <a:spLocks noGrp="1" noChangeArrowheads="1"/>
          </p:cNvSpPr>
          <p:nvPr>
            <p:ph type="body" idx="1"/>
          </p:nvPr>
        </p:nvSpPr>
        <p:spPr>
          <a:xfrm>
            <a:off x="0" y="914400"/>
            <a:ext cx="8458200" cy="4114800"/>
          </a:xfrm>
        </p:spPr>
        <p:txBody>
          <a:bodyPr/>
          <a:lstStyle/>
          <a:p>
            <a:pPr marL="457200" indent="-457200"/>
            <a:r>
              <a:rPr lang="en-US" sz="2000" b="1" dirty="0"/>
              <a:t>Bottom up (Agglomerative)</a:t>
            </a:r>
          </a:p>
          <a:p>
            <a:pPr marL="1028700" lvl="1" indent="-457200"/>
            <a:r>
              <a:rPr lang="en-US" sz="1800" dirty="0"/>
              <a:t>start with single-instance clusters</a:t>
            </a:r>
          </a:p>
          <a:p>
            <a:pPr marL="1028700" lvl="1" indent="-457200"/>
            <a:r>
              <a:rPr lang="en-US" sz="1800" dirty="0"/>
              <a:t>at each step, join the two closest clusters </a:t>
            </a:r>
          </a:p>
          <a:p>
            <a:pPr marL="1028700" lvl="1" indent="-457200"/>
            <a:r>
              <a:rPr lang="en-US" sz="1800" dirty="0"/>
              <a:t>design decision: distance between clusters</a:t>
            </a:r>
          </a:p>
          <a:p>
            <a:pPr marL="1371600" lvl="2" indent="-228600"/>
            <a:r>
              <a:rPr lang="en-US" sz="1800" dirty="0"/>
              <a:t>e.g.	two closest instances in clusters vs. distance between means</a:t>
            </a:r>
          </a:p>
          <a:p>
            <a:pPr marL="457200" indent="-457200"/>
            <a:r>
              <a:rPr lang="en-US" sz="2000" b="1" dirty="0"/>
              <a:t>Top down (Divisive)</a:t>
            </a:r>
          </a:p>
          <a:p>
            <a:pPr marL="1028700" lvl="1" indent="-457200"/>
            <a:r>
              <a:rPr lang="en-US" sz="1800" dirty="0"/>
              <a:t>start with one universal cluster</a:t>
            </a:r>
          </a:p>
          <a:p>
            <a:pPr marL="1028700" lvl="1" indent="-457200"/>
            <a:r>
              <a:rPr lang="en-US" sz="1800" dirty="0"/>
              <a:t>find two clusters</a:t>
            </a:r>
          </a:p>
          <a:p>
            <a:pPr marL="1028700" lvl="1" indent="-457200"/>
            <a:r>
              <a:rPr lang="en-US" sz="1800" dirty="0"/>
              <a:t>proceed recursively on each subset</a:t>
            </a:r>
          </a:p>
          <a:p>
            <a:pPr marL="1028700" lvl="1" indent="-457200"/>
            <a:r>
              <a:rPr lang="en-US" sz="1800" dirty="0"/>
              <a:t>in some cases can be very fast</a:t>
            </a:r>
          </a:p>
          <a:p>
            <a:pPr marL="457200" indent="-457200"/>
            <a:r>
              <a:rPr lang="en-US" sz="1800" b="1" dirty="0">
                <a:solidFill>
                  <a:srgbClr val="009900"/>
                </a:solidFill>
              </a:rPr>
              <a:t>Both methods produce a </a:t>
            </a:r>
            <a:r>
              <a:rPr lang="en-US" sz="1800" b="1" i="1" dirty="0" err="1">
                <a:solidFill>
                  <a:srgbClr val="009900"/>
                </a:solidFill>
              </a:rPr>
              <a:t>dendrogram</a:t>
            </a:r>
            <a:r>
              <a:rPr lang="en-US" sz="1800" b="1" dirty="0">
                <a:solidFill>
                  <a:srgbClr val="009900"/>
                </a:solidFill>
              </a:rPr>
              <a:t> </a:t>
            </a:r>
          </a:p>
          <a:p>
            <a:r>
              <a:rPr lang="en-US" sz="1800" dirty="0"/>
              <a:t>Almost all hierarchical clustering algorithms are agglomerative, as divisive methods in general present </a:t>
            </a:r>
            <a:r>
              <a:rPr lang="sr-Latn-CS" sz="1800" dirty="0"/>
              <a:t>a formidable computational task.</a:t>
            </a:r>
            <a:r>
              <a:rPr lang="en-US" sz="1800" dirty="0"/>
              <a:t> There are</a:t>
            </a:r>
            <a:r>
              <a:rPr lang="en-US" sz="1800" b="1" dirty="0">
                <a:latin typeface="Cambria Math" pitchFamily="18" charset="0"/>
                <a:ea typeface="Cambria Math" pitchFamily="18" charset="0"/>
              </a:rPr>
              <a:t>2</a:t>
            </a:r>
            <a:r>
              <a:rPr lang="en-US" sz="1800" b="1" baseline="30000" dirty="0">
                <a:latin typeface="Cambria Math" pitchFamily="18" charset="0"/>
                <a:ea typeface="Cambria Math" pitchFamily="18" charset="0"/>
              </a:rPr>
              <a:t>n-1</a:t>
            </a:r>
            <a:r>
              <a:rPr lang="en-US" sz="1800" b="1" dirty="0">
                <a:latin typeface="Cambria Math" pitchFamily="18" charset="0"/>
                <a:ea typeface="Cambria Math" pitchFamily="18" charset="0"/>
              </a:rPr>
              <a:t>-1</a:t>
            </a:r>
            <a:r>
              <a:rPr lang="en-US" sz="1800" dirty="0"/>
              <a:t> </a:t>
            </a:r>
            <a:r>
              <a:rPr lang="en-US" sz="1800" dirty="0">
                <a:latin typeface="+mj-lt"/>
              </a:rPr>
              <a:t>ways of splitting the data into two groups on the first pass of the algorithm, see </a:t>
            </a:r>
            <a:r>
              <a:rPr lang="en-US" sz="1800" dirty="0" err="1">
                <a:latin typeface="+mj-lt"/>
              </a:rPr>
              <a:t>Krzanowski</a:t>
            </a:r>
            <a:r>
              <a:rPr lang="en-US" sz="1800" dirty="0">
                <a:latin typeface="+mj-lt"/>
              </a:rPr>
              <a:t> (1988). </a:t>
            </a:r>
            <a:r>
              <a:rPr lang="sr-Latn-CS" sz="1800" dirty="0">
                <a:latin typeface="+mj-lt"/>
              </a:rPr>
              <a:t>The number of partitions</a:t>
            </a:r>
            <a:r>
              <a:rPr lang="en-US" sz="1800" dirty="0">
                <a:latin typeface="+mj-lt"/>
              </a:rPr>
              <a:t> becomes overwhelming even for modest data sets. However, a </a:t>
            </a:r>
            <a:r>
              <a:rPr lang="en-US" sz="1800" b="1" dirty="0">
                <a:solidFill>
                  <a:srgbClr val="009900"/>
                </a:solidFill>
                <a:latin typeface="+mj-lt"/>
              </a:rPr>
              <a:t>well-argued method for divisive hierarchical </a:t>
            </a:r>
            <a:r>
              <a:rPr lang="en-US" sz="1800" dirty="0">
                <a:latin typeface="+mj-lt"/>
              </a:rPr>
              <a:t>clustering is presented by Kaufman and </a:t>
            </a:r>
            <a:r>
              <a:rPr lang="en-US" sz="1800" dirty="0" err="1">
                <a:latin typeface="+mj-lt"/>
              </a:rPr>
              <a:t>Rousseeuw</a:t>
            </a:r>
            <a:r>
              <a:rPr lang="en-US" sz="1800" dirty="0">
                <a:latin typeface="+mj-lt"/>
              </a:rPr>
              <a:t> (1990).</a:t>
            </a:r>
          </a:p>
          <a:p>
            <a:pPr marL="457200" indent="-457200"/>
            <a:endParaRPr lang="en-AU" sz="1800" b="1" dirty="0"/>
          </a:p>
        </p:txBody>
      </p:sp>
      <p:sp>
        <p:nvSpPr>
          <p:cNvPr id="2054" name="Rectangle 4"/>
          <p:cNvSpPr>
            <a:spLocks noChangeArrowheads="1"/>
          </p:cNvSpPr>
          <p:nvPr/>
        </p:nvSpPr>
        <p:spPr bwMode="auto">
          <a:xfrm>
            <a:off x="5796136" y="2924944"/>
            <a:ext cx="3024336" cy="1727448"/>
          </a:xfrm>
          <a:prstGeom prst="rect">
            <a:avLst/>
          </a:prstGeom>
          <a:solidFill>
            <a:schemeClr val="accent1"/>
          </a:solidFill>
          <a:ln w="38100">
            <a:noFill/>
            <a:miter lim="800000"/>
            <a:headEnd type="none" w="sm" len="sm"/>
            <a:tailEnd type="none" w="sm" len="sm"/>
          </a:ln>
        </p:spPr>
        <p:txBody>
          <a:bodyPr wrap="none" anchor="ctr"/>
          <a:lstStyle/>
          <a:p>
            <a:endParaRPr lang="sr-Latn-CS"/>
          </a:p>
        </p:txBody>
      </p:sp>
      <p:graphicFrame>
        <p:nvGraphicFramePr>
          <p:cNvPr id="2050" name="Object 5"/>
          <p:cNvGraphicFramePr>
            <a:graphicFrameLocks noChangeAspect="1"/>
          </p:cNvGraphicFramePr>
          <p:nvPr/>
        </p:nvGraphicFramePr>
        <p:xfrm>
          <a:off x="6228184" y="2204864"/>
          <a:ext cx="2743200" cy="2376264"/>
        </p:xfrm>
        <a:graphic>
          <a:graphicData uri="http://schemas.openxmlformats.org/presentationml/2006/ole">
            <mc:AlternateContent xmlns:mc="http://schemas.openxmlformats.org/markup-compatibility/2006">
              <mc:Choice xmlns:v="urn:schemas-microsoft-com:vml" Requires="v">
                <p:oleObj spid="_x0000_s140300" name="Document" r:id="rId3" imgW="2743200" imgH="1737360" progId="Word.Document.8">
                  <p:embed/>
                </p:oleObj>
              </mc:Choice>
              <mc:Fallback>
                <p:oleObj name="Document" r:id="rId3" imgW="2743200" imgH="1737360" progId="Word.Documen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8184" y="2204864"/>
                        <a:ext cx="2743200"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2"/>
          <p:cNvSpPr>
            <a:spLocks noGrp="1" noChangeArrowheads="1"/>
          </p:cNvSpPr>
          <p:nvPr>
            <p:ph type="title"/>
          </p:nvPr>
        </p:nvSpPr>
        <p:spPr>
          <a:xfrm>
            <a:off x="749300" y="80963"/>
            <a:ext cx="8229600" cy="503237"/>
          </a:xfrm>
        </p:spPr>
        <p:txBody>
          <a:bodyPr/>
          <a:lstStyle/>
          <a:p>
            <a:pPr algn="ctr" eaLnBrk="1" hangingPunct="1">
              <a:defRPr/>
            </a:pPr>
            <a:r>
              <a:rPr lang="sr-Latn-CS" sz="4000" dirty="0">
                <a:solidFill>
                  <a:schemeClr val="bg2"/>
                </a:solidFill>
                <a:effectLst>
                  <a:outerShdw blurRad="38100" dist="38100" dir="2700000" algn="tl">
                    <a:srgbClr val="C0C0C0"/>
                  </a:outerShdw>
                </a:effectLst>
              </a:rPr>
              <a:t>Hiera</a:t>
            </a:r>
            <a:r>
              <a:rPr lang="en-US" sz="4000" dirty="0" err="1">
                <a:solidFill>
                  <a:schemeClr val="bg2"/>
                </a:solidFill>
                <a:effectLst>
                  <a:outerShdw blurRad="38100" dist="38100" dir="2700000" algn="tl">
                    <a:srgbClr val="C0C0C0"/>
                  </a:outerShdw>
                </a:effectLst>
              </a:rPr>
              <a:t>rc</a:t>
            </a:r>
            <a:r>
              <a:rPr lang="sr-Latn-CS" sz="4000" dirty="0">
                <a:solidFill>
                  <a:schemeClr val="bg2"/>
                </a:solidFill>
                <a:effectLst>
                  <a:outerShdw blurRad="38100" dist="38100" dir="2700000" algn="tl">
                    <a:srgbClr val="C0C0C0"/>
                  </a:outerShdw>
                </a:effectLst>
              </a:rPr>
              <a:t>hical clustering</a:t>
            </a:r>
          </a:p>
        </p:txBody>
      </p:sp>
      <p:sp>
        <p:nvSpPr>
          <p:cNvPr id="9" name="Date Placeholder 5"/>
          <p:cNvSpPr txBox="1">
            <a:spLocks/>
          </p:cNvSpPr>
          <p:nvPr/>
        </p:nvSpPr>
        <p:spPr bwMode="auto">
          <a:xfrm>
            <a:off x="251520" y="635821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0" name="Footer Placeholder 3"/>
          <p:cNvSpPr>
            <a:spLocks noGrp="1"/>
          </p:cNvSpPr>
          <p:nvPr>
            <p:ph type="ftr" sz="quarter" idx="11"/>
          </p:nvPr>
        </p:nvSpPr>
        <p:spPr>
          <a:xfrm>
            <a:off x="2771800" y="6546850"/>
            <a:ext cx="3600450" cy="311150"/>
          </a:xfrm>
          <a:noFill/>
        </p:spPr>
        <p:txBody>
          <a:bodyPr/>
          <a:lstStyle/>
          <a:p>
            <a:r>
              <a:rPr lang="en-US" dirty="0" err="1"/>
              <a:t>Petnica</a:t>
            </a:r>
            <a:r>
              <a:rPr lang="sr-Latn-CS" dirty="0"/>
              <a:t>, ju</a:t>
            </a:r>
            <a:r>
              <a:rPr lang="en-US" dirty="0"/>
              <a:t>l15</a:t>
            </a: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Agglomerative</a:t>
            </a:r>
            <a:r>
              <a:rPr lang="sr-Latn-CS" sz="4000" kern="0" dirty="0">
                <a:solidFill>
                  <a:schemeClr val="bg2"/>
                </a:solidFill>
                <a:effectLst>
                  <a:outerShdw blurRad="38100" dist="38100" dir="2700000" algn="tl">
                    <a:srgbClr val="C0C0C0"/>
                  </a:outerShdw>
                </a:effectLst>
                <a:latin typeface="+mj-lt"/>
                <a:ea typeface="+mj-ea"/>
                <a:cs typeface="+mj-cs"/>
              </a:rPr>
              <a:t> algorithm</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40" name="Rectangle 6"/>
          <p:cNvSpPr>
            <a:spLocks noChangeArrowheads="1"/>
          </p:cNvSpPr>
          <p:nvPr/>
        </p:nvSpPr>
        <p:spPr bwMode="auto">
          <a:xfrm>
            <a:off x="-36512" y="105273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b="1" dirty="0"/>
              <a:t>Description</a:t>
            </a:r>
            <a:r>
              <a:rPr lang="sr-Latn-CS" dirty="0"/>
              <a:t>: The algorithm </a:t>
            </a:r>
            <a:r>
              <a:rPr lang="en-US" dirty="0"/>
              <a:t>runs by merging the two </a:t>
            </a:r>
            <a:r>
              <a:rPr lang="en-US" i="1" dirty="0"/>
              <a:t>“nearest"</a:t>
            </a:r>
            <a:r>
              <a:rPr lang="en-US" dirty="0"/>
              <a:t> clusters in each iteration. </a:t>
            </a:r>
          </a:p>
          <a:p>
            <a:pPr marL="742950" lvl="1" indent="-285750">
              <a:spcBef>
                <a:spcPct val="20000"/>
              </a:spcBef>
              <a:buClr>
                <a:schemeClr val="accent2"/>
              </a:buClr>
              <a:buSzPct val="80000"/>
              <a:buFont typeface="Wingdings" pitchFamily="2" charset="2"/>
              <a:buChar char="¨"/>
            </a:pPr>
            <a:r>
              <a:rPr lang="en-US" dirty="0"/>
              <a:t>The distance between two clusters </a:t>
            </a:r>
            <a:r>
              <a:rPr lang="en-US" b="1" dirty="0" err="1">
                <a:latin typeface="Cambria Math" pitchFamily="18" charset="0"/>
                <a:ea typeface="Cambria Math" pitchFamily="18" charset="0"/>
              </a:rPr>
              <a:t>i</a:t>
            </a:r>
            <a:r>
              <a:rPr lang="en-US" dirty="0"/>
              <a:t> and </a:t>
            </a:r>
            <a:r>
              <a:rPr lang="en-US" b="1" dirty="0">
                <a:latin typeface="Cambria Math" pitchFamily="18" charset="0"/>
                <a:ea typeface="Cambria Math" pitchFamily="18" charset="0"/>
              </a:rPr>
              <a:t>h</a:t>
            </a:r>
            <a:r>
              <a:rPr lang="en-US" dirty="0"/>
              <a:t> is defined </a:t>
            </a:r>
            <a:r>
              <a:rPr lang="sr-Latn-CS" dirty="0"/>
              <a:t>by a metric </a:t>
            </a:r>
            <a:r>
              <a:rPr lang="sr-Latn-CS" b="1" dirty="0">
                <a:latin typeface="Cambria Math" pitchFamily="18" charset="0"/>
                <a:ea typeface="Cambria Math" pitchFamily="18" charset="0"/>
              </a:rPr>
              <a:t>D</a:t>
            </a:r>
            <a:r>
              <a:rPr lang="sr-Latn-CS" sz="1100" b="1" dirty="0">
                <a:latin typeface="Cambria Math" pitchFamily="18" charset="0"/>
                <a:ea typeface="Cambria Math" pitchFamily="18" charset="0"/>
              </a:rPr>
              <a:t>i</a:t>
            </a:r>
            <a:r>
              <a:rPr lang="en-US" sz="1100" b="1" dirty="0">
                <a:latin typeface="Cambria Math" pitchFamily="18" charset="0"/>
                <a:ea typeface="Cambria Math" pitchFamily="18" charset="0"/>
              </a:rPr>
              <a:t>,</a:t>
            </a:r>
            <a:r>
              <a:rPr lang="sr-Latn-CS" sz="1100" b="1" dirty="0">
                <a:latin typeface="Cambria Math" pitchFamily="18" charset="0"/>
                <a:ea typeface="Cambria Math" pitchFamily="18" charset="0"/>
              </a:rPr>
              <a:t>h</a:t>
            </a:r>
            <a:r>
              <a:rPr lang="sr-Latn-CS" dirty="0"/>
              <a:t>.</a:t>
            </a:r>
            <a:endParaRPr lang="en-US" dirty="0"/>
          </a:p>
          <a:p>
            <a:pPr marL="742950" lvl="1" indent="-285750">
              <a:spcBef>
                <a:spcPct val="20000"/>
              </a:spcBef>
              <a:buClr>
                <a:schemeClr val="accent2"/>
              </a:buClr>
              <a:buSzPct val="80000"/>
              <a:buFont typeface="Wingdings" pitchFamily="2" charset="2"/>
              <a:buChar char="¨"/>
            </a:pPr>
            <a:r>
              <a:rPr lang="en-US" dirty="0"/>
              <a:t>There is a plethora of metrics available: </a:t>
            </a:r>
            <a:r>
              <a:rPr lang="sr-Latn-CS" dirty="0"/>
              <a:t>single</a:t>
            </a:r>
            <a:r>
              <a:rPr lang="en-US" dirty="0"/>
              <a:t>-link, complete-link and the </a:t>
            </a:r>
            <a:r>
              <a:rPr lang="en-US" b="1" dirty="0"/>
              <a:t>group-average</a:t>
            </a:r>
          </a:p>
          <a:p>
            <a:pPr marL="742950" lvl="1" indent="-285750">
              <a:spcBef>
                <a:spcPct val="20000"/>
              </a:spcBef>
              <a:buClr>
                <a:schemeClr val="accent2"/>
              </a:buClr>
              <a:buSzPct val="80000"/>
              <a:buFont typeface="Wingdings" pitchFamily="2" charset="2"/>
              <a:buChar char="¨"/>
            </a:pPr>
            <a:r>
              <a:rPr lang="en-US" b="1" dirty="0"/>
              <a:t>The group average metric </a:t>
            </a:r>
            <a:r>
              <a:rPr lang="en-US" dirty="0"/>
              <a:t>defines the distance between the two clusters as the Euclidean distance between the centre of gravities of the </a:t>
            </a:r>
            <a:r>
              <a:rPr lang="sr-Latn-CS" dirty="0"/>
              <a:t>points in each cluster</a:t>
            </a:r>
            <a:r>
              <a:rPr lang="en-US" dirty="0"/>
              <a:t>. More about classes of metrics can be found in </a:t>
            </a:r>
            <a:r>
              <a:rPr lang="sr-Latn-CS" dirty="0"/>
              <a:t>Lance and Williams</a:t>
            </a:r>
            <a:endParaRPr lang="en-US" dirty="0"/>
          </a:p>
          <a:p>
            <a:endParaRPr lang="en-US" dirty="0"/>
          </a:p>
          <a:p>
            <a:endParaRPr lang="en-US" dirty="0"/>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0" name="Rectangle 6"/>
          <p:cNvSpPr>
            <a:spLocks noChangeArrowheads="1"/>
          </p:cNvSpPr>
          <p:nvPr/>
        </p:nvSpPr>
        <p:spPr bwMode="auto">
          <a:xfrm>
            <a:off x="0" y="393305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dirty="0"/>
              <a:t>Let</a:t>
            </a:r>
            <a:r>
              <a:rPr lang="en-US" dirty="0"/>
              <a:t> </a:t>
            </a:r>
            <a:r>
              <a:rPr lang="en-US" b="1" dirty="0">
                <a:latin typeface="Cambria Math" pitchFamily="18" charset="0"/>
                <a:ea typeface="Cambria Math" pitchFamily="18" charset="0"/>
              </a:rPr>
              <a:t>D</a:t>
            </a:r>
            <a:r>
              <a:rPr lang="en-US" b="1" baseline="-25000" dirty="0">
                <a:latin typeface="Cambria Math" pitchFamily="18" charset="0"/>
                <a:ea typeface="Cambria Math" pitchFamily="18" charset="0"/>
              </a:rPr>
              <a:t>k,ij</a:t>
            </a:r>
            <a:r>
              <a:rPr lang="en-US" sz="1100" dirty="0"/>
              <a:t> </a:t>
            </a:r>
            <a:r>
              <a:rPr lang="en-US" dirty="0"/>
              <a:t>be the distance between cluster </a:t>
            </a:r>
            <a:r>
              <a:rPr lang="en-US" b="1" dirty="0">
                <a:latin typeface="Cambria Math" pitchFamily="18" charset="0"/>
                <a:ea typeface="Cambria Math" pitchFamily="18" charset="0"/>
              </a:rPr>
              <a:t>k</a:t>
            </a:r>
            <a:r>
              <a:rPr lang="en-US" dirty="0"/>
              <a:t> and the union of cluster </a:t>
            </a:r>
            <a:r>
              <a:rPr lang="en-US" b="1" dirty="0" err="1">
                <a:latin typeface="Cambria Math" pitchFamily="18" charset="0"/>
                <a:ea typeface="Cambria Math" pitchFamily="18" charset="0"/>
              </a:rPr>
              <a:t>i</a:t>
            </a:r>
            <a:r>
              <a:rPr lang="en-US" dirty="0"/>
              <a:t> and cluster </a:t>
            </a:r>
            <a:r>
              <a:rPr lang="en-US" b="1" dirty="0">
                <a:latin typeface="Cambria Math" pitchFamily="18" charset="0"/>
                <a:ea typeface="Cambria Math" pitchFamily="18" charset="0"/>
              </a:rPr>
              <a:t>j</a:t>
            </a:r>
            <a:r>
              <a:rPr lang="en-US" dirty="0"/>
              <a:t>, then:</a:t>
            </a:r>
            <a:endParaRPr lang="en-US" b="1" dirty="0"/>
          </a:p>
          <a:p>
            <a:pPr marL="342900" lvl="1" indent="-342900">
              <a:spcBef>
                <a:spcPct val="20000"/>
              </a:spcBef>
              <a:buClr>
                <a:schemeClr val="bg2"/>
              </a:buClr>
              <a:buSzPct val="75000"/>
              <a:buFont typeface="Wingdings" pitchFamily="2" charset="2"/>
              <a:buChar char="n"/>
            </a:pPr>
            <a:endParaRPr lang="en-US" dirty="0"/>
          </a:p>
          <a:p>
            <a:pPr marL="742950" lvl="1" indent="-285750">
              <a:spcBef>
                <a:spcPct val="20000"/>
              </a:spcBef>
              <a:buClr>
                <a:schemeClr val="accent2"/>
              </a:buClr>
              <a:buSzPct val="80000"/>
            </a:pPr>
            <a:r>
              <a:rPr lang="en-US" sz="2200" b="1" dirty="0">
                <a:latin typeface="Cambria Math" pitchFamily="18" charset="0"/>
                <a:ea typeface="Cambria Math" pitchFamily="18" charset="0"/>
              </a:rPr>
              <a:t>			D</a:t>
            </a:r>
            <a:r>
              <a:rPr lang="en-US" sz="2200" b="1" baseline="-25000" dirty="0">
                <a:latin typeface="Cambria Math" pitchFamily="18" charset="0"/>
                <a:ea typeface="Cambria Math" pitchFamily="18" charset="0"/>
              </a:rPr>
              <a:t>k,ij</a:t>
            </a:r>
            <a:r>
              <a:rPr lang="sr-Latn-CS" sz="2200" b="1" dirty="0">
                <a:latin typeface="Cambria Math" pitchFamily="18" charset="0"/>
                <a:ea typeface="Cambria Math" pitchFamily="18" charset="0"/>
              </a:rPr>
              <a:t> =</a:t>
            </a:r>
            <a:r>
              <a:rPr lang="sr-Latn-CS" sz="2200" dirty="0">
                <a:latin typeface="Cambria Math" pitchFamily="18" charset="0"/>
                <a:ea typeface="Cambria Math" pitchFamily="18" charset="0"/>
              </a:rPr>
              <a:t> </a:t>
            </a:r>
            <a:r>
              <a:rPr lang="en-US" sz="2200" b="1" dirty="0">
                <a:latin typeface="Cambria Math" pitchFamily="18" charset="0"/>
                <a:ea typeface="Cambria Math" pitchFamily="18" charset="0"/>
              </a:rPr>
              <a:t> </a:t>
            </a:r>
            <a:r>
              <a:rPr lang="el-GR" sz="2200" b="1" dirty="0">
                <a:latin typeface="Cambria Math" pitchFamily="18" charset="0"/>
                <a:ea typeface="Cambria Math" pitchFamily="18" charset="0"/>
              </a:rPr>
              <a:t>α</a:t>
            </a:r>
            <a:r>
              <a:rPr lang="en-US" sz="2200" b="1" baseline="-25000" dirty="0">
                <a:latin typeface="Cambria Math" pitchFamily="18" charset="0"/>
                <a:ea typeface="Cambria Math" pitchFamily="18" charset="0"/>
              </a:rPr>
              <a:t>i</a:t>
            </a:r>
            <a:r>
              <a:rPr lang="en-US" sz="2200" b="1" dirty="0">
                <a:latin typeface="Cambria Math" pitchFamily="18" charset="0"/>
                <a:ea typeface="Cambria Math" pitchFamily="18" charset="0"/>
              </a:rPr>
              <a:t>D</a:t>
            </a:r>
            <a:r>
              <a:rPr lang="en-US" sz="2200" b="1" baseline="-25000" dirty="0">
                <a:latin typeface="Cambria Math" pitchFamily="18" charset="0"/>
                <a:ea typeface="Cambria Math" pitchFamily="18" charset="0"/>
              </a:rPr>
              <a:t>k,i</a:t>
            </a:r>
            <a:r>
              <a:rPr lang="sr-Latn-CS" sz="2200" b="1" dirty="0">
                <a:latin typeface="Cambria Math" pitchFamily="18" charset="0"/>
                <a:ea typeface="Cambria Math" pitchFamily="18" charset="0"/>
              </a:rPr>
              <a:t> + </a:t>
            </a:r>
            <a:r>
              <a:rPr lang="el-GR" sz="2400" b="1" dirty="0">
                <a:latin typeface="Cambria Math"/>
                <a:ea typeface="Cambria Math"/>
              </a:rPr>
              <a:t>α</a:t>
            </a:r>
            <a:r>
              <a:rPr lang="en-US" sz="2200" b="1" dirty="0">
                <a:latin typeface="Cambria Math" pitchFamily="18" charset="0"/>
                <a:ea typeface="Cambria Math" pitchFamily="18" charset="0"/>
              </a:rPr>
              <a:t> </a:t>
            </a:r>
            <a:r>
              <a:rPr lang="en-US" sz="2200" b="1" baseline="-25000" dirty="0">
                <a:latin typeface="Cambria Math" pitchFamily="18" charset="0"/>
                <a:ea typeface="Cambria Math" pitchFamily="18" charset="0"/>
              </a:rPr>
              <a:t>j</a:t>
            </a:r>
            <a:r>
              <a:rPr lang="en-US" sz="2200" b="1" dirty="0">
                <a:latin typeface="Cambria Math" pitchFamily="18" charset="0"/>
                <a:ea typeface="Cambria Math" pitchFamily="18" charset="0"/>
              </a:rPr>
              <a:t>D</a:t>
            </a:r>
            <a:r>
              <a:rPr lang="en-US" sz="2200" b="1" baseline="-25000" dirty="0">
                <a:latin typeface="Cambria Math" pitchFamily="18" charset="0"/>
                <a:ea typeface="Cambria Math" pitchFamily="18" charset="0"/>
              </a:rPr>
              <a:t>k,j</a:t>
            </a:r>
            <a:r>
              <a:rPr lang="sr-Latn-CS" sz="2200" b="1" dirty="0">
                <a:latin typeface="Cambria Math" pitchFamily="18" charset="0"/>
                <a:ea typeface="Cambria Math" pitchFamily="18" charset="0"/>
              </a:rPr>
              <a:t>+ </a:t>
            </a:r>
            <a:r>
              <a:rPr lang="el-GR" sz="2400" b="1" dirty="0">
                <a:latin typeface="Cambria Math"/>
                <a:ea typeface="Cambria Math"/>
              </a:rPr>
              <a:t>β</a:t>
            </a:r>
            <a:r>
              <a:rPr lang="en-US" sz="2200" b="1" dirty="0" err="1">
                <a:latin typeface="Cambria Math" pitchFamily="18" charset="0"/>
                <a:ea typeface="Cambria Math" pitchFamily="18" charset="0"/>
              </a:rPr>
              <a:t>D</a:t>
            </a:r>
            <a:r>
              <a:rPr lang="en-US" sz="2200" b="1" baseline="-25000" dirty="0" err="1">
                <a:latin typeface="Cambria Math" pitchFamily="18" charset="0"/>
                <a:ea typeface="Cambria Math" pitchFamily="18" charset="0"/>
              </a:rPr>
              <a:t>i,j</a:t>
            </a:r>
            <a:r>
              <a:rPr lang="en-US" sz="2200" b="1" dirty="0">
                <a:latin typeface="Cambria Math" pitchFamily="18" charset="0"/>
                <a:ea typeface="Cambria Math" pitchFamily="18" charset="0"/>
              </a:rPr>
              <a:t> </a:t>
            </a:r>
            <a:r>
              <a:rPr lang="sr-Latn-CS" sz="2200" b="1" dirty="0">
                <a:latin typeface="Cambria Math" pitchFamily="18" charset="0"/>
                <a:ea typeface="Cambria Math" pitchFamily="18" charset="0"/>
              </a:rPr>
              <a:t>+ </a:t>
            </a:r>
            <a:r>
              <a:rPr lang="el-GR" sz="2400" b="1" dirty="0">
                <a:latin typeface="Cambria Math"/>
                <a:ea typeface="Cambria Math"/>
              </a:rPr>
              <a:t>γ</a:t>
            </a:r>
            <a:r>
              <a:rPr lang="en-US" sz="2200" b="1" dirty="0">
                <a:latin typeface="Cambria Math" pitchFamily="18" charset="0"/>
                <a:ea typeface="Cambria Math" pitchFamily="18" charset="0"/>
              </a:rPr>
              <a:t>|</a:t>
            </a:r>
            <a:r>
              <a:rPr lang="en-US" sz="2200" b="1" dirty="0" err="1">
                <a:latin typeface="Cambria Math" pitchFamily="18" charset="0"/>
                <a:ea typeface="Cambria Math" pitchFamily="18" charset="0"/>
              </a:rPr>
              <a:t>D</a:t>
            </a:r>
            <a:r>
              <a:rPr lang="en-US" sz="2200" b="1" baseline="-25000" dirty="0" err="1">
                <a:latin typeface="Cambria Math" pitchFamily="18" charset="0"/>
                <a:ea typeface="Cambria Math" pitchFamily="18" charset="0"/>
              </a:rPr>
              <a:t>k,i</a:t>
            </a:r>
            <a:r>
              <a:rPr lang="sr-Latn-CS" sz="2200" b="1" dirty="0">
                <a:latin typeface="Cambria Math" pitchFamily="18" charset="0"/>
                <a:ea typeface="Cambria Math" pitchFamily="18" charset="0"/>
              </a:rPr>
              <a:t> </a:t>
            </a:r>
            <a:r>
              <a:rPr lang="en-US" sz="2200" b="1" dirty="0">
                <a:latin typeface="Cambria Math" pitchFamily="18" charset="0"/>
                <a:ea typeface="Cambria Math" pitchFamily="18" charset="0"/>
              </a:rPr>
              <a:t>- </a:t>
            </a:r>
            <a:r>
              <a:rPr lang="en-US" sz="2200" b="1" dirty="0" err="1">
                <a:latin typeface="Cambria Math" pitchFamily="18" charset="0"/>
                <a:ea typeface="Cambria Math" pitchFamily="18" charset="0"/>
              </a:rPr>
              <a:t>D</a:t>
            </a:r>
            <a:r>
              <a:rPr lang="en-US" sz="2200" b="1" baseline="-25000" dirty="0" err="1">
                <a:latin typeface="Cambria Math" pitchFamily="18" charset="0"/>
                <a:ea typeface="Cambria Math" pitchFamily="18" charset="0"/>
              </a:rPr>
              <a:t>k,j</a:t>
            </a:r>
            <a:r>
              <a:rPr lang="en-US" sz="2200" b="1" baseline="-25000" dirty="0">
                <a:latin typeface="Cambria Math" pitchFamily="18" charset="0"/>
                <a:ea typeface="Cambria Math" pitchFamily="18" charset="0"/>
              </a:rPr>
              <a:t> </a:t>
            </a:r>
            <a:r>
              <a:rPr lang="en-US" sz="2200" b="1" dirty="0">
                <a:latin typeface="Cambria Math" pitchFamily="18" charset="0"/>
                <a:ea typeface="Cambria Math" pitchFamily="18" charset="0"/>
              </a:rPr>
              <a:t>|</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heckerboard(across)">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heckerboard(across)">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a:defRPr/>
            </a:pPr>
            <a:endParaRPr lang="en-US" sz="4000" kern="0" dirty="0" err="1">
              <a:solidFill>
                <a:schemeClr val="bg2"/>
              </a:solidFill>
              <a:effectLst>
                <a:outerShdw blurRad="38100" dist="38100" dir="2700000" algn="tl">
                  <a:srgbClr val="C0C0C0"/>
                </a:outerShdw>
              </a:effectLst>
              <a:latin typeface="+mj-lt"/>
              <a:ea typeface="+mj-ea"/>
              <a:cs typeface="+mj-cs"/>
            </a:endParaRPr>
          </a:p>
          <a:p>
            <a:pPr algn="ctr">
              <a:defRPr/>
            </a:pPr>
            <a:r>
              <a:rPr lang="en-US" sz="4000" kern="0" dirty="0">
                <a:solidFill>
                  <a:schemeClr val="bg2"/>
                </a:solidFill>
                <a:effectLst>
                  <a:outerShdw blurRad="38100" dist="38100" dir="2700000" algn="tl">
                    <a:srgbClr val="C0C0C0"/>
                  </a:outerShdw>
                </a:effectLst>
              </a:rPr>
              <a:t>Agglomerative</a:t>
            </a:r>
            <a:r>
              <a:rPr lang="sr-Latn-CS" sz="4000" kern="0" dirty="0">
                <a:solidFill>
                  <a:schemeClr val="bg2"/>
                </a:solidFill>
                <a:effectLst>
                  <a:outerShdw blurRad="38100" dist="38100" dir="2700000" algn="tl">
                    <a:srgbClr val="C0C0C0"/>
                  </a:outerShdw>
                </a:effectLst>
              </a:rPr>
              <a:t> algorithm</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1" name="Rectangle 10"/>
          <p:cNvSpPr/>
          <p:nvPr/>
        </p:nvSpPr>
        <p:spPr>
          <a:xfrm>
            <a:off x="0" y="599777"/>
            <a:ext cx="9144000" cy="3693319"/>
          </a:xfrm>
          <a:prstGeom prst="rect">
            <a:avLst/>
          </a:prstGeom>
        </p:spPr>
        <p:txBody>
          <a:bodyPr wrap="square">
            <a:spAutoFit/>
          </a:bodyPr>
          <a:lstStyle/>
          <a:p>
            <a:r>
              <a:rPr lang="en-US" dirty="0"/>
              <a:t>The </a:t>
            </a:r>
            <a:r>
              <a:rPr lang="sr-Latn-CS" dirty="0"/>
              <a:t>agglomerative method</a:t>
            </a:r>
            <a:r>
              <a:rPr lang="en-US" dirty="0"/>
              <a:t> is as follows:</a:t>
            </a:r>
          </a:p>
          <a:p>
            <a:pPr marL="342900" indent="-342900">
              <a:buAutoNum type="arabicPeriod"/>
            </a:pPr>
            <a:r>
              <a:rPr lang="en-US" dirty="0"/>
              <a:t>Consider each object to be a singleton cluster. The </a:t>
            </a:r>
            <a:r>
              <a:rPr lang="en-US" b="1" dirty="0" err="1">
                <a:latin typeface="Cambria Math" pitchFamily="18" charset="0"/>
                <a:ea typeface="Cambria Math" pitchFamily="18" charset="0"/>
              </a:rPr>
              <a:t>n⨯n</a:t>
            </a:r>
            <a:r>
              <a:rPr lang="en-US" dirty="0"/>
              <a:t> distance matrix represents</a:t>
            </a:r>
          </a:p>
          <a:p>
            <a:r>
              <a:rPr lang="en-US" dirty="0"/>
              <a:t>the distances between all possible pairs of clusters.</a:t>
            </a:r>
          </a:p>
          <a:p>
            <a:r>
              <a:rPr lang="en-US" b="1" dirty="0">
                <a:latin typeface="Cambria Math" pitchFamily="18" charset="0"/>
                <a:ea typeface="Cambria Math" pitchFamily="18" charset="0"/>
              </a:rPr>
              <a:t>2</a:t>
            </a:r>
            <a:r>
              <a:rPr lang="en-US" dirty="0"/>
              <a:t>.   Find the smallest element in the matrix. This corresponds to the pair of clusters</a:t>
            </a:r>
          </a:p>
          <a:p>
            <a:r>
              <a:rPr lang="en-US" dirty="0"/>
              <a:t>that are most similar. Merge these two clusters, say </a:t>
            </a:r>
            <a:r>
              <a:rPr lang="en-US" b="1" dirty="0" err="1">
                <a:latin typeface="Cambria Math" pitchFamily="18" charset="0"/>
                <a:ea typeface="Cambria Math" pitchFamily="18" charset="0"/>
              </a:rPr>
              <a:t>i</a:t>
            </a:r>
            <a:r>
              <a:rPr lang="en-US" dirty="0"/>
              <a:t> and </a:t>
            </a:r>
            <a:r>
              <a:rPr lang="en-US" b="1" dirty="0">
                <a:latin typeface="Cambria Math" pitchFamily="18" charset="0"/>
                <a:ea typeface="Cambria Math" pitchFamily="18" charset="0"/>
              </a:rPr>
              <a:t>h</a:t>
            </a:r>
            <a:r>
              <a:rPr lang="en-US" dirty="0"/>
              <a:t>, together.</a:t>
            </a:r>
          </a:p>
          <a:p>
            <a:r>
              <a:rPr lang="en-US" b="1" dirty="0">
                <a:latin typeface="Cambria Math" pitchFamily="18" charset="0"/>
                <a:ea typeface="Cambria Math" pitchFamily="18" charset="0"/>
              </a:rPr>
              <a:t>3</a:t>
            </a:r>
            <a:r>
              <a:rPr lang="en-US" dirty="0"/>
              <a:t>.   Calculate the distances between the newly formed cluster and the other remaining</a:t>
            </a:r>
          </a:p>
          <a:p>
            <a:r>
              <a:rPr lang="en-US" dirty="0"/>
              <a:t>clusters using a </a:t>
            </a:r>
            <a:r>
              <a:rPr lang="en-US" b="1" i="1" dirty="0"/>
              <a:t>distance metric</a:t>
            </a:r>
            <a:r>
              <a:rPr lang="en-US" dirty="0"/>
              <a:t>. </a:t>
            </a:r>
            <a:r>
              <a:rPr lang="en-US" b="1" dirty="0">
                <a:solidFill>
                  <a:srgbClr val="009900"/>
                </a:solidFill>
              </a:rPr>
              <a:t>Delete</a:t>
            </a:r>
            <a:r>
              <a:rPr lang="en-US" dirty="0"/>
              <a:t> the row and column of cluster </a:t>
            </a:r>
            <a:r>
              <a:rPr lang="en-US" b="1" dirty="0" err="1">
                <a:latin typeface="Cambria Math" pitchFamily="18" charset="0"/>
                <a:ea typeface="Cambria Math" pitchFamily="18" charset="0"/>
              </a:rPr>
              <a:t>i</a:t>
            </a:r>
            <a:r>
              <a:rPr lang="en-US" dirty="0"/>
              <a:t> and </a:t>
            </a:r>
            <a:r>
              <a:rPr lang="en-US" b="1" dirty="0">
                <a:solidFill>
                  <a:srgbClr val="009900"/>
                </a:solidFill>
              </a:rPr>
              <a:t>overwrite</a:t>
            </a:r>
          </a:p>
          <a:p>
            <a:r>
              <a:rPr lang="en-US" dirty="0"/>
              <a:t>the row and column of cluster </a:t>
            </a:r>
            <a:r>
              <a:rPr lang="en-US" b="1" dirty="0">
                <a:latin typeface="Cambria Math" pitchFamily="18" charset="0"/>
                <a:ea typeface="Cambria Math" pitchFamily="18" charset="0"/>
              </a:rPr>
              <a:t>h</a:t>
            </a:r>
            <a:r>
              <a:rPr lang="en-US" dirty="0"/>
              <a:t> with the new values.</a:t>
            </a:r>
          </a:p>
          <a:p>
            <a:endParaRPr lang="en-US" dirty="0"/>
          </a:p>
          <a:p>
            <a:r>
              <a:rPr lang="en-US" b="1" dirty="0">
                <a:solidFill>
                  <a:srgbClr val="009900"/>
                </a:solidFill>
              </a:rPr>
              <a:t>This reduces the order of the distance matrix by 1 </a:t>
            </a:r>
          </a:p>
          <a:p>
            <a:r>
              <a:rPr lang="en-US" b="1" dirty="0">
                <a:latin typeface="Cambria Math" pitchFamily="18" charset="0"/>
                <a:ea typeface="Cambria Math" pitchFamily="18" charset="0"/>
              </a:rPr>
              <a:t>4</a:t>
            </a:r>
            <a:r>
              <a:rPr lang="en-US" dirty="0"/>
              <a:t>.   If the current number of clusters is greater than </a:t>
            </a:r>
            <a:r>
              <a:rPr lang="en-US" b="1" dirty="0">
                <a:latin typeface="Cambria Math" pitchFamily="18" charset="0"/>
                <a:ea typeface="Cambria Math" pitchFamily="18" charset="0"/>
              </a:rPr>
              <a:t>k</a:t>
            </a:r>
            <a:r>
              <a:rPr lang="en-US" dirty="0"/>
              <a:t>, go to step </a:t>
            </a:r>
            <a:r>
              <a:rPr lang="en-US" b="1" dirty="0">
                <a:latin typeface="Cambria Math" pitchFamily="18" charset="0"/>
                <a:ea typeface="Cambria Math" pitchFamily="18" charset="0"/>
              </a:rPr>
              <a:t>2</a:t>
            </a:r>
            <a:r>
              <a:rPr lang="en-US" dirty="0"/>
              <a:t>; otherwise stop.</a:t>
            </a:r>
          </a:p>
          <a:p>
            <a:endParaRPr lang="en-US" dirty="0"/>
          </a:p>
          <a:p>
            <a:endParaRPr lang="en-US" dirty="0"/>
          </a:p>
        </p:txBody>
      </p:sp>
      <p:sp>
        <p:nvSpPr>
          <p:cNvPr id="1914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914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9149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pSp>
        <p:nvGrpSpPr>
          <p:cNvPr id="13" name="Group 4"/>
          <p:cNvGrpSpPr>
            <a:grpSpLocks/>
          </p:cNvGrpSpPr>
          <p:nvPr/>
        </p:nvGrpSpPr>
        <p:grpSpPr bwMode="auto">
          <a:xfrm>
            <a:off x="1691680" y="4005064"/>
            <a:ext cx="3220888" cy="2233737"/>
            <a:chOff x="384" y="2496"/>
            <a:chExt cx="1392" cy="1271"/>
          </a:xfrm>
        </p:grpSpPr>
        <p:graphicFrame>
          <p:nvGraphicFramePr>
            <p:cNvPr id="14" name="Object 5"/>
            <p:cNvGraphicFramePr>
              <a:graphicFrameLocks noChangeAspect="1"/>
            </p:cNvGraphicFramePr>
            <p:nvPr/>
          </p:nvGraphicFramePr>
          <p:xfrm>
            <a:off x="384" y="2496"/>
            <a:ext cx="1392" cy="1271"/>
          </p:xfrm>
          <a:graphic>
            <a:graphicData uri="http://schemas.openxmlformats.org/presentationml/2006/ole">
              <mc:AlternateContent xmlns:mc="http://schemas.openxmlformats.org/markup-compatibility/2006">
                <mc:Choice xmlns:v="urn:schemas-microsoft-com:vml" Requires="v">
                  <p:oleObj spid="_x0000_s209945" name="Worksheet" r:id="rId4" imgW="2200656" imgH="2076907" progId="Excel.Sheet.8">
                    <p:embed/>
                  </p:oleObj>
                </mc:Choice>
                <mc:Fallback>
                  <p:oleObj name="Worksheet" r:id="rId4" imgW="2200656" imgH="2076907" progId="Excel.Sheet.8">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 y="2496"/>
                          <a:ext cx="1392" cy="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 name="Oval 6"/>
            <p:cNvSpPr>
              <a:spLocks noChangeArrowheads="1"/>
            </p:cNvSpPr>
            <p:nvPr/>
          </p:nvSpPr>
          <p:spPr bwMode="auto">
            <a:xfrm>
              <a:off x="816" y="2736"/>
              <a:ext cx="288" cy="288"/>
            </a:xfrm>
            <a:prstGeom prst="ellipse">
              <a:avLst/>
            </a:prstGeom>
            <a:noFill/>
            <a:ln w="28575">
              <a:solidFill>
                <a:schemeClr val="tx1"/>
              </a:solidFill>
              <a:prstDash val="lgDash"/>
              <a:round/>
              <a:headEnd/>
              <a:tailEnd/>
            </a:ln>
            <a:effectLst/>
          </p:spPr>
          <p:txBody>
            <a:bodyPr wrap="none" anchor="ctr">
              <a:spAutoFit/>
            </a:bodyPr>
            <a:lstStyle/>
            <a:p>
              <a:endParaRPr lang="sr-Latn-CS"/>
            </a:p>
          </p:txBody>
        </p:sp>
        <p:sp>
          <p:nvSpPr>
            <p:cNvPr id="16" name="Oval 7"/>
            <p:cNvSpPr>
              <a:spLocks noChangeArrowheads="1"/>
            </p:cNvSpPr>
            <p:nvPr/>
          </p:nvSpPr>
          <p:spPr bwMode="auto">
            <a:xfrm>
              <a:off x="816" y="3024"/>
              <a:ext cx="288" cy="288"/>
            </a:xfrm>
            <a:prstGeom prst="ellipse">
              <a:avLst/>
            </a:prstGeom>
            <a:noFill/>
            <a:ln w="28575">
              <a:solidFill>
                <a:schemeClr val="tx1"/>
              </a:solidFill>
              <a:prstDash val="lgDash"/>
              <a:round/>
              <a:headEnd/>
              <a:tailEnd/>
            </a:ln>
            <a:effectLst/>
          </p:spPr>
          <p:txBody>
            <a:bodyPr wrap="none" anchor="ctr">
              <a:spAutoFit/>
            </a:bodyPr>
            <a:lstStyle/>
            <a:p>
              <a:endParaRPr lang="sr-Latn-CS"/>
            </a:p>
          </p:txBody>
        </p:sp>
        <p:sp>
          <p:nvSpPr>
            <p:cNvPr id="17" name="Oval 8"/>
            <p:cNvSpPr>
              <a:spLocks noChangeArrowheads="1"/>
            </p:cNvSpPr>
            <p:nvPr/>
          </p:nvSpPr>
          <p:spPr bwMode="auto">
            <a:xfrm>
              <a:off x="1392" y="3024"/>
              <a:ext cx="144" cy="288"/>
            </a:xfrm>
            <a:prstGeom prst="ellipse">
              <a:avLst/>
            </a:prstGeom>
            <a:noFill/>
            <a:ln w="28575">
              <a:solidFill>
                <a:schemeClr val="tx1"/>
              </a:solidFill>
              <a:prstDash val="lgDash"/>
              <a:round/>
              <a:headEnd/>
              <a:tailEnd/>
            </a:ln>
            <a:effectLst/>
          </p:spPr>
          <p:txBody>
            <a:bodyPr anchor="ctr">
              <a:spAutoFit/>
            </a:bodyPr>
            <a:lstStyle/>
            <a:p>
              <a:endParaRPr lang="sr-Latn-CS"/>
            </a:p>
          </p:txBody>
        </p:sp>
      </p:grpSp>
      <p:grpSp>
        <p:nvGrpSpPr>
          <p:cNvPr id="18" name="Group 9"/>
          <p:cNvGrpSpPr>
            <a:grpSpLocks/>
          </p:cNvGrpSpPr>
          <p:nvPr/>
        </p:nvGrpSpPr>
        <p:grpSpPr bwMode="auto">
          <a:xfrm>
            <a:off x="4663480" y="4005064"/>
            <a:ext cx="3220888" cy="2233737"/>
            <a:chOff x="1968" y="2496"/>
            <a:chExt cx="1392" cy="1271"/>
          </a:xfrm>
        </p:grpSpPr>
        <p:graphicFrame>
          <p:nvGraphicFramePr>
            <p:cNvPr id="19" name="Object 10"/>
            <p:cNvGraphicFramePr>
              <a:graphicFrameLocks noChangeAspect="1"/>
            </p:cNvGraphicFramePr>
            <p:nvPr/>
          </p:nvGraphicFramePr>
          <p:xfrm>
            <a:off x="1968" y="2496"/>
            <a:ext cx="1392" cy="1271"/>
          </p:xfrm>
          <a:graphic>
            <a:graphicData uri="http://schemas.openxmlformats.org/presentationml/2006/ole">
              <mc:AlternateContent xmlns:mc="http://schemas.openxmlformats.org/markup-compatibility/2006">
                <mc:Choice xmlns:v="urn:schemas-microsoft-com:vml" Requires="v">
                  <p:oleObj spid="_x0000_s209946" name="Worksheet" r:id="rId6" imgW="2200656" imgH="2076907" progId="Excel.Sheet.8">
                    <p:embed/>
                  </p:oleObj>
                </mc:Choice>
                <mc:Fallback>
                  <p:oleObj name="Worksheet" r:id="rId6" imgW="2200656" imgH="2076907" progId="Excel.Sheet.8">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8" y="2496"/>
                          <a:ext cx="1392" cy="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 name="Oval 11"/>
            <p:cNvSpPr>
              <a:spLocks noChangeArrowheads="1"/>
            </p:cNvSpPr>
            <p:nvPr/>
          </p:nvSpPr>
          <p:spPr bwMode="auto">
            <a:xfrm>
              <a:off x="2736" y="3312"/>
              <a:ext cx="288" cy="192"/>
            </a:xfrm>
            <a:prstGeom prst="ellipse">
              <a:avLst/>
            </a:prstGeom>
            <a:noFill/>
            <a:ln w="28575">
              <a:solidFill>
                <a:schemeClr val="tx1"/>
              </a:solidFill>
              <a:prstDash val="lgDash"/>
              <a:round/>
              <a:headEnd/>
              <a:tailEnd/>
            </a:ln>
            <a:effectLst/>
          </p:spPr>
          <p:txBody>
            <a:bodyPr wrap="none" anchor="ctr">
              <a:spAutoFit/>
            </a:bodyPr>
            <a:lstStyle/>
            <a:p>
              <a:endParaRPr lang="sr-Latn-CS"/>
            </a:p>
          </p:txBody>
        </p:sp>
        <p:sp>
          <p:nvSpPr>
            <p:cNvPr id="21" name="Oval 12"/>
            <p:cNvSpPr>
              <a:spLocks noChangeArrowheads="1"/>
            </p:cNvSpPr>
            <p:nvPr/>
          </p:nvSpPr>
          <p:spPr bwMode="auto">
            <a:xfrm>
              <a:off x="2256" y="2688"/>
              <a:ext cx="384" cy="384"/>
            </a:xfrm>
            <a:prstGeom prst="ellipse">
              <a:avLst/>
            </a:prstGeom>
            <a:noFill/>
            <a:ln w="28575">
              <a:solidFill>
                <a:schemeClr val="tx1"/>
              </a:solidFill>
              <a:prstDash val="lgDash"/>
              <a:round/>
              <a:headEnd/>
              <a:tailEnd/>
            </a:ln>
            <a:effectLst/>
          </p:spPr>
          <p:txBody>
            <a:bodyPr anchor="ctr">
              <a:spAutoFit/>
            </a:bodyPr>
            <a:lstStyle/>
            <a:p>
              <a:endParaRPr lang="sr-Latn-CS"/>
            </a:p>
          </p:txBody>
        </p:sp>
        <p:sp>
          <p:nvSpPr>
            <p:cNvPr id="22" name="Oval 13"/>
            <p:cNvSpPr>
              <a:spLocks noChangeArrowheads="1"/>
            </p:cNvSpPr>
            <p:nvPr/>
          </p:nvSpPr>
          <p:spPr bwMode="auto">
            <a:xfrm>
              <a:off x="2352" y="3024"/>
              <a:ext cx="384" cy="240"/>
            </a:xfrm>
            <a:prstGeom prst="ellipse">
              <a:avLst/>
            </a:prstGeom>
            <a:noFill/>
            <a:ln w="28575">
              <a:solidFill>
                <a:schemeClr val="tx1"/>
              </a:solidFill>
              <a:prstDash val="lgDash"/>
              <a:round/>
              <a:headEnd/>
              <a:tailEnd/>
            </a:ln>
            <a:effectLst/>
          </p:spPr>
          <p:txBody>
            <a:bodyPr anchor="ctr">
              <a:spAutoFit/>
            </a:bodyPr>
            <a:lstStyle/>
            <a:p>
              <a:endParaRPr lang="sr-Latn-CS"/>
            </a:p>
          </p:txBody>
        </p:sp>
        <p:sp>
          <p:nvSpPr>
            <p:cNvPr id="23" name="Oval 14"/>
            <p:cNvSpPr>
              <a:spLocks noChangeArrowheads="1"/>
            </p:cNvSpPr>
            <p:nvPr/>
          </p:nvSpPr>
          <p:spPr bwMode="auto">
            <a:xfrm>
              <a:off x="2832" y="3024"/>
              <a:ext cx="288" cy="288"/>
            </a:xfrm>
            <a:prstGeom prst="ellipse">
              <a:avLst/>
            </a:prstGeom>
            <a:noFill/>
            <a:ln w="28575">
              <a:solidFill>
                <a:schemeClr val="tx1"/>
              </a:solidFill>
              <a:prstDash val="lgDash"/>
              <a:round/>
              <a:headEnd/>
              <a:tailEnd/>
            </a:ln>
            <a:effectLst/>
          </p:spPr>
          <p:txBody>
            <a:bodyPr anchor="ctr">
              <a:spAutoFit/>
            </a:bodyPr>
            <a:lstStyle/>
            <a:p>
              <a:endParaRPr lang="sr-Latn-CS"/>
            </a:p>
          </p:txBody>
        </p:sp>
      </p:grpSp>
      <p:sp>
        <p:nvSpPr>
          <p:cNvPr id="28" name="Line 19"/>
          <p:cNvSpPr>
            <a:spLocks noChangeShapeType="1"/>
          </p:cNvSpPr>
          <p:nvPr/>
        </p:nvSpPr>
        <p:spPr bwMode="auto">
          <a:xfrm>
            <a:off x="4380949" y="5135488"/>
            <a:ext cx="444260" cy="0"/>
          </a:xfrm>
          <a:prstGeom prst="line">
            <a:avLst/>
          </a:prstGeom>
          <a:noFill/>
          <a:ln w="28575">
            <a:solidFill>
              <a:schemeClr val="tx1"/>
            </a:solidFill>
            <a:round/>
            <a:headEnd/>
            <a:tailEnd type="triangle" w="med" len="med"/>
          </a:ln>
          <a:effectLst/>
        </p:spPr>
        <p:txBody>
          <a:bodyPr wrap="square" anchor="ctr">
            <a:spAutoFit/>
          </a:bodyPr>
          <a:lstStyle/>
          <a:p>
            <a:endParaRPr lang="sr-Latn-CS"/>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a:t>
            </a:r>
            <a:r>
              <a:rPr lang="en-US" sz="4000" kern="0" dirty="0" err="1">
                <a:solidFill>
                  <a:schemeClr val="bg2"/>
                </a:solidFill>
                <a:effectLst>
                  <a:outerShdw blurRad="38100" dist="38100" dir="2700000" algn="tl">
                    <a:srgbClr val="C0C0C0"/>
                  </a:outerShdw>
                </a:effectLst>
                <a:latin typeface="+mj-lt"/>
                <a:ea typeface="+mj-ea"/>
                <a:cs typeface="+mj-cs"/>
              </a:rPr>
              <a:t>Dis</a:t>
            </a:r>
            <a:r>
              <a:rPr lang="en-US" sz="4000" kern="0" dirty="0">
                <a:solidFill>
                  <a:schemeClr val="bg2"/>
                </a:solidFill>
                <a:effectLst>
                  <a:outerShdw blurRad="38100" dist="38100" dir="2700000" algn="tl">
                    <a:srgbClr val="C0C0C0"/>
                  </a:outerShdw>
                </a:effectLst>
                <a:latin typeface="+mj-lt"/>
                <a:ea typeface="+mj-ea"/>
                <a:cs typeface="+mj-cs"/>
              </a:rPr>
              <a:t>)advantages</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2007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20480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2" name="Rectangle 6"/>
          <p:cNvSpPr>
            <a:spLocks noChangeArrowheads="1"/>
          </p:cNvSpPr>
          <p:nvPr/>
        </p:nvSpPr>
        <p:spPr bwMode="auto">
          <a:xfrm>
            <a:off x="-36512" y="908720"/>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Advantages:</a:t>
            </a:r>
          </a:p>
          <a:p>
            <a:pPr marL="742950" lvl="1" indent="-285750">
              <a:spcBef>
                <a:spcPct val="20000"/>
              </a:spcBef>
              <a:buClr>
                <a:schemeClr val="accent2"/>
              </a:buClr>
              <a:buSzPct val="80000"/>
              <a:buFont typeface="Wingdings" pitchFamily="2" charset="2"/>
              <a:buChar char="¨"/>
            </a:pPr>
            <a:r>
              <a:rPr lang="sr-Latn-CS" dirty="0"/>
              <a:t>easy to implement</a:t>
            </a:r>
          </a:p>
          <a:p>
            <a:pPr marL="742950" lvl="1" indent="-285750">
              <a:spcBef>
                <a:spcPct val="20000"/>
              </a:spcBef>
              <a:buClr>
                <a:schemeClr val="accent2"/>
              </a:buClr>
              <a:buSzPct val="80000"/>
              <a:buFont typeface="Wingdings" pitchFamily="2" charset="2"/>
              <a:buChar char="¨"/>
            </a:pPr>
            <a:r>
              <a:rPr lang="en-US" dirty="0"/>
              <a:t>able to tackle larger datasets than the </a:t>
            </a:r>
            <a:r>
              <a:rPr lang="sr-Latn-CS" dirty="0"/>
              <a:t>k-medoids method</a:t>
            </a:r>
            <a:endParaRPr lang="en-US" dirty="0"/>
          </a:p>
          <a:p>
            <a:pPr marL="742950" lvl="1" indent="-285750">
              <a:spcBef>
                <a:spcPct val="20000"/>
              </a:spcBef>
              <a:buClr>
                <a:schemeClr val="accent2"/>
              </a:buClr>
              <a:buSzPct val="80000"/>
              <a:buFont typeface="Wingdings" pitchFamily="2" charset="2"/>
              <a:buChar char="¨"/>
            </a:pPr>
            <a:r>
              <a:rPr lang="en-US" b="1" dirty="0">
                <a:solidFill>
                  <a:srgbClr val="009900"/>
                </a:solidFill>
              </a:rPr>
              <a:t>In some cases unsupervised</a:t>
            </a:r>
            <a:r>
              <a:rPr lang="en-US" dirty="0"/>
              <a:t>, in the sense that we can run the algorithm without having to provide the number of clusters.</a:t>
            </a: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
        <p:nvSpPr>
          <p:cNvPr id="13" name="Rectangle 6"/>
          <p:cNvSpPr>
            <a:spLocks noChangeArrowheads="1"/>
          </p:cNvSpPr>
          <p:nvPr/>
        </p:nvSpPr>
        <p:spPr bwMode="auto">
          <a:xfrm>
            <a:off x="-36512" y="2708920"/>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Disadvantages:</a:t>
            </a:r>
          </a:p>
          <a:p>
            <a:pPr marL="742950" lvl="1" indent="-285750">
              <a:spcBef>
                <a:spcPct val="20000"/>
              </a:spcBef>
              <a:buClr>
                <a:schemeClr val="accent2"/>
              </a:buClr>
              <a:buSzPct val="80000"/>
              <a:buFont typeface="Wingdings" pitchFamily="2" charset="2"/>
              <a:buChar char="¨"/>
            </a:pPr>
            <a:r>
              <a:rPr lang="en-US" dirty="0"/>
              <a:t>the time complexity per iteration of the algorithm is </a:t>
            </a:r>
            <a:r>
              <a:rPr lang="en-US" b="1" dirty="0">
                <a:latin typeface="Cambria Math" pitchFamily="18" charset="0"/>
                <a:ea typeface="Cambria Math" pitchFamily="18" charset="0"/>
              </a:rPr>
              <a:t>O(n</a:t>
            </a:r>
            <a:r>
              <a:rPr lang="en-US" b="1" baseline="30000" dirty="0">
                <a:latin typeface="Cambria Math" pitchFamily="18" charset="0"/>
                <a:ea typeface="Cambria Math" pitchFamily="18" charset="0"/>
              </a:rPr>
              <a:t>3</a:t>
            </a:r>
            <a:r>
              <a:rPr lang="en-US" b="1" dirty="0">
                <a:latin typeface="Cambria Math" pitchFamily="18" charset="0"/>
                <a:ea typeface="Cambria Math" pitchFamily="18" charset="0"/>
              </a:rPr>
              <a:t>)</a:t>
            </a:r>
            <a:r>
              <a:rPr lang="en-US" dirty="0"/>
              <a:t>. The damage is being done in Step </a:t>
            </a:r>
            <a:r>
              <a:rPr lang="en-US" b="1" dirty="0">
                <a:latin typeface="Cambria Math" pitchFamily="18" charset="0"/>
                <a:ea typeface="Cambria Math" pitchFamily="18" charset="0"/>
              </a:rPr>
              <a:t>2</a:t>
            </a:r>
            <a:r>
              <a:rPr lang="en-US" dirty="0"/>
              <a:t>. Even though the order of the distance matrix decreases with each iteration, the cost of Step </a:t>
            </a:r>
            <a:r>
              <a:rPr lang="en-US" b="1" dirty="0">
                <a:latin typeface="Cambria Math" pitchFamily="18" charset="0"/>
                <a:ea typeface="Cambria Math" pitchFamily="18" charset="0"/>
              </a:rPr>
              <a:t>2</a:t>
            </a:r>
            <a:r>
              <a:rPr lang="en-US" dirty="0"/>
              <a:t> on iteration </a:t>
            </a:r>
            <a:r>
              <a:rPr lang="en-US" b="1" dirty="0">
                <a:latin typeface="Cambria Math" pitchFamily="18" charset="0"/>
                <a:ea typeface="Cambria Math" pitchFamily="18" charset="0"/>
              </a:rPr>
              <a:t>k</a:t>
            </a:r>
            <a:r>
              <a:rPr lang="en-US" dirty="0"/>
              <a:t> is </a:t>
            </a:r>
            <a:r>
              <a:rPr lang="sr-Latn-CS" b="1" dirty="0">
                <a:latin typeface="Cambria Math" pitchFamily="18" charset="0"/>
                <a:ea typeface="Cambria Math" pitchFamily="18" charset="0"/>
              </a:rPr>
              <a:t>O((n </a:t>
            </a:r>
            <a:r>
              <a:rPr lang="en-US" b="1" dirty="0">
                <a:latin typeface="Cambria Math" pitchFamily="18" charset="0"/>
                <a:ea typeface="Cambria Math" pitchFamily="18" charset="0"/>
              </a:rPr>
              <a:t>-</a:t>
            </a:r>
            <a:r>
              <a:rPr lang="sr-Latn-CS" b="1" dirty="0">
                <a:latin typeface="Cambria Math" pitchFamily="18" charset="0"/>
                <a:ea typeface="Cambria Math" pitchFamily="18" charset="0"/>
              </a:rPr>
              <a:t>k)</a:t>
            </a:r>
            <a:r>
              <a:rPr lang="sr-Latn-CS" b="1" baseline="30000" dirty="0">
                <a:latin typeface="Cambria Math" pitchFamily="18" charset="0"/>
                <a:ea typeface="Cambria Math" pitchFamily="18" charset="0"/>
              </a:rPr>
              <a:t>2</a:t>
            </a:r>
            <a:r>
              <a:rPr lang="sr-Latn-CS" b="1" dirty="0">
                <a:latin typeface="Cambria Math" pitchFamily="18" charset="0"/>
                <a:ea typeface="Cambria Math" pitchFamily="18" charset="0"/>
              </a:rPr>
              <a:t>)</a:t>
            </a:r>
            <a:r>
              <a:rPr lang="en-US" dirty="0"/>
              <a:t>, and we are guaranteed </a:t>
            </a:r>
            <a:r>
              <a:rPr lang="sr-Latn-CS" b="1" dirty="0">
                <a:latin typeface="Cambria Math" pitchFamily="18" charset="0"/>
                <a:ea typeface="Cambria Math" pitchFamily="18" charset="0"/>
              </a:rPr>
              <a:t>(n </a:t>
            </a:r>
            <a:r>
              <a:rPr lang="en-US" b="1" dirty="0">
                <a:latin typeface="Cambria Math" pitchFamily="18" charset="0"/>
                <a:ea typeface="Cambria Math" pitchFamily="18" charset="0"/>
              </a:rPr>
              <a:t>-</a:t>
            </a:r>
            <a:r>
              <a:rPr lang="sr-Latn-CS" b="1" dirty="0">
                <a:latin typeface="Cambria Math" pitchFamily="18" charset="0"/>
                <a:ea typeface="Cambria Math" pitchFamily="18" charset="0"/>
              </a:rPr>
              <a:t>k)</a:t>
            </a:r>
            <a:r>
              <a:rPr lang="sr-Latn-CS" b="1" baseline="30000" dirty="0">
                <a:latin typeface="Cambria Math" pitchFamily="18" charset="0"/>
                <a:ea typeface="Cambria Math" pitchFamily="18" charset="0"/>
              </a:rPr>
              <a:t>2</a:t>
            </a:r>
            <a:r>
              <a:rPr lang="en-US" b="1" dirty="0">
                <a:latin typeface="Cambria Math" pitchFamily="18" charset="0"/>
                <a:ea typeface="Cambria Math" pitchFamily="18" charset="0"/>
              </a:rPr>
              <a:t> </a:t>
            </a:r>
            <a:r>
              <a:rPr lang="en-US" dirty="0"/>
              <a:t> iterations before we get to </a:t>
            </a:r>
            <a:r>
              <a:rPr lang="en-US" b="1" dirty="0">
                <a:latin typeface="Cambria Math" pitchFamily="18" charset="0"/>
                <a:ea typeface="Cambria Math" pitchFamily="18" charset="0"/>
              </a:rPr>
              <a:t>k</a:t>
            </a:r>
          </a:p>
          <a:p>
            <a:pPr marL="742950" lvl="1" indent="-285750">
              <a:spcBef>
                <a:spcPct val="20000"/>
              </a:spcBef>
              <a:buClr>
                <a:schemeClr val="accent2"/>
              </a:buClr>
              <a:buSzPct val="80000"/>
              <a:buFont typeface="Wingdings" pitchFamily="2" charset="2"/>
              <a:buChar char="¨"/>
            </a:pPr>
            <a:r>
              <a:rPr lang="en-US" dirty="0"/>
              <a:t>the clusters produced are heavily dependent on the metric </a:t>
            </a:r>
            <a:r>
              <a:rPr lang="en-US" b="1" dirty="0" err="1">
                <a:latin typeface="Cambria Math" pitchFamily="18" charset="0"/>
                <a:ea typeface="Cambria Math" pitchFamily="18" charset="0"/>
              </a:rPr>
              <a:t>D</a:t>
            </a:r>
            <a:r>
              <a:rPr lang="en-US" b="1" baseline="-25000" dirty="0" err="1">
                <a:latin typeface="Cambria Math" pitchFamily="18" charset="0"/>
                <a:ea typeface="Cambria Math" pitchFamily="18" charset="0"/>
              </a:rPr>
              <a:t>i,j</a:t>
            </a:r>
            <a:r>
              <a:rPr lang="en-US" dirty="0"/>
              <a:t> .</a:t>
            </a:r>
            <a:r>
              <a:rPr lang="en-US" dirty="0" err="1"/>
              <a:t>Diferent</a:t>
            </a:r>
            <a:r>
              <a:rPr lang="en-US" dirty="0"/>
              <a:t> metrics can and do produce very </a:t>
            </a:r>
            <a:r>
              <a:rPr lang="en-US" dirty="0" err="1"/>
              <a:t>dierent</a:t>
            </a:r>
            <a:r>
              <a:rPr lang="en-US" dirty="0"/>
              <a:t> clusters. For instance, the complete-link metric tends to produce </a:t>
            </a:r>
            <a:r>
              <a:rPr lang="en-US" b="1" dirty="0">
                <a:solidFill>
                  <a:srgbClr val="009900"/>
                </a:solidFill>
              </a:rPr>
              <a:t>spherical clusters</a:t>
            </a:r>
            <a:r>
              <a:rPr lang="en-US" dirty="0"/>
              <a:t>, whereas the single-link </a:t>
            </a:r>
            <a:r>
              <a:rPr lang="sr-Latn-CS" dirty="0"/>
              <a:t>metric produces </a:t>
            </a:r>
            <a:r>
              <a:rPr lang="sr-Latn-CS" b="1" dirty="0">
                <a:solidFill>
                  <a:srgbClr val="009900"/>
                </a:solidFill>
              </a:rPr>
              <a:t>elongated clusters</a:t>
            </a:r>
            <a:endParaRPr lang="en-US" b="1" dirty="0">
              <a:solidFill>
                <a:srgbClr val="009900"/>
              </a:solidFill>
            </a:endParaRPr>
          </a:p>
          <a:p>
            <a:pPr marL="742950" lvl="1" indent="-285750">
              <a:spcBef>
                <a:spcPct val="20000"/>
              </a:spcBef>
              <a:buClr>
                <a:schemeClr val="accent2"/>
              </a:buClr>
              <a:buSzPct val="80000"/>
              <a:buFont typeface="Wingdings" pitchFamily="2" charset="2"/>
              <a:buChar char="¨"/>
            </a:pPr>
            <a:r>
              <a:rPr lang="en-US" dirty="0"/>
              <a:t>we are left with a wide variety of nested clusters</a:t>
            </a:r>
          </a:p>
          <a:p>
            <a:pPr marL="742950" lvl="1" indent="-285750">
              <a:spcBef>
                <a:spcPct val="20000"/>
              </a:spcBef>
              <a:buClr>
                <a:schemeClr val="accent2"/>
              </a:buClr>
              <a:buSzPct val="80000"/>
              <a:buFont typeface="Wingdings" pitchFamily="2" charset="2"/>
              <a:buChar char="¨"/>
            </a:pPr>
            <a:endParaRPr lang="en-US" b="1" dirty="0">
              <a:solidFill>
                <a:srgbClr val="009900"/>
              </a:solidFill>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en-US" b="1" dirty="0">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sr-Latn-CS" b="1" dirty="0"/>
          </a:p>
          <a:p>
            <a:pPr marL="742950" lvl="1" indent="-285750">
              <a:spcBef>
                <a:spcPct val="20000"/>
              </a:spcBef>
              <a:buClr>
                <a:schemeClr val="accent2"/>
              </a:buClr>
              <a:buSzPct val="80000"/>
            </a:pP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heckerboard(across)">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Divisive</a:t>
            </a:r>
            <a:r>
              <a:rPr lang="sr-Latn-CS" sz="4000" kern="0" dirty="0">
                <a:solidFill>
                  <a:schemeClr val="bg2"/>
                </a:solidFill>
                <a:effectLst>
                  <a:outerShdw blurRad="38100" dist="38100" dir="2700000" algn="tl">
                    <a:srgbClr val="C0C0C0"/>
                  </a:outerShdw>
                </a:effectLst>
                <a:latin typeface="+mj-lt"/>
                <a:ea typeface="+mj-ea"/>
                <a:cs typeface="+mj-cs"/>
              </a:rPr>
              <a:t> algorithm</a:t>
            </a:r>
            <a:r>
              <a:rPr lang="en-US" sz="4000" kern="0" dirty="0">
                <a:solidFill>
                  <a:schemeClr val="bg2"/>
                </a:solidFill>
                <a:effectLst>
                  <a:outerShdw blurRad="38100" dist="38100" dir="2700000" algn="tl">
                    <a:srgbClr val="C0C0C0"/>
                  </a:outerShdw>
                </a:effectLst>
                <a:latin typeface="+mj-lt"/>
                <a:ea typeface="+mj-ea"/>
                <a:cs typeface="+mj-cs"/>
              </a:rPr>
              <a:t> (DIANA)</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40" name="Rectangle 6"/>
          <p:cNvSpPr>
            <a:spLocks noChangeArrowheads="1"/>
          </p:cNvSpPr>
          <p:nvPr/>
        </p:nvSpPr>
        <p:spPr bwMode="auto">
          <a:xfrm>
            <a:off x="-36512" y="105273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b="1" dirty="0"/>
              <a:t>Idea</a:t>
            </a:r>
            <a:r>
              <a:rPr lang="sr-Latn-CS" dirty="0"/>
              <a:t>: </a:t>
            </a:r>
            <a:r>
              <a:rPr lang="en-US" dirty="0"/>
              <a:t> The</a:t>
            </a:r>
            <a:r>
              <a:rPr lang="sr-Latn-CS" dirty="0"/>
              <a:t> object</a:t>
            </a:r>
            <a:r>
              <a:rPr lang="en-US" dirty="0"/>
              <a:t> </a:t>
            </a:r>
            <a:r>
              <a:rPr lang="en-US" b="1" dirty="0" err="1">
                <a:latin typeface="Cambria Math" pitchFamily="18" charset="0"/>
                <a:ea typeface="Cambria Math" pitchFamily="18" charset="0"/>
              </a:rPr>
              <a:t>x∊C</a:t>
            </a:r>
            <a:r>
              <a:rPr lang="sr-Latn-CS" dirty="0"/>
              <a:t> </a:t>
            </a:r>
            <a:r>
              <a:rPr lang="en-US" dirty="0"/>
              <a:t>is</a:t>
            </a:r>
            <a:r>
              <a:rPr lang="sr-Latn-CS" dirty="0"/>
              <a:t> </a:t>
            </a:r>
            <a:r>
              <a:rPr lang="en-US" dirty="0"/>
              <a:t>“</a:t>
            </a:r>
            <a:r>
              <a:rPr lang="sr-Latn-CS" dirty="0"/>
              <a:t>dissatised</a:t>
            </a:r>
            <a:r>
              <a:rPr lang="en-US" dirty="0"/>
              <a:t>” with the cluster </a:t>
            </a:r>
            <a:r>
              <a:rPr lang="en-US" b="1" dirty="0">
                <a:latin typeface="Cambria Math" pitchFamily="18" charset="0"/>
                <a:ea typeface="Cambria Math" pitchFamily="18" charset="0"/>
              </a:rPr>
              <a:t>C</a:t>
            </a:r>
            <a:r>
              <a:rPr lang="en-US" dirty="0"/>
              <a:t> if it is most distant from all other </a:t>
            </a:r>
            <a:r>
              <a:rPr lang="sr-Latn-CS" dirty="0"/>
              <a:t>objects in </a:t>
            </a:r>
            <a:r>
              <a:rPr lang="en-US" b="1" dirty="0">
                <a:latin typeface="Cambria Math" pitchFamily="18" charset="0"/>
                <a:ea typeface="Cambria Math" pitchFamily="18" charset="0"/>
              </a:rPr>
              <a:t>C</a:t>
            </a:r>
            <a:r>
              <a:rPr lang="en-US" dirty="0"/>
              <a:t>  </a:t>
            </a:r>
          </a:p>
          <a:p>
            <a:pPr marL="342900" lvl="1" indent="-342900">
              <a:spcBef>
                <a:spcPct val="20000"/>
              </a:spcBef>
              <a:buClr>
                <a:schemeClr val="bg2"/>
              </a:buClr>
              <a:buSzPct val="75000"/>
              <a:buFont typeface="Wingdings" pitchFamily="2" charset="2"/>
              <a:buChar char="n"/>
            </a:pPr>
            <a:r>
              <a:rPr lang="en-US" dirty="0"/>
              <a:t>Let the average distance between object </a:t>
            </a:r>
            <a:r>
              <a:rPr lang="en-US" b="1" dirty="0" err="1">
                <a:latin typeface="Cambria Math" pitchFamily="18" charset="0"/>
                <a:ea typeface="Cambria Math" pitchFamily="18" charset="0"/>
              </a:rPr>
              <a:t>i</a:t>
            </a:r>
            <a:r>
              <a:rPr lang="en-US" dirty="0"/>
              <a:t> and the cluster </a:t>
            </a:r>
            <a:r>
              <a:rPr lang="en-US" b="1" dirty="0">
                <a:latin typeface="Cambria Math" pitchFamily="18" charset="0"/>
                <a:ea typeface="Cambria Math" pitchFamily="18" charset="0"/>
              </a:rPr>
              <a:t>C</a:t>
            </a:r>
            <a:r>
              <a:rPr lang="en-US" b="1" baseline="-25000" dirty="0">
                <a:latin typeface="Cambria Math" pitchFamily="18" charset="0"/>
                <a:ea typeface="Cambria Math" pitchFamily="18" charset="0"/>
              </a:rPr>
              <a:t>j</a:t>
            </a:r>
            <a:r>
              <a:rPr lang="en-US" sz="1100" dirty="0"/>
              <a:t> </a:t>
            </a:r>
            <a:r>
              <a:rPr lang="en-US" dirty="0"/>
              <a:t>be </a:t>
            </a:r>
            <a:r>
              <a:rPr lang="sr-Latn-CS" dirty="0"/>
              <a:t>de</a:t>
            </a:r>
            <a:r>
              <a:rPr lang="en-US" dirty="0" err="1"/>
              <a:t>fi</a:t>
            </a:r>
            <a:r>
              <a:rPr lang="sr-Latn-CS" dirty="0"/>
              <a:t>ned as:</a:t>
            </a:r>
            <a:endParaRPr lang="en-US" dirty="0"/>
          </a:p>
          <a:p>
            <a:pPr marL="342900" lvl="1" indent="-342900">
              <a:spcBef>
                <a:spcPct val="20000"/>
              </a:spcBef>
              <a:buClr>
                <a:schemeClr val="bg2"/>
              </a:buClr>
              <a:buSzPct val="75000"/>
              <a:buFont typeface="Wingdings" pitchFamily="2" charset="2"/>
              <a:buChar char="n"/>
            </a:pPr>
            <a:endParaRPr lang="en-US" dirty="0"/>
          </a:p>
          <a:p>
            <a:pPr marL="342900" lvl="1" indent="-342900">
              <a:spcBef>
                <a:spcPct val="20000"/>
              </a:spcBef>
              <a:buClr>
                <a:schemeClr val="bg2"/>
              </a:buClr>
              <a:buSzPct val="75000"/>
              <a:buFont typeface="Wingdings" pitchFamily="2" charset="2"/>
              <a:buChar char="n"/>
            </a:pPr>
            <a:endParaRPr lang="en-US" dirty="0"/>
          </a:p>
          <a:p>
            <a:pPr marL="342900" lvl="1" indent="-342900">
              <a:spcBef>
                <a:spcPct val="20000"/>
              </a:spcBef>
              <a:buClr>
                <a:schemeClr val="bg2"/>
              </a:buClr>
              <a:buSzPct val="75000"/>
              <a:buFont typeface="Wingdings" pitchFamily="2" charset="2"/>
              <a:buChar char="n"/>
            </a:pPr>
            <a:endParaRPr lang="en-US"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buFont typeface="Wingdings" pitchFamily="2" charset="2"/>
              <a:buChar char="¨"/>
            </a:pPr>
            <a:r>
              <a:rPr lang="en-US" b="1" dirty="0">
                <a:solidFill>
                  <a:srgbClr val="009900"/>
                </a:solidFill>
              </a:rPr>
              <a:t>The most dissatisfied object splits off and forms a new cluster</a:t>
            </a:r>
            <a:endParaRPr lang="en-US" dirty="0"/>
          </a:p>
          <a:p>
            <a:pPr marL="742950" lvl="1" indent="-285750">
              <a:spcBef>
                <a:spcPct val="20000"/>
              </a:spcBef>
              <a:buClr>
                <a:schemeClr val="accent2"/>
              </a:buClr>
              <a:buSzPct val="80000"/>
              <a:buFont typeface="Wingdings" pitchFamily="2" charset="2"/>
              <a:buChar char="¨"/>
            </a:pPr>
            <a:r>
              <a:rPr lang="en-US" dirty="0"/>
              <a:t>This is equivalent to splitting the cluster with the </a:t>
            </a:r>
            <a:r>
              <a:rPr lang="en-US" b="1" dirty="0">
                <a:solidFill>
                  <a:srgbClr val="009900"/>
                </a:solidFill>
              </a:rPr>
              <a:t>largest diameter</a:t>
            </a:r>
            <a:r>
              <a:rPr lang="en-US" dirty="0"/>
              <a:t>, i.e. that containing the most distant pair </a:t>
            </a:r>
            <a:r>
              <a:rPr lang="sr-Latn-CS" dirty="0"/>
              <a:t>of objects</a:t>
            </a:r>
            <a:endParaRPr lang="en-US" dirty="0"/>
          </a:p>
          <a:p>
            <a:pPr marL="742950" lvl="1" indent="-285750">
              <a:spcBef>
                <a:spcPct val="20000"/>
              </a:spcBef>
              <a:buClr>
                <a:schemeClr val="accent2"/>
              </a:buClr>
              <a:buSzPct val="80000"/>
              <a:buFont typeface="Wingdings" pitchFamily="2" charset="2"/>
              <a:buChar char="¨"/>
            </a:pPr>
            <a:r>
              <a:rPr lang="en-US" dirty="0"/>
              <a:t>If an object </a:t>
            </a:r>
            <a:r>
              <a:rPr lang="en-US" b="1" dirty="0" err="1">
                <a:latin typeface="Cambria Math" pitchFamily="18" charset="0"/>
                <a:ea typeface="Cambria Math" pitchFamily="18" charset="0"/>
              </a:rPr>
              <a:t>h∊C</a:t>
            </a:r>
            <a:r>
              <a:rPr lang="en-US" dirty="0"/>
              <a:t> is closer (in the </a:t>
            </a:r>
            <a:r>
              <a:rPr lang="en-US" dirty="0" err="1"/>
              <a:t>sence</a:t>
            </a:r>
            <a:r>
              <a:rPr lang="en-US" dirty="0"/>
              <a:t> of average distance ) to the new cluster </a:t>
            </a:r>
            <a:r>
              <a:rPr lang="en-US" b="1" dirty="0">
                <a:latin typeface="Cambria Math" pitchFamily="18" charset="0"/>
                <a:ea typeface="Cambria Math" pitchFamily="18" charset="0"/>
              </a:rPr>
              <a:t>C’</a:t>
            </a:r>
            <a:r>
              <a:rPr lang="en-US" dirty="0"/>
              <a:t> then the move is made to </a:t>
            </a:r>
            <a:r>
              <a:rPr lang="en-US" b="1" dirty="0">
                <a:latin typeface="Cambria Math" pitchFamily="18" charset="0"/>
                <a:ea typeface="Cambria Math" pitchFamily="18" charset="0"/>
              </a:rPr>
              <a:t>C’</a:t>
            </a:r>
            <a:r>
              <a:rPr lang="en-US" dirty="0"/>
              <a:t>.  All objects are considered until none of them want to move</a:t>
            </a:r>
          </a:p>
          <a:p>
            <a:pPr marL="742950" lvl="1" indent="-285750">
              <a:spcBef>
                <a:spcPct val="20000"/>
              </a:spcBef>
              <a:buClr>
                <a:schemeClr val="accent2"/>
              </a:buClr>
              <a:buSzPct val="80000"/>
              <a:buFont typeface="Wingdings" pitchFamily="2" charset="2"/>
              <a:buChar char="¨"/>
            </a:pPr>
            <a:r>
              <a:rPr lang="en-US" dirty="0"/>
              <a:t>The algorithm continues by splitting the cluster with the largest diameter, until there are </a:t>
            </a:r>
            <a:r>
              <a:rPr lang="en-US" b="1" dirty="0">
                <a:latin typeface="Cambria Math" pitchFamily="18" charset="0"/>
                <a:ea typeface="Cambria Math" pitchFamily="18" charset="0"/>
              </a:rPr>
              <a:t>k</a:t>
            </a:r>
            <a:r>
              <a:rPr lang="sr-Latn-CS" dirty="0"/>
              <a:t> clusters</a:t>
            </a:r>
            <a:endParaRPr lang="en-US" dirty="0"/>
          </a:p>
          <a:p>
            <a:pPr marL="742950" lvl="1" indent="-285750">
              <a:spcBef>
                <a:spcPct val="20000"/>
              </a:spcBef>
              <a:buClr>
                <a:schemeClr val="accent2"/>
              </a:buClr>
              <a:buSzPct val="80000"/>
              <a:buFont typeface="Wingdings" pitchFamily="2" charset="2"/>
              <a:buChar char="¨"/>
            </a:pPr>
            <a:endParaRPr lang="en-US" dirty="0"/>
          </a:p>
          <a:p>
            <a:endParaRPr lang="en-US" dirty="0"/>
          </a:p>
          <a:p>
            <a:endParaRPr lang="en-US" dirty="0"/>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2129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aphicFrame>
        <p:nvGraphicFramePr>
          <p:cNvPr id="212993" name="Object 1"/>
          <p:cNvGraphicFramePr>
            <a:graphicFrameLocks noChangeAspect="1"/>
          </p:cNvGraphicFramePr>
          <p:nvPr/>
        </p:nvGraphicFramePr>
        <p:xfrm>
          <a:off x="3203848" y="2132856"/>
          <a:ext cx="2952328" cy="1028383"/>
        </p:xfrm>
        <a:graphic>
          <a:graphicData uri="http://schemas.openxmlformats.org/presentationml/2006/ole">
            <mc:AlternateContent xmlns:mc="http://schemas.openxmlformats.org/markup-compatibility/2006">
              <mc:Choice xmlns:v="urn:schemas-microsoft-com:vml" Requires="v">
                <p:oleObj spid="_x0000_s213003" name="Equation" r:id="rId4" imgW="1282700" imgH="609600" progId="Equation.3">
                  <p:embed/>
                </p:oleObj>
              </mc:Choice>
              <mc:Fallback>
                <p:oleObj name="Equation" r:id="rId4" imgW="1282700" imgH="60960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2132856"/>
                        <a:ext cx="2952328" cy="102838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a:defRPr/>
            </a:pPr>
            <a:endParaRPr lang="en-US" sz="4000" kern="0" dirty="0" err="1">
              <a:solidFill>
                <a:schemeClr val="bg2"/>
              </a:solidFill>
              <a:effectLst>
                <a:outerShdw blurRad="38100" dist="38100" dir="2700000" algn="tl">
                  <a:srgbClr val="C0C0C0"/>
                </a:outerShdw>
              </a:effectLst>
              <a:latin typeface="+mj-lt"/>
              <a:ea typeface="+mj-ea"/>
              <a:cs typeface="+mj-cs"/>
            </a:endParaRPr>
          </a:p>
          <a:p>
            <a:pPr algn="ctr">
              <a:defRPr/>
            </a:pPr>
            <a:r>
              <a:rPr lang="en-US" sz="4000" kern="0" dirty="0">
                <a:solidFill>
                  <a:schemeClr val="bg2"/>
                </a:solidFill>
                <a:effectLst>
                  <a:outerShdw blurRad="38100" dist="38100" dir="2700000" algn="tl">
                    <a:srgbClr val="C0C0C0"/>
                  </a:outerShdw>
                </a:effectLst>
              </a:rPr>
              <a:t>Divisive </a:t>
            </a:r>
            <a:r>
              <a:rPr lang="sr-Latn-CS" sz="4000" kern="0" dirty="0">
                <a:solidFill>
                  <a:schemeClr val="bg2"/>
                </a:solidFill>
                <a:effectLst>
                  <a:outerShdw blurRad="38100" dist="38100" dir="2700000" algn="tl">
                    <a:srgbClr val="C0C0C0"/>
                  </a:outerShdw>
                </a:effectLst>
              </a:rPr>
              <a:t>algorithm</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1" name="Rectangle 10"/>
          <p:cNvSpPr/>
          <p:nvPr/>
        </p:nvSpPr>
        <p:spPr>
          <a:xfrm>
            <a:off x="0" y="620688"/>
            <a:ext cx="9144000" cy="3785652"/>
          </a:xfrm>
          <a:prstGeom prst="rect">
            <a:avLst/>
          </a:prstGeom>
        </p:spPr>
        <p:txBody>
          <a:bodyPr wrap="square">
            <a:spAutoFit/>
          </a:bodyPr>
          <a:lstStyle/>
          <a:p>
            <a:r>
              <a:rPr lang="en-US" sz="1600" dirty="0"/>
              <a:t>The algorithm is as follows:</a:t>
            </a:r>
          </a:p>
          <a:p>
            <a:pPr marL="342900" indent="-342900">
              <a:buAutoNum type="arabicPeriod"/>
            </a:pPr>
            <a:r>
              <a:rPr lang="en-US" sz="1600" dirty="0"/>
              <a:t>Select the cluster containing the </a:t>
            </a:r>
            <a:r>
              <a:rPr lang="en-US" sz="1600" b="1" dirty="0">
                <a:solidFill>
                  <a:srgbClr val="009900"/>
                </a:solidFill>
              </a:rPr>
              <a:t>most distant pair of objects</a:t>
            </a:r>
            <a:r>
              <a:rPr lang="en-US" sz="1600" dirty="0"/>
              <a:t>. This is the cluster</a:t>
            </a:r>
          </a:p>
          <a:p>
            <a:r>
              <a:rPr lang="sr-Latn-CS" sz="1600" dirty="0"/>
              <a:t>with the largest diameter.</a:t>
            </a:r>
            <a:endParaRPr lang="en-US" sz="1600" dirty="0"/>
          </a:p>
          <a:p>
            <a:r>
              <a:rPr lang="en-US" sz="1600" b="1" dirty="0">
                <a:latin typeface="Cambria Math" pitchFamily="18" charset="0"/>
                <a:ea typeface="Cambria Math" pitchFamily="18" charset="0"/>
              </a:rPr>
              <a:t>2</a:t>
            </a:r>
            <a:r>
              <a:rPr lang="en-US" sz="1600" dirty="0"/>
              <a:t>.   Within this cluster, find the object with the </a:t>
            </a:r>
            <a:r>
              <a:rPr lang="en-US" sz="1600" b="1" dirty="0">
                <a:solidFill>
                  <a:srgbClr val="009900"/>
                </a:solidFill>
              </a:rPr>
              <a:t>largest average distance </a:t>
            </a:r>
            <a:r>
              <a:rPr lang="en-US" sz="1600" dirty="0"/>
              <a:t>from the other</a:t>
            </a:r>
          </a:p>
          <a:p>
            <a:r>
              <a:rPr lang="en-US" sz="1600" dirty="0"/>
              <a:t>objects. Remove the object from the cluster, letting it form a </a:t>
            </a:r>
            <a:r>
              <a:rPr lang="en-US" sz="1600" b="1" dirty="0">
                <a:solidFill>
                  <a:srgbClr val="009900"/>
                </a:solidFill>
              </a:rPr>
              <a:t>new singleton cluster</a:t>
            </a:r>
            <a:r>
              <a:rPr lang="en-US" sz="1600" dirty="0"/>
              <a:t>.</a:t>
            </a:r>
          </a:p>
          <a:p>
            <a:r>
              <a:rPr lang="en-US" sz="1600" b="1" dirty="0">
                <a:latin typeface="Cambria Math" pitchFamily="18" charset="0"/>
                <a:ea typeface="Cambria Math" pitchFamily="18" charset="0"/>
              </a:rPr>
              <a:t>3</a:t>
            </a:r>
            <a:r>
              <a:rPr lang="en-US" sz="1600" dirty="0"/>
              <a:t>.   For object </a:t>
            </a:r>
            <a:r>
              <a:rPr lang="en-US" sz="1600" b="1" dirty="0">
                <a:latin typeface="Cambria Math" pitchFamily="18" charset="0"/>
                <a:ea typeface="Cambria Math" pitchFamily="18" charset="0"/>
              </a:rPr>
              <a:t>h</a:t>
            </a:r>
            <a:r>
              <a:rPr lang="en-US" sz="1600" dirty="0"/>
              <a:t> in the cluster being split, calculate the average distance between it and</a:t>
            </a:r>
          </a:p>
          <a:p>
            <a:r>
              <a:rPr lang="en-US" sz="1600" dirty="0"/>
              <a:t>the current cluster; and the average distance between the object and the new cluster.</a:t>
            </a:r>
            <a:br>
              <a:rPr lang="en-US" sz="1600" dirty="0"/>
            </a:br>
            <a:r>
              <a:rPr lang="en-US" sz="1600" dirty="0"/>
              <a:t/>
            </a:r>
            <a:br>
              <a:rPr lang="en-US" sz="1600" dirty="0"/>
            </a:br>
            <a:r>
              <a:rPr lang="en-US" sz="1600" dirty="0"/>
              <a:t>If the distance to the new cluster is less than that to the current cluster, move the object </a:t>
            </a:r>
            <a:r>
              <a:rPr lang="en-US" sz="1600" b="1" dirty="0">
                <a:latin typeface="Cambria Math" pitchFamily="18" charset="0"/>
                <a:ea typeface="Cambria Math" pitchFamily="18" charset="0"/>
              </a:rPr>
              <a:t>h</a:t>
            </a:r>
            <a:r>
              <a:rPr lang="en-US" sz="1600" dirty="0"/>
              <a:t> to the new cluster. Loop over all objects in the cluster.</a:t>
            </a:r>
          </a:p>
          <a:p>
            <a:pPr marL="342900" indent="-342900">
              <a:buAutoNum type="arabicPeriod" startAt="4"/>
            </a:pPr>
            <a:r>
              <a:rPr lang="en-US" sz="1600" dirty="0"/>
              <a:t>If no objects want to move, but the current number of clusters is greater than k, go</a:t>
            </a:r>
          </a:p>
          <a:p>
            <a:r>
              <a:rPr lang="en-US" sz="1600" dirty="0"/>
              <a:t>t</a:t>
            </a:r>
            <a:r>
              <a:rPr lang="sr-Latn-CS" sz="1600" dirty="0"/>
              <a:t>o</a:t>
            </a:r>
            <a:r>
              <a:rPr lang="en-US" sz="1600" dirty="0"/>
              <a:t> Step </a:t>
            </a:r>
            <a:r>
              <a:rPr lang="sr-Latn-CS" sz="1600" dirty="0"/>
              <a:t> </a:t>
            </a:r>
            <a:r>
              <a:rPr lang="sr-Latn-CS" sz="1600" b="1" dirty="0">
                <a:latin typeface="Cambria Math" pitchFamily="18" charset="0"/>
                <a:ea typeface="Cambria Math" pitchFamily="18" charset="0"/>
              </a:rPr>
              <a:t>1</a:t>
            </a:r>
            <a:r>
              <a:rPr lang="sr-Latn-CS" sz="1600" dirty="0"/>
              <a:t>. Otherwise stop.</a:t>
            </a:r>
            <a:endParaRPr lang="en-US" sz="1600" dirty="0"/>
          </a:p>
          <a:p>
            <a:endParaRPr lang="en-US" sz="1600" dirty="0"/>
          </a:p>
          <a:p>
            <a:endParaRPr lang="en-US" sz="1600" dirty="0"/>
          </a:p>
          <a:p>
            <a:endParaRPr lang="en-US" sz="1600" dirty="0"/>
          </a:p>
        </p:txBody>
      </p:sp>
      <p:sp>
        <p:nvSpPr>
          <p:cNvPr id="1914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914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9149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0" name="Rectangle 6"/>
          <p:cNvSpPr>
            <a:spLocks noChangeArrowheads="1"/>
          </p:cNvSpPr>
          <p:nvPr/>
        </p:nvSpPr>
        <p:spPr bwMode="auto">
          <a:xfrm>
            <a:off x="0" y="371703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1600" dirty="0"/>
              <a:t>Disadvantages:</a:t>
            </a:r>
          </a:p>
          <a:p>
            <a:pPr marL="742950" lvl="1" indent="-285750">
              <a:spcBef>
                <a:spcPct val="20000"/>
              </a:spcBef>
              <a:buClr>
                <a:schemeClr val="accent2"/>
              </a:buClr>
              <a:buSzPct val="80000"/>
              <a:buFont typeface="Wingdings" pitchFamily="2" charset="2"/>
              <a:buChar char="¨"/>
            </a:pPr>
            <a:r>
              <a:rPr lang="en-US" sz="1600" dirty="0"/>
              <a:t>the time complexity per iteration of the algorithm is </a:t>
            </a:r>
            <a:r>
              <a:rPr lang="en-US" sz="1600" b="1" dirty="0">
                <a:latin typeface="Cambria Math" pitchFamily="18" charset="0"/>
                <a:ea typeface="Cambria Math" pitchFamily="18" charset="0"/>
              </a:rPr>
              <a:t>O(n</a:t>
            </a:r>
            <a:r>
              <a:rPr lang="en-US" sz="1600" b="1" baseline="30000" dirty="0">
                <a:latin typeface="Cambria Math" pitchFamily="18" charset="0"/>
                <a:ea typeface="Cambria Math" pitchFamily="18" charset="0"/>
              </a:rPr>
              <a:t>3</a:t>
            </a:r>
            <a:r>
              <a:rPr lang="en-US" sz="1600" b="1" dirty="0">
                <a:latin typeface="Cambria Math" pitchFamily="18" charset="0"/>
                <a:ea typeface="Cambria Math" pitchFamily="18" charset="0"/>
              </a:rPr>
              <a:t>)</a:t>
            </a:r>
            <a:r>
              <a:rPr lang="en-US" sz="1600" dirty="0">
                <a:latin typeface="Cambria Math" pitchFamily="18" charset="0"/>
                <a:ea typeface="Cambria Math" pitchFamily="18" charset="0"/>
              </a:rPr>
              <a:t>; </a:t>
            </a:r>
            <a:r>
              <a:rPr lang="en-US" sz="1600" dirty="0"/>
              <a:t> </a:t>
            </a:r>
            <a:r>
              <a:rPr lang="en-US" sz="1600" b="1" dirty="0">
                <a:latin typeface="Cambria Math" pitchFamily="18" charset="0"/>
                <a:ea typeface="Cambria Math" pitchFamily="18" charset="0"/>
              </a:rPr>
              <a:t>O(n</a:t>
            </a:r>
            <a:r>
              <a:rPr lang="en-US" sz="1600" b="1" baseline="30000" dirty="0">
                <a:latin typeface="Cambria Math" pitchFamily="18" charset="0"/>
                <a:ea typeface="Cambria Math" pitchFamily="18" charset="0"/>
              </a:rPr>
              <a:t>2</a:t>
            </a:r>
            <a:r>
              <a:rPr lang="en-US" sz="1600" b="1" dirty="0">
                <a:latin typeface="Cambria Math" pitchFamily="18" charset="0"/>
                <a:ea typeface="Cambria Math" pitchFamily="18" charset="0"/>
              </a:rPr>
              <a:t>)</a:t>
            </a:r>
            <a:r>
              <a:rPr lang="en-US" sz="1600" dirty="0">
                <a:latin typeface="Cambria Math" pitchFamily="18" charset="0"/>
                <a:ea typeface="Cambria Math" pitchFamily="18" charset="0"/>
              </a:rPr>
              <a:t> </a:t>
            </a:r>
            <a:r>
              <a:rPr lang="en-US" sz="1600" dirty="0"/>
              <a:t>on the</a:t>
            </a:r>
            <a:br>
              <a:rPr lang="en-US" sz="1600" dirty="0"/>
            </a:br>
            <a:r>
              <a:rPr lang="en-US" sz="1600" dirty="0"/>
              <a:t> Step </a:t>
            </a:r>
            <a:r>
              <a:rPr lang="en-US" sz="1600" b="1" dirty="0"/>
              <a:t>1</a:t>
            </a:r>
            <a:r>
              <a:rPr lang="en-US" sz="1600" dirty="0"/>
              <a:t> of the algorithm for each iteration; </a:t>
            </a:r>
            <a:r>
              <a:rPr lang="sr-Latn-CS" sz="1600" dirty="0"/>
              <a:t>potentially expensive calculations</a:t>
            </a:r>
            <a:r>
              <a:rPr lang="en-US" sz="1600" dirty="0"/>
              <a:t> in Step </a:t>
            </a:r>
            <a:r>
              <a:rPr lang="en-US" sz="1600" b="1" dirty="0"/>
              <a:t>3</a:t>
            </a:r>
          </a:p>
          <a:p>
            <a:pPr marL="742950" lvl="1" indent="-285750">
              <a:spcBef>
                <a:spcPct val="20000"/>
              </a:spcBef>
              <a:buClr>
                <a:schemeClr val="accent2"/>
              </a:buClr>
              <a:buSzPct val="80000"/>
              <a:buFont typeface="Wingdings" pitchFamily="2" charset="2"/>
              <a:buChar char="¨"/>
            </a:pPr>
            <a:r>
              <a:rPr lang="en-US" sz="1600" dirty="0"/>
              <a:t>Step 3 implies that the group averages between an object and the new and existing clusters need to be recalculated after an object is moved. This will be costly in terms of the number of calculations and the amount of storage required</a:t>
            </a:r>
          </a:p>
          <a:p>
            <a:pPr marL="742950" lvl="1" indent="-285750">
              <a:spcBef>
                <a:spcPct val="20000"/>
              </a:spcBef>
              <a:buClr>
                <a:schemeClr val="accent2"/>
              </a:buClr>
              <a:buSzPct val="80000"/>
              <a:buFont typeface="Wingdings" pitchFamily="2" charset="2"/>
              <a:buChar char="¨"/>
            </a:pPr>
            <a:r>
              <a:rPr lang="sr-Latn-CS" sz="1600" b="1" dirty="0">
                <a:solidFill>
                  <a:srgbClr val="009900"/>
                </a:solidFill>
              </a:rPr>
              <a:t>the e</a:t>
            </a:r>
            <a:r>
              <a:rPr lang="en-US" sz="1600" b="1" dirty="0">
                <a:solidFill>
                  <a:srgbClr val="009900"/>
                </a:solidFill>
              </a:rPr>
              <a:t>f</a:t>
            </a:r>
            <a:r>
              <a:rPr lang="sr-Latn-CS" sz="1600" b="1" dirty="0">
                <a:solidFill>
                  <a:srgbClr val="009900"/>
                </a:solidFill>
              </a:rPr>
              <a:t>ect</a:t>
            </a:r>
            <a:r>
              <a:rPr lang="en-US" sz="1600" b="1" dirty="0">
                <a:solidFill>
                  <a:srgbClr val="009900"/>
                </a:solidFill>
              </a:rPr>
              <a:t> outliers have on this process is not clear</a:t>
            </a:r>
          </a:p>
          <a:p>
            <a:pPr marL="742950" lvl="1" indent="-285750">
              <a:spcBef>
                <a:spcPct val="20000"/>
              </a:spcBef>
              <a:buClr>
                <a:schemeClr val="accent2"/>
              </a:buClr>
              <a:buSzPct val="80000"/>
              <a:buFont typeface="Wingdings" pitchFamily="2" charset="2"/>
              <a:buChar char="¨"/>
            </a:pPr>
            <a:r>
              <a:rPr lang="en-US" sz="1600" b="1" dirty="0">
                <a:solidFill>
                  <a:srgbClr val="009900"/>
                </a:solidFill>
              </a:rPr>
              <a:t>the effect on the selection of the objects in Step 3 is not clear</a:t>
            </a:r>
          </a:p>
          <a:p>
            <a:pPr marL="742950" lvl="1" indent="-285750">
              <a:spcBef>
                <a:spcPct val="20000"/>
              </a:spcBef>
              <a:buClr>
                <a:schemeClr val="accent2"/>
              </a:buClr>
              <a:buSzPct val="80000"/>
              <a:buFont typeface="Wingdings" pitchFamily="2" charset="2"/>
              <a:buChar char="¨"/>
            </a:pPr>
            <a:r>
              <a:rPr lang="en-US" sz="1600" dirty="0"/>
              <a:t>the method only searches one of the </a:t>
            </a:r>
            <a:r>
              <a:rPr lang="en-US" sz="1600" b="1" dirty="0">
                <a:latin typeface="Cambria Math" pitchFamily="18" charset="0"/>
                <a:ea typeface="Cambria Math" pitchFamily="18" charset="0"/>
              </a:rPr>
              <a:t>N(n, k)</a:t>
            </a:r>
            <a:r>
              <a:rPr lang="en-US" sz="1600" dirty="0"/>
              <a:t> possible partitions and produces binary clustering tree</a:t>
            </a:r>
            <a:endParaRPr lang="en-US" sz="1600" b="1" dirty="0"/>
          </a:p>
          <a:p>
            <a:pPr marL="742950" lvl="1" indent="-285750">
              <a:spcBef>
                <a:spcPct val="20000"/>
              </a:spcBef>
              <a:buClr>
                <a:schemeClr val="accent2"/>
              </a:buClr>
              <a:buSzPct val="80000"/>
              <a:buFont typeface="Wingdings" pitchFamily="2" charset="2"/>
              <a:buChar char="¨"/>
            </a:pPr>
            <a:endParaRPr lang="en-US" b="1" dirty="0">
              <a:latin typeface="Cambria Math" pitchFamily="18" charset="0"/>
              <a:ea typeface="Cambria Math" pitchFamily="18" charset="0"/>
            </a:endParaRPr>
          </a:p>
          <a:p>
            <a:pPr marL="742950" lvl="1" indent="-285750">
              <a:spcBef>
                <a:spcPct val="20000"/>
              </a:spcBef>
              <a:buClr>
                <a:schemeClr val="accent2"/>
              </a:buClr>
              <a:buSzPct val="80000"/>
            </a:pPr>
            <a:endParaRPr lang="en-US" dirty="0"/>
          </a:p>
          <a:p>
            <a:pPr marL="742950" lvl="1" indent="-285750">
              <a:spcBef>
                <a:spcPct val="20000"/>
              </a:spcBef>
              <a:buClr>
                <a:schemeClr val="accent2"/>
              </a:buClr>
              <a:buSzPct val="80000"/>
              <a:buFont typeface="Wingdings" pitchFamily="2" charset="2"/>
              <a:buChar char="¨"/>
            </a:pPr>
            <a:endParaRPr lang="en-US" b="1" dirty="0">
              <a:solidFill>
                <a:srgbClr val="009900"/>
              </a:solidFill>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en-US" b="1" dirty="0">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sr-Latn-CS" b="1" dirty="0"/>
          </a:p>
          <a:p>
            <a:pPr marL="742950" lvl="1" indent="-285750">
              <a:spcBef>
                <a:spcPct val="20000"/>
              </a:spcBef>
              <a:buClr>
                <a:schemeClr val="accent2"/>
              </a:buClr>
              <a:buSzPct val="80000"/>
            </a:pP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3"/>
          <p:cNvSpPr>
            <a:spLocks noGrp="1" noChangeArrowheads="1"/>
          </p:cNvSpPr>
          <p:nvPr>
            <p:ph type="body" idx="1"/>
          </p:nvPr>
        </p:nvSpPr>
        <p:spPr>
          <a:xfrm>
            <a:off x="0" y="2891978"/>
            <a:ext cx="6022504" cy="2769270"/>
          </a:xfrm>
        </p:spPr>
        <p:txBody>
          <a:bodyPr/>
          <a:lstStyle/>
          <a:p>
            <a:pPr marL="457200" indent="-457200"/>
            <a:r>
              <a:rPr lang="en-US" sz="1800" dirty="0"/>
              <a:t>Heuristic approach (COBWEB/CLASSIT)</a:t>
            </a:r>
          </a:p>
          <a:p>
            <a:pPr marL="457200" indent="-457200"/>
            <a:r>
              <a:rPr lang="en-US" sz="1800" dirty="0"/>
              <a:t>Form a hierarchy of clusters incrementally</a:t>
            </a:r>
          </a:p>
          <a:p>
            <a:pPr marL="457200" indent="-457200"/>
            <a:r>
              <a:rPr lang="en-US" sz="1800" dirty="0"/>
              <a:t>Start: </a:t>
            </a:r>
          </a:p>
          <a:p>
            <a:pPr marL="1028700" lvl="1" indent="-457200"/>
            <a:r>
              <a:rPr lang="en-US" sz="1800" dirty="0"/>
              <a:t>tree consists of empty root node</a:t>
            </a:r>
          </a:p>
          <a:p>
            <a:pPr marL="457200" indent="-457200"/>
            <a:r>
              <a:rPr lang="en-US" sz="1800" dirty="0"/>
              <a:t>Then: </a:t>
            </a:r>
          </a:p>
          <a:p>
            <a:pPr marL="1028700" lvl="1" indent="-457200"/>
            <a:r>
              <a:rPr lang="en-US" sz="1800" dirty="0"/>
              <a:t>add instances one by one</a:t>
            </a:r>
          </a:p>
          <a:p>
            <a:pPr marL="1028700" lvl="1" indent="-457200"/>
            <a:r>
              <a:rPr lang="en-US" sz="1800" dirty="0"/>
              <a:t>update tree appropriately at each stage</a:t>
            </a:r>
          </a:p>
          <a:p>
            <a:pPr marL="1028700" lvl="1" indent="-457200"/>
            <a:r>
              <a:rPr lang="en-US" sz="1800" dirty="0"/>
              <a:t>to update, find the right leaf for an instance</a:t>
            </a:r>
          </a:p>
          <a:p>
            <a:pPr marL="1028700" lvl="1" indent="-457200"/>
            <a:r>
              <a:rPr lang="en-US" sz="1800" b="1" dirty="0"/>
              <a:t>may involve restructuring the tree</a:t>
            </a:r>
          </a:p>
          <a:p>
            <a:pPr marL="457200" indent="-457200"/>
            <a:endParaRPr lang="en-AU" sz="1800" dirty="0"/>
          </a:p>
        </p:txBody>
      </p:sp>
      <p:sp>
        <p:nvSpPr>
          <p:cNvPr id="6" name="Rectangle 2"/>
          <p:cNvSpPr>
            <a:spLocks noGrp="1" noChangeArrowheads="1"/>
          </p:cNvSpPr>
          <p:nvPr>
            <p:ph type="title"/>
          </p:nvPr>
        </p:nvSpPr>
        <p:spPr>
          <a:xfrm>
            <a:off x="749300" y="80963"/>
            <a:ext cx="8229600" cy="503237"/>
          </a:xfrm>
        </p:spPr>
        <p:txBody>
          <a:bodyPr/>
          <a:lstStyle/>
          <a:p>
            <a:pPr algn="ctr" eaLnBrk="1" hangingPunct="1">
              <a:defRPr/>
            </a:pPr>
            <a:r>
              <a:rPr lang="en-US" sz="4000" dirty="0">
                <a:solidFill>
                  <a:schemeClr val="bg2"/>
                </a:solidFill>
                <a:effectLst>
                  <a:outerShdw blurRad="38100" dist="38100" dir="2700000" algn="tl">
                    <a:srgbClr val="C0C0C0"/>
                  </a:outerShdw>
                </a:effectLst>
              </a:rPr>
              <a:t>DIANA/ </a:t>
            </a:r>
            <a:r>
              <a:rPr lang="sr-Latn-CS" sz="4000" dirty="0">
                <a:solidFill>
                  <a:schemeClr val="bg2"/>
                </a:solidFill>
                <a:effectLst>
                  <a:outerShdw blurRad="38100" dist="38100" dir="2700000" algn="tl">
                    <a:srgbClr val="C0C0C0"/>
                  </a:outerShdw>
                </a:effectLst>
              </a:rPr>
              <a:t>Incremental clustering</a:t>
            </a:r>
          </a:p>
        </p:txBody>
      </p:sp>
      <p:pic>
        <p:nvPicPr>
          <p:cNvPr id="141314" name="Picture 2" descr="https://encrypted-tbn0.gstatic.com/images?q=tbn:ANd9GcRv5OEg9iKp2jJzoZ_8DV0CWnF4Ik8d7PGI4s3mHane1PCxCEKcCA"/>
          <p:cNvPicPr>
            <a:picLocks noChangeAspect="1" noChangeArrowheads="1"/>
          </p:cNvPicPr>
          <p:nvPr/>
        </p:nvPicPr>
        <p:blipFill>
          <a:blip r:embed="rId3" cstate="print"/>
          <a:srcRect/>
          <a:stretch>
            <a:fillRect/>
          </a:stretch>
        </p:blipFill>
        <p:spPr bwMode="auto">
          <a:xfrm>
            <a:off x="6012160" y="2852936"/>
            <a:ext cx="2902098" cy="3240360"/>
          </a:xfrm>
          <a:prstGeom prst="rect">
            <a:avLst/>
          </a:prstGeom>
          <a:noFill/>
        </p:spPr>
      </p:pic>
      <p:sp>
        <p:nvSpPr>
          <p:cNvPr id="8"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9" name="Footer Placeholder 3"/>
          <p:cNvSpPr>
            <a:spLocks noGrp="1"/>
          </p:cNvSpPr>
          <p:nvPr>
            <p:ph type="ftr" sz="quarter" idx="11"/>
          </p:nvPr>
        </p:nvSpPr>
        <p:spPr>
          <a:xfrm>
            <a:off x="2771800" y="6546850"/>
            <a:ext cx="3600450" cy="311150"/>
          </a:xfrm>
          <a:noFill/>
        </p:spPr>
        <p:txBody>
          <a:bodyPr/>
          <a:lstStyle/>
          <a:p>
            <a:r>
              <a:rPr lang="en-US" dirty="0" err="1"/>
              <a:t>Petnica</a:t>
            </a:r>
            <a:r>
              <a:rPr lang="sr-Latn-CS" dirty="0"/>
              <a:t>, ju</a:t>
            </a:r>
            <a:r>
              <a:rPr lang="en-US" dirty="0"/>
              <a:t>l15</a:t>
            </a:r>
          </a:p>
        </p:txBody>
      </p:sp>
      <p:grpSp>
        <p:nvGrpSpPr>
          <p:cNvPr id="7" name="Group 4"/>
          <p:cNvGrpSpPr>
            <a:grpSpLocks/>
          </p:cNvGrpSpPr>
          <p:nvPr/>
        </p:nvGrpSpPr>
        <p:grpSpPr bwMode="auto">
          <a:xfrm>
            <a:off x="609600" y="620688"/>
            <a:ext cx="2209800" cy="2017713"/>
            <a:chOff x="3552" y="2496"/>
            <a:chExt cx="1392" cy="1271"/>
          </a:xfrm>
        </p:grpSpPr>
        <p:graphicFrame>
          <p:nvGraphicFramePr>
            <p:cNvPr id="10" name="Object 5"/>
            <p:cNvGraphicFramePr>
              <a:graphicFrameLocks noChangeAspect="1"/>
            </p:cNvGraphicFramePr>
            <p:nvPr/>
          </p:nvGraphicFramePr>
          <p:xfrm>
            <a:off x="3552" y="2496"/>
            <a:ext cx="1392" cy="1271"/>
          </p:xfrm>
          <a:graphic>
            <a:graphicData uri="http://schemas.openxmlformats.org/presentationml/2006/ole">
              <mc:AlternateContent xmlns:mc="http://schemas.openxmlformats.org/markup-compatibility/2006">
                <mc:Choice xmlns:v="urn:schemas-microsoft-com:vml" Requires="v">
                  <p:oleObj spid="_x0000_s188447" name="Worksheet" r:id="rId4" imgW="2200656" imgH="2076907" progId="Excel.Sheet.8">
                    <p:embed/>
                  </p:oleObj>
                </mc:Choice>
                <mc:Fallback>
                  <p:oleObj name="Worksheet" r:id="rId4" imgW="2200656" imgH="2076907" progId="Excel.Sheet.8">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2" y="2496"/>
                          <a:ext cx="1392" cy="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Oval 6"/>
            <p:cNvSpPr>
              <a:spLocks noChangeArrowheads="1"/>
            </p:cNvSpPr>
            <p:nvPr/>
          </p:nvSpPr>
          <p:spPr bwMode="auto">
            <a:xfrm>
              <a:off x="3888" y="2688"/>
              <a:ext cx="384" cy="624"/>
            </a:xfrm>
            <a:prstGeom prst="ellipse">
              <a:avLst/>
            </a:prstGeom>
            <a:noFill/>
            <a:ln w="28575">
              <a:solidFill>
                <a:schemeClr val="tx1"/>
              </a:solidFill>
              <a:prstDash val="lgDash"/>
              <a:round/>
              <a:headEnd/>
              <a:tailEnd/>
            </a:ln>
            <a:effectLst/>
          </p:spPr>
          <p:txBody>
            <a:bodyPr anchor="ctr">
              <a:spAutoFit/>
            </a:bodyPr>
            <a:lstStyle/>
            <a:p>
              <a:endParaRPr lang="sr-Latn-CS"/>
            </a:p>
          </p:txBody>
        </p:sp>
        <p:sp>
          <p:nvSpPr>
            <p:cNvPr id="12" name="Oval 7"/>
            <p:cNvSpPr>
              <a:spLocks noChangeArrowheads="1"/>
            </p:cNvSpPr>
            <p:nvPr/>
          </p:nvSpPr>
          <p:spPr bwMode="auto">
            <a:xfrm>
              <a:off x="4272" y="3024"/>
              <a:ext cx="480" cy="480"/>
            </a:xfrm>
            <a:prstGeom prst="ellipse">
              <a:avLst/>
            </a:prstGeom>
            <a:noFill/>
            <a:ln w="28575">
              <a:solidFill>
                <a:schemeClr val="tx1"/>
              </a:solidFill>
              <a:prstDash val="lgDash"/>
              <a:round/>
              <a:headEnd/>
              <a:tailEnd/>
            </a:ln>
            <a:effectLst/>
          </p:spPr>
          <p:txBody>
            <a:bodyPr anchor="ctr">
              <a:spAutoFit/>
            </a:bodyPr>
            <a:lstStyle/>
            <a:p>
              <a:endParaRPr lang="sr-Latn-CS"/>
            </a:p>
          </p:txBody>
        </p:sp>
      </p:grpSp>
      <p:grpSp>
        <p:nvGrpSpPr>
          <p:cNvPr id="13" name="Group 8"/>
          <p:cNvGrpSpPr>
            <a:grpSpLocks/>
          </p:cNvGrpSpPr>
          <p:nvPr/>
        </p:nvGrpSpPr>
        <p:grpSpPr bwMode="auto">
          <a:xfrm>
            <a:off x="3276600" y="657201"/>
            <a:ext cx="2209800" cy="2017712"/>
            <a:chOff x="1968" y="2496"/>
            <a:chExt cx="1392" cy="1271"/>
          </a:xfrm>
        </p:grpSpPr>
        <p:graphicFrame>
          <p:nvGraphicFramePr>
            <p:cNvPr id="14" name="Object 9"/>
            <p:cNvGraphicFramePr>
              <a:graphicFrameLocks noChangeAspect="1"/>
            </p:cNvGraphicFramePr>
            <p:nvPr/>
          </p:nvGraphicFramePr>
          <p:xfrm>
            <a:off x="1968" y="2496"/>
            <a:ext cx="1392" cy="1271"/>
          </p:xfrm>
          <a:graphic>
            <a:graphicData uri="http://schemas.openxmlformats.org/presentationml/2006/ole">
              <mc:AlternateContent xmlns:mc="http://schemas.openxmlformats.org/markup-compatibility/2006">
                <mc:Choice xmlns:v="urn:schemas-microsoft-com:vml" Requires="v">
                  <p:oleObj spid="_x0000_s188448" name="Worksheet" r:id="rId6" imgW="2200656" imgH="2076907" progId="Excel.Sheet.8">
                    <p:embed/>
                  </p:oleObj>
                </mc:Choice>
                <mc:Fallback>
                  <p:oleObj name="Worksheet" r:id="rId6" imgW="2200656" imgH="2076907" progId="Excel.Shee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8" y="2496"/>
                          <a:ext cx="1392" cy="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 name="Oval 10"/>
            <p:cNvSpPr>
              <a:spLocks noChangeArrowheads="1"/>
            </p:cNvSpPr>
            <p:nvPr/>
          </p:nvSpPr>
          <p:spPr bwMode="auto">
            <a:xfrm>
              <a:off x="2736" y="3312"/>
              <a:ext cx="288" cy="192"/>
            </a:xfrm>
            <a:prstGeom prst="ellipse">
              <a:avLst/>
            </a:prstGeom>
            <a:noFill/>
            <a:ln w="28575">
              <a:solidFill>
                <a:schemeClr val="tx1"/>
              </a:solidFill>
              <a:prstDash val="lgDash"/>
              <a:round/>
              <a:headEnd/>
              <a:tailEnd/>
            </a:ln>
            <a:effectLst/>
          </p:spPr>
          <p:txBody>
            <a:bodyPr wrap="none" anchor="ctr">
              <a:spAutoFit/>
            </a:bodyPr>
            <a:lstStyle/>
            <a:p>
              <a:endParaRPr lang="sr-Latn-CS"/>
            </a:p>
          </p:txBody>
        </p:sp>
        <p:sp>
          <p:nvSpPr>
            <p:cNvPr id="16" name="Oval 11"/>
            <p:cNvSpPr>
              <a:spLocks noChangeArrowheads="1"/>
            </p:cNvSpPr>
            <p:nvPr/>
          </p:nvSpPr>
          <p:spPr bwMode="auto">
            <a:xfrm>
              <a:off x="2256" y="2688"/>
              <a:ext cx="384" cy="384"/>
            </a:xfrm>
            <a:prstGeom prst="ellipse">
              <a:avLst/>
            </a:prstGeom>
            <a:noFill/>
            <a:ln w="28575">
              <a:solidFill>
                <a:schemeClr val="tx1"/>
              </a:solidFill>
              <a:prstDash val="lgDash"/>
              <a:round/>
              <a:headEnd/>
              <a:tailEnd/>
            </a:ln>
            <a:effectLst/>
          </p:spPr>
          <p:txBody>
            <a:bodyPr anchor="ctr">
              <a:spAutoFit/>
            </a:bodyPr>
            <a:lstStyle/>
            <a:p>
              <a:endParaRPr lang="sr-Latn-CS"/>
            </a:p>
          </p:txBody>
        </p:sp>
        <p:sp>
          <p:nvSpPr>
            <p:cNvPr id="17" name="Oval 12"/>
            <p:cNvSpPr>
              <a:spLocks noChangeArrowheads="1"/>
            </p:cNvSpPr>
            <p:nvPr/>
          </p:nvSpPr>
          <p:spPr bwMode="auto">
            <a:xfrm>
              <a:off x="2352" y="3024"/>
              <a:ext cx="384" cy="240"/>
            </a:xfrm>
            <a:prstGeom prst="ellipse">
              <a:avLst/>
            </a:prstGeom>
            <a:noFill/>
            <a:ln w="28575">
              <a:solidFill>
                <a:schemeClr val="tx1"/>
              </a:solidFill>
              <a:prstDash val="lgDash"/>
              <a:round/>
              <a:headEnd/>
              <a:tailEnd/>
            </a:ln>
            <a:effectLst/>
          </p:spPr>
          <p:txBody>
            <a:bodyPr anchor="ctr">
              <a:spAutoFit/>
            </a:bodyPr>
            <a:lstStyle/>
            <a:p>
              <a:endParaRPr lang="sr-Latn-CS"/>
            </a:p>
          </p:txBody>
        </p:sp>
        <p:sp>
          <p:nvSpPr>
            <p:cNvPr id="18" name="Oval 13"/>
            <p:cNvSpPr>
              <a:spLocks noChangeArrowheads="1"/>
            </p:cNvSpPr>
            <p:nvPr/>
          </p:nvSpPr>
          <p:spPr bwMode="auto">
            <a:xfrm>
              <a:off x="2832" y="3024"/>
              <a:ext cx="288" cy="288"/>
            </a:xfrm>
            <a:prstGeom prst="ellipse">
              <a:avLst/>
            </a:prstGeom>
            <a:noFill/>
            <a:ln w="28575">
              <a:solidFill>
                <a:schemeClr val="tx1"/>
              </a:solidFill>
              <a:prstDash val="lgDash"/>
              <a:round/>
              <a:headEnd/>
              <a:tailEnd/>
            </a:ln>
            <a:effectLst/>
          </p:spPr>
          <p:txBody>
            <a:bodyPr anchor="ctr">
              <a:spAutoFit/>
            </a:bodyPr>
            <a:lstStyle/>
            <a:p>
              <a:endParaRPr lang="sr-Latn-CS"/>
            </a:p>
          </p:txBody>
        </p:sp>
      </p:grpSp>
      <p:grpSp>
        <p:nvGrpSpPr>
          <p:cNvPr id="19" name="Group 14"/>
          <p:cNvGrpSpPr>
            <a:grpSpLocks/>
          </p:cNvGrpSpPr>
          <p:nvPr/>
        </p:nvGrpSpPr>
        <p:grpSpPr bwMode="auto">
          <a:xfrm>
            <a:off x="6019800" y="620688"/>
            <a:ext cx="2209800" cy="2017713"/>
            <a:chOff x="3792" y="2473"/>
            <a:chExt cx="1392" cy="1271"/>
          </a:xfrm>
        </p:grpSpPr>
        <p:graphicFrame>
          <p:nvGraphicFramePr>
            <p:cNvPr id="20" name="Object 15"/>
            <p:cNvGraphicFramePr>
              <a:graphicFrameLocks noChangeAspect="1"/>
            </p:cNvGraphicFramePr>
            <p:nvPr/>
          </p:nvGraphicFramePr>
          <p:xfrm>
            <a:off x="3792" y="2473"/>
            <a:ext cx="1392" cy="1271"/>
          </p:xfrm>
          <a:graphic>
            <a:graphicData uri="http://schemas.openxmlformats.org/presentationml/2006/ole">
              <mc:AlternateContent xmlns:mc="http://schemas.openxmlformats.org/markup-compatibility/2006">
                <mc:Choice xmlns:v="urn:schemas-microsoft-com:vml" Requires="v">
                  <p:oleObj spid="_x0000_s188449" name="Worksheet" r:id="rId7" imgW="2200656" imgH="2076907" progId="Excel.Sheet.8">
                    <p:embed/>
                  </p:oleObj>
                </mc:Choice>
                <mc:Fallback>
                  <p:oleObj name="Worksheet" r:id="rId7" imgW="2200656" imgH="2076907" progId="Excel.Sheet.8">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2" y="2473"/>
                          <a:ext cx="1392" cy="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 name="Oval 16"/>
            <p:cNvSpPr>
              <a:spLocks noChangeArrowheads="1"/>
            </p:cNvSpPr>
            <p:nvPr/>
          </p:nvSpPr>
          <p:spPr bwMode="auto">
            <a:xfrm>
              <a:off x="4224" y="2713"/>
              <a:ext cx="288" cy="288"/>
            </a:xfrm>
            <a:prstGeom prst="ellipse">
              <a:avLst/>
            </a:prstGeom>
            <a:noFill/>
            <a:ln w="28575">
              <a:solidFill>
                <a:schemeClr val="tx1"/>
              </a:solidFill>
              <a:prstDash val="lgDash"/>
              <a:round/>
              <a:headEnd/>
              <a:tailEnd/>
            </a:ln>
            <a:effectLst/>
          </p:spPr>
          <p:txBody>
            <a:bodyPr wrap="none" anchor="ctr">
              <a:spAutoFit/>
            </a:bodyPr>
            <a:lstStyle/>
            <a:p>
              <a:endParaRPr lang="sr-Latn-CS"/>
            </a:p>
          </p:txBody>
        </p:sp>
        <p:sp>
          <p:nvSpPr>
            <p:cNvPr id="22" name="Oval 17"/>
            <p:cNvSpPr>
              <a:spLocks noChangeArrowheads="1"/>
            </p:cNvSpPr>
            <p:nvPr/>
          </p:nvSpPr>
          <p:spPr bwMode="auto">
            <a:xfrm>
              <a:off x="4224" y="3001"/>
              <a:ext cx="288" cy="288"/>
            </a:xfrm>
            <a:prstGeom prst="ellipse">
              <a:avLst/>
            </a:prstGeom>
            <a:noFill/>
            <a:ln w="28575">
              <a:solidFill>
                <a:schemeClr val="tx1"/>
              </a:solidFill>
              <a:prstDash val="lgDash"/>
              <a:round/>
              <a:headEnd/>
              <a:tailEnd/>
            </a:ln>
            <a:effectLst/>
          </p:spPr>
          <p:txBody>
            <a:bodyPr wrap="none" anchor="ctr">
              <a:spAutoFit/>
            </a:bodyPr>
            <a:lstStyle/>
            <a:p>
              <a:endParaRPr lang="sr-Latn-CS"/>
            </a:p>
          </p:txBody>
        </p:sp>
        <p:sp>
          <p:nvSpPr>
            <p:cNvPr id="23" name="Oval 18"/>
            <p:cNvSpPr>
              <a:spLocks noChangeArrowheads="1"/>
            </p:cNvSpPr>
            <p:nvPr/>
          </p:nvSpPr>
          <p:spPr bwMode="auto">
            <a:xfrm>
              <a:off x="4800" y="3001"/>
              <a:ext cx="144" cy="288"/>
            </a:xfrm>
            <a:prstGeom prst="ellipse">
              <a:avLst/>
            </a:prstGeom>
            <a:noFill/>
            <a:ln w="28575">
              <a:solidFill>
                <a:schemeClr val="tx1"/>
              </a:solidFill>
              <a:prstDash val="lgDash"/>
              <a:round/>
              <a:headEnd/>
              <a:tailEnd/>
            </a:ln>
            <a:effectLst/>
          </p:spPr>
          <p:txBody>
            <a:bodyPr anchor="ctr">
              <a:spAutoFit/>
            </a:bodyPr>
            <a:lstStyle/>
            <a:p>
              <a:endParaRPr lang="sr-Latn-CS"/>
            </a:p>
          </p:txBody>
        </p:sp>
        <p:sp>
          <p:nvSpPr>
            <p:cNvPr id="24" name="Oval 19"/>
            <p:cNvSpPr>
              <a:spLocks noChangeArrowheads="1"/>
            </p:cNvSpPr>
            <p:nvPr/>
          </p:nvSpPr>
          <p:spPr bwMode="auto">
            <a:xfrm>
              <a:off x="4128" y="2880"/>
              <a:ext cx="96" cy="192"/>
            </a:xfrm>
            <a:prstGeom prst="ellipse">
              <a:avLst/>
            </a:prstGeom>
            <a:noFill/>
            <a:ln w="28575">
              <a:solidFill>
                <a:schemeClr val="tx1"/>
              </a:solidFill>
              <a:prstDash val="lgDash"/>
              <a:round/>
              <a:headEnd/>
              <a:tailEnd/>
            </a:ln>
            <a:effectLst/>
          </p:spPr>
          <p:txBody>
            <a:bodyPr anchor="ctr">
              <a:spAutoFit/>
            </a:bodyPr>
            <a:lstStyle/>
            <a:p>
              <a:endParaRPr lang="sr-Latn-CS"/>
            </a:p>
          </p:txBody>
        </p:sp>
        <p:sp>
          <p:nvSpPr>
            <p:cNvPr id="25" name="Oval 20"/>
            <p:cNvSpPr>
              <a:spLocks noChangeArrowheads="1"/>
            </p:cNvSpPr>
            <p:nvPr/>
          </p:nvSpPr>
          <p:spPr bwMode="auto">
            <a:xfrm rot="-5400000">
              <a:off x="4608" y="3216"/>
              <a:ext cx="144" cy="288"/>
            </a:xfrm>
            <a:prstGeom prst="ellipse">
              <a:avLst/>
            </a:prstGeom>
            <a:noFill/>
            <a:ln w="28575">
              <a:solidFill>
                <a:schemeClr val="tx1"/>
              </a:solidFill>
              <a:prstDash val="lgDash"/>
              <a:round/>
              <a:headEnd/>
              <a:tailEnd/>
            </a:ln>
            <a:effectLst/>
          </p:spPr>
          <p:txBody>
            <a:bodyPr anchor="ctr">
              <a:spAutoFit/>
            </a:bodyPr>
            <a:lstStyle/>
            <a:p>
              <a:endParaRPr lang="sr-Latn-CS"/>
            </a:p>
          </p:txBody>
        </p:sp>
        <p:sp>
          <p:nvSpPr>
            <p:cNvPr id="26" name="Oval 21"/>
            <p:cNvSpPr>
              <a:spLocks noChangeArrowheads="1"/>
            </p:cNvSpPr>
            <p:nvPr/>
          </p:nvSpPr>
          <p:spPr bwMode="auto">
            <a:xfrm rot="-5400000">
              <a:off x="4704" y="3072"/>
              <a:ext cx="96" cy="192"/>
            </a:xfrm>
            <a:prstGeom prst="ellipse">
              <a:avLst/>
            </a:prstGeom>
            <a:noFill/>
            <a:ln w="28575">
              <a:solidFill>
                <a:schemeClr val="tx1"/>
              </a:solidFill>
              <a:prstDash val="lgDash"/>
              <a:round/>
              <a:headEnd/>
              <a:tailEnd/>
            </a:ln>
            <a:effectLst/>
          </p:spPr>
          <p:txBody>
            <a:bodyPr anchor="ctr">
              <a:spAutoFit/>
            </a:bodyPr>
            <a:lstStyle/>
            <a:p>
              <a:endParaRPr lang="sr-Latn-CS"/>
            </a:p>
          </p:txBody>
        </p:sp>
      </p:grpSp>
      <p:sp>
        <p:nvSpPr>
          <p:cNvPr id="27" name="Line 22"/>
          <p:cNvSpPr>
            <a:spLocks noChangeShapeType="1"/>
          </p:cNvSpPr>
          <p:nvPr/>
        </p:nvSpPr>
        <p:spPr bwMode="auto">
          <a:xfrm>
            <a:off x="2895600" y="1571601"/>
            <a:ext cx="304800" cy="0"/>
          </a:xfrm>
          <a:prstGeom prst="line">
            <a:avLst/>
          </a:prstGeom>
          <a:noFill/>
          <a:ln w="28575">
            <a:solidFill>
              <a:schemeClr val="tx1"/>
            </a:solidFill>
            <a:round/>
            <a:headEnd/>
            <a:tailEnd type="triangle" w="med" len="med"/>
          </a:ln>
          <a:effectLst/>
        </p:spPr>
        <p:txBody>
          <a:bodyPr wrap="none" anchor="ctr">
            <a:spAutoFit/>
          </a:bodyPr>
          <a:lstStyle/>
          <a:p>
            <a:endParaRPr lang="sr-Latn-CS"/>
          </a:p>
        </p:txBody>
      </p:sp>
      <p:sp>
        <p:nvSpPr>
          <p:cNvPr id="28" name="Line 23"/>
          <p:cNvSpPr>
            <a:spLocks noChangeShapeType="1"/>
          </p:cNvSpPr>
          <p:nvPr/>
        </p:nvSpPr>
        <p:spPr bwMode="auto">
          <a:xfrm>
            <a:off x="5638800" y="1647801"/>
            <a:ext cx="304800" cy="0"/>
          </a:xfrm>
          <a:prstGeom prst="line">
            <a:avLst/>
          </a:prstGeom>
          <a:noFill/>
          <a:ln w="28575">
            <a:solidFill>
              <a:schemeClr val="tx1"/>
            </a:solidFill>
            <a:round/>
            <a:headEnd/>
            <a:tailEnd type="triangle" w="med" len="med"/>
          </a:ln>
          <a:effectLst/>
        </p:spPr>
        <p:txBody>
          <a:bodyPr wrap="none" anchor="ctr">
            <a:spAutoFit/>
          </a:bodyPr>
          <a:lstStyle/>
          <a:p>
            <a:endParaRPr lang="sr-Latn-C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linds(horizontal)">
                                      <p:cBhvr>
                                        <p:cTn id="10" dur="500"/>
                                        <p:tgtEl>
                                          <p:spTgt spid="13"/>
                                        </p:tgtEl>
                                      </p:cBhvr>
                                    </p:animEffect>
                                  </p:childTnLst>
                                </p:cTn>
                              </p:par>
                              <p:par>
                                <p:cTn id="11" presetID="3" presetClass="entr" presetSubtype="1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linds(horizontal)">
                                      <p:cBhvr>
                                        <p:cTn id="16" dur="500"/>
                                        <p:tgtEl>
                                          <p:spTgt spid="2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linds(horizontal)">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141314"/>
                                        </p:tgtEl>
                                        <p:attrNameLst>
                                          <p:attrName>style.visibility</p:attrName>
                                        </p:attrNameLst>
                                      </p:cBhvr>
                                      <p:to>
                                        <p:strVal val="visible"/>
                                      </p:to>
                                    </p:set>
                                    <p:animEffect transition="in" filter="blinds(horizontal)">
                                      <p:cBhvr>
                                        <p:cTn id="24" dur="500"/>
                                        <p:tgtEl>
                                          <p:spTgt spid="141314"/>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25604">
                                            <p:txEl>
                                              <p:pRg st="0" end="0"/>
                                            </p:txEl>
                                          </p:spTgt>
                                        </p:tgtEl>
                                        <p:attrNameLst>
                                          <p:attrName>style.visibility</p:attrName>
                                        </p:attrNameLst>
                                      </p:cBhvr>
                                      <p:to>
                                        <p:strVal val="visible"/>
                                      </p:to>
                                    </p:set>
                                    <p:animEffect transition="in" filter="blinds(horizontal)">
                                      <p:cBhvr>
                                        <p:cTn id="29" dur="500"/>
                                        <p:tgtEl>
                                          <p:spTgt spid="25604">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25604">
                                            <p:txEl>
                                              <p:pRg st="1" end="1"/>
                                            </p:txEl>
                                          </p:spTgt>
                                        </p:tgtEl>
                                        <p:attrNameLst>
                                          <p:attrName>style.visibility</p:attrName>
                                        </p:attrNameLst>
                                      </p:cBhvr>
                                      <p:to>
                                        <p:strVal val="visible"/>
                                      </p:to>
                                    </p:set>
                                    <p:animEffect transition="in" filter="blinds(horizontal)">
                                      <p:cBhvr>
                                        <p:cTn id="34" dur="500"/>
                                        <p:tgtEl>
                                          <p:spTgt spid="25604">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25604">
                                            <p:txEl>
                                              <p:pRg st="2" end="2"/>
                                            </p:txEl>
                                          </p:spTgt>
                                        </p:tgtEl>
                                        <p:attrNameLst>
                                          <p:attrName>style.visibility</p:attrName>
                                        </p:attrNameLst>
                                      </p:cBhvr>
                                      <p:to>
                                        <p:strVal val="visible"/>
                                      </p:to>
                                    </p:set>
                                    <p:animEffect transition="in" filter="blinds(horizontal)">
                                      <p:cBhvr>
                                        <p:cTn id="39" dur="500"/>
                                        <p:tgtEl>
                                          <p:spTgt spid="25604">
                                            <p:txEl>
                                              <p:pRg st="2" end="2"/>
                                            </p:txEl>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25604">
                                            <p:txEl>
                                              <p:pRg st="3" end="3"/>
                                            </p:txEl>
                                          </p:spTgt>
                                        </p:tgtEl>
                                        <p:attrNameLst>
                                          <p:attrName>style.visibility</p:attrName>
                                        </p:attrNameLst>
                                      </p:cBhvr>
                                      <p:to>
                                        <p:strVal val="visible"/>
                                      </p:to>
                                    </p:set>
                                    <p:animEffect transition="in" filter="blinds(horizontal)">
                                      <p:cBhvr>
                                        <p:cTn id="42" dur="500"/>
                                        <p:tgtEl>
                                          <p:spTgt spid="25604">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5604">
                                            <p:txEl>
                                              <p:pRg st="4" end="4"/>
                                            </p:txEl>
                                          </p:spTgt>
                                        </p:tgtEl>
                                        <p:attrNameLst>
                                          <p:attrName>style.visibility</p:attrName>
                                        </p:attrNameLst>
                                      </p:cBhvr>
                                      <p:to>
                                        <p:strVal val="visible"/>
                                      </p:to>
                                    </p:set>
                                    <p:animEffect transition="in" filter="blinds(horizontal)">
                                      <p:cBhvr>
                                        <p:cTn id="47" dur="500"/>
                                        <p:tgtEl>
                                          <p:spTgt spid="25604">
                                            <p:txEl>
                                              <p:pRg st="4" end="4"/>
                                            </p:txEl>
                                          </p:spTgt>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25604">
                                            <p:txEl>
                                              <p:pRg st="5" end="5"/>
                                            </p:txEl>
                                          </p:spTgt>
                                        </p:tgtEl>
                                        <p:attrNameLst>
                                          <p:attrName>style.visibility</p:attrName>
                                        </p:attrNameLst>
                                      </p:cBhvr>
                                      <p:to>
                                        <p:strVal val="visible"/>
                                      </p:to>
                                    </p:set>
                                    <p:animEffect transition="in" filter="blinds(horizontal)">
                                      <p:cBhvr>
                                        <p:cTn id="50" dur="500"/>
                                        <p:tgtEl>
                                          <p:spTgt spid="25604">
                                            <p:txEl>
                                              <p:pRg st="5" end="5"/>
                                            </p:txEl>
                                          </p:spTgt>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25604">
                                            <p:txEl>
                                              <p:pRg st="6" end="6"/>
                                            </p:txEl>
                                          </p:spTgt>
                                        </p:tgtEl>
                                        <p:attrNameLst>
                                          <p:attrName>style.visibility</p:attrName>
                                        </p:attrNameLst>
                                      </p:cBhvr>
                                      <p:to>
                                        <p:strVal val="visible"/>
                                      </p:to>
                                    </p:set>
                                    <p:animEffect transition="in" filter="blinds(horizontal)">
                                      <p:cBhvr>
                                        <p:cTn id="53" dur="500"/>
                                        <p:tgtEl>
                                          <p:spTgt spid="25604">
                                            <p:txEl>
                                              <p:pRg st="6" end="6"/>
                                            </p:txEl>
                                          </p:spTgt>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25604">
                                            <p:txEl>
                                              <p:pRg st="7" end="7"/>
                                            </p:txEl>
                                          </p:spTgt>
                                        </p:tgtEl>
                                        <p:attrNameLst>
                                          <p:attrName>style.visibility</p:attrName>
                                        </p:attrNameLst>
                                      </p:cBhvr>
                                      <p:to>
                                        <p:strVal val="visible"/>
                                      </p:to>
                                    </p:set>
                                    <p:animEffect transition="in" filter="blinds(horizontal)">
                                      <p:cBhvr>
                                        <p:cTn id="56" dur="500"/>
                                        <p:tgtEl>
                                          <p:spTgt spid="25604">
                                            <p:txEl>
                                              <p:pRg st="7" end="7"/>
                                            </p:txEl>
                                          </p:spTgt>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25604">
                                            <p:txEl>
                                              <p:pRg st="8" end="8"/>
                                            </p:txEl>
                                          </p:spTgt>
                                        </p:tgtEl>
                                        <p:attrNameLst>
                                          <p:attrName>style.visibility</p:attrName>
                                        </p:attrNameLst>
                                      </p:cBhvr>
                                      <p:to>
                                        <p:strVal val="visible"/>
                                      </p:to>
                                    </p:set>
                                    <p:animEffect transition="in" filter="blinds(horizontal)">
                                      <p:cBhvr>
                                        <p:cTn id="59" dur="500"/>
                                        <p:tgtEl>
                                          <p:spTgt spid="2560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uild="p"/>
      <p:bldP spid="27" grpId="0" animBg="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44624"/>
            <a:ext cx="8229600" cy="503238"/>
          </a:xfrm>
        </p:spPr>
        <p:txBody>
          <a:bodyPr/>
          <a:lstStyle/>
          <a:p>
            <a:pPr algn="ctr" eaLnBrk="1" hangingPunct="1">
              <a:defRPr/>
            </a:pPr>
            <a:r>
              <a:rPr lang="sr-Latn-CS" sz="3400" dirty="0">
                <a:solidFill>
                  <a:schemeClr val="bg2"/>
                </a:solidFill>
                <a:effectLst>
                  <a:outerShdw blurRad="38100" dist="38100" dir="2700000" algn="tl">
                    <a:srgbClr val="C0C0C0"/>
                  </a:outerShdw>
                </a:effectLst>
              </a:rPr>
              <a:t>Setting the scene</a:t>
            </a:r>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3</a:t>
            </a:fld>
            <a:endParaRPr lang="en-US" dirty="0"/>
          </a:p>
        </p:txBody>
      </p:sp>
      <p:sp>
        <p:nvSpPr>
          <p:cNvPr id="15" name="Footer Placeholder 3"/>
          <p:cNvSpPr>
            <a:spLocks noGrp="1"/>
          </p:cNvSpPr>
          <p:nvPr>
            <p:ph type="ftr" sz="quarter" idx="11"/>
          </p:nvPr>
        </p:nvSpPr>
        <p:spPr>
          <a:xfrm>
            <a:off x="2771775" y="6408738"/>
            <a:ext cx="3600450" cy="311150"/>
          </a:xfrm>
          <a:noFill/>
        </p:spPr>
        <p:txBody>
          <a:bodyPr/>
          <a:lstStyle/>
          <a:p>
            <a:r>
              <a:rPr lang="sr-Latn-CS" dirty="0"/>
              <a:t>Petnica, ju</a:t>
            </a:r>
            <a:r>
              <a:rPr lang="en-US" dirty="0"/>
              <a:t>l</a:t>
            </a:r>
            <a:r>
              <a:rPr lang="sr-Latn-CS" dirty="0"/>
              <a:t> </a:t>
            </a:r>
            <a:r>
              <a:rPr lang="en-US" dirty="0"/>
              <a:t>1</a:t>
            </a:r>
            <a:r>
              <a:rPr lang="sr-Latn-CS" dirty="0"/>
              <a:t>5</a:t>
            </a:r>
            <a:endParaRPr lang="en-US" dirty="0"/>
          </a:p>
        </p:txBody>
      </p:sp>
      <p:sp>
        <p:nvSpPr>
          <p:cNvPr id="13" name="Rectangle 6"/>
          <p:cNvSpPr>
            <a:spLocks noChangeArrowheads="1"/>
          </p:cNvSpPr>
          <p:nvPr/>
        </p:nvSpPr>
        <p:spPr bwMode="auto">
          <a:xfrm>
            <a:off x="0" y="620688"/>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The </a:t>
            </a:r>
            <a:r>
              <a:rPr lang="sr-Latn-CS" dirty="0"/>
              <a:t>first clustering algorithms are developed by biologist working in numerical taxonomy (</a:t>
            </a:r>
            <a:r>
              <a:rPr lang="en-US" dirty="0"/>
              <a:t> grouping by numerical methods of taxonomic units</a:t>
            </a:r>
            <a:r>
              <a:rPr lang="sr-Latn-CS" dirty="0"/>
              <a:t>) </a:t>
            </a:r>
            <a:r>
              <a:rPr lang="en-US" dirty="0"/>
              <a:t>in the 1960s before being promptly taken up</a:t>
            </a:r>
            <a:r>
              <a:rPr lang="sr-Latn-CS" dirty="0"/>
              <a:t> by statisticians</a:t>
            </a:r>
          </a:p>
          <a:p>
            <a:pPr marL="342900" lvl="1" indent="-342900">
              <a:spcBef>
                <a:spcPct val="20000"/>
              </a:spcBef>
              <a:buClr>
                <a:schemeClr val="bg2"/>
              </a:buClr>
              <a:buSzPct val="75000"/>
              <a:buFont typeface="Wingdings" pitchFamily="2" charset="2"/>
              <a:buChar char="n"/>
            </a:pPr>
            <a:r>
              <a:rPr lang="en-US" dirty="0"/>
              <a:t>The algorithms were based on the </a:t>
            </a:r>
            <a:r>
              <a:rPr lang="en-US" b="1" dirty="0"/>
              <a:t>distance-space</a:t>
            </a:r>
            <a:r>
              <a:rPr lang="en-US" dirty="0"/>
              <a:t>, where </a:t>
            </a:r>
            <a:r>
              <a:rPr lang="en-US" b="1" dirty="0">
                <a:solidFill>
                  <a:srgbClr val="009900"/>
                </a:solidFill>
              </a:rPr>
              <a:t>the similarity between two objects was quantified by the distance</a:t>
            </a:r>
            <a:r>
              <a:rPr lang="en-US" dirty="0"/>
              <a:t> between them </a:t>
            </a:r>
            <a:r>
              <a:rPr lang="sr-Latn-CS" dirty="0"/>
              <a:t>(</a:t>
            </a:r>
            <a:r>
              <a:rPr lang="en-US" dirty="0"/>
              <a:t>calculated by some</a:t>
            </a:r>
            <a:r>
              <a:rPr lang="sr-Latn-CS" dirty="0"/>
              <a:t> distance-metric)</a:t>
            </a:r>
            <a:endParaRPr lang="en-US" dirty="0"/>
          </a:p>
          <a:p>
            <a:pPr marL="1200150" lvl="2" indent="-285750">
              <a:spcBef>
                <a:spcPct val="20000"/>
              </a:spcBef>
              <a:buClr>
                <a:schemeClr val="accent2"/>
              </a:buClr>
              <a:buSzPct val="80000"/>
              <a:buFont typeface="Wingdings" pitchFamily="2" charset="2"/>
              <a:buChar char="¨"/>
            </a:pPr>
            <a:r>
              <a:rPr lang="en-US" dirty="0"/>
              <a:t>Such metrics are still used in many of the new algorithms</a:t>
            </a:r>
            <a:endParaRPr lang="sr-Latn-CS" dirty="0"/>
          </a:p>
          <a:p>
            <a:pPr marL="1200150" lvl="2" indent="-285750">
              <a:spcBef>
                <a:spcPct val="20000"/>
              </a:spcBef>
              <a:buClr>
                <a:schemeClr val="accent2"/>
              </a:buClr>
              <a:buSzPct val="80000"/>
              <a:buFont typeface="Wingdings" pitchFamily="2" charset="2"/>
              <a:buChar char="¨"/>
            </a:pPr>
            <a:r>
              <a:rPr lang="sr-Latn-CS" dirty="0"/>
              <a:t>Scalability – the problem of these algorithms; </a:t>
            </a:r>
            <a:r>
              <a:rPr lang="en-US" dirty="0"/>
              <a:t>often have computational complexities that are quadratic</a:t>
            </a:r>
            <a:r>
              <a:rPr lang="sr-Latn-CS" dirty="0"/>
              <a:t> in the size of data set</a:t>
            </a: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
        <p:nvSpPr>
          <p:cNvPr id="10" name="Rectangle 6"/>
          <p:cNvSpPr>
            <a:spLocks noChangeArrowheads="1"/>
          </p:cNvSpPr>
          <p:nvPr/>
        </p:nvSpPr>
        <p:spPr bwMode="auto">
          <a:xfrm>
            <a:off x="-36512" y="3284984"/>
            <a:ext cx="8928992" cy="1800200"/>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dirty="0"/>
              <a:t>T</a:t>
            </a:r>
            <a:r>
              <a:rPr lang="en-US" dirty="0" err="1"/>
              <a:t>hese</a:t>
            </a:r>
            <a:r>
              <a:rPr lang="en-US" dirty="0"/>
              <a:t> </a:t>
            </a:r>
            <a:r>
              <a:rPr lang="en-US" dirty="0" err="1"/>
              <a:t>di</a:t>
            </a:r>
            <a:r>
              <a:rPr lang="sr-Latn-CS" dirty="0"/>
              <a:t>ffi</a:t>
            </a:r>
            <a:r>
              <a:rPr lang="en-US" dirty="0" err="1"/>
              <a:t>culties</a:t>
            </a:r>
            <a:r>
              <a:rPr lang="en-US" dirty="0"/>
              <a:t> have sparked a great deal of research in many </a:t>
            </a:r>
            <a:r>
              <a:rPr lang="en-US" dirty="0" err="1"/>
              <a:t>dierent</a:t>
            </a:r>
            <a:r>
              <a:rPr lang="en-US" dirty="0"/>
              <a:t> disciplines</a:t>
            </a:r>
            <a:r>
              <a:rPr lang="sr-Latn-CS" dirty="0"/>
              <a:t> (</a:t>
            </a:r>
            <a:r>
              <a:rPr lang="en-US" dirty="0"/>
              <a:t>Computer Science, Machine Learning</a:t>
            </a:r>
            <a:r>
              <a:rPr lang="sr-Latn-CS" dirty="0"/>
              <a:t>, Statistics...)</a:t>
            </a:r>
          </a:p>
          <a:p>
            <a:pPr marL="342900" lvl="1" indent="-342900">
              <a:spcBef>
                <a:spcPct val="20000"/>
              </a:spcBef>
              <a:buClr>
                <a:schemeClr val="bg2"/>
              </a:buClr>
              <a:buSzPct val="75000"/>
              <a:buFont typeface="Wingdings" pitchFamily="2" charset="2"/>
              <a:buChar char="n"/>
            </a:pPr>
            <a:r>
              <a:rPr lang="en-US" dirty="0"/>
              <a:t>The main developments have been the introduction of </a:t>
            </a:r>
            <a:r>
              <a:rPr lang="en-US" b="1" dirty="0"/>
              <a:t>density-based</a:t>
            </a:r>
            <a:r>
              <a:rPr lang="en-US" dirty="0"/>
              <a:t> and </a:t>
            </a:r>
            <a:endParaRPr lang="sr-Latn-CS" dirty="0"/>
          </a:p>
          <a:p>
            <a:pPr marL="342900" lvl="1" indent="-342900">
              <a:spcBef>
                <a:spcPct val="20000"/>
              </a:spcBef>
              <a:buClr>
                <a:schemeClr val="bg2"/>
              </a:buClr>
              <a:buSzPct val="75000"/>
            </a:pPr>
            <a:r>
              <a:rPr lang="sr-Latn-CS" b="1" dirty="0"/>
              <a:t>	g</a:t>
            </a:r>
            <a:r>
              <a:rPr lang="en-US" b="1" dirty="0"/>
              <a:t>rid-based </a:t>
            </a:r>
            <a:r>
              <a:rPr lang="en-US" dirty="0"/>
              <a:t>clustering methods, as well as improvements in </a:t>
            </a:r>
            <a:r>
              <a:rPr lang="en-US" b="1" dirty="0"/>
              <a:t>model-based</a:t>
            </a:r>
            <a:r>
              <a:rPr lang="en-US" dirty="0"/>
              <a:t> methods.</a:t>
            </a:r>
          </a:p>
        </p:txBody>
      </p:sp>
      <p:sp>
        <p:nvSpPr>
          <p:cNvPr id="11" name="Rectangle 6"/>
          <p:cNvSpPr>
            <a:spLocks noChangeArrowheads="1"/>
          </p:cNvSpPr>
          <p:nvPr/>
        </p:nvSpPr>
        <p:spPr bwMode="auto">
          <a:xfrm>
            <a:off x="-36512" y="479715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dirty="0"/>
              <a:t>Clustering </a:t>
            </a:r>
            <a:r>
              <a:rPr lang="en-US" dirty="0"/>
              <a:t>algorithms can be </a:t>
            </a:r>
            <a:r>
              <a:rPr lang="en-US" dirty="0" err="1"/>
              <a:t>classi</a:t>
            </a:r>
            <a:r>
              <a:rPr lang="sr-Latn-CS" dirty="0"/>
              <a:t>fi</a:t>
            </a:r>
            <a:r>
              <a:rPr lang="en-US" dirty="0" err="1"/>
              <a:t>ed</a:t>
            </a:r>
            <a:r>
              <a:rPr lang="en-US" dirty="0"/>
              <a:t> as being members of </a:t>
            </a:r>
            <a:r>
              <a:rPr lang="sr-Latn-CS" dirty="0"/>
              <a:t>five</a:t>
            </a:r>
            <a:r>
              <a:rPr lang="en-US" dirty="0"/>
              <a:t> distinct families:</a:t>
            </a:r>
          </a:p>
          <a:p>
            <a:pPr marL="742950" lvl="1" indent="-285750">
              <a:spcBef>
                <a:spcPct val="20000"/>
              </a:spcBef>
              <a:buClr>
                <a:schemeClr val="accent2"/>
              </a:buClr>
              <a:buSzPct val="80000"/>
              <a:buFont typeface="Wingdings" pitchFamily="2" charset="2"/>
              <a:buChar char="¨"/>
            </a:pPr>
            <a:r>
              <a:rPr lang="sr-Latn-CS" dirty="0"/>
              <a:t>Partitioning methods;  Hierarchical methods</a:t>
            </a:r>
          </a:p>
          <a:p>
            <a:pPr marL="742950" lvl="1" indent="-285750">
              <a:spcBef>
                <a:spcPct val="20000"/>
              </a:spcBef>
              <a:buClr>
                <a:schemeClr val="accent2"/>
              </a:buClr>
              <a:buSzPct val="80000"/>
              <a:buFont typeface="Wingdings" pitchFamily="2" charset="2"/>
              <a:buChar char="¨"/>
            </a:pPr>
            <a:r>
              <a:rPr lang="sr-Latn-CS" dirty="0"/>
              <a:t>Model-based methods; Density-based methods; and Grid-based methods</a:t>
            </a:r>
          </a:p>
          <a:p>
            <a:pPr marL="742950" lvl="1" indent="-285750">
              <a:spcBef>
                <a:spcPct val="20000"/>
              </a:spcBef>
              <a:buClr>
                <a:schemeClr val="accent2"/>
              </a:buClr>
              <a:buSzPct val="80000"/>
              <a:buFont typeface="Wingdings" pitchFamily="2" charset="2"/>
              <a:buChar char="¨"/>
            </a:pPr>
            <a:r>
              <a:rPr lang="en-US" dirty="0"/>
              <a:t>The original algorithms of the biologists and statisticians are members of the partitioning and hierarchical methods</a:t>
            </a:r>
            <a:endParaRPr lang="sr-Latn-C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heckerboard(across)">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1360512" y="1857364"/>
            <a:ext cx="6019800" cy="2209800"/>
          </a:xfrm>
        </p:spPr>
        <p:txBody>
          <a:bodyPr/>
          <a:lstStyle/>
          <a:p>
            <a:pPr eaLnBrk="1" hangingPunct="1"/>
            <a:r>
              <a:rPr lang="en-US" b="1" dirty="0"/>
              <a:t>Partitioning larger data sets</a:t>
            </a:r>
          </a:p>
        </p:txBody>
      </p:sp>
    </p:spTree>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0" y="44624"/>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000" kern="0" noProof="0" dirty="0">
                <a:solidFill>
                  <a:schemeClr val="bg2"/>
                </a:solidFill>
                <a:effectLst>
                  <a:outerShdw blurRad="38100" dist="38100" dir="2700000" algn="tl">
                    <a:srgbClr val="C0C0C0"/>
                  </a:outerShdw>
                </a:effectLst>
                <a:latin typeface="+mj-lt"/>
                <a:ea typeface="+mj-ea"/>
                <a:cs typeface="+mj-cs"/>
              </a:rPr>
              <a:t>CLARA (Clustering </a:t>
            </a:r>
            <a:r>
              <a:rPr lang="en-US" sz="4000" kern="0" noProof="0" dirty="0" err="1">
                <a:solidFill>
                  <a:schemeClr val="bg2"/>
                </a:solidFill>
                <a:effectLst>
                  <a:outerShdw blurRad="38100" dist="38100" dir="2700000" algn="tl">
                    <a:srgbClr val="C0C0C0"/>
                  </a:outerShdw>
                </a:effectLst>
                <a:latin typeface="+mj-lt"/>
                <a:ea typeface="+mj-ea"/>
                <a:cs typeface="+mj-cs"/>
              </a:rPr>
              <a:t>LARge</a:t>
            </a:r>
            <a:r>
              <a:rPr lang="en-US" sz="4000" kern="0" noProof="0" dirty="0">
                <a:solidFill>
                  <a:schemeClr val="bg2"/>
                </a:solidFill>
                <a:effectLst>
                  <a:outerShdw blurRad="38100" dist="38100" dir="2700000" algn="tl">
                    <a:srgbClr val="C0C0C0"/>
                  </a:outerShdw>
                </a:effectLst>
                <a:latin typeface="+mj-lt"/>
                <a:ea typeface="+mj-ea"/>
                <a:cs typeface="+mj-cs"/>
              </a:rPr>
              <a:t> Applications)</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40" name="Rectangle 6"/>
          <p:cNvSpPr>
            <a:spLocks noChangeArrowheads="1"/>
          </p:cNvSpPr>
          <p:nvPr/>
        </p:nvSpPr>
        <p:spPr bwMode="auto">
          <a:xfrm>
            <a:off x="-36512" y="141277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An obvious way of clustering larger datasets is to try and </a:t>
            </a:r>
            <a:r>
              <a:rPr lang="en-US" b="1" dirty="0">
                <a:solidFill>
                  <a:srgbClr val="009900"/>
                </a:solidFill>
              </a:rPr>
              <a:t>extend existing methods </a:t>
            </a:r>
            <a:r>
              <a:rPr lang="en-US" dirty="0"/>
              <a:t>so that they can cope with a larger number of objects. The focus is on clustering </a:t>
            </a:r>
            <a:r>
              <a:rPr lang="en-US" b="1" dirty="0">
                <a:solidFill>
                  <a:srgbClr val="009900"/>
                </a:solidFill>
              </a:rPr>
              <a:t>large numbers of objects</a:t>
            </a:r>
            <a:r>
              <a:rPr lang="en-US" dirty="0"/>
              <a:t> rather than a small number of objects in high dimensions</a:t>
            </a:r>
          </a:p>
          <a:p>
            <a:pPr marL="342900" lvl="1" indent="-342900">
              <a:spcBef>
                <a:spcPct val="20000"/>
              </a:spcBef>
              <a:buClr>
                <a:schemeClr val="bg2"/>
              </a:buClr>
              <a:buSzPct val="75000"/>
              <a:buFont typeface="Wingdings" pitchFamily="2" charset="2"/>
              <a:buChar char="n"/>
            </a:pPr>
            <a:r>
              <a:rPr lang="en-US" dirty="0"/>
              <a:t>CLARA (</a:t>
            </a:r>
            <a:r>
              <a:rPr lang="sr-Latn-CS" dirty="0"/>
              <a:t>Kaufman and Rousseeuw </a:t>
            </a:r>
            <a:r>
              <a:rPr lang="en-US" dirty="0"/>
              <a:t>‘</a:t>
            </a:r>
            <a:r>
              <a:rPr lang="sr-Latn-CS" dirty="0"/>
              <a:t>90</a:t>
            </a:r>
            <a:r>
              <a:rPr lang="en-US" dirty="0"/>
              <a:t>) extends their k-</a:t>
            </a:r>
            <a:r>
              <a:rPr lang="en-US" dirty="0" err="1"/>
              <a:t>medoids</a:t>
            </a:r>
            <a:r>
              <a:rPr lang="en-US" dirty="0"/>
              <a:t> approach for a large number of objects </a:t>
            </a:r>
          </a:p>
          <a:p>
            <a:pPr marL="342900" lvl="1" indent="-342900">
              <a:spcBef>
                <a:spcPct val="20000"/>
              </a:spcBef>
              <a:buClr>
                <a:schemeClr val="bg2"/>
              </a:buClr>
              <a:buSzPct val="75000"/>
              <a:buFont typeface="Wingdings" pitchFamily="2" charset="2"/>
              <a:buChar char="n"/>
            </a:pPr>
            <a:endParaRPr lang="en-US" dirty="0"/>
          </a:p>
          <a:p>
            <a:endParaRPr lang="en-US" dirty="0"/>
          </a:p>
          <a:p>
            <a:endParaRPr lang="en-US" dirty="0"/>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8" name="Rectangle 6"/>
          <p:cNvSpPr>
            <a:spLocks noChangeArrowheads="1"/>
          </p:cNvSpPr>
          <p:nvPr/>
        </p:nvSpPr>
        <p:spPr bwMode="auto">
          <a:xfrm>
            <a:off x="0" y="3501008"/>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b="1" dirty="0"/>
              <a:t>Idea</a:t>
            </a:r>
            <a:r>
              <a:rPr lang="sr-Latn-CS" dirty="0"/>
              <a:t>: </a:t>
            </a:r>
            <a:r>
              <a:rPr lang="en-US" dirty="0"/>
              <a:t>Instead of finding representative objects for the entire data set, CLARA </a:t>
            </a:r>
            <a:r>
              <a:rPr lang="en-US" b="1" dirty="0">
                <a:solidFill>
                  <a:srgbClr val="009900"/>
                </a:solidFill>
              </a:rPr>
              <a:t>draws a sample </a:t>
            </a:r>
            <a:r>
              <a:rPr lang="en-US" dirty="0"/>
              <a:t>of the data set, applies PAM on the sample, and </a:t>
            </a:r>
            <a:r>
              <a:rPr lang="en-US" b="1" dirty="0">
                <a:solidFill>
                  <a:srgbClr val="009900"/>
                </a:solidFill>
              </a:rPr>
              <a:t>finds the </a:t>
            </a:r>
            <a:r>
              <a:rPr lang="en-US" b="1" dirty="0" err="1">
                <a:solidFill>
                  <a:srgbClr val="009900"/>
                </a:solidFill>
              </a:rPr>
              <a:t>medoids</a:t>
            </a:r>
            <a:r>
              <a:rPr lang="en-US" b="1" dirty="0">
                <a:solidFill>
                  <a:srgbClr val="009900"/>
                </a:solidFill>
              </a:rPr>
              <a:t> of the </a:t>
            </a:r>
            <a:r>
              <a:rPr lang="sr-Latn-CS" b="1" dirty="0">
                <a:solidFill>
                  <a:srgbClr val="009900"/>
                </a:solidFill>
              </a:rPr>
              <a:t>sample</a:t>
            </a:r>
            <a:endParaRPr lang="en-US" b="1" dirty="0">
              <a:solidFill>
                <a:srgbClr val="009900"/>
              </a:solidFill>
            </a:endParaRPr>
          </a:p>
          <a:p>
            <a:pPr marL="342900" lvl="1" indent="-342900">
              <a:spcBef>
                <a:spcPct val="20000"/>
              </a:spcBef>
              <a:buClr>
                <a:schemeClr val="bg2"/>
              </a:buClr>
              <a:buSzPct val="75000"/>
              <a:buFont typeface="Wingdings" pitchFamily="2" charset="2"/>
              <a:buChar char="n"/>
            </a:pPr>
            <a:r>
              <a:rPr lang="en-US" b="1" dirty="0"/>
              <a:t>if the sample is drawn in a sufficiently random way, the </a:t>
            </a:r>
            <a:r>
              <a:rPr lang="en-US" b="1" dirty="0" err="1">
                <a:solidFill>
                  <a:srgbClr val="C00000"/>
                </a:solidFill>
              </a:rPr>
              <a:t>medoids</a:t>
            </a:r>
            <a:r>
              <a:rPr lang="en-US" b="1" dirty="0">
                <a:solidFill>
                  <a:srgbClr val="C00000"/>
                </a:solidFill>
              </a:rPr>
              <a:t> of the sample would approximate the </a:t>
            </a:r>
            <a:r>
              <a:rPr lang="en-US" b="1" dirty="0" err="1">
                <a:solidFill>
                  <a:srgbClr val="C00000"/>
                </a:solidFill>
              </a:rPr>
              <a:t>medoids</a:t>
            </a:r>
            <a:r>
              <a:rPr lang="en-US" b="1" dirty="0">
                <a:solidFill>
                  <a:srgbClr val="C00000"/>
                </a:solidFill>
              </a:rPr>
              <a:t> of the entire data set</a:t>
            </a:r>
          </a:p>
          <a:p>
            <a:pPr marL="342900" lvl="1" indent="-342900">
              <a:spcBef>
                <a:spcPct val="20000"/>
              </a:spcBef>
              <a:buClr>
                <a:schemeClr val="bg2"/>
              </a:buClr>
              <a:buSzPct val="75000"/>
              <a:buFont typeface="Wingdings" pitchFamily="2" charset="2"/>
              <a:buChar char="n"/>
            </a:pPr>
            <a:r>
              <a:rPr lang="en-US" dirty="0"/>
              <a:t>t</a:t>
            </a:r>
            <a:r>
              <a:rPr lang="sr-Latn-CS" dirty="0"/>
              <a:t>o come up</a:t>
            </a:r>
            <a:r>
              <a:rPr lang="en-US" dirty="0"/>
              <a:t> with better approximations</a:t>
            </a:r>
            <a:r>
              <a:rPr lang="en-US" b="1" dirty="0"/>
              <a:t>, CLARA draws multiple samples and gives the best clustering as the output</a:t>
            </a:r>
          </a:p>
          <a:p>
            <a:pPr marL="342900" lvl="1" indent="-342900">
              <a:spcBef>
                <a:spcPct val="20000"/>
              </a:spcBef>
              <a:buClr>
                <a:schemeClr val="bg2"/>
              </a:buClr>
              <a:buSzPct val="75000"/>
              <a:buFont typeface="Wingdings" pitchFamily="2" charset="2"/>
              <a:buChar char="n"/>
            </a:pPr>
            <a:r>
              <a:rPr lang="en-US" dirty="0"/>
              <a:t>e</a:t>
            </a:r>
            <a:r>
              <a:rPr lang="sr-Latn-CS" dirty="0"/>
              <a:t>xperiments</a:t>
            </a:r>
            <a:r>
              <a:rPr lang="en-US" dirty="0"/>
              <a:t> indicate that five samples of size </a:t>
            </a:r>
            <a:r>
              <a:rPr lang="en-US" b="1" dirty="0">
                <a:latin typeface="Cambria Math" pitchFamily="18" charset="0"/>
                <a:ea typeface="Cambria Math" pitchFamily="18" charset="0"/>
              </a:rPr>
              <a:t>40+2k</a:t>
            </a:r>
            <a:r>
              <a:rPr lang="en-US" dirty="0"/>
              <a:t> </a:t>
            </a:r>
            <a:r>
              <a:rPr lang="sr-Latn-CS" dirty="0"/>
              <a:t>give satisfactory results</a:t>
            </a:r>
            <a:endParaRPr lang="en-US" dirty="0"/>
          </a:p>
          <a:p>
            <a:pPr marL="742950" lvl="1" indent="-285750">
              <a:spcBef>
                <a:spcPct val="20000"/>
              </a:spcBef>
              <a:buClr>
                <a:schemeClr val="accent2"/>
              </a:buClr>
              <a:buSzPct val="80000"/>
              <a:buFont typeface="Wingdings" pitchFamily="2" charset="2"/>
              <a:buChar char="¨"/>
            </a:pPr>
            <a:endParaRPr lang="en-US" dirty="0"/>
          </a:p>
          <a:p>
            <a:endParaRPr lang="en-US" dirty="0"/>
          </a:p>
          <a:p>
            <a:endParaRPr lang="en-US" dirty="0"/>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heckerboard(across)">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CLARA</a:t>
            </a:r>
            <a:r>
              <a:rPr lang="sr-Latn-CS" sz="4000" kern="0" dirty="0">
                <a:solidFill>
                  <a:schemeClr val="bg2"/>
                </a:solidFill>
                <a:effectLst>
                  <a:outerShdw blurRad="38100" dist="38100" dir="2700000" algn="tl">
                    <a:srgbClr val="C0C0C0"/>
                  </a:outerShdw>
                </a:effectLst>
                <a:latin typeface="+mj-lt"/>
                <a:ea typeface="+mj-ea"/>
                <a:cs typeface="+mj-cs"/>
              </a:rPr>
              <a:t> algorithm</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1" name="Rectangle 10"/>
          <p:cNvSpPr/>
          <p:nvPr/>
        </p:nvSpPr>
        <p:spPr>
          <a:xfrm>
            <a:off x="0" y="548680"/>
            <a:ext cx="9144000" cy="2862322"/>
          </a:xfrm>
          <a:prstGeom prst="rect">
            <a:avLst/>
          </a:prstGeom>
        </p:spPr>
        <p:txBody>
          <a:bodyPr wrap="square">
            <a:spAutoFit/>
          </a:bodyPr>
          <a:lstStyle/>
          <a:p>
            <a:r>
              <a:rPr lang="en-US" dirty="0"/>
              <a:t>The algorithm is as follows:</a:t>
            </a:r>
          </a:p>
          <a:p>
            <a:pPr marL="342900" indent="-342900">
              <a:buAutoNum type="arabicPeriod"/>
            </a:pPr>
            <a:r>
              <a:rPr lang="en-US" dirty="0"/>
              <a:t>For </a:t>
            </a:r>
            <a:r>
              <a:rPr lang="en-US" b="1" dirty="0" err="1">
                <a:latin typeface="Cambria Math" pitchFamily="18" charset="0"/>
                <a:ea typeface="Cambria Math" pitchFamily="18" charset="0"/>
              </a:rPr>
              <a:t>i</a:t>
            </a:r>
            <a:r>
              <a:rPr lang="en-US" b="1" dirty="0">
                <a:latin typeface="Cambria Math" pitchFamily="18" charset="0"/>
                <a:ea typeface="Cambria Math" pitchFamily="18" charset="0"/>
              </a:rPr>
              <a:t>= 1</a:t>
            </a:r>
            <a:r>
              <a:rPr lang="en-US" dirty="0"/>
              <a:t> to </a:t>
            </a:r>
            <a:r>
              <a:rPr lang="en-US" b="1" dirty="0">
                <a:latin typeface="Cambria Math" pitchFamily="18" charset="0"/>
                <a:ea typeface="Cambria Math" pitchFamily="18" charset="0"/>
              </a:rPr>
              <a:t>5</a:t>
            </a:r>
            <a:r>
              <a:rPr lang="en-US" dirty="0"/>
              <a:t>, repeat the following steps:</a:t>
            </a:r>
          </a:p>
          <a:p>
            <a:r>
              <a:rPr lang="en-US" b="1" dirty="0">
                <a:latin typeface="Cambria Math" pitchFamily="18" charset="0"/>
                <a:ea typeface="Cambria Math" pitchFamily="18" charset="0"/>
              </a:rPr>
              <a:t>2</a:t>
            </a:r>
            <a:r>
              <a:rPr lang="en-US" dirty="0"/>
              <a:t>.  Draw a sample of </a:t>
            </a:r>
            <a:r>
              <a:rPr lang="en-US" b="1" dirty="0">
                <a:latin typeface="Cambria Math" pitchFamily="18" charset="0"/>
                <a:ea typeface="Cambria Math" pitchFamily="18" charset="0"/>
              </a:rPr>
              <a:t>40+2k</a:t>
            </a:r>
            <a:r>
              <a:rPr lang="en-US" dirty="0"/>
              <a:t> objects randomly from the entire data set, and call Algorithm PAM to find </a:t>
            </a:r>
            <a:r>
              <a:rPr lang="en-US" b="1" dirty="0">
                <a:latin typeface="Cambria Math" pitchFamily="18" charset="0"/>
                <a:ea typeface="Cambria Math" pitchFamily="18" charset="0"/>
              </a:rPr>
              <a:t>k</a:t>
            </a:r>
            <a:r>
              <a:rPr lang="en-US" dirty="0"/>
              <a:t> </a:t>
            </a:r>
            <a:r>
              <a:rPr lang="en-US" dirty="0" err="1"/>
              <a:t>medoids</a:t>
            </a:r>
            <a:r>
              <a:rPr lang="en-US" dirty="0"/>
              <a:t> of the sample.</a:t>
            </a:r>
          </a:p>
          <a:p>
            <a:r>
              <a:rPr lang="en-US" b="1" dirty="0">
                <a:latin typeface="Cambria Math" pitchFamily="18" charset="0"/>
                <a:ea typeface="Cambria Math" pitchFamily="18" charset="0"/>
              </a:rPr>
              <a:t>3</a:t>
            </a:r>
            <a:r>
              <a:rPr lang="en-US" dirty="0"/>
              <a:t>.  For each object </a:t>
            </a:r>
            <a:r>
              <a:rPr lang="en-US" b="1" dirty="0">
                <a:latin typeface="Cambria Math" pitchFamily="18" charset="0"/>
                <a:ea typeface="Cambria Math" pitchFamily="18" charset="0"/>
              </a:rPr>
              <a:t>O</a:t>
            </a:r>
            <a:r>
              <a:rPr lang="en-US" b="1" baseline="-25000" dirty="0">
                <a:latin typeface="Cambria Math" pitchFamily="18" charset="0"/>
                <a:ea typeface="Cambria Math" pitchFamily="18" charset="0"/>
              </a:rPr>
              <a:t>j</a:t>
            </a:r>
            <a:r>
              <a:rPr lang="en-US" dirty="0"/>
              <a:t> in the entire data set, determine which of the </a:t>
            </a:r>
            <a:r>
              <a:rPr lang="en-US" b="1" dirty="0">
                <a:latin typeface="Cambria Math" pitchFamily="18" charset="0"/>
                <a:ea typeface="Cambria Math" pitchFamily="18" charset="0"/>
              </a:rPr>
              <a:t>k</a:t>
            </a:r>
            <a:r>
              <a:rPr lang="en-US" dirty="0"/>
              <a:t> </a:t>
            </a:r>
            <a:r>
              <a:rPr lang="en-US" dirty="0" err="1"/>
              <a:t>medoids</a:t>
            </a:r>
            <a:r>
              <a:rPr lang="en-US" dirty="0"/>
              <a:t> is the most similar to </a:t>
            </a:r>
            <a:r>
              <a:rPr lang="en-US" b="1" dirty="0">
                <a:latin typeface="Cambria Math" pitchFamily="18" charset="0"/>
                <a:ea typeface="Cambria Math" pitchFamily="18" charset="0"/>
              </a:rPr>
              <a:t>O</a:t>
            </a:r>
            <a:r>
              <a:rPr lang="en-US" b="1" baseline="-25000" dirty="0">
                <a:latin typeface="Cambria Math" pitchFamily="18" charset="0"/>
                <a:ea typeface="Cambria Math" pitchFamily="18" charset="0"/>
              </a:rPr>
              <a:t>j</a:t>
            </a:r>
            <a:r>
              <a:rPr lang="en-US" dirty="0"/>
              <a:t> .</a:t>
            </a:r>
          </a:p>
          <a:p>
            <a:r>
              <a:rPr lang="en-US" b="1" dirty="0">
                <a:latin typeface="Cambria Math" pitchFamily="18" charset="0"/>
                <a:ea typeface="Cambria Math" pitchFamily="18" charset="0"/>
              </a:rPr>
              <a:t>4</a:t>
            </a:r>
            <a:r>
              <a:rPr lang="en-US" dirty="0"/>
              <a:t>. Calculate the </a:t>
            </a:r>
            <a:r>
              <a:rPr lang="en-US" b="1" dirty="0">
                <a:solidFill>
                  <a:srgbClr val="009900"/>
                </a:solidFill>
              </a:rPr>
              <a:t>average dissimilarity </a:t>
            </a:r>
            <a:r>
              <a:rPr lang="en-US" dirty="0"/>
              <a:t>of the clustering obtained in the previous step. If this value is less than the current minimum, use this value as the current minimum, and retain the k </a:t>
            </a:r>
            <a:r>
              <a:rPr lang="en-US" dirty="0" err="1"/>
              <a:t>medoids</a:t>
            </a:r>
            <a:r>
              <a:rPr lang="en-US" dirty="0"/>
              <a:t> found in Step </a:t>
            </a:r>
            <a:r>
              <a:rPr lang="en-US" b="1" dirty="0"/>
              <a:t>2</a:t>
            </a:r>
            <a:r>
              <a:rPr lang="en-US" dirty="0"/>
              <a:t> as the best set of </a:t>
            </a:r>
            <a:r>
              <a:rPr lang="en-US" dirty="0" err="1"/>
              <a:t>medoids</a:t>
            </a:r>
            <a:r>
              <a:rPr lang="en-US" dirty="0"/>
              <a:t> obtained so far.</a:t>
            </a:r>
          </a:p>
          <a:p>
            <a:r>
              <a:rPr lang="en-US" b="1" dirty="0">
                <a:latin typeface="Cambria Math" pitchFamily="18" charset="0"/>
                <a:ea typeface="Cambria Math" pitchFamily="18" charset="0"/>
              </a:rPr>
              <a:t>5</a:t>
            </a:r>
            <a:r>
              <a:rPr lang="en-US" dirty="0"/>
              <a:t>.  Return to Step </a:t>
            </a:r>
            <a:r>
              <a:rPr lang="en-US" b="1" dirty="0"/>
              <a:t>1</a:t>
            </a:r>
            <a:r>
              <a:rPr lang="en-US" dirty="0"/>
              <a:t> to start the next iteration.</a:t>
            </a:r>
            <a:endParaRPr lang="sr-Latn-CS" dirty="0"/>
          </a:p>
        </p:txBody>
      </p:sp>
      <p:sp>
        <p:nvSpPr>
          <p:cNvPr id="1914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914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9149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3" name="Rectangle 6"/>
          <p:cNvSpPr>
            <a:spLocks noChangeArrowheads="1"/>
          </p:cNvSpPr>
          <p:nvPr/>
        </p:nvSpPr>
        <p:spPr bwMode="auto">
          <a:xfrm>
            <a:off x="-36512" y="335699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Some properties:</a:t>
            </a:r>
          </a:p>
          <a:p>
            <a:pPr marL="742950" lvl="1" indent="-285750">
              <a:spcBef>
                <a:spcPct val="20000"/>
              </a:spcBef>
              <a:buClr>
                <a:schemeClr val="accent2"/>
              </a:buClr>
              <a:buSzPct val="80000"/>
              <a:buFont typeface="Wingdings" pitchFamily="2" charset="2"/>
              <a:buChar char="¨"/>
            </a:pPr>
            <a:r>
              <a:rPr lang="sr-Latn-CS" dirty="0"/>
              <a:t>CLARA performs satisfactorily</a:t>
            </a:r>
            <a:r>
              <a:rPr lang="en-US" dirty="0"/>
              <a:t> for large data sets (</a:t>
            </a:r>
            <a:r>
              <a:rPr lang="en-US" b="1" dirty="0"/>
              <a:t>e.g., </a:t>
            </a:r>
            <a:r>
              <a:rPr lang="en-US" b="1" dirty="0">
                <a:latin typeface="Cambria Math" pitchFamily="18" charset="0"/>
                <a:ea typeface="Cambria Math" pitchFamily="18" charset="0"/>
              </a:rPr>
              <a:t>1000</a:t>
            </a:r>
            <a:r>
              <a:rPr lang="en-US" b="1" dirty="0"/>
              <a:t> objects in </a:t>
            </a:r>
            <a:r>
              <a:rPr lang="en-US" b="1" dirty="0">
                <a:latin typeface="Cambria Math" pitchFamily="18" charset="0"/>
                <a:ea typeface="Cambria Math" pitchFamily="18" charset="0"/>
              </a:rPr>
              <a:t>10 </a:t>
            </a:r>
            <a:r>
              <a:rPr lang="en-US" b="1" dirty="0"/>
              <a:t>clusters</a:t>
            </a:r>
            <a:r>
              <a:rPr lang="en-US" dirty="0"/>
              <a:t>)</a:t>
            </a:r>
          </a:p>
          <a:p>
            <a:pPr marL="742950" lvl="1" indent="-285750">
              <a:spcBef>
                <a:spcPct val="20000"/>
              </a:spcBef>
              <a:buClr>
                <a:schemeClr val="accent2"/>
              </a:buClr>
              <a:buSzPct val="80000"/>
              <a:buFont typeface="Wingdings" pitchFamily="2" charset="2"/>
              <a:buChar char="¨"/>
            </a:pPr>
            <a:r>
              <a:rPr lang="en-US" dirty="0"/>
              <a:t>each iteration of PAM is of</a:t>
            </a:r>
            <a:r>
              <a:rPr lang="sr-Latn-CS" dirty="0"/>
              <a:t> </a:t>
            </a:r>
            <a:r>
              <a:rPr lang="sr-Latn-CS" b="1" dirty="0">
                <a:latin typeface="Cambria Math" pitchFamily="18" charset="0"/>
                <a:ea typeface="Cambria Math" pitchFamily="18" charset="0"/>
              </a:rPr>
              <a:t>O(k(n </a:t>
            </a:r>
            <a:r>
              <a:rPr lang="en-US" b="1" dirty="0">
                <a:latin typeface="Cambria Math" pitchFamily="18" charset="0"/>
                <a:ea typeface="Cambria Math" pitchFamily="18" charset="0"/>
              </a:rPr>
              <a:t>-</a:t>
            </a:r>
            <a:r>
              <a:rPr lang="sr-Latn-CS" b="1" dirty="0">
                <a:latin typeface="Cambria Math" pitchFamily="18" charset="0"/>
                <a:ea typeface="Cambria Math" pitchFamily="18" charset="0"/>
              </a:rPr>
              <a:t>k)</a:t>
            </a:r>
            <a:r>
              <a:rPr lang="sr-Latn-CS" b="1" baseline="30000" dirty="0">
                <a:latin typeface="Cambria Math" pitchFamily="18" charset="0"/>
                <a:ea typeface="Cambria Math" pitchFamily="18" charset="0"/>
              </a:rPr>
              <a:t>2</a:t>
            </a:r>
            <a:r>
              <a:rPr lang="sr-Latn-CS" b="1" dirty="0">
                <a:latin typeface="Cambria Math" pitchFamily="18" charset="0"/>
                <a:ea typeface="Cambria Math" pitchFamily="18" charset="0"/>
              </a:rPr>
              <a:t>)</a:t>
            </a:r>
            <a:r>
              <a:rPr lang="en-US" dirty="0">
                <a:latin typeface="Cambria Math" pitchFamily="18" charset="0"/>
                <a:ea typeface="Cambria Math" pitchFamily="18" charset="0"/>
              </a:rPr>
              <a:t>;</a:t>
            </a:r>
            <a:r>
              <a:rPr lang="en-US" b="1" dirty="0">
                <a:latin typeface="Cambria Math" pitchFamily="18" charset="0"/>
                <a:ea typeface="Cambria Math" pitchFamily="18" charset="0"/>
              </a:rPr>
              <a:t>  </a:t>
            </a:r>
            <a:r>
              <a:rPr lang="en-US" b="1" dirty="0"/>
              <a:t>CLARA is more efficient than PAM for </a:t>
            </a:r>
            <a:r>
              <a:rPr lang="sr-Latn-CS" b="1" dirty="0"/>
              <a:t>large values of </a:t>
            </a:r>
            <a:r>
              <a:rPr lang="sr-Latn-CS" b="1" dirty="0">
                <a:latin typeface="Cambria Math" pitchFamily="18" charset="0"/>
                <a:ea typeface="Cambria Math" pitchFamily="18" charset="0"/>
              </a:rPr>
              <a:t>n</a:t>
            </a:r>
            <a:r>
              <a:rPr lang="en-US" dirty="0"/>
              <a:t>, since PAM is applied to the samples and each iteration is of </a:t>
            </a:r>
            <a:r>
              <a:rPr lang="sr-Latn-CS" b="1" dirty="0">
                <a:latin typeface="Cambria Math" pitchFamily="18" charset="0"/>
                <a:ea typeface="Cambria Math" pitchFamily="18" charset="0"/>
              </a:rPr>
              <a:t>O(k(</a:t>
            </a:r>
            <a:r>
              <a:rPr lang="en-US" b="1" dirty="0">
                <a:latin typeface="Cambria Math" pitchFamily="18" charset="0"/>
                <a:ea typeface="Cambria Math" pitchFamily="18" charset="0"/>
              </a:rPr>
              <a:t>40+</a:t>
            </a:r>
            <a:r>
              <a:rPr lang="sr-Latn-CS" b="1" dirty="0">
                <a:latin typeface="Cambria Math" pitchFamily="18" charset="0"/>
                <a:ea typeface="Cambria Math" pitchFamily="18" charset="0"/>
              </a:rPr>
              <a:t>k)</a:t>
            </a:r>
            <a:r>
              <a:rPr lang="sr-Latn-CS" b="1" baseline="30000" dirty="0">
                <a:latin typeface="Cambria Math" pitchFamily="18" charset="0"/>
                <a:ea typeface="Cambria Math" pitchFamily="18" charset="0"/>
              </a:rPr>
              <a:t> 2</a:t>
            </a:r>
            <a:r>
              <a:rPr lang="en-US" b="1" dirty="0">
                <a:latin typeface="Cambria Math" pitchFamily="18" charset="0"/>
                <a:ea typeface="Cambria Math" pitchFamily="18" charset="0"/>
              </a:rPr>
              <a:t>+</a:t>
            </a:r>
            <a:r>
              <a:rPr lang="sr-Latn-CS" b="1" dirty="0">
                <a:latin typeface="Cambria Math" pitchFamily="18" charset="0"/>
                <a:ea typeface="Cambria Math" pitchFamily="18" charset="0"/>
              </a:rPr>
              <a:t>k(n </a:t>
            </a:r>
            <a:r>
              <a:rPr lang="en-US" b="1" dirty="0">
                <a:latin typeface="Cambria Math" pitchFamily="18" charset="0"/>
                <a:ea typeface="Cambria Math" pitchFamily="18" charset="0"/>
              </a:rPr>
              <a:t>-</a:t>
            </a:r>
            <a:r>
              <a:rPr lang="sr-Latn-CS" b="1" dirty="0">
                <a:latin typeface="Cambria Math" pitchFamily="18" charset="0"/>
                <a:ea typeface="Cambria Math" pitchFamily="18" charset="0"/>
              </a:rPr>
              <a:t>k))</a:t>
            </a:r>
            <a:r>
              <a:rPr lang="en-US" dirty="0"/>
              <a:t> </a:t>
            </a:r>
            <a:endParaRPr lang="en-US" b="1" dirty="0">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r>
              <a:rPr lang="en-US" dirty="0"/>
              <a:t>w</a:t>
            </a:r>
            <a:r>
              <a:rPr lang="sr-Latn-CS" dirty="0"/>
              <a:t>ays</a:t>
            </a:r>
            <a:r>
              <a:rPr lang="en-US" dirty="0"/>
              <a:t> of selecting the value of </a:t>
            </a:r>
            <a:r>
              <a:rPr lang="en-US" b="1" dirty="0">
                <a:latin typeface="Cambria Math" pitchFamily="18" charset="0"/>
                <a:ea typeface="Cambria Math" pitchFamily="18" charset="0"/>
              </a:rPr>
              <a:t>k</a:t>
            </a:r>
            <a:r>
              <a:rPr lang="en-US" dirty="0"/>
              <a:t> are also suggested</a:t>
            </a:r>
          </a:p>
          <a:p>
            <a:pPr marL="742950" lvl="1" indent="-285750">
              <a:spcBef>
                <a:spcPct val="20000"/>
              </a:spcBef>
              <a:buClr>
                <a:schemeClr val="accent2"/>
              </a:buClr>
              <a:buSzPct val="80000"/>
              <a:buFont typeface="Wingdings" pitchFamily="2" charset="2"/>
              <a:buChar char="¨"/>
            </a:pPr>
            <a:r>
              <a:rPr lang="sr-Latn-CS" dirty="0"/>
              <a:t>Some</a:t>
            </a:r>
            <a:r>
              <a:rPr lang="en-US" dirty="0"/>
              <a:t> data</a:t>
            </a:r>
            <a:r>
              <a:rPr lang="sr-Latn-CS" dirty="0"/>
              <a:t> groups</a:t>
            </a:r>
            <a:r>
              <a:rPr lang="en-US" dirty="0"/>
              <a:t> can be missed entirely after selecting some small sample (</a:t>
            </a:r>
            <a:r>
              <a:rPr lang="en-US" b="1" dirty="0">
                <a:latin typeface="Cambria Math" pitchFamily="18" charset="0"/>
                <a:ea typeface="Cambria Math" pitchFamily="18" charset="0"/>
              </a:rPr>
              <a:t>n&gt;&gt;M</a:t>
            </a:r>
            <a:r>
              <a:rPr lang="en-US" dirty="0">
                <a:latin typeface="+mn-lt"/>
                <a:ea typeface="Cambria Math" pitchFamily="18" charset="0"/>
              </a:rPr>
              <a:t>; </a:t>
            </a:r>
            <a:r>
              <a:rPr lang="en-US" b="1" dirty="0">
                <a:latin typeface="Cambria Math" pitchFamily="18" charset="0"/>
                <a:ea typeface="Cambria Math" pitchFamily="18" charset="0"/>
              </a:rPr>
              <a:t>k&gt;M</a:t>
            </a:r>
            <a:r>
              <a:rPr lang="en-US" dirty="0"/>
              <a:t>).</a:t>
            </a:r>
            <a:r>
              <a:rPr lang="en-US" b="1" dirty="0">
                <a:latin typeface="Cambria Math" pitchFamily="18" charset="0"/>
                <a:ea typeface="Cambria Math" pitchFamily="18" charset="0"/>
              </a:rPr>
              <a:t> M</a:t>
            </a:r>
            <a:r>
              <a:rPr lang="en-US" dirty="0"/>
              <a:t> - the maximum number of objects that our clustering method can process in a reasonable time</a:t>
            </a:r>
            <a:endParaRPr lang="en-US" b="1" dirty="0">
              <a:solidFill>
                <a:srgbClr val="009900"/>
              </a:solidFill>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en-US" b="1" dirty="0">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sr-Latn-CS" b="1" dirty="0"/>
          </a:p>
          <a:p>
            <a:pPr marL="742950" lvl="1" indent="-285750">
              <a:spcBef>
                <a:spcPct val="20000"/>
              </a:spcBef>
              <a:buClr>
                <a:schemeClr val="accent2"/>
              </a:buClr>
              <a:buSzPct val="80000"/>
            </a:pP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0" y="44624"/>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a:r>
              <a:rPr lang="en-US" sz="3200" kern="0" noProof="0" dirty="0">
                <a:solidFill>
                  <a:schemeClr val="bg2"/>
                </a:solidFill>
                <a:effectLst>
                  <a:outerShdw blurRad="38100" dist="38100" dir="2700000" algn="tl">
                    <a:srgbClr val="C0C0C0"/>
                  </a:outerShdw>
                </a:effectLst>
                <a:latin typeface="+mj-lt"/>
                <a:ea typeface="+mj-ea"/>
                <a:cs typeface="+mj-cs"/>
              </a:rPr>
              <a:t>CLARANS (Clustering </a:t>
            </a:r>
            <a:r>
              <a:rPr lang="en-US" sz="3200" kern="0" noProof="0" dirty="0" err="1">
                <a:solidFill>
                  <a:schemeClr val="bg2"/>
                </a:solidFill>
                <a:effectLst>
                  <a:outerShdw blurRad="38100" dist="38100" dir="2700000" algn="tl">
                    <a:srgbClr val="C0C0C0"/>
                  </a:outerShdw>
                </a:effectLst>
                <a:latin typeface="+mj-lt"/>
                <a:ea typeface="+mj-ea"/>
                <a:cs typeface="+mj-cs"/>
              </a:rPr>
              <a:t>LARge</a:t>
            </a:r>
            <a:r>
              <a:rPr lang="en-US" sz="3200" kern="0" noProof="0" dirty="0">
                <a:solidFill>
                  <a:schemeClr val="bg2"/>
                </a:solidFill>
                <a:effectLst>
                  <a:outerShdw blurRad="38100" dist="38100" dir="2700000" algn="tl">
                    <a:srgbClr val="C0C0C0"/>
                  </a:outerShdw>
                </a:effectLst>
                <a:latin typeface="+mj-lt"/>
                <a:ea typeface="+mj-ea"/>
                <a:cs typeface="+mj-cs"/>
              </a:rPr>
              <a:t> Applications based on a </a:t>
            </a:r>
            <a:r>
              <a:rPr lang="en-US" sz="3200" kern="0" noProof="0" dirty="0" err="1">
                <a:solidFill>
                  <a:schemeClr val="bg2"/>
                </a:solidFill>
                <a:effectLst>
                  <a:outerShdw blurRad="38100" dist="38100" dir="2700000" algn="tl">
                    <a:srgbClr val="C0C0C0"/>
                  </a:outerShdw>
                </a:effectLst>
                <a:latin typeface="+mj-lt"/>
                <a:ea typeface="+mj-ea"/>
                <a:cs typeface="+mj-cs"/>
              </a:rPr>
              <a:t>RANdomized</a:t>
            </a:r>
            <a:r>
              <a:rPr lang="en-US" sz="3200" kern="0" noProof="0" dirty="0">
                <a:solidFill>
                  <a:schemeClr val="bg2"/>
                </a:solidFill>
                <a:effectLst>
                  <a:outerShdw blurRad="38100" dist="38100" dir="2700000" algn="tl">
                    <a:srgbClr val="C0C0C0"/>
                  </a:outerShdw>
                </a:effectLst>
                <a:latin typeface="+mj-lt"/>
                <a:ea typeface="+mj-ea"/>
                <a:cs typeface="+mj-cs"/>
              </a:rPr>
              <a:t> Search)</a:t>
            </a:r>
            <a:r>
              <a:rPr lang="sr-Latn-CS" sz="3200" dirty="0"/>
              <a:t> </a:t>
            </a: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40" name="Rectangle 6"/>
          <p:cNvSpPr>
            <a:spLocks noChangeArrowheads="1"/>
          </p:cNvSpPr>
          <p:nvPr/>
        </p:nvSpPr>
        <p:spPr bwMode="auto">
          <a:xfrm>
            <a:off x="72008" y="1124744"/>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dirty="0"/>
              <a:t>CLARANS outperforms CLARA and</a:t>
            </a:r>
            <a:r>
              <a:rPr lang="en-US" dirty="0"/>
              <a:t> PAM in terms of both efficiency and effectiveness</a:t>
            </a:r>
          </a:p>
          <a:p>
            <a:pPr marL="342900" lvl="1" indent="-342900">
              <a:spcBef>
                <a:spcPct val="20000"/>
              </a:spcBef>
              <a:buClr>
                <a:schemeClr val="bg2"/>
              </a:buClr>
              <a:buSzPct val="75000"/>
              <a:buFont typeface="Wingdings" pitchFamily="2" charset="2"/>
              <a:buChar char="n"/>
            </a:pPr>
            <a:r>
              <a:rPr lang="en-US" dirty="0"/>
              <a:t>denote by </a:t>
            </a:r>
            <a:r>
              <a:rPr lang="en-US" b="1" dirty="0">
                <a:latin typeface="Cambria Math" pitchFamily="18" charset="0"/>
                <a:ea typeface="Cambria Math" pitchFamily="18" charset="0"/>
              </a:rPr>
              <a:t>G</a:t>
            </a:r>
            <a:r>
              <a:rPr lang="en-US" b="1" baseline="-25000" dirty="0">
                <a:latin typeface="Cambria Math" pitchFamily="18" charset="0"/>
                <a:ea typeface="Cambria Math" pitchFamily="18" charset="0"/>
              </a:rPr>
              <a:t>n,k </a:t>
            </a:r>
            <a:r>
              <a:rPr lang="en-US" dirty="0"/>
              <a:t> a graph, where a node is represented by a set of </a:t>
            </a:r>
            <a:r>
              <a:rPr lang="en-US" b="1" dirty="0">
                <a:latin typeface="Cambria Math" pitchFamily="18" charset="0"/>
                <a:ea typeface="Cambria Math" pitchFamily="18" charset="0"/>
              </a:rPr>
              <a:t>k</a:t>
            </a:r>
            <a:r>
              <a:rPr lang="en-US" dirty="0"/>
              <a:t> objects </a:t>
            </a:r>
            <a:r>
              <a:rPr lang="en-US" b="1" dirty="0">
                <a:latin typeface="Cambria Math" pitchFamily="18" charset="0"/>
                <a:ea typeface="Cambria Math" pitchFamily="18" charset="0"/>
              </a:rPr>
              <a:t>{O</a:t>
            </a:r>
            <a:r>
              <a:rPr lang="en-US" b="1" baseline="-25000" dirty="0">
                <a:latin typeface="Cambria Math" pitchFamily="18" charset="0"/>
                <a:ea typeface="Cambria Math" pitchFamily="18" charset="0"/>
              </a:rPr>
              <a:t>m1</a:t>
            </a:r>
            <a:r>
              <a:rPr lang="en-US" b="1" dirty="0">
                <a:latin typeface="Cambria Math" pitchFamily="18" charset="0"/>
                <a:ea typeface="Cambria Math" pitchFamily="18" charset="0"/>
              </a:rPr>
              <a:t>, . . .,O</a:t>
            </a:r>
            <a:r>
              <a:rPr lang="en-US" b="1" baseline="-25000" dirty="0">
                <a:latin typeface="Cambria Math" pitchFamily="18" charset="0"/>
                <a:ea typeface="Cambria Math" pitchFamily="18" charset="0"/>
              </a:rPr>
              <a:t>mk</a:t>
            </a:r>
            <a:r>
              <a:rPr lang="en-US" b="1" dirty="0">
                <a:latin typeface="Cambria Math" pitchFamily="18" charset="0"/>
                <a:ea typeface="Cambria Math" pitchFamily="18" charset="0"/>
              </a:rPr>
              <a:t>}</a:t>
            </a:r>
            <a:r>
              <a:rPr lang="en-US" dirty="0"/>
              <a:t>, intuitively indicating that </a:t>
            </a:r>
            <a:r>
              <a:rPr lang="en-US" b="1" dirty="0">
                <a:latin typeface="Cambria Math" pitchFamily="18" charset="0"/>
                <a:ea typeface="Cambria Math" pitchFamily="18" charset="0"/>
              </a:rPr>
              <a:t>O</a:t>
            </a:r>
            <a:r>
              <a:rPr lang="en-US" b="1" baseline="-25000" dirty="0">
                <a:latin typeface="Cambria Math" pitchFamily="18" charset="0"/>
                <a:ea typeface="Cambria Math" pitchFamily="18" charset="0"/>
              </a:rPr>
              <a:t>m1</a:t>
            </a:r>
            <a:r>
              <a:rPr lang="en-US" b="1" dirty="0">
                <a:latin typeface="Cambria Math" pitchFamily="18" charset="0"/>
                <a:ea typeface="Cambria Math" pitchFamily="18" charset="0"/>
              </a:rPr>
              <a:t>, . . .,O</a:t>
            </a:r>
            <a:r>
              <a:rPr lang="en-US" b="1" baseline="-25000" dirty="0">
                <a:latin typeface="Cambria Math" pitchFamily="18" charset="0"/>
                <a:ea typeface="Cambria Math" pitchFamily="18" charset="0"/>
              </a:rPr>
              <a:t>mk  </a:t>
            </a:r>
            <a:r>
              <a:rPr lang="en-US" dirty="0"/>
              <a:t>are the </a:t>
            </a:r>
            <a:r>
              <a:rPr lang="en-US" b="1" dirty="0">
                <a:solidFill>
                  <a:srgbClr val="009900"/>
                </a:solidFill>
              </a:rPr>
              <a:t>selected </a:t>
            </a:r>
            <a:r>
              <a:rPr lang="sr-Latn-CS" b="1" dirty="0">
                <a:solidFill>
                  <a:srgbClr val="009900"/>
                </a:solidFill>
              </a:rPr>
              <a:t>medoid</a:t>
            </a:r>
            <a:r>
              <a:rPr lang="en-US" b="1" dirty="0">
                <a:solidFill>
                  <a:srgbClr val="009900"/>
                </a:solidFill>
              </a:rPr>
              <a:t>s</a:t>
            </a:r>
          </a:p>
          <a:p>
            <a:pPr marL="342900" lvl="1" indent="-342900">
              <a:spcBef>
                <a:spcPct val="20000"/>
              </a:spcBef>
              <a:buClr>
                <a:schemeClr val="bg2"/>
              </a:buClr>
              <a:buSzPct val="75000"/>
              <a:buFont typeface="Wingdings" pitchFamily="2" charset="2"/>
              <a:buChar char="n"/>
            </a:pPr>
            <a:r>
              <a:rPr lang="en-US" dirty="0"/>
              <a:t>Two nodes are connected if their sets </a:t>
            </a:r>
            <a:r>
              <a:rPr lang="en-US" b="1" dirty="0">
                <a:solidFill>
                  <a:srgbClr val="009900"/>
                </a:solidFill>
              </a:rPr>
              <a:t>differ by only one object</a:t>
            </a:r>
          </a:p>
          <a:p>
            <a:pPr marL="800100" lvl="2" indent="-342900">
              <a:spcBef>
                <a:spcPct val="20000"/>
              </a:spcBef>
              <a:buClr>
                <a:schemeClr val="accent1"/>
              </a:buClr>
              <a:buSzPct val="75000"/>
              <a:buFont typeface="Wingdings" pitchFamily="2" charset="2"/>
              <a:buChar char="n"/>
            </a:pPr>
            <a:r>
              <a:rPr lang="en-US" dirty="0"/>
              <a:t>it is easy to see that each node has </a:t>
            </a:r>
            <a:r>
              <a:rPr lang="en-US" b="1" dirty="0">
                <a:latin typeface="Cambria Math" pitchFamily="18" charset="0"/>
                <a:ea typeface="Cambria Math" pitchFamily="18" charset="0"/>
              </a:rPr>
              <a:t>k(n-k)</a:t>
            </a:r>
            <a:r>
              <a:rPr lang="en-US" dirty="0"/>
              <a:t> neighbors; each node corresponds to a </a:t>
            </a:r>
            <a:r>
              <a:rPr lang="sr-Latn-CS" dirty="0"/>
              <a:t>clustering</a:t>
            </a:r>
            <a:endParaRPr lang="en-US" dirty="0"/>
          </a:p>
          <a:p>
            <a:pPr marL="800100" lvl="2" indent="-342900">
              <a:spcBef>
                <a:spcPct val="20000"/>
              </a:spcBef>
              <a:buClr>
                <a:schemeClr val="accent1"/>
              </a:buClr>
              <a:buSzPct val="75000"/>
              <a:buFont typeface="Wingdings" pitchFamily="2" charset="2"/>
              <a:buChar char="n"/>
            </a:pPr>
            <a:r>
              <a:rPr lang="en-US" dirty="0" err="1"/>
              <a:t>i</a:t>
            </a:r>
            <a:r>
              <a:rPr lang="sr-Latn-CS" dirty="0"/>
              <a:t>f</a:t>
            </a:r>
            <a:r>
              <a:rPr lang="en-US" dirty="0"/>
              <a:t> objects </a:t>
            </a:r>
            <a:r>
              <a:rPr lang="en-US" b="1" dirty="0">
                <a:latin typeface="Cambria Math" pitchFamily="18" charset="0"/>
                <a:ea typeface="Cambria Math" pitchFamily="18" charset="0"/>
              </a:rPr>
              <a:t>O</a:t>
            </a:r>
            <a:r>
              <a:rPr lang="en-US" b="1" baseline="-25000" dirty="0">
                <a:latin typeface="Cambria Math" pitchFamily="18" charset="0"/>
                <a:ea typeface="Cambria Math" pitchFamily="18" charset="0"/>
              </a:rPr>
              <a:t>m</a:t>
            </a:r>
            <a:r>
              <a:rPr lang="en-US" dirty="0"/>
              <a:t> and </a:t>
            </a:r>
            <a:r>
              <a:rPr lang="en-US" b="1" dirty="0">
                <a:latin typeface="Cambria Math" pitchFamily="18" charset="0"/>
                <a:ea typeface="Cambria Math" pitchFamily="18" charset="0"/>
              </a:rPr>
              <a:t>O</a:t>
            </a:r>
            <a:r>
              <a:rPr lang="en-US" b="1" baseline="-25000" dirty="0">
                <a:latin typeface="Cambria Math" pitchFamily="18" charset="0"/>
                <a:ea typeface="Cambria Math" pitchFamily="18" charset="0"/>
              </a:rPr>
              <a:t>p</a:t>
            </a:r>
            <a:r>
              <a:rPr lang="en-US" sz="800" dirty="0"/>
              <a:t> </a:t>
            </a:r>
            <a:r>
              <a:rPr lang="en-US" dirty="0"/>
              <a:t>are the differences between neighbors </a:t>
            </a:r>
            <a:r>
              <a:rPr lang="en-US" b="1" dirty="0">
                <a:latin typeface="Cambria Math" pitchFamily="18" charset="0"/>
                <a:ea typeface="Cambria Math" pitchFamily="18" charset="0"/>
              </a:rPr>
              <a:t>S</a:t>
            </a:r>
            <a:r>
              <a:rPr lang="en-US" b="1" baseline="-25000" dirty="0">
                <a:latin typeface="Cambria Math" pitchFamily="18" charset="0"/>
                <a:ea typeface="Cambria Math" pitchFamily="18" charset="0"/>
              </a:rPr>
              <a:t>1</a:t>
            </a:r>
            <a:r>
              <a:rPr lang="en-US" sz="800" dirty="0"/>
              <a:t> </a:t>
            </a:r>
            <a:r>
              <a:rPr lang="en-US" dirty="0"/>
              <a:t>and </a:t>
            </a:r>
            <a:r>
              <a:rPr lang="en-US" b="1" dirty="0">
                <a:latin typeface="Cambria Math" pitchFamily="18" charset="0"/>
                <a:ea typeface="Cambria Math" pitchFamily="18" charset="0"/>
              </a:rPr>
              <a:t>S</a:t>
            </a:r>
            <a:r>
              <a:rPr lang="en-US" b="1" baseline="-25000" dirty="0">
                <a:latin typeface="Cambria Math" pitchFamily="18" charset="0"/>
                <a:ea typeface="Cambria Math" pitchFamily="18" charset="0"/>
              </a:rPr>
              <a:t>2</a:t>
            </a:r>
            <a:r>
              <a:rPr lang="en-US" baseline="-25000" dirty="0">
                <a:latin typeface="+mn-lt"/>
                <a:ea typeface="Cambria Math" pitchFamily="18" charset="0"/>
              </a:rPr>
              <a:t>, </a:t>
            </a:r>
            <a:r>
              <a:rPr lang="sr-Latn-CS" dirty="0"/>
              <a:t>the cost</a:t>
            </a:r>
          </a:p>
          <a:p>
            <a:r>
              <a:rPr lang="en-US" dirty="0"/>
              <a:t>differential between the two neighbors is exactly given by </a:t>
            </a:r>
            <a:r>
              <a:rPr lang="en-US" sz="2000" b="1" dirty="0">
                <a:latin typeface="Cambria Math" pitchFamily="18" charset="0"/>
                <a:ea typeface="Cambria Math" pitchFamily="18" charset="0"/>
              </a:rPr>
              <a:t>T</a:t>
            </a:r>
            <a:r>
              <a:rPr lang="en-US" sz="2000" b="1" baseline="-25000" dirty="0">
                <a:latin typeface="Cambria Math" pitchFamily="18" charset="0"/>
                <a:ea typeface="Cambria Math" pitchFamily="18" charset="0"/>
              </a:rPr>
              <a:t>mp</a:t>
            </a:r>
          </a:p>
          <a:p>
            <a:endParaRPr lang="en-US" sz="2000" b="1" baseline="-25000" dirty="0">
              <a:latin typeface="Cambria Math" pitchFamily="18" charset="0"/>
              <a:ea typeface="Cambria Math" pitchFamily="18" charset="0"/>
            </a:endParaRPr>
          </a:p>
          <a:p>
            <a:r>
              <a:rPr lang="en-US" sz="900" dirty="0"/>
              <a:t> </a:t>
            </a:r>
            <a:endParaRPr lang="en-US" dirty="0"/>
          </a:p>
          <a:p>
            <a:endParaRPr lang="en-US" dirty="0"/>
          </a:p>
          <a:p>
            <a:endParaRPr lang="en-US" dirty="0"/>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9" name="Rectangle 6"/>
          <p:cNvSpPr>
            <a:spLocks noChangeArrowheads="1"/>
          </p:cNvSpPr>
          <p:nvPr/>
        </p:nvSpPr>
        <p:spPr bwMode="auto">
          <a:xfrm>
            <a:off x="35496" y="393305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 PAM can be viewed as a search for a minimum on the graph </a:t>
            </a:r>
            <a:r>
              <a:rPr lang="en-US" b="1" dirty="0">
                <a:latin typeface="Cambria Math" pitchFamily="18" charset="0"/>
                <a:ea typeface="Cambria Math" pitchFamily="18" charset="0"/>
              </a:rPr>
              <a:t>G</a:t>
            </a:r>
            <a:r>
              <a:rPr lang="en-US" b="1" baseline="-25000" dirty="0">
                <a:latin typeface="Cambria Math" pitchFamily="18" charset="0"/>
                <a:ea typeface="Cambria Math" pitchFamily="18" charset="0"/>
              </a:rPr>
              <a:t>n,k</a:t>
            </a:r>
            <a:endParaRPr lang="en-US" dirty="0"/>
          </a:p>
          <a:p>
            <a:pPr marL="342900" lvl="1" indent="-342900">
              <a:spcBef>
                <a:spcPct val="20000"/>
              </a:spcBef>
              <a:buClr>
                <a:schemeClr val="bg2"/>
              </a:buClr>
              <a:buSzPct val="75000"/>
              <a:buFont typeface="Wingdings" pitchFamily="2" charset="2"/>
              <a:buChar char="n"/>
            </a:pPr>
            <a:r>
              <a:rPr lang="en-US" b="1" dirty="0"/>
              <a:t>Description of PAM in terms of </a:t>
            </a:r>
            <a:r>
              <a:rPr lang="en-US" b="1" dirty="0">
                <a:latin typeface="Cambria Math" pitchFamily="18" charset="0"/>
                <a:ea typeface="Cambria Math" pitchFamily="18" charset="0"/>
              </a:rPr>
              <a:t>G</a:t>
            </a:r>
            <a:r>
              <a:rPr lang="en-US" b="1" baseline="-25000" dirty="0">
                <a:latin typeface="Cambria Math" pitchFamily="18" charset="0"/>
                <a:ea typeface="Cambria Math" pitchFamily="18" charset="0"/>
              </a:rPr>
              <a:t>n,k </a:t>
            </a:r>
            <a:r>
              <a:rPr lang="en-US" dirty="0"/>
              <a:t>:</a:t>
            </a:r>
            <a:r>
              <a:rPr lang="en-US" b="1" dirty="0"/>
              <a:t> </a:t>
            </a:r>
            <a:r>
              <a:rPr lang="en-US" dirty="0"/>
              <a:t>at each step, all the neighbors of the current node are examined.</a:t>
            </a:r>
            <a:endParaRPr lang="en-US" b="1" dirty="0">
              <a:solidFill>
                <a:srgbClr val="009900"/>
              </a:solidFill>
            </a:endParaRPr>
          </a:p>
          <a:p>
            <a:pPr marL="800100" lvl="2" indent="-342900">
              <a:spcBef>
                <a:spcPct val="20000"/>
              </a:spcBef>
              <a:buClr>
                <a:schemeClr val="accent1"/>
              </a:buClr>
              <a:buSzPct val="75000"/>
              <a:buFont typeface="Wingdings" pitchFamily="2" charset="2"/>
              <a:buChar char="n"/>
            </a:pPr>
            <a:r>
              <a:rPr lang="en-US" dirty="0"/>
              <a:t>t</a:t>
            </a:r>
            <a:r>
              <a:rPr lang="sr-Latn-CS" dirty="0"/>
              <a:t>he current</a:t>
            </a:r>
            <a:r>
              <a:rPr lang="en-US" dirty="0"/>
              <a:t> node is then replaced by the neighbor with the deepest </a:t>
            </a:r>
            <a:r>
              <a:rPr lang="sr-Latn-CS" dirty="0"/>
              <a:t>descent in costs</a:t>
            </a:r>
            <a:endParaRPr lang="en-US" dirty="0"/>
          </a:p>
          <a:p>
            <a:pPr marL="800100" lvl="2" indent="-342900">
              <a:spcBef>
                <a:spcPct val="20000"/>
              </a:spcBef>
              <a:buClr>
                <a:schemeClr val="accent1"/>
              </a:buClr>
              <a:buSzPct val="75000"/>
              <a:buFont typeface="Wingdings" pitchFamily="2" charset="2"/>
              <a:buChar char="n"/>
            </a:pPr>
            <a:r>
              <a:rPr lang="en-US" dirty="0"/>
              <a:t>the search continues until a minimum </a:t>
            </a:r>
            <a:r>
              <a:rPr lang="sr-Latn-CS" dirty="0"/>
              <a:t>is obtained</a:t>
            </a:r>
            <a:endParaRPr lang="en-US" dirty="0"/>
          </a:p>
          <a:p>
            <a:pPr marL="800100" lvl="2" indent="-342900">
              <a:spcBef>
                <a:spcPct val="20000"/>
              </a:spcBef>
              <a:buClr>
                <a:schemeClr val="accent1"/>
              </a:buClr>
              <a:buSzPct val="75000"/>
              <a:buFont typeface="Wingdings" pitchFamily="2" charset="2"/>
              <a:buChar char="n"/>
            </a:pPr>
            <a:r>
              <a:rPr lang="en-US" dirty="0"/>
              <a:t>for large values of </a:t>
            </a:r>
            <a:r>
              <a:rPr lang="en-US" b="1" dirty="0"/>
              <a:t>n</a:t>
            </a:r>
            <a:r>
              <a:rPr lang="en-US" dirty="0"/>
              <a:t> and </a:t>
            </a:r>
            <a:r>
              <a:rPr lang="en-US" b="1" dirty="0"/>
              <a:t>k</a:t>
            </a:r>
            <a:r>
              <a:rPr lang="en-US" dirty="0"/>
              <a:t> (</a:t>
            </a:r>
            <a:r>
              <a:rPr lang="en-US" b="1" dirty="0">
                <a:latin typeface="Cambria Math" pitchFamily="18" charset="0"/>
                <a:ea typeface="Cambria Math" pitchFamily="18" charset="0"/>
              </a:rPr>
              <a:t>n=1000</a:t>
            </a:r>
            <a:r>
              <a:rPr lang="en-US" dirty="0"/>
              <a:t>, </a:t>
            </a:r>
            <a:r>
              <a:rPr lang="en-US" b="1" dirty="0">
                <a:latin typeface="Cambria Math" pitchFamily="18" charset="0"/>
                <a:ea typeface="Cambria Math" pitchFamily="18" charset="0"/>
              </a:rPr>
              <a:t>k=10</a:t>
            </a:r>
            <a:r>
              <a:rPr lang="en-US" dirty="0"/>
              <a:t>), examining all the neighbors of a node is time </a:t>
            </a:r>
            <a:r>
              <a:rPr lang="sr-Latn-CS" dirty="0"/>
              <a:t>consuming</a:t>
            </a:r>
            <a:r>
              <a:rPr lang="en-US" dirty="0"/>
              <a:t> (</a:t>
            </a:r>
            <a:r>
              <a:rPr lang="sr-Latn-CS" dirty="0"/>
              <a:t>inefficiency of PAM</a:t>
            </a:r>
            <a:r>
              <a:rPr lang="en-US" dirty="0"/>
              <a:t>)</a:t>
            </a:r>
          </a:p>
          <a:p>
            <a:endParaRPr lang="en-US" dirty="0"/>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heckerboard(across)">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0" y="44624"/>
            <a:ext cx="9144000" cy="72008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a:r>
              <a:rPr lang="en-US" sz="4000" kern="0" noProof="0" dirty="0">
                <a:solidFill>
                  <a:schemeClr val="bg2"/>
                </a:solidFill>
                <a:effectLst>
                  <a:outerShdw blurRad="38100" dist="38100" dir="2700000" algn="tl">
                    <a:srgbClr val="C0C0C0"/>
                  </a:outerShdw>
                </a:effectLst>
                <a:latin typeface="+mj-lt"/>
                <a:ea typeface="+mj-ea"/>
                <a:cs typeface="+mj-cs"/>
              </a:rPr>
              <a:t>CLARANS</a:t>
            </a:r>
            <a:r>
              <a:rPr lang="sr-Latn-CS" sz="3200" dirty="0"/>
              <a:t> </a:t>
            </a: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8" name="Rectangle 6"/>
          <p:cNvSpPr>
            <a:spLocks noChangeArrowheads="1"/>
          </p:cNvSpPr>
          <p:nvPr/>
        </p:nvSpPr>
        <p:spPr bwMode="auto">
          <a:xfrm>
            <a:off x="35496" y="119675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b="1" dirty="0"/>
              <a:t>Description of CLARA in terms of </a:t>
            </a:r>
            <a:r>
              <a:rPr lang="en-US" b="1" dirty="0">
                <a:latin typeface="Cambria Math" pitchFamily="18" charset="0"/>
                <a:ea typeface="Cambria Math" pitchFamily="18" charset="0"/>
              </a:rPr>
              <a:t>G</a:t>
            </a:r>
            <a:r>
              <a:rPr lang="en-US" b="1" baseline="-25000" dirty="0">
                <a:latin typeface="Cambria Math" pitchFamily="18" charset="0"/>
                <a:ea typeface="Cambria Math" pitchFamily="18" charset="0"/>
              </a:rPr>
              <a:t>n,k </a:t>
            </a:r>
            <a:r>
              <a:rPr lang="en-US" dirty="0"/>
              <a:t>:</a:t>
            </a:r>
            <a:r>
              <a:rPr lang="en-US" b="1" dirty="0"/>
              <a:t> </a:t>
            </a:r>
            <a:r>
              <a:rPr lang="en-US" dirty="0"/>
              <a:t>CLARA thoroughly examines the </a:t>
            </a:r>
            <a:r>
              <a:rPr lang="en-US" dirty="0" err="1"/>
              <a:t>subgraph</a:t>
            </a:r>
            <a:r>
              <a:rPr lang="en-US" dirty="0"/>
              <a:t> </a:t>
            </a:r>
            <a:r>
              <a:rPr lang="en-US" b="1" dirty="0" err="1">
                <a:latin typeface="Cambria Math" pitchFamily="18" charset="0"/>
                <a:ea typeface="Cambria Math" pitchFamily="18" charset="0"/>
              </a:rPr>
              <a:t>G</a:t>
            </a:r>
            <a:r>
              <a:rPr lang="en-US" b="1" baseline="-25000" dirty="0" err="1">
                <a:latin typeface="Cambria Math" pitchFamily="18" charset="0"/>
                <a:ea typeface="Cambria Math" pitchFamily="18" charset="0"/>
              </a:rPr>
              <a:t>Sa,k</a:t>
            </a:r>
            <a:r>
              <a:rPr lang="en-US" dirty="0"/>
              <a:t> via PAM, defined by </a:t>
            </a:r>
            <a:r>
              <a:rPr lang="en-US" b="1" dirty="0">
                <a:latin typeface="Cambria Math" pitchFamily="18" charset="0"/>
                <a:ea typeface="Cambria Math" pitchFamily="18" charset="0"/>
              </a:rPr>
              <a:t>S</a:t>
            </a:r>
            <a:r>
              <a:rPr lang="en-US" b="1" baseline="-25000" dirty="0">
                <a:latin typeface="Cambria Math" pitchFamily="18" charset="0"/>
                <a:ea typeface="Cambria Math" pitchFamily="18" charset="0"/>
              </a:rPr>
              <a:t>a,</a:t>
            </a:r>
            <a:r>
              <a:rPr lang="en-US" dirty="0"/>
              <a:t>  where </a:t>
            </a:r>
            <a:r>
              <a:rPr lang="en-US" b="1" dirty="0">
                <a:latin typeface="Cambria Math" pitchFamily="18" charset="0"/>
                <a:ea typeface="Cambria Math" pitchFamily="18" charset="0"/>
              </a:rPr>
              <a:t>S</a:t>
            </a:r>
            <a:r>
              <a:rPr lang="en-US" b="1" baseline="-25000" dirty="0">
                <a:latin typeface="Cambria Math" pitchFamily="18" charset="0"/>
                <a:ea typeface="Cambria Math" pitchFamily="18" charset="0"/>
              </a:rPr>
              <a:t>a</a:t>
            </a:r>
            <a:r>
              <a:rPr lang="en-US" dirty="0"/>
              <a:t> </a:t>
            </a:r>
            <a:r>
              <a:rPr lang="sr-Latn-CS" dirty="0"/>
              <a:t>be the set of</a:t>
            </a:r>
            <a:r>
              <a:rPr lang="en-US" dirty="0"/>
              <a:t> </a:t>
            </a:r>
            <a:r>
              <a:rPr lang="sr-Latn-CS" dirty="0"/>
              <a:t>objects in a sample</a:t>
            </a:r>
            <a:r>
              <a:rPr lang="en-US" dirty="0"/>
              <a:t>                  </a:t>
            </a:r>
            <a:endParaRPr lang="en-US" b="1" dirty="0">
              <a:solidFill>
                <a:srgbClr val="009900"/>
              </a:solidFill>
            </a:endParaRPr>
          </a:p>
          <a:p>
            <a:pPr marL="800100" lvl="2" indent="-342900">
              <a:spcBef>
                <a:spcPct val="20000"/>
              </a:spcBef>
              <a:buClr>
                <a:schemeClr val="accent1"/>
              </a:buClr>
              <a:buSzPct val="75000"/>
              <a:buFont typeface="Wingdings" pitchFamily="2" charset="2"/>
              <a:buChar char="n"/>
            </a:pPr>
            <a:r>
              <a:rPr lang="en-US" dirty="0" err="1"/>
              <a:t>i</a:t>
            </a:r>
            <a:r>
              <a:rPr lang="sr-Latn-CS" dirty="0"/>
              <a:t>f </a:t>
            </a:r>
            <a:r>
              <a:rPr lang="sr-Latn-CS" b="1" dirty="0">
                <a:latin typeface="Cambria Math" pitchFamily="18" charset="0"/>
                <a:ea typeface="Cambria Math" pitchFamily="18" charset="0"/>
              </a:rPr>
              <a:t>M</a:t>
            </a:r>
            <a:r>
              <a:rPr lang="sr-Latn-CS" dirty="0"/>
              <a:t> is the</a:t>
            </a:r>
            <a:r>
              <a:rPr lang="en-US" dirty="0"/>
              <a:t> minimum node in the original graph </a:t>
            </a:r>
            <a:r>
              <a:rPr lang="en-US" b="1" dirty="0">
                <a:latin typeface="Cambria Math" pitchFamily="18" charset="0"/>
                <a:ea typeface="Cambria Math" pitchFamily="18" charset="0"/>
              </a:rPr>
              <a:t>G</a:t>
            </a:r>
            <a:r>
              <a:rPr lang="en-US" b="1" baseline="-25000" dirty="0">
                <a:latin typeface="Cambria Math" pitchFamily="18" charset="0"/>
                <a:ea typeface="Cambria Math" pitchFamily="18" charset="0"/>
              </a:rPr>
              <a:t>n,k</a:t>
            </a:r>
            <a:r>
              <a:rPr lang="en-US" dirty="0"/>
              <a:t> and if </a:t>
            </a:r>
            <a:r>
              <a:rPr lang="en-US" b="1" dirty="0">
                <a:latin typeface="Cambria Math" pitchFamily="18" charset="0"/>
                <a:ea typeface="Cambria Math" pitchFamily="18" charset="0"/>
              </a:rPr>
              <a:t>M</a:t>
            </a:r>
            <a:r>
              <a:rPr lang="en-US" dirty="0"/>
              <a:t> is not included in </a:t>
            </a:r>
            <a:r>
              <a:rPr lang="en-US" b="1" dirty="0" err="1">
                <a:latin typeface="Cambria Math" pitchFamily="18" charset="0"/>
                <a:ea typeface="Cambria Math" pitchFamily="18" charset="0"/>
              </a:rPr>
              <a:t>G</a:t>
            </a:r>
            <a:r>
              <a:rPr lang="en-US" b="1" baseline="-25000" dirty="0" err="1">
                <a:latin typeface="Cambria Math" pitchFamily="18" charset="0"/>
                <a:ea typeface="Cambria Math" pitchFamily="18" charset="0"/>
              </a:rPr>
              <a:t>Sa,k</a:t>
            </a:r>
            <a:r>
              <a:rPr lang="en-US" dirty="0"/>
              <a:t>, </a:t>
            </a:r>
            <a:r>
              <a:rPr lang="en-US" b="1" dirty="0">
                <a:latin typeface="Cambria Math" pitchFamily="18" charset="0"/>
                <a:ea typeface="Cambria Math" pitchFamily="18" charset="0"/>
              </a:rPr>
              <a:t>M</a:t>
            </a:r>
            <a:r>
              <a:rPr lang="en-US" dirty="0"/>
              <a:t> will never be found in the search of </a:t>
            </a:r>
            <a:r>
              <a:rPr lang="en-US" b="1" dirty="0" err="1">
                <a:latin typeface="Cambria Math" pitchFamily="18" charset="0"/>
                <a:ea typeface="Cambria Math" pitchFamily="18" charset="0"/>
              </a:rPr>
              <a:t>G</a:t>
            </a:r>
            <a:r>
              <a:rPr lang="en-US" b="1" baseline="-25000" dirty="0" err="1">
                <a:latin typeface="Cambria Math" pitchFamily="18" charset="0"/>
                <a:ea typeface="Cambria Math" pitchFamily="18" charset="0"/>
              </a:rPr>
              <a:t>Sa,k</a:t>
            </a:r>
            <a:endParaRPr lang="en-US" b="1" baseline="-25000" dirty="0">
              <a:latin typeface="Cambria Math" pitchFamily="18" charset="0"/>
              <a:ea typeface="Cambria Math" pitchFamily="18" charset="0"/>
            </a:endParaRPr>
          </a:p>
          <a:p>
            <a:pPr marL="800100" lvl="2" indent="-342900">
              <a:spcBef>
                <a:spcPct val="20000"/>
              </a:spcBef>
              <a:buClr>
                <a:schemeClr val="accent1"/>
              </a:buClr>
              <a:buSzPct val="75000"/>
              <a:buFont typeface="Wingdings" pitchFamily="2" charset="2"/>
              <a:buChar char="n"/>
            </a:pPr>
            <a:r>
              <a:rPr lang="en-US" b="1" dirty="0">
                <a:solidFill>
                  <a:srgbClr val="009900"/>
                </a:solidFill>
              </a:rPr>
              <a:t>many samples</a:t>
            </a:r>
            <a:r>
              <a:rPr lang="en-US" dirty="0"/>
              <a:t> would need to be collected </a:t>
            </a:r>
            <a:r>
              <a:rPr lang="sr-Latn-CS" dirty="0"/>
              <a:t>and processed</a:t>
            </a:r>
            <a:endParaRPr lang="en-US" dirty="0"/>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sp>
        <p:nvSpPr>
          <p:cNvPr id="11" name="Rectangle 6"/>
          <p:cNvSpPr>
            <a:spLocks noChangeArrowheads="1"/>
          </p:cNvSpPr>
          <p:nvPr/>
        </p:nvSpPr>
        <p:spPr bwMode="auto">
          <a:xfrm>
            <a:off x="107504" y="335699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b="1" dirty="0"/>
              <a:t>Description of CLARANS in terms of </a:t>
            </a:r>
            <a:r>
              <a:rPr lang="en-US" b="1" dirty="0">
                <a:latin typeface="Cambria Math" pitchFamily="18" charset="0"/>
                <a:ea typeface="Cambria Math" pitchFamily="18" charset="0"/>
              </a:rPr>
              <a:t>G</a:t>
            </a:r>
            <a:r>
              <a:rPr lang="en-US" b="1" baseline="-25000" dirty="0">
                <a:latin typeface="Cambria Math" pitchFamily="18" charset="0"/>
                <a:ea typeface="Cambria Math" pitchFamily="18" charset="0"/>
              </a:rPr>
              <a:t>n,k </a:t>
            </a:r>
            <a:r>
              <a:rPr lang="en-US" dirty="0"/>
              <a:t>:</a:t>
            </a:r>
            <a:r>
              <a:rPr lang="en-US" b="1" dirty="0"/>
              <a:t> </a:t>
            </a:r>
            <a:r>
              <a:rPr lang="en-US" dirty="0"/>
              <a:t>CLARANS only checks a sample of the neighbors of a node                  </a:t>
            </a:r>
            <a:endParaRPr lang="en-US" b="1" dirty="0">
              <a:solidFill>
                <a:srgbClr val="009900"/>
              </a:solidFill>
            </a:endParaRPr>
          </a:p>
          <a:p>
            <a:pPr marL="800100" lvl="2" indent="-342900">
              <a:spcBef>
                <a:spcPct val="20000"/>
              </a:spcBef>
              <a:buClr>
                <a:schemeClr val="accent1"/>
              </a:buClr>
              <a:buSzPct val="75000"/>
              <a:buFont typeface="Wingdings" pitchFamily="2" charset="2"/>
              <a:buChar char="n"/>
            </a:pPr>
            <a:r>
              <a:rPr lang="sr-Latn-CS" dirty="0"/>
              <a:t>while CLARA draws</a:t>
            </a:r>
            <a:r>
              <a:rPr lang="en-US" dirty="0"/>
              <a:t> a sample of nodes at the beginning of a search, CLARANS draws a sample of neighbors in each step of a search (</a:t>
            </a:r>
            <a:r>
              <a:rPr lang="en-US" dirty="0" err="1"/>
              <a:t>dinamically</a:t>
            </a:r>
            <a:r>
              <a:rPr lang="en-US" dirty="0"/>
              <a:t>)</a:t>
            </a:r>
            <a:endParaRPr lang="en-US" b="1" baseline="-25000" dirty="0">
              <a:latin typeface="Cambria Math" pitchFamily="18" charset="0"/>
              <a:ea typeface="Cambria Math" pitchFamily="18" charset="0"/>
            </a:endParaRPr>
          </a:p>
          <a:p>
            <a:pPr marL="800100" lvl="2" indent="-342900">
              <a:spcBef>
                <a:spcPct val="20000"/>
              </a:spcBef>
              <a:buClr>
                <a:schemeClr val="accent1"/>
              </a:buClr>
              <a:buSzPct val="75000"/>
              <a:buFont typeface="Wingdings" pitchFamily="2" charset="2"/>
              <a:buChar char="n"/>
            </a:pPr>
            <a:r>
              <a:rPr lang="sr-Latn-CS" dirty="0"/>
              <a:t>CLARANS</a:t>
            </a:r>
            <a:r>
              <a:rPr lang="en-US" dirty="0"/>
              <a:t> requires a very small number of searches, search is not in localized area</a:t>
            </a:r>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CLARANS</a:t>
            </a:r>
            <a:r>
              <a:rPr lang="sr-Latn-CS" sz="4000" kern="0" dirty="0">
                <a:solidFill>
                  <a:schemeClr val="bg2"/>
                </a:solidFill>
                <a:effectLst>
                  <a:outerShdw blurRad="38100" dist="38100" dir="2700000" algn="tl">
                    <a:srgbClr val="C0C0C0"/>
                  </a:outerShdw>
                </a:effectLst>
                <a:latin typeface="+mj-lt"/>
                <a:ea typeface="+mj-ea"/>
                <a:cs typeface="+mj-cs"/>
              </a:rPr>
              <a:t> algorithm</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1" name="Rectangle 10"/>
          <p:cNvSpPr/>
          <p:nvPr/>
        </p:nvSpPr>
        <p:spPr>
          <a:xfrm>
            <a:off x="0" y="404664"/>
            <a:ext cx="9144000" cy="3693319"/>
          </a:xfrm>
          <a:prstGeom prst="rect">
            <a:avLst/>
          </a:prstGeom>
        </p:spPr>
        <p:txBody>
          <a:bodyPr wrap="square">
            <a:spAutoFit/>
          </a:bodyPr>
          <a:lstStyle/>
          <a:p>
            <a:r>
              <a:rPr lang="en-US" dirty="0"/>
              <a:t>The algorithm is as follows:</a:t>
            </a:r>
          </a:p>
          <a:p>
            <a:pPr marL="342900" indent="-342900">
              <a:buAutoNum type="arabicPeriod"/>
            </a:pPr>
            <a:r>
              <a:rPr lang="en-US" dirty="0"/>
              <a:t>Input parameters </a:t>
            </a:r>
            <a:r>
              <a:rPr lang="en-US" b="1" i="1" dirty="0"/>
              <a:t>numlocal</a:t>
            </a:r>
            <a:r>
              <a:rPr lang="en-US" dirty="0"/>
              <a:t> and </a:t>
            </a:r>
            <a:r>
              <a:rPr lang="en-US" b="1" i="1" dirty="0" err="1"/>
              <a:t>maxneighbor</a:t>
            </a:r>
            <a:r>
              <a:rPr lang="en-US" dirty="0"/>
              <a:t>. Initialize </a:t>
            </a:r>
            <a:r>
              <a:rPr lang="en-US" b="1" dirty="0" err="1"/>
              <a:t>i</a:t>
            </a:r>
            <a:r>
              <a:rPr lang="en-US" dirty="0"/>
              <a:t> to </a:t>
            </a:r>
            <a:r>
              <a:rPr lang="en-US" b="1" dirty="0"/>
              <a:t>1</a:t>
            </a:r>
            <a:r>
              <a:rPr lang="en-US" dirty="0"/>
              <a:t>, and </a:t>
            </a:r>
            <a:r>
              <a:rPr lang="en-US" b="1" i="1" dirty="0" err="1"/>
              <a:t>mincost</a:t>
            </a:r>
            <a:r>
              <a:rPr lang="en-US" dirty="0"/>
              <a:t> to a large number.</a:t>
            </a:r>
          </a:p>
          <a:p>
            <a:pPr marL="342900" indent="-342900">
              <a:buAutoNum type="arabicPeriod" startAt="2"/>
            </a:pPr>
            <a:r>
              <a:rPr lang="en-US" dirty="0"/>
              <a:t>Set </a:t>
            </a:r>
            <a:r>
              <a:rPr lang="en-US" i="1" dirty="0"/>
              <a:t>current</a:t>
            </a:r>
            <a:r>
              <a:rPr lang="en-US" dirty="0"/>
              <a:t> to an arbitrary node in of</a:t>
            </a:r>
            <a:r>
              <a:rPr lang="en-US" b="1" dirty="0"/>
              <a:t> </a:t>
            </a:r>
            <a:r>
              <a:rPr lang="en-US" b="1" dirty="0">
                <a:latin typeface="Cambria Math" pitchFamily="18" charset="0"/>
                <a:ea typeface="Cambria Math" pitchFamily="18" charset="0"/>
              </a:rPr>
              <a:t>G</a:t>
            </a:r>
            <a:r>
              <a:rPr lang="en-US" b="1" baseline="-25000" dirty="0">
                <a:latin typeface="Cambria Math" pitchFamily="18" charset="0"/>
                <a:ea typeface="Cambria Math" pitchFamily="18" charset="0"/>
              </a:rPr>
              <a:t>n,k </a:t>
            </a:r>
            <a:r>
              <a:rPr lang="en-US" dirty="0"/>
              <a:t>.</a:t>
            </a:r>
          </a:p>
          <a:p>
            <a:r>
              <a:rPr lang="en-US" b="1" dirty="0">
                <a:latin typeface="Cambria Math" pitchFamily="18" charset="0"/>
                <a:ea typeface="Cambria Math" pitchFamily="18" charset="0"/>
              </a:rPr>
              <a:t>3</a:t>
            </a:r>
            <a:r>
              <a:rPr lang="en-US" dirty="0"/>
              <a:t>.  </a:t>
            </a:r>
            <a:r>
              <a:rPr lang="sr-Latn-CS" dirty="0"/>
              <a:t>Set </a:t>
            </a:r>
            <a:r>
              <a:rPr lang="sr-Latn-CS" b="1" dirty="0"/>
              <a:t>j</a:t>
            </a:r>
            <a:r>
              <a:rPr lang="sr-Latn-CS" dirty="0"/>
              <a:t> to </a:t>
            </a:r>
            <a:r>
              <a:rPr lang="sr-Latn-CS" b="1" dirty="0"/>
              <a:t>1</a:t>
            </a:r>
            <a:r>
              <a:rPr lang="sr-Latn-CS" dirty="0"/>
              <a:t>.</a:t>
            </a:r>
            <a:endParaRPr lang="en-US" dirty="0"/>
          </a:p>
          <a:p>
            <a:r>
              <a:rPr lang="en-US" b="1" dirty="0">
                <a:latin typeface="Cambria Math" pitchFamily="18" charset="0"/>
                <a:ea typeface="Cambria Math" pitchFamily="18" charset="0"/>
              </a:rPr>
              <a:t>4</a:t>
            </a:r>
            <a:r>
              <a:rPr lang="en-US" dirty="0"/>
              <a:t>. Consider a random neighbor S of current, and based on the value </a:t>
            </a:r>
            <a:r>
              <a:rPr lang="en-US" b="1" dirty="0">
                <a:latin typeface="Cambria Math" pitchFamily="18" charset="0"/>
                <a:ea typeface="Cambria Math" pitchFamily="18" charset="0"/>
              </a:rPr>
              <a:t>T</a:t>
            </a:r>
            <a:r>
              <a:rPr lang="en-US" b="1" baseline="-25000" dirty="0">
                <a:latin typeface="Cambria Math" pitchFamily="18" charset="0"/>
                <a:ea typeface="Cambria Math" pitchFamily="18" charset="0"/>
              </a:rPr>
              <a:t>mp</a:t>
            </a:r>
            <a:r>
              <a:rPr lang="en-US" dirty="0"/>
              <a:t>, calculate the  cost differential of the two nodes. </a:t>
            </a:r>
          </a:p>
          <a:p>
            <a:pPr marL="342900" indent="-342900">
              <a:buAutoNum type="arabicPeriod" startAt="5"/>
            </a:pPr>
            <a:r>
              <a:rPr lang="en-US" dirty="0"/>
              <a:t>If </a:t>
            </a:r>
            <a:r>
              <a:rPr lang="en-US" b="1" dirty="0">
                <a:latin typeface="Cambria Math" pitchFamily="18" charset="0"/>
                <a:ea typeface="Cambria Math" pitchFamily="18" charset="0"/>
              </a:rPr>
              <a:t>S</a:t>
            </a:r>
            <a:r>
              <a:rPr lang="en-US" dirty="0"/>
              <a:t> has a lower cost, set current to </a:t>
            </a:r>
            <a:r>
              <a:rPr lang="en-US" b="1" dirty="0">
                <a:latin typeface="Cambria Math" pitchFamily="18" charset="0"/>
                <a:ea typeface="Cambria Math" pitchFamily="18" charset="0"/>
              </a:rPr>
              <a:t>S</a:t>
            </a:r>
            <a:r>
              <a:rPr lang="en-US" dirty="0"/>
              <a:t>, and go to </a:t>
            </a:r>
            <a:r>
              <a:rPr lang="sr-Latn-CS" dirty="0"/>
              <a:t>Step </a:t>
            </a:r>
            <a:r>
              <a:rPr lang="sr-Latn-CS" b="1" dirty="0"/>
              <a:t>3</a:t>
            </a:r>
            <a:r>
              <a:rPr lang="sr-Latn-CS" dirty="0"/>
              <a:t>.</a:t>
            </a:r>
            <a:r>
              <a:rPr lang="en-US" dirty="0"/>
              <a:t> Otherwise, increment </a:t>
            </a:r>
            <a:r>
              <a:rPr lang="en-US" b="1" dirty="0"/>
              <a:t>j</a:t>
            </a:r>
            <a:r>
              <a:rPr lang="en-US" dirty="0"/>
              <a:t> by </a:t>
            </a:r>
            <a:r>
              <a:rPr lang="en-US" b="1" dirty="0"/>
              <a:t>1</a:t>
            </a:r>
            <a:r>
              <a:rPr lang="en-US" dirty="0"/>
              <a:t>. If </a:t>
            </a:r>
            <a:r>
              <a:rPr lang="en-US" b="1" dirty="0">
                <a:latin typeface="Cambria Math" pitchFamily="18" charset="0"/>
                <a:ea typeface="Cambria Math" pitchFamily="18" charset="0"/>
              </a:rPr>
              <a:t>j</a:t>
            </a:r>
            <a:r>
              <a:rPr lang="en-US" b="1" dirty="0">
                <a:latin typeface="Cambria Math"/>
                <a:ea typeface="Cambria Math"/>
              </a:rPr>
              <a:t>⩽</a:t>
            </a:r>
            <a:r>
              <a:rPr lang="en-US" b="1" dirty="0">
                <a:latin typeface="Cambria Math" pitchFamily="18" charset="0"/>
                <a:ea typeface="Cambria Math" pitchFamily="18" charset="0"/>
              </a:rPr>
              <a:t> </a:t>
            </a:r>
            <a:r>
              <a:rPr lang="en-US" b="1" dirty="0" err="1">
                <a:latin typeface="Cambria Math" pitchFamily="18" charset="0"/>
                <a:ea typeface="Cambria Math" pitchFamily="18" charset="0"/>
              </a:rPr>
              <a:t>maxneighbor</a:t>
            </a:r>
            <a:r>
              <a:rPr lang="en-US" dirty="0"/>
              <a:t>, go </a:t>
            </a:r>
            <a:r>
              <a:rPr lang="sr-Latn-CS" dirty="0"/>
              <a:t>to Step </a:t>
            </a:r>
            <a:r>
              <a:rPr lang="sr-Latn-CS" b="1" dirty="0"/>
              <a:t>4</a:t>
            </a:r>
            <a:r>
              <a:rPr lang="sr-Latn-CS" dirty="0"/>
              <a:t>.</a:t>
            </a:r>
            <a:endParaRPr lang="en-US" dirty="0"/>
          </a:p>
          <a:p>
            <a:pPr marL="342900" indent="-342900">
              <a:buAutoNum type="arabicPeriod" startAt="5"/>
            </a:pPr>
            <a:r>
              <a:rPr lang="en-US" dirty="0"/>
              <a:t>Otherwise, when </a:t>
            </a:r>
            <a:r>
              <a:rPr lang="en-US" b="1" dirty="0"/>
              <a:t>j &gt; </a:t>
            </a:r>
            <a:r>
              <a:rPr lang="en-US" b="1" dirty="0" err="1"/>
              <a:t>maxneighbor</a:t>
            </a:r>
            <a:r>
              <a:rPr lang="en-US" dirty="0"/>
              <a:t>, compare the cost </a:t>
            </a:r>
            <a:r>
              <a:rPr lang="sr-Latn-CS" dirty="0"/>
              <a:t>of </a:t>
            </a:r>
            <a:r>
              <a:rPr lang="sr-Latn-CS" i="1" dirty="0"/>
              <a:t>current</a:t>
            </a:r>
            <a:r>
              <a:rPr lang="sr-Latn-CS" dirty="0"/>
              <a:t> with </a:t>
            </a:r>
            <a:r>
              <a:rPr lang="sr-Latn-CS" b="1" i="1" dirty="0"/>
              <a:t>mincost</a:t>
            </a:r>
            <a:r>
              <a:rPr lang="en-US" i="1" dirty="0"/>
              <a:t>. </a:t>
            </a:r>
            <a:r>
              <a:rPr lang="en-US" dirty="0"/>
              <a:t>If the cost of </a:t>
            </a:r>
            <a:r>
              <a:rPr lang="en-US" b="1" i="1" dirty="0"/>
              <a:t>current</a:t>
            </a:r>
            <a:r>
              <a:rPr lang="en-US" dirty="0"/>
              <a:t> is less than </a:t>
            </a:r>
            <a:r>
              <a:rPr lang="en-US" b="1" i="1" dirty="0" err="1"/>
              <a:t>mincost</a:t>
            </a:r>
            <a:r>
              <a:rPr lang="en-US" dirty="0"/>
              <a:t>, set </a:t>
            </a:r>
            <a:r>
              <a:rPr lang="en-US" b="1" i="1" dirty="0" err="1"/>
              <a:t>mincost</a:t>
            </a:r>
            <a:r>
              <a:rPr lang="en-US" dirty="0"/>
              <a:t> to the cost of </a:t>
            </a:r>
            <a:r>
              <a:rPr lang="en-US" b="1" i="1" dirty="0"/>
              <a:t>current</a:t>
            </a:r>
            <a:r>
              <a:rPr lang="en-US" dirty="0"/>
              <a:t> and set </a:t>
            </a:r>
            <a:r>
              <a:rPr lang="sr-Latn-CS" b="1" i="1" dirty="0"/>
              <a:t>bestnode</a:t>
            </a:r>
            <a:r>
              <a:rPr lang="sr-Latn-CS" dirty="0"/>
              <a:t> to current.</a:t>
            </a:r>
            <a:endParaRPr lang="en-US" dirty="0"/>
          </a:p>
          <a:p>
            <a:pPr marL="342900" indent="-342900">
              <a:buAutoNum type="arabicPeriod" startAt="5"/>
            </a:pPr>
            <a:r>
              <a:rPr lang="en-US" dirty="0"/>
              <a:t>Increment </a:t>
            </a:r>
            <a:r>
              <a:rPr lang="en-US" dirty="0" err="1"/>
              <a:t>i</a:t>
            </a:r>
            <a:r>
              <a:rPr lang="en-US" dirty="0"/>
              <a:t> by 1. </a:t>
            </a:r>
            <a:r>
              <a:rPr lang="en-US" b="1" dirty="0">
                <a:latin typeface="Cambria Math" pitchFamily="18" charset="0"/>
                <a:ea typeface="Cambria Math" pitchFamily="18" charset="0"/>
              </a:rPr>
              <a:t>If </a:t>
            </a:r>
            <a:r>
              <a:rPr lang="en-US" b="1" dirty="0" err="1">
                <a:latin typeface="Cambria Math" pitchFamily="18" charset="0"/>
                <a:ea typeface="Cambria Math" pitchFamily="18" charset="0"/>
              </a:rPr>
              <a:t>i</a:t>
            </a:r>
            <a:r>
              <a:rPr lang="en-US" b="1" dirty="0">
                <a:latin typeface="Cambria Math" pitchFamily="18" charset="0"/>
                <a:ea typeface="Cambria Math" pitchFamily="18" charset="0"/>
              </a:rPr>
              <a:t> &gt; numlocal</a:t>
            </a:r>
            <a:r>
              <a:rPr lang="en-US" dirty="0"/>
              <a:t>, output </a:t>
            </a:r>
            <a:r>
              <a:rPr lang="en-US" b="1" i="1" dirty="0" err="1"/>
              <a:t>bestnode</a:t>
            </a:r>
            <a:r>
              <a:rPr lang="en-US" dirty="0"/>
              <a:t> and halt. Otherwise, go to Step </a:t>
            </a:r>
            <a:r>
              <a:rPr lang="en-US" b="1" dirty="0"/>
              <a:t>2</a:t>
            </a:r>
            <a:r>
              <a:rPr lang="en-US" dirty="0"/>
              <a:t>.</a:t>
            </a:r>
            <a:endParaRPr lang="sr-Latn-CS" i="1" dirty="0"/>
          </a:p>
        </p:txBody>
      </p:sp>
      <p:sp>
        <p:nvSpPr>
          <p:cNvPr id="1914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914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9149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3" name="Rectangle 6"/>
          <p:cNvSpPr>
            <a:spLocks noChangeArrowheads="1"/>
          </p:cNvSpPr>
          <p:nvPr/>
        </p:nvSpPr>
        <p:spPr bwMode="auto">
          <a:xfrm>
            <a:off x="0" y="4005064"/>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Some properties:</a:t>
            </a:r>
          </a:p>
          <a:p>
            <a:pPr marL="742950" lvl="1" indent="-285750">
              <a:spcBef>
                <a:spcPct val="20000"/>
              </a:spcBef>
              <a:buClr>
                <a:schemeClr val="accent2"/>
              </a:buClr>
              <a:buSzPct val="80000"/>
              <a:buFont typeface="Wingdings" pitchFamily="2" charset="2"/>
              <a:buChar char="¨"/>
            </a:pPr>
            <a:r>
              <a:rPr lang="en-US" dirty="0"/>
              <a:t>Steps </a:t>
            </a:r>
            <a:r>
              <a:rPr lang="en-US" b="1" dirty="0"/>
              <a:t>3</a:t>
            </a:r>
            <a:r>
              <a:rPr lang="en-US" dirty="0"/>
              <a:t> to </a:t>
            </a:r>
            <a:r>
              <a:rPr lang="en-US" b="1" dirty="0"/>
              <a:t>6</a:t>
            </a:r>
            <a:r>
              <a:rPr lang="en-US" dirty="0"/>
              <a:t> above search for nodes with progressively lower </a:t>
            </a:r>
            <a:r>
              <a:rPr lang="sr-Latn-CS" dirty="0"/>
              <a:t>costs</a:t>
            </a:r>
            <a:r>
              <a:rPr lang="en-US" dirty="0"/>
              <a:t> and in Step </a:t>
            </a:r>
            <a:r>
              <a:rPr lang="en-US" b="1" dirty="0"/>
              <a:t>7</a:t>
            </a:r>
            <a:r>
              <a:rPr lang="en-US" dirty="0"/>
              <a:t> the </a:t>
            </a:r>
            <a:r>
              <a:rPr lang="en-US" b="1" dirty="0">
                <a:solidFill>
                  <a:srgbClr val="009900"/>
                </a:solidFill>
              </a:rPr>
              <a:t>local minimum </a:t>
            </a:r>
            <a:r>
              <a:rPr lang="en-US" dirty="0"/>
              <a:t>is obtained</a:t>
            </a:r>
          </a:p>
          <a:p>
            <a:pPr marL="742950" lvl="1" indent="-285750">
              <a:spcBef>
                <a:spcPct val="20000"/>
              </a:spcBef>
              <a:buClr>
                <a:schemeClr val="accent2"/>
              </a:buClr>
              <a:buSzPct val="80000"/>
              <a:buFont typeface="Wingdings" pitchFamily="2" charset="2"/>
              <a:buChar char="¨"/>
            </a:pPr>
            <a:r>
              <a:rPr lang="en-US" dirty="0"/>
              <a:t>Algorithm CLARANS then repeats to search for other local minima, until </a:t>
            </a:r>
            <a:r>
              <a:rPr lang="en-US" b="1" dirty="0"/>
              <a:t>numlocal</a:t>
            </a:r>
            <a:r>
              <a:rPr lang="en-US" dirty="0"/>
              <a:t> of them have </a:t>
            </a:r>
            <a:r>
              <a:rPr lang="sr-Latn-CS" dirty="0"/>
              <a:t>been found</a:t>
            </a:r>
            <a:endParaRPr lang="en-US" dirty="0"/>
          </a:p>
          <a:p>
            <a:pPr marL="742950" lvl="1" indent="-285750">
              <a:spcBef>
                <a:spcPct val="20000"/>
              </a:spcBef>
              <a:buClr>
                <a:schemeClr val="accent2"/>
              </a:buClr>
              <a:buSzPct val="80000"/>
              <a:buFont typeface="Wingdings" pitchFamily="2" charset="2"/>
              <a:buChar char="¨"/>
            </a:pPr>
            <a:r>
              <a:rPr lang="sr-Latn-CS" dirty="0"/>
              <a:t>The</a:t>
            </a:r>
            <a:r>
              <a:rPr lang="en-US" dirty="0"/>
              <a:t> higher the value of </a:t>
            </a:r>
            <a:r>
              <a:rPr lang="en-US" b="1" dirty="0" err="1">
                <a:latin typeface="Cambria Math" pitchFamily="18" charset="0"/>
                <a:ea typeface="Cambria Math" pitchFamily="18" charset="0"/>
              </a:rPr>
              <a:t>maxneighbor</a:t>
            </a:r>
            <a:r>
              <a:rPr lang="en-US" dirty="0"/>
              <a:t>, the closer is CLARANS to </a:t>
            </a:r>
            <a:r>
              <a:rPr lang="sr-Latn-CS" dirty="0"/>
              <a:t>PAM</a:t>
            </a:r>
            <a:endParaRPr lang="en-US" dirty="0"/>
          </a:p>
          <a:p>
            <a:pPr marL="742950" lvl="1" indent="-285750">
              <a:spcBef>
                <a:spcPct val="20000"/>
              </a:spcBef>
              <a:buClr>
                <a:schemeClr val="accent2"/>
              </a:buClr>
              <a:buSzPct val="80000"/>
              <a:buFont typeface="Wingdings" pitchFamily="2" charset="2"/>
              <a:buChar char="¨"/>
            </a:pPr>
            <a:r>
              <a:rPr lang="en-US" b="1" dirty="0">
                <a:solidFill>
                  <a:srgbClr val="009900"/>
                </a:solidFill>
              </a:rPr>
              <a:t>determine the appropriate values of these parameters </a:t>
            </a:r>
            <a:r>
              <a:rPr lang="en-US" dirty="0"/>
              <a:t>(</a:t>
            </a:r>
            <a:r>
              <a:rPr lang="sr-Latn-CS" dirty="0"/>
              <a:t>Ioannidis</a:t>
            </a:r>
            <a:r>
              <a:rPr lang="en-US" dirty="0"/>
              <a:t>, Kang ‘90, </a:t>
            </a:r>
            <a:r>
              <a:rPr lang="sr-Latn-CS" dirty="0"/>
              <a:t>Ioannidis</a:t>
            </a:r>
            <a:r>
              <a:rPr lang="en-US" dirty="0"/>
              <a:t>,</a:t>
            </a:r>
            <a:r>
              <a:rPr lang="sr-Latn-CS" dirty="0"/>
              <a:t> Wong</a:t>
            </a:r>
            <a:r>
              <a:rPr lang="en-US" dirty="0"/>
              <a:t> ‘87)</a:t>
            </a:r>
            <a:endParaRPr lang="en-US" dirty="0">
              <a:solidFill>
                <a:srgbClr val="009900"/>
              </a:solidFill>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en-US" b="1" dirty="0">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sr-Latn-CS" b="1" dirty="0"/>
          </a:p>
          <a:p>
            <a:pPr marL="742950" lvl="1" indent="-285750">
              <a:spcBef>
                <a:spcPct val="20000"/>
              </a:spcBef>
              <a:buClr>
                <a:schemeClr val="accent2"/>
              </a:buClr>
              <a:buSzPct val="80000"/>
            </a:pP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1360512" y="1857364"/>
            <a:ext cx="6019800" cy="2209800"/>
          </a:xfrm>
        </p:spPr>
        <p:txBody>
          <a:bodyPr/>
          <a:lstStyle/>
          <a:p>
            <a:pPr eaLnBrk="1" hangingPunct="1"/>
            <a:r>
              <a:rPr lang="sr-Latn-CS" b="1" dirty="0"/>
              <a:t>Hierarchical methods</a:t>
            </a:r>
            <a:r>
              <a:rPr lang="en-US" b="1" dirty="0"/>
              <a:t> for larger data sets</a:t>
            </a:r>
          </a:p>
        </p:txBody>
      </p:sp>
    </p:spTree>
  </p:cSld>
  <p:clrMapOvr>
    <a:masterClrMapping/>
  </p:clrMapOvr>
  <p:transition spd="slow">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0" y="44624"/>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000" kern="0" dirty="0">
                <a:solidFill>
                  <a:schemeClr val="bg2"/>
                </a:solidFill>
                <a:effectLst>
                  <a:outerShdw blurRad="38100" dist="38100" dir="2700000" algn="tl">
                    <a:srgbClr val="C0C0C0"/>
                  </a:outerShdw>
                </a:effectLst>
                <a:latin typeface="+mj-lt"/>
                <a:ea typeface="+mj-ea"/>
                <a:cs typeface="+mj-cs"/>
              </a:rPr>
              <a:t>Hierarchical methods (</a:t>
            </a:r>
            <a:r>
              <a:rPr lang="en-US" sz="4000" kern="0" dirty="0" err="1">
                <a:solidFill>
                  <a:schemeClr val="bg2"/>
                </a:solidFill>
                <a:effectLst>
                  <a:outerShdw blurRad="38100" dist="38100" dir="2700000" algn="tl">
                    <a:srgbClr val="C0C0C0"/>
                  </a:outerShdw>
                </a:effectLst>
                <a:latin typeface="+mj-lt"/>
                <a:ea typeface="+mj-ea"/>
                <a:cs typeface="+mj-cs"/>
              </a:rPr>
              <a:t>fractionization</a:t>
            </a:r>
            <a:r>
              <a:rPr lang="en-US" sz="4000" kern="0" dirty="0">
                <a:solidFill>
                  <a:schemeClr val="bg2"/>
                </a:solidFill>
                <a:effectLst>
                  <a:outerShdw blurRad="38100" dist="38100" dir="2700000" algn="tl">
                    <a:srgbClr val="C0C0C0"/>
                  </a:outerShdw>
                </a:effectLst>
                <a:latin typeface="+mj-lt"/>
                <a:ea typeface="+mj-ea"/>
                <a:cs typeface="+mj-cs"/>
              </a:rPr>
              <a:t>) </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40" name="Rectangle 6"/>
          <p:cNvSpPr>
            <a:spLocks noChangeArrowheads="1"/>
          </p:cNvSpPr>
          <p:nvPr/>
        </p:nvSpPr>
        <p:spPr bwMode="auto">
          <a:xfrm>
            <a:off x="-36512" y="908720"/>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b="1" dirty="0"/>
              <a:t>Idea</a:t>
            </a:r>
            <a:r>
              <a:rPr lang="en-US" dirty="0"/>
              <a:t> (</a:t>
            </a:r>
            <a:r>
              <a:rPr lang="en-US" b="1" dirty="0"/>
              <a:t>Cutting 90’</a:t>
            </a:r>
            <a:r>
              <a:rPr lang="en-US" dirty="0"/>
              <a:t>)The </a:t>
            </a:r>
            <a:r>
              <a:rPr lang="sr-Latn-CS" dirty="0"/>
              <a:t>idea was to</a:t>
            </a:r>
            <a:r>
              <a:rPr lang="en-US" dirty="0"/>
              <a:t> split the data into </a:t>
            </a:r>
            <a:r>
              <a:rPr lang="en-US" i="1" dirty="0"/>
              <a:t>“manageable"</a:t>
            </a:r>
            <a:r>
              <a:rPr lang="en-US" dirty="0"/>
              <a:t> subsets (called </a:t>
            </a:r>
            <a:r>
              <a:rPr lang="en-US" b="1" dirty="0">
                <a:solidFill>
                  <a:srgbClr val="009900"/>
                </a:solidFill>
              </a:rPr>
              <a:t>fractions</a:t>
            </a:r>
            <a:r>
              <a:rPr lang="en-US" dirty="0"/>
              <a:t>) and then </a:t>
            </a:r>
            <a:r>
              <a:rPr lang="en-US" b="1" dirty="0">
                <a:solidFill>
                  <a:srgbClr val="009900"/>
                </a:solidFill>
              </a:rPr>
              <a:t>apply the hierarchical </a:t>
            </a:r>
            <a:r>
              <a:rPr lang="sr-Latn-CS" b="1" dirty="0">
                <a:solidFill>
                  <a:srgbClr val="009900"/>
                </a:solidFill>
              </a:rPr>
              <a:t>method to each fraction</a:t>
            </a:r>
            <a:endParaRPr lang="en-US" b="1" dirty="0">
              <a:solidFill>
                <a:srgbClr val="009900"/>
              </a:solidFill>
            </a:endParaRPr>
          </a:p>
          <a:p>
            <a:pPr marL="342900" lvl="1" indent="-342900">
              <a:spcBef>
                <a:spcPct val="20000"/>
              </a:spcBef>
              <a:buClr>
                <a:schemeClr val="bg2"/>
              </a:buClr>
              <a:buSzPct val="75000"/>
              <a:buFont typeface="Wingdings" pitchFamily="2" charset="2"/>
              <a:buChar char="n"/>
            </a:pPr>
            <a:r>
              <a:rPr lang="en-US" dirty="0"/>
              <a:t>The clusters resulting from the fractions are then clustered into </a:t>
            </a:r>
            <a:r>
              <a:rPr lang="en-US" b="1" dirty="0"/>
              <a:t>k</a:t>
            </a:r>
            <a:r>
              <a:rPr lang="en-US" dirty="0"/>
              <a:t> groups by the same clustering method</a:t>
            </a:r>
          </a:p>
          <a:p>
            <a:pPr marL="342900" lvl="1" indent="-342900">
              <a:spcBef>
                <a:spcPct val="20000"/>
              </a:spcBef>
              <a:buClr>
                <a:schemeClr val="bg2"/>
              </a:buClr>
              <a:buSzPct val="75000"/>
              <a:buFont typeface="Wingdings" pitchFamily="2" charset="2"/>
              <a:buChar char="n"/>
            </a:pPr>
            <a:r>
              <a:rPr lang="en-US" b="1" dirty="0">
                <a:solidFill>
                  <a:srgbClr val="009900"/>
                </a:solidFill>
              </a:rPr>
              <a:t>The number of groups, </a:t>
            </a:r>
            <a:r>
              <a:rPr lang="en-US" b="1" dirty="0">
                <a:solidFill>
                  <a:srgbClr val="009900"/>
                </a:solidFill>
                <a:latin typeface="Cambria Math" pitchFamily="18" charset="0"/>
                <a:ea typeface="Cambria Math" pitchFamily="18" charset="0"/>
              </a:rPr>
              <a:t>k</a:t>
            </a:r>
            <a:r>
              <a:rPr lang="en-US" b="1" dirty="0">
                <a:solidFill>
                  <a:srgbClr val="009900"/>
                </a:solidFill>
              </a:rPr>
              <a:t> to be estimated must </a:t>
            </a:r>
            <a:r>
              <a:rPr lang="sr-Latn-CS" b="1" dirty="0">
                <a:solidFill>
                  <a:srgbClr val="009900"/>
                </a:solidFill>
              </a:rPr>
              <a:t>be supplied in advance</a:t>
            </a:r>
            <a:endParaRPr lang="en-US" b="1" dirty="0">
              <a:solidFill>
                <a:srgbClr val="009900"/>
              </a:solidFill>
            </a:endParaRPr>
          </a:p>
          <a:p>
            <a:pPr marL="342900" lvl="1" indent="-342900">
              <a:spcBef>
                <a:spcPct val="20000"/>
              </a:spcBef>
              <a:buClr>
                <a:schemeClr val="bg2"/>
              </a:buClr>
              <a:buSzPct val="75000"/>
              <a:buFont typeface="Wingdings" pitchFamily="2" charset="2"/>
              <a:buChar char="n"/>
            </a:pPr>
            <a:endParaRPr lang="en-US" dirty="0"/>
          </a:p>
          <a:p>
            <a:endParaRPr lang="en-US" dirty="0"/>
          </a:p>
          <a:p>
            <a:endParaRPr lang="en-US" dirty="0"/>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0" name="Rectangle 6"/>
          <p:cNvSpPr>
            <a:spLocks noChangeArrowheads="1"/>
          </p:cNvSpPr>
          <p:nvPr/>
        </p:nvSpPr>
        <p:spPr bwMode="auto">
          <a:xfrm>
            <a:off x="-36512" y="2636912"/>
            <a:ext cx="8820472" cy="792088"/>
          </a:xfrm>
          <a:prstGeom prst="rect">
            <a:avLst/>
          </a:prstGeom>
          <a:noFill/>
          <a:ln w="9525">
            <a:noFill/>
            <a:miter lim="800000"/>
            <a:headEnd/>
            <a:tailEnd/>
          </a:ln>
        </p:spPr>
        <p:txBody>
          <a:bodyPr/>
          <a:lstStyle/>
          <a:p>
            <a:r>
              <a:rPr lang="en-US" dirty="0"/>
              <a:t> </a:t>
            </a:r>
            <a:r>
              <a:rPr lang="en-US" b="1" dirty="0"/>
              <a:t>Fraction algorithm</a:t>
            </a:r>
            <a:r>
              <a:rPr lang="en-US" dirty="0"/>
              <a:t>: finds </a:t>
            </a:r>
            <a:r>
              <a:rPr lang="en-US" b="1" dirty="0">
                <a:latin typeface="Cambria Math" pitchFamily="18" charset="0"/>
                <a:ea typeface="Cambria Math" pitchFamily="18" charset="0"/>
              </a:rPr>
              <a:t>k</a:t>
            </a:r>
            <a:r>
              <a:rPr lang="en-US" dirty="0"/>
              <a:t> centers by initially breaking </a:t>
            </a:r>
            <a:r>
              <a:rPr lang="en-US" b="1" dirty="0"/>
              <a:t>C</a:t>
            </a:r>
            <a:r>
              <a:rPr lang="en-US" dirty="0"/>
              <a:t> into </a:t>
            </a:r>
            <a:r>
              <a:rPr lang="en-US" b="1" dirty="0">
                <a:latin typeface="Cambria Math" pitchFamily="18" charset="0"/>
                <a:ea typeface="Cambria Math" pitchFamily="18" charset="0"/>
              </a:rPr>
              <a:t>N/m</a:t>
            </a:r>
            <a:r>
              <a:rPr lang="en-US" dirty="0"/>
              <a:t> fractions of a fixed size </a:t>
            </a:r>
            <a:r>
              <a:rPr lang="en-US" b="1" dirty="0">
                <a:latin typeface="Cambria Math" pitchFamily="18" charset="0"/>
                <a:ea typeface="Cambria Math" pitchFamily="18" charset="0"/>
              </a:rPr>
              <a:t>m&gt;k</a:t>
            </a:r>
            <a:r>
              <a:rPr lang="en-US" dirty="0"/>
              <a:t>  </a:t>
            </a:r>
          </a:p>
          <a:p>
            <a:pPr marL="342900" indent="-342900">
              <a:buAutoNum type="arabicPeriod"/>
            </a:pPr>
            <a:r>
              <a:rPr lang="en-US" dirty="0"/>
              <a:t>Split the data set </a:t>
            </a:r>
            <a:r>
              <a:rPr lang="en-US" b="1" dirty="0"/>
              <a:t>C</a:t>
            </a:r>
            <a:r>
              <a:rPr lang="en-US" dirty="0"/>
              <a:t>  up into fractions </a:t>
            </a:r>
            <a:r>
              <a:rPr lang="en-US" b="1" dirty="0">
                <a:latin typeface="Cambria Math" pitchFamily="18" charset="0"/>
                <a:ea typeface="Cambria Math" pitchFamily="18" charset="0"/>
              </a:rPr>
              <a:t>N/m</a:t>
            </a:r>
            <a:r>
              <a:rPr lang="en-US" dirty="0"/>
              <a:t> of size </a:t>
            </a:r>
            <a:r>
              <a:rPr lang="en-US" b="1" dirty="0">
                <a:latin typeface="Cambria Math" pitchFamily="18" charset="0"/>
                <a:ea typeface="Cambria Math" pitchFamily="18" charset="0"/>
              </a:rPr>
              <a:t>m</a:t>
            </a:r>
            <a:r>
              <a:rPr lang="en-US" dirty="0"/>
              <a:t> </a:t>
            </a:r>
          </a:p>
          <a:p>
            <a:pPr marL="342900" indent="-342900">
              <a:buAutoNum type="arabicPeriod" startAt="2"/>
            </a:pPr>
            <a:r>
              <a:rPr lang="en-US" dirty="0"/>
              <a:t>Cluster each fraction into </a:t>
            </a:r>
            <a:r>
              <a:rPr lang="el-GR" b="1" dirty="0">
                <a:latin typeface="Cambria Math"/>
                <a:ea typeface="Cambria Math"/>
              </a:rPr>
              <a:t>α</a:t>
            </a:r>
            <a:r>
              <a:rPr lang="en-US" b="1" dirty="0">
                <a:latin typeface="Cambria Math"/>
                <a:ea typeface="Cambria Math"/>
              </a:rPr>
              <a:t>m</a:t>
            </a:r>
            <a:r>
              <a:rPr lang="en-US" dirty="0"/>
              <a:t> clusters, where  </a:t>
            </a:r>
            <a:r>
              <a:rPr lang="el-GR" b="1" dirty="0">
                <a:latin typeface="Cambria Math" pitchFamily="18" charset="0"/>
                <a:ea typeface="Cambria Math" pitchFamily="18" charset="0"/>
              </a:rPr>
              <a:t>α</a:t>
            </a:r>
            <a:r>
              <a:rPr lang="en-US" b="1" dirty="0">
                <a:latin typeface="Cambria Math" pitchFamily="18" charset="0"/>
                <a:ea typeface="Cambria Math" pitchFamily="18" charset="0"/>
              </a:rPr>
              <a:t>&lt;1</a:t>
            </a:r>
          </a:p>
          <a:p>
            <a:pPr marL="342900" indent="-342900">
              <a:buAutoNum type="arabicPeriod" startAt="3"/>
            </a:pPr>
            <a:r>
              <a:rPr lang="en-US" dirty="0"/>
              <a:t>Go to Step </a:t>
            </a:r>
            <a:r>
              <a:rPr lang="en-US" b="1" dirty="0"/>
              <a:t>1</a:t>
            </a:r>
            <a:r>
              <a:rPr lang="en-US" dirty="0"/>
              <a:t>, treating the </a:t>
            </a:r>
            <a:r>
              <a:rPr lang="en-US" dirty="0" err="1"/>
              <a:t>the</a:t>
            </a:r>
            <a:r>
              <a:rPr lang="en-US" dirty="0"/>
              <a:t> clusters obtained in Step </a:t>
            </a:r>
            <a:r>
              <a:rPr lang="en-US" b="1" dirty="0"/>
              <a:t>2</a:t>
            </a:r>
            <a:r>
              <a:rPr lang="en-US" dirty="0"/>
              <a:t> as if they are</a:t>
            </a:r>
            <a:r>
              <a:rPr lang="sr-Latn-CS" dirty="0"/>
              <a:t> </a:t>
            </a:r>
            <a:r>
              <a:rPr lang="sr-Latn-CS" b="1" dirty="0"/>
              <a:t>data</a:t>
            </a:r>
            <a:endParaRPr lang="en-US" dirty="0"/>
          </a:p>
          <a:p>
            <a:r>
              <a:rPr lang="en-US" b="1" dirty="0">
                <a:latin typeface="Cambria Math" pitchFamily="18" charset="0"/>
                <a:ea typeface="Cambria Math" pitchFamily="18" charset="0"/>
              </a:rPr>
              <a:t>4</a:t>
            </a:r>
            <a:r>
              <a:rPr lang="en-US" dirty="0"/>
              <a:t>. </a:t>
            </a:r>
            <a:r>
              <a:rPr lang="sr-Latn-CS" dirty="0"/>
              <a:t>The iteration terminates</a:t>
            </a:r>
            <a:r>
              <a:rPr lang="en-US" dirty="0"/>
              <a:t> when only </a:t>
            </a:r>
            <a:r>
              <a:rPr lang="en-US" b="1" dirty="0"/>
              <a:t>k</a:t>
            </a:r>
            <a:r>
              <a:rPr lang="en-US" dirty="0"/>
              <a:t> groups remain</a:t>
            </a:r>
          </a:p>
          <a:p>
            <a:endParaRPr lang="en-US" dirty="0"/>
          </a:p>
          <a:p>
            <a:endParaRPr lang="en-US" dirty="0"/>
          </a:p>
          <a:p>
            <a:endParaRPr lang="en-US" dirty="0"/>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sp>
        <p:nvSpPr>
          <p:cNvPr id="11" name="Rectangle 6"/>
          <p:cNvSpPr>
            <a:spLocks noChangeArrowheads="1"/>
          </p:cNvSpPr>
          <p:nvPr/>
        </p:nvSpPr>
        <p:spPr bwMode="auto">
          <a:xfrm>
            <a:off x="-72008" y="4437112"/>
            <a:ext cx="8820472" cy="1080120"/>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b="1" dirty="0"/>
              <a:t>Fraction algorithm (notes)</a:t>
            </a:r>
            <a:r>
              <a:rPr lang="en-US" dirty="0"/>
              <a:t>:</a:t>
            </a:r>
          </a:p>
          <a:p>
            <a:pPr marL="742950" lvl="1" indent="-285750">
              <a:spcBef>
                <a:spcPct val="20000"/>
              </a:spcBef>
              <a:buClr>
                <a:schemeClr val="accent2"/>
              </a:buClr>
              <a:buSzPct val="80000"/>
              <a:buFont typeface="Wingdings" pitchFamily="2" charset="2"/>
              <a:buChar char="¨"/>
            </a:pPr>
            <a:r>
              <a:rPr lang="en-US" dirty="0"/>
              <a:t>The </a:t>
            </a:r>
            <a:r>
              <a:rPr lang="en-US" b="1" dirty="0"/>
              <a:t>ordering</a:t>
            </a:r>
            <a:r>
              <a:rPr lang="en-US" dirty="0"/>
              <a:t> of the objects is important</a:t>
            </a:r>
          </a:p>
          <a:p>
            <a:pPr marL="742950" lvl="1" indent="-285750">
              <a:spcBef>
                <a:spcPct val="20000"/>
              </a:spcBef>
              <a:buClr>
                <a:schemeClr val="accent2"/>
              </a:buClr>
              <a:buSzPct val="80000"/>
              <a:buFont typeface="Wingdings" pitchFamily="2" charset="2"/>
              <a:buChar char="¨"/>
            </a:pPr>
            <a:r>
              <a:rPr lang="en-US" dirty="0"/>
              <a:t>In </a:t>
            </a:r>
            <a:r>
              <a:rPr lang="en-US" b="1" dirty="0"/>
              <a:t>j</a:t>
            </a:r>
            <a:r>
              <a:rPr lang="en-US" dirty="0"/>
              <a:t>-</a:t>
            </a:r>
            <a:r>
              <a:rPr lang="en-US" dirty="0" err="1"/>
              <a:t>th</a:t>
            </a:r>
            <a:r>
              <a:rPr lang="en-US" dirty="0"/>
              <a:t> iteration there are </a:t>
            </a:r>
            <a:r>
              <a:rPr lang="el-GR" b="1" dirty="0">
                <a:latin typeface="Cambria Math"/>
                <a:ea typeface="Cambria Math"/>
              </a:rPr>
              <a:t>α</a:t>
            </a:r>
            <a:r>
              <a:rPr lang="en-US" b="1" baseline="30000" dirty="0">
                <a:latin typeface="Cambria Math"/>
                <a:ea typeface="Cambria Math"/>
              </a:rPr>
              <a:t>j-1</a:t>
            </a:r>
            <a:r>
              <a:rPr lang="en-US" b="1" dirty="0">
                <a:latin typeface="Cambria Math"/>
                <a:ea typeface="Cambria Math"/>
              </a:rPr>
              <a:t>N/m · </a:t>
            </a:r>
            <a:r>
              <a:rPr lang="el-GR" b="1" dirty="0">
                <a:latin typeface="Cambria Math"/>
                <a:ea typeface="Cambria Math"/>
              </a:rPr>
              <a:t>α</a:t>
            </a:r>
            <a:r>
              <a:rPr lang="en-US" b="1" dirty="0">
                <a:latin typeface="Cambria Math"/>
                <a:ea typeface="Cambria Math"/>
              </a:rPr>
              <a:t>m=</a:t>
            </a:r>
            <a:r>
              <a:rPr lang="el-GR" b="1" dirty="0">
                <a:latin typeface="Cambria Math"/>
                <a:ea typeface="Cambria Math"/>
              </a:rPr>
              <a:t>α</a:t>
            </a:r>
            <a:r>
              <a:rPr lang="en-US" b="1" baseline="30000" dirty="0" err="1">
                <a:latin typeface="Cambria Math"/>
                <a:ea typeface="Cambria Math"/>
              </a:rPr>
              <a:t>j</a:t>
            </a:r>
            <a:r>
              <a:rPr lang="en-US" b="1" dirty="0" err="1">
                <a:latin typeface="Cambria Math"/>
                <a:ea typeface="Cambria Math"/>
              </a:rPr>
              <a:t>N</a:t>
            </a:r>
            <a:r>
              <a:rPr lang="en-US" dirty="0">
                <a:latin typeface="Cambria Math"/>
                <a:ea typeface="Cambria Math"/>
              </a:rPr>
              <a:t> clusters</a:t>
            </a:r>
            <a:r>
              <a:rPr lang="en-US" dirty="0"/>
              <a:t> </a:t>
            </a:r>
          </a:p>
          <a:p>
            <a:pPr marL="742950" lvl="1" indent="-285750">
              <a:spcBef>
                <a:spcPct val="20000"/>
              </a:spcBef>
              <a:buClr>
                <a:schemeClr val="accent2"/>
              </a:buClr>
              <a:buSzPct val="80000"/>
              <a:buFont typeface="Wingdings" pitchFamily="2" charset="2"/>
              <a:buChar char="¨"/>
            </a:pPr>
            <a:r>
              <a:rPr lang="en-US" b="1" dirty="0"/>
              <a:t>j</a:t>
            </a:r>
            <a:r>
              <a:rPr lang="en-US" dirty="0"/>
              <a:t>-</a:t>
            </a:r>
            <a:r>
              <a:rPr lang="sr-Latn-CS" dirty="0"/>
              <a:t>th</a:t>
            </a:r>
            <a:r>
              <a:rPr lang="en-US" dirty="0"/>
              <a:t> iteration, which operates on </a:t>
            </a:r>
            <a:r>
              <a:rPr lang="el-GR" b="1" dirty="0">
                <a:latin typeface="Cambria Math"/>
                <a:ea typeface="Cambria Math"/>
              </a:rPr>
              <a:t>α</a:t>
            </a:r>
            <a:r>
              <a:rPr lang="en-US" b="1" baseline="30000" dirty="0" err="1">
                <a:latin typeface="Cambria Math"/>
                <a:ea typeface="Cambria Math"/>
              </a:rPr>
              <a:t>j</a:t>
            </a:r>
            <a:r>
              <a:rPr lang="en-US" b="1" dirty="0" err="1">
                <a:latin typeface="Cambria Math"/>
                <a:ea typeface="Cambria Math"/>
              </a:rPr>
              <a:t>N</a:t>
            </a:r>
            <a:r>
              <a:rPr lang="en-US" dirty="0"/>
              <a:t> items, takes time </a:t>
            </a:r>
            <a:r>
              <a:rPr lang="en-US" b="1" dirty="0">
                <a:latin typeface="Cambria Math"/>
                <a:ea typeface="Cambria Math"/>
              </a:rPr>
              <a:t>m</a:t>
            </a:r>
            <a:r>
              <a:rPr lang="en-US" b="1" baseline="30000" dirty="0">
                <a:latin typeface="Cambria Math"/>
                <a:ea typeface="Cambria Math"/>
              </a:rPr>
              <a:t>2</a:t>
            </a:r>
            <a:r>
              <a:rPr lang="en-US" b="1" dirty="0">
                <a:latin typeface="Cambria Math"/>
                <a:ea typeface="Cambria Math"/>
              </a:rPr>
              <a:t> · </a:t>
            </a:r>
            <a:r>
              <a:rPr lang="el-GR" b="1" dirty="0">
                <a:latin typeface="Cambria Math"/>
                <a:ea typeface="Cambria Math"/>
              </a:rPr>
              <a:t>α</a:t>
            </a:r>
            <a:r>
              <a:rPr lang="en-US" b="1" baseline="30000" dirty="0" err="1">
                <a:latin typeface="Cambria Math"/>
                <a:ea typeface="Cambria Math"/>
              </a:rPr>
              <a:t>j</a:t>
            </a:r>
            <a:r>
              <a:rPr lang="en-US" b="1" dirty="0" err="1">
                <a:latin typeface="Cambria Math"/>
                <a:ea typeface="Cambria Math"/>
              </a:rPr>
              <a:t>N</a:t>
            </a:r>
            <a:r>
              <a:rPr lang="en-US" b="1" dirty="0">
                <a:latin typeface="Cambria Math"/>
                <a:ea typeface="Cambria Math"/>
              </a:rPr>
              <a:t> /m= </a:t>
            </a:r>
            <a:r>
              <a:rPr lang="el-GR" b="1" dirty="0">
                <a:latin typeface="Cambria Math"/>
                <a:ea typeface="Cambria Math"/>
              </a:rPr>
              <a:t>α</a:t>
            </a:r>
            <a:r>
              <a:rPr lang="en-US" b="1" baseline="30000" dirty="0" err="1">
                <a:latin typeface="Cambria Math"/>
                <a:ea typeface="Cambria Math"/>
              </a:rPr>
              <a:t>j</a:t>
            </a:r>
            <a:r>
              <a:rPr lang="en-US" b="1" dirty="0" err="1">
                <a:latin typeface="Cambria Math"/>
                <a:ea typeface="Cambria Math"/>
              </a:rPr>
              <a:t>Nm</a:t>
            </a:r>
            <a:endParaRPr lang="en-US" dirty="0"/>
          </a:p>
          <a:p>
            <a:pPr marL="742950" lvl="1" indent="-285750">
              <a:spcBef>
                <a:spcPct val="20000"/>
              </a:spcBef>
              <a:buClr>
                <a:schemeClr val="accent2"/>
              </a:buClr>
              <a:buSzPct val="80000"/>
              <a:buFont typeface="Wingdings" pitchFamily="2" charset="2"/>
              <a:buChar char="¨"/>
            </a:pPr>
            <a:r>
              <a:rPr lang="en-US" dirty="0"/>
              <a:t>Complexity </a:t>
            </a:r>
            <a:r>
              <a:rPr lang="en-US" b="1" dirty="0">
                <a:latin typeface="Cambria Math" pitchFamily="18" charset="0"/>
                <a:ea typeface="Cambria Math" pitchFamily="18" charset="0"/>
              </a:rPr>
              <a:t>O(</a:t>
            </a:r>
            <a:r>
              <a:rPr lang="en-US" b="1" dirty="0">
                <a:latin typeface="Cambria Math"/>
                <a:ea typeface="Cambria Math"/>
              </a:rPr>
              <a:t>Nm)</a:t>
            </a:r>
            <a:endParaRPr lang="en-US" dirty="0"/>
          </a:p>
          <a:p>
            <a:pPr marL="742950" lvl="1" indent="-285750">
              <a:spcBef>
                <a:spcPct val="20000"/>
              </a:spcBef>
              <a:buClr>
                <a:schemeClr val="accent2"/>
              </a:buClr>
              <a:buSzPct val="80000"/>
              <a:buFont typeface="Wingdings" pitchFamily="2" charset="2"/>
              <a:buChar char="¨"/>
            </a:pPr>
            <a:endParaRPr lang="en-US" b="1" dirty="0">
              <a:solidFill>
                <a:srgbClr val="009900"/>
              </a:solidFill>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en-US" b="1" dirty="0">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sr-Latn-CS" b="1" dirty="0"/>
          </a:p>
          <a:p>
            <a:pPr marL="742950" lvl="1" indent="-285750">
              <a:spcBef>
                <a:spcPct val="20000"/>
              </a:spcBef>
              <a:buClr>
                <a:schemeClr val="accent2"/>
              </a:buClr>
              <a:buSzPct val="80000"/>
            </a:pP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heckerboard(across)">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heckerboard(across)">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0" grpId="0"/>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0" y="44624"/>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000" kern="0" dirty="0">
                <a:solidFill>
                  <a:schemeClr val="bg2"/>
                </a:solidFill>
                <a:effectLst>
                  <a:outerShdw blurRad="38100" dist="38100" dir="2700000" algn="tl">
                    <a:srgbClr val="C0C0C0"/>
                  </a:outerShdw>
                </a:effectLst>
                <a:latin typeface="+mj-lt"/>
                <a:ea typeface="+mj-ea"/>
                <a:cs typeface="+mj-cs"/>
              </a:rPr>
              <a:t>BIRCH </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40" name="Rectangle 6"/>
          <p:cNvSpPr>
            <a:spLocks noChangeArrowheads="1"/>
          </p:cNvSpPr>
          <p:nvPr/>
        </p:nvSpPr>
        <p:spPr bwMode="auto">
          <a:xfrm>
            <a:off x="-36512" y="908720"/>
            <a:ext cx="9001000" cy="1440160"/>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b="1" dirty="0"/>
              <a:t>Idea</a:t>
            </a:r>
            <a:r>
              <a:rPr lang="en-US" dirty="0"/>
              <a:t> (</a:t>
            </a:r>
            <a:r>
              <a:rPr lang="sr-Latn-CS" b="1" dirty="0"/>
              <a:t>Zhang</a:t>
            </a:r>
            <a:r>
              <a:rPr lang="en-US" b="1" dirty="0"/>
              <a:t> 96’</a:t>
            </a:r>
            <a:r>
              <a:rPr lang="en-US" dirty="0"/>
              <a:t>) </a:t>
            </a:r>
            <a:r>
              <a:rPr lang="en-US" i="1" dirty="0"/>
              <a:t>of Balanced Iterative Reducing using Cluster Hierarchies: </a:t>
            </a:r>
            <a:r>
              <a:rPr lang="en-US" dirty="0"/>
              <a:t>Objects in the dataset are arranged into sub-clusters, known as </a:t>
            </a:r>
            <a:r>
              <a:rPr lang="en-US" b="1" i="1" dirty="0"/>
              <a:t>“cluster-features“</a:t>
            </a:r>
            <a:r>
              <a:rPr lang="en-US" b="1" dirty="0"/>
              <a:t>(CF)</a:t>
            </a:r>
            <a:endParaRPr lang="en-US" b="1" dirty="0">
              <a:solidFill>
                <a:srgbClr val="009900"/>
              </a:solidFill>
            </a:endParaRPr>
          </a:p>
          <a:p>
            <a:pPr marL="342900" lvl="1" indent="-342900">
              <a:spcBef>
                <a:spcPct val="20000"/>
              </a:spcBef>
              <a:buClr>
                <a:schemeClr val="bg2"/>
              </a:buClr>
              <a:buSzPct val="75000"/>
              <a:buFont typeface="Wingdings" pitchFamily="2" charset="2"/>
              <a:buChar char="n"/>
            </a:pPr>
            <a:r>
              <a:rPr lang="en-US" b="1" dirty="0"/>
              <a:t>CF</a:t>
            </a:r>
            <a:r>
              <a:rPr lang="en-US" dirty="0"/>
              <a:t> represents a set of summary statistics </a:t>
            </a:r>
            <a:r>
              <a:rPr lang="en-US" b="1" dirty="0">
                <a:latin typeface="Cambria Math" pitchFamily="18" charset="0"/>
                <a:ea typeface="Cambria Math" pitchFamily="18" charset="0"/>
              </a:rPr>
              <a:t>T(x)</a:t>
            </a:r>
            <a:r>
              <a:rPr lang="en-US" dirty="0"/>
              <a:t> on a subset of the </a:t>
            </a:r>
            <a:r>
              <a:rPr lang="sr-Latn-CS" dirty="0"/>
              <a:t>data</a:t>
            </a:r>
            <a:endParaRPr lang="en-US" dirty="0"/>
          </a:p>
          <a:p>
            <a:pPr marL="800100" lvl="2" indent="-342900">
              <a:spcBef>
                <a:spcPct val="20000"/>
              </a:spcBef>
              <a:buClr>
                <a:schemeClr val="accent1"/>
              </a:buClr>
              <a:buSzPct val="75000"/>
              <a:buFont typeface="Wingdings" pitchFamily="2" charset="2"/>
              <a:buChar char="q"/>
            </a:pPr>
            <a:r>
              <a:rPr lang="en-US" dirty="0"/>
              <a:t>summary statistics are in fact the </a:t>
            </a:r>
            <a:r>
              <a:rPr lang="en-US" dirty="0" err="1"/>
              <a:t>suficient</a:t>
            </a:r>
            <a:r>
              <a:rPr lang="en-US" dirty="0"/>
              <a:t> statistics for the Gaussian mixture model</a:t>
            </a:r>
            <a:endParaRPr lang="en-US" b="1" dirty="0">
              <a:solidFill>
                <a:srgbClr val="009900"/>
              </a:solidFill>
            </a:endParaRPr>
          </a:p>
          <a:p>
            <a:pPr marL="342900" lvl="1" indent="-342900">
              <a:spcBef>
                <a:spcPct val="20000"/>
              </a:spcBef>
              <a:buClr>
                <a:schemeClr val="bg2"/>
              </a:buClr>
              <a:buSzPct val="75000"/>
              <a:buFont typeface="Wingdings" pitchFamily="2" charset="2"/>
              <a:buChar char="n"/>
            </a:pPr>
            <a:endParaRPr lang="en-US" dirty="0"/>
          </a:p>
          <a:p>
            <a:endParaRPr lang="en-US" dirty="0"/>
          </a:p>
          <a:p>
            <a:endParaRPr lang="en-US" dirty="0"/>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9" name="Text Box 4"/>
          <p:cNvSpPr txBox="1">
            <a:spLocks noChangeArrowheads="1"/>
          </p:cNvSpPr>
          <p:nvPr/>
        </p:nvSpPr>
        <p:spPr bwMode="auto">
          <a:xfrm>
            <a:off x="0" y="2420888"/>
            <a:ext cx="9144000" cy="1615827"/>
          </a:xfrm>
          <a:prstGeom prst="rect">
            <a:avLst/>
          </a:prstGeom>
          <a:noFill/>
          <a:ln w="9525">
            <a:noFill/>
            <a:miter lim="800000"/>
            <a:headEnd/>
            <a:tailEnd/>
          </a:ln>
          <a:effectLst/>
        </p:spPr>
        <p:txBody>
          <a:bodyPr wrap="square">
            <a:spAutoFit/>
          </a:bodyPr>
          <a:lstStyle/>
          <a:p>
            <a:pPr eaLnBrk="0" hangingPunct="0">
              <a:spcBef>
                <a:spcPct val="50000"/>
              </a:spcBef>
            </a:pPr>
            <a:r>
              <a:rPr lang="en-US" altLang="zh-CN" b="1" dirty="0">
                <a:latin typeface="Times New Roman" pitchFamily="18" charset="0"/>
                <a:ea typeface="宋体" charset="-122"/>
              </a:rPr>
              <a:t>Clustering Feature:</a:t>
            </a:r>
            <a:r>
              <a:rPr lang="en-US" altLang="zh-CN" dirty="0">
                <a:latin typeface="Times New Roman" pitchFamily="18" charset="0"/>
                <a:ea typeface="宋体" charset="-122"/>
              </a:rPr>
              <a:t>  </a:t>
            </a:r>
            <a:r>
              <a:rPr lang="en-US" altLang="zh-CN" b="1" i="1" dirty="0">
                <a:latin typeface="Times New Roman" pitchFamily="18" charset="0"/>
                <a:ea typeface="宋体" charset="-122"/>
              </a:rPr>
              <a:t>CF : </a:t>
            </a:r>
            <a:r>
              <a:rPr lang="en-US" altLang="zh-CN" b="1" dirty="0">
                <a:latin typeface="Cambria Math" pitchFamily="18" charset="0"/>
                <a:ea typeface="Cambria Math" pitchFamily="18" charset="0"/>
              </a:rPr>
              <a:t>T(x)=(N, LS, SS)</a:t>
            </a:r>
            <a:endParaRPr lang="en-US" altLang="zh-CN" dirty="0">
              <a:latin typeface="Cambria Math" pitchFamily="18" charset="0"/>
              <a:ea typeface="Cambria Math" pitchFamily="18" charset="0"/>
            </a:endParaRPr>
          </a:p>
          <a:p>
            <a:pPr eaLnBrk="0" hangingPunct="0">
              <a:spcBef>
                <a:spcPct val="50000"/>
              </a:spcBef>
            </a:pPr>
            <a:r>
              <a:rPr lang="en-US" altLang="zh-CN" b="1" dirty="0">
                <a:latin typeface="Cambria Math" pitchFamily="18" charset="0"/>
                <a:ea typeface="Cambria Math" pitchFamily="18" charset="0"/>
              </a:rPr>
              <a:t>N</a:t>
            </a:r>
            <a:r>
              <a:rPr lang="en-US" altLang="zh-CN" dirty="0">
                <a:latin typeface="Times New Roman" pitchFamily="18" charset="0"/>
                <a:ea typeface="宋体" charset="-122"/>
              </a:rPr>
              <a:t>: </a:t>
            </a:r>
            <a:r>
              <a:rPr lang="en-US" altLang="zh-CN" dirty="0">
                <a:latin typeface="+mj-lt"/>
                <a:ea typeface="宋体" charset="-122"/>
              </a:rPr>
              <a:t>Number of data points</a:t>
            </a:r>
          </a:p>
          <a:p>
            <a:pPr eaLnBrk="0" hangingPunct="0">
              <a:spcBef>
                <a:spcPct val="50000"/>
              </a:spcBef>
            </a:pPr>
            <a:r>
              <a:rPr lang="en-US" altLang="zh-CN" b="1" dirty="0">
                <a:latin typeface="Cambria Math" pitchFamily="18" charset="0"/>
                <a:ea typeface="Cambria Math" pitchFamily="18" charset="0"/>
              </a:rPr>
              <a:t>LS: </a:t>
            </a:r>
            <a:r>
              <a:rPr lang="en-US" altLang="zh-CN" b="1" dirty="0">
                <a:latin typeface="Cambria Math" pitchFamily="18" charset="0"/>
                <a:ea typeface="Cambria Math" pitchFamily="18" charset="0"/>
                <a:sym typeface="Symbol" pitchFamily="18" charset="2"/>
              </a:rPr>
              <a:t></a:t>
            </a:r>
            <a:r>
              <a:rPr lang="en-US" altLang="zh-CN" b="1" baseline="30000" dirty="0">
                <a:latin typeface="Cambria Math" pitchFamily="18" charset="0"/>
                <a:ea typeface="Cambria Math" pitchFamily="18" charset="0"/>
                <a:sym typeface="Symbol" pitchFamily="18" charset="2"/>
              </a:rPr>
              <a:t>N</a:t>
            </a:r>
            <a:r>
              <a:rPr lang="en-US" altLang="zh-CN" b="1" baseline="-25000" dirty="0">
                <a:latin typeface="Cambria Math" pitchFamily="18" charset="0"/>
                <a:ea typeface="Cambria Math" pitchFamily="18" charset="0"/>
                <a:sym typeface="Symbol" pitchFamily="18" charset="2"/>
              </a:rPr>
              <a:t>i=1</a:t>
            </a:r>
            <a:r>
              <a:rPr lang="sr-Latn-CS" altLang="zh-CN" b="1" baseline="-25000" dirty="0">
                <a:latin typeface="Cambria Math" pitchFamily="18" charset="0"/>
                <a:ea typeface="Cambria Math" pitchFamily="18" charset="0"/>
                <a:sym typeface="Symbol" pitchFamily="18" charset="2"/>
              </a:rPr>
              <a:t> </a:t>
            </a:r>
            <a:r>
              <a:rPr lang="en-US" altLang="zh-CN" b="1" dirty="0">
                <a:latin typeface="Cambria Math" pitchFamily="18" charset="0"/>
                <a:ea typeface="Cambria Math" pitchFamily="18" charset="0"/>
                <a:sym typeface="Symbol" pitchFamily="18" charset="2"/>
              </a:rPr>
              <a:t>X</a:t>
            </a:r>
            <a:r>
              <a:rPr lang="en-US" altLang="zh-CN" b="1" baseline="-25000" dirty="0">
                <a:latin typeface="Cambria Math" pitchFamily="18" charset="0"/>
                <a:ea typeface="Cambria Math" pitchFamily="18" charset="0"/>
                <a:sym typeface="Symbol" pitchFamily="18" charset="2"/>
              </a:rPr>
              <a:t>i</a:t>
            </a:r>
          </a:p>
          <a:p>
            <a:pPr eaLnBrk="0" hangingPunct="0">
              <a:spcBef>
                <a:spcPct val="50000"/>
              </a:spcBef>
            </a:pPr>
            <a:r>
              <a:rPr lang="en-US" altLang="zh-CN" b="1" dirty="0">
                <a:latin typeface="Cambria Math" pitchFamily="18" charset="0"/>
                <a:ea typeface="Cambria Math" pitchFamily="18" charset="0"/>
              </a:rPr>
              <a:t>SS: </a:t>
            </a:r>
            <a:r>
              <a:rPr lang="en-US" altLang="zh-CN" b="1" dirty="0">
                <a:latin typeface="Cambria Math" pitchFamily="18" charset="0"/>
                <a:ea typeface="Cambria Math" pitchFamily="18" charset="0"/>
                <a:sym typeface="Symbol" pitchFamily="18" charset="2"/>
              </a:rPr>
              <a:t></a:t>
            </a:r>
            <a:r>
              <a:rPr lang="en-US" altLang="zh-CN" b="1" baseline="30000" dirty="0">
                <a:latin typeface="Cambria Math" pitchFamily="18" charset="0"/>
                <a:ea typeface="Cambria Math" pitchFamily="18" charset="0"/>
                <a:sym typeface="Symbol" pitchFamily="18" charset="2"/>
              </a:rPr>
              <a:t>N</a:t>
            </a:r>
            <a:r>
              <a:rPr lang="en-US" altLang="zh-CN" b="1" baseline="-25000" dirty="0">
                <a:latin typeface="Cambria Math" pitchFamily="18" charset="0"/>
                <a:ea typeface="Cambria Math" pitchFamily="18" charset="0"/>
                <a:sym typeface="Symbol" pitchFamily="18" charset="2"/>
              </a:rPr>
              <a:t>i=1</a:t>
            </a:r>
            <a:r>
              <a:rPr lang="sr-Latn-CS" altLang="zh-CN" b="1" dirty="0">
                <a:latin typeface="Cambria Math" pitchFamily="18" charset="0"/>
                <a:ea typeface="Cambria Math" pitchFamily="18" charset="0"/>
                <a:sym typeface="Symbol" pitchFamily="18" charset="2"/>
              </a:rPr>
              <a:t> </a:t>
            </a:r>
            <a:r>
              <a:rPr lang="en-US" altLang="zh-CN" b="1" dirty="0">
                <a:latin typeface="Cambria Math" pitchFamily="18" charset="0"/>
                <a:ea typeface="Cambria Math" pitchFamily="18" charset="0"/>
                <a:sym typeface="Symbol" pitchFamily="18" charset="2"/>
              </a:rPr>
              <a:t>X</a:t>
            </a:r>
            <a:r>
              <a:rPr lang="en-US" altLang="zh-CN" b="1" baseline="-25000" dirty="0">
                <a:latin typeface="Cambria Math" pitchFamily="18" charset="0"/>
                <a:ea typeface="Cambria Math" pitchFamily="18" charset="0"/>
                <a:sym typeface="Symbol" pitchFamily="18" charset="2"/>
              </a:rPr>
              <a:t>i</a:t>
            </a:r>
            <a:r>
              <a:rPr lang="en-US" altLang="zh-CN" b="1" baseline="30000" dirty="0">
                <a:latin typeface="Cambria Math" pitchFamily="18" charset="0"/>
                <a:ea typeface="Cambria Math" pitchFamily="18" charset="0"/>
                <a:sym typeface="Symbol" pitchFamily="18" charset="2"/>
              </a:rPr>
              <a:t>2</a:t>
            </a:r>
            <a:endParaRPr lang="en-US" altLang="zh-CN" b="1" baseline="-25000" dirty="0">
              <a:latin typeface="Cambria Math" pitchFamily="18" charset="0"/>
              <a:ea typeface="Cambria Math" pitchFamily="18" charset="0"/>
              <a:sym typeface="Symbol" pitchFamily="18" charset="2"/>
            </a:endParaRPr>
          </a:p>
        </p:txBody>
      </p:sp>
      <p:graphicFrame>
        <p:nvGraphicFramePr>
          <p:cNvPr id="12" name="Object 8"/>
          <p:cNvGraphicFramePr>
            <a:graphicFrameLocks noChangeAspect="1"/>
          </p:cNvGraphicFramePr>
          <p:nvPr/>
        </p:nvGraphicFramePr>
        <p:xfrm>
          <a:off x="3352800" y="4078288"/>
          <a:ext cx="2209800" cy="2017712"/>
        </p:xfrm>
        <a:graphic>
          <a:graphicData uri="http://schemas.openxmlformats.org/presentationml/2006/ole">
            <mc:AlternateContent xmlns:mc="http://schemas.openxmlformats.org/markup-compatibility/2006">
              <mc:Choice xmlns:v="urn:schemas-microsoft-com:vml" Requires="v">
                <p:oleObj spid="_x0000_s221196" name="Worksheet" r:id="rId4" imgW="2200656" imgH="2076907" progId="Excel.Sheet.8">
                  <p:embed/>
                </p:oleObj>
              </mc:Choice>
              <mc:Fallback>
                <p:oleObj name="Worksheet" r:id="rId4" imgW="2200656" imgH="2076907" progId="Excel.Shee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4078288"/>
                        <a:ext cx="2209800" cy="2017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Oval 9"/>
          <p:cNvSpPr>
            <a:spLocks noChangeArrowheads="1"/>
          </p:cNvSpPr>
          <p:nvPr/>
        </p:nvSpPr>
        <p:spPr bwMode="auto">
          <a:xfrm>
            <a:off x="3886200" y="4383088"/>
            <a:ext cx="609600" cy="990600"/>
          </a:xfrm>
          <a:prstGeom prst="ellipse">
            <a:avLst/>
          </a:prstGeom>
          <a:noFill/>
          <a:ln w="28575">
            <a:solidFill>
              <a:schemeClr val="tx1"/>
            </a:solidFill>
            <a:prstDash val="lgDash"/>
            <a:round/>
            <a:headEnd/>
            <a:tailEnd/>
          </a:ln>
          <a:effectLst/>
        </p:spPr>
        <p:txBody>
          <a:bodyPr anchor="ctr">
            <a:spAutoFit/>
          </a:bodyPr>
          <a:lstStyle/>
          <a:p>
            <a:endParaRPr lang="sr-Latn-CS"/>
          </a:p>
        </p:txBody>
      </p:sp>
      <p:sp>
        <p:nvSpPr>
          <p:cNvPr id="14" name="Oval 10"/>
          <p:cNvSpPr>
            <a:spLocks noChangeArrowheads="1"/>
          </p:cNvSpPr>
          <p:nvPr/>
        </p:nvSpPr>
        <p:spPr bwMode="auto">
          <a:xfrm>
            <a:off x="4495800" y="4916488"/>
            <a:ext cx="762000" cy="762000"/>
          </a:xfrm>
          <a:prstGeom prst="ellipse">
            <a:avLst/>
          </a:prstGeom>
          <a:noFill/>
          <a:ln w="28575">
            <a:solidFill>
              <a:schemeClr val="tx1"/>
            </a:solidFill>
            <a:prstDash val="lgDash"/>
            <a:round/>
            <a:headEnd/>
            <a:tailEnd/>
          </a:ln>
          <a:effectLst/>
        </p:spPr>
        <p:txBody>
          <a:bodyPr anchor="ctr">
            <a:spAutoFit/>
          </a:bodyPr>
          <a:lstStyle/>
          <a:p>
            <a:endParaRPr lang="sr-Latn-CS"/>
          </a:p>
        </p:txBody>
      </p:sp>
      <p:sp>
        <p:nvSpPr>
          <p:cNvPr id="15" name="AutoShape 11"/>
          <p:cNvSpPr>
            <a:spLocks/>
          </p:cNvSpPr>
          <p:nvPr/>
        </p:nvSpPr>
        <p:spPr bwMode="auto">
          <a:xfrm>
            <a:off x="5562600" y="3367088"/>
            <a:ext cx="3429000" cy="485775"/>
          </a:xfrm>
          <a:prstGeom prst="borderCallout2">
            <a:avLst>
              <a:gd name="adj1" fmla="val 23528"/>
              <a:gd name="adj2" fmla="val -2222"/>
              <a:gd name="adj3" fmla="val 23528"/>
              <a:gd name="adj4" fmla="val -20417"/>
              <a:gd name="adj5" fmla="val 212417"/>
              <a:gd name="adj6" fmla="val -39306"/>
            </a:avLst>
          </a:prstGeom>
          <a:noFill/>
          <a:ln w="28575">
            <a:solidFill>
              <a:schemeClr val="tx1"/>
            </a:solidFill>
            <a:miter lim="800000"/>
            <a:headEnd/>
            <a:tailEnd type="triangle" w="med" len="med"/>
          </a:ln>
          <a:effectLst/>
        </p:spPr>
        <p:txBody>
          <a:bodyPr>
            <a:spAutoFit/>
          </a:bodyPr>
          <a:lstStyle/>
          <a:p>
            <a:pPr eaLnBrk="0" hangingPunct="0">
              <a:spcBef>
                <a:spcPct val="50000"/>
              </a:spcBef>
            </a:pPr>
            <a:r>
              <a:rPr lang="en-US" altLang="zh-CN">
                <a:latin typeface="Times New Roman" pitchFamily="18" charset="0"/>
                <a:ea typeface="宋体" charset="-122"/>
              </a:rPr>
              <a:t>CF = (5, (16,30),(54,190))</a:t>
            </a:r>
          </a:p>
        </p:txBody>
      </p:sp>
      <p:sp>
        <p:nvSpPr>
          <p:cNvPr id="16" name="Text Box 12"/>
          <p:cNvSpPr txBox="1">
            <a:spLocks noChangeArrowheads="1"/>
          </p:cNvSpPr>
          <p:nvPr/>
        </p:nvSpPr>
        <p:spPr bwMode="auto">
          <a:xfrm>
            <a:off x="6477000" y="4178300"/>
            <a:ext cx="990600" cy="1917700"/>
          </a:xfrm>
          <a:prstGeom prst="rect">
            <a:avLst/>
          </a:prstGeom>
          <a:noFill/>
          <a:ln w="9525">
            <a:noFill/>
            <a:miter lim="800000"/>
            <a:headEnd/>
            <a:tailEnd/>
          </a:ln>
          <a:effectLst/>
        </p:spPr>
        <p:txBody>
          <a:bodyPr>
            <a:spAutoFit/>
          </a:bodyPr>
          <a:lstStyle/>
          <a:p>
            <a:pPr eaLnBrk="0" hangingPunct="0">
              <a:lnSpc>
                <a:spcPct val="60000"/>
              </a:lnSpc>
              <a:spcBef>
                <a:spcPct val="50000"/>
              </a:spcBef>
            </a:pPr>
            <a:r>
              <a:rPr lang="zh-CN" altLang="en-US">
                <a:latin typeface="Times New Roman" pitchFamily="18" charset="0"/>
                <a:ea typeface="宋体" charset="-122"/>
              </a:rPr>
              <a:t>(3,4)</a:t>
            </a:r>
          </a:p>
          <a:p>
            <a:pPr eaLnBrk="0" hangingPunct="0">
              <a:lnSpc>
                <a:spcPct val="60000"/>
              </a:lnSpc>
              <a:spcBef>
                <a:spcPct val="50000"/>
              </a:spcBef>
            </a:pPr>
            <a:r>
              <a:rPr lang="zh-CN" altLang="en-US">
                <a:latin typeface="Times New Roman" pitchFamily="18" charset="0"/>
                <a:ea typeface="宋体" charset="-122"/>
              </a:rPr>
              <a:t>(2,6)</a:t>
            </a:r>
          </a:p>
          <a:p>
            <a:pPr eaLnBrk="0" hangingPunct="0">
              <a:lnSpc>
                <a:spcPct val="60000"/>
              </a:lnSpc>
              <a:spcBef>
                <a:spcPct val="50000"/>
              </a:spcBef>
            </a:pPr>
            <a:r>
              <a:rPr lang="zh-CN" altLang="en-US">
                <a:latin typeface="Times New Roman" pitchFamily="18" charset="0"/>
                <a:ea typeface="宋体" charset="-122"/>
              </a:rPr>
              <a:t>(4,5)</a:t>
            </a:r>
          </a:p>
          <a:p>
            <a:pPr eaLnBrk="0" hangingPunct="0">
              <a:lnSpc>
                <a:spcPct val="60000"/>
              </a:lnSpc>
              <a:spcBef>
                <a:spcPct val="50000"/>
              </a:spcBef>
            </a:pPr>
            <a:r>
              <a:rPr lang="zh-CN" altLang="en-US">
                <a:latin typeface="Times New Roman" pitchFamily="18" charset="0"/>
                <a:ea typeface="宋体" charset="-122"/>
              </a:rPr>
              <a:t>(4,7)</a:t>
            </a:r>
          </a:p>
          <a:p>
            <a:pPr eaLnBrk="0" hangingPunct="0">
              <a:lnSpc>
                <a:spcPct val="60000"/>
              </a:lnSpc>
              <a:spcBef>
                <a:spcPct val="50000"/>
              </a:spcBef>
            </a:pPr>
            <a:r>
              <a:rPr lang="zh-CN" altLang="en-US">
                <a:latin typeface="Times New Roman" pitchFamily="18" charset="0"/>
                <a:ea typeface="宋体" charset="-122"/>
              </a:rPr>
              <a:t>(3,8)</a:t>
            </a:r>
          </a:p>
        </p:txBody>
      </p:sp>
    </p:spTree>
  </p:cSld>
  <p:clrMapOvr>
    <a:masterClrMapping/>
  </p:clrMapOvr>
  <p:transition spd="slow">
    <p:fade/>
  </p:transition>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0" y="-99392"/>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000" kern="0" dirty="0">
                <a:solidFill>
                  <a:schemeClr val="bg2"/>
                </a:solidFill>
                <a:effectLst>
                  <a:outerShdw blurRad="38100" dist="38100" dir="2700000" algn="tl">
                    <a:srgbClr val="C0C0C0"/>
                  </a:outerShdw>
                </a:effectLst>
                <a:latin typeface="+mj-lt"/>
                <a:ea typeface="+mj-ea"/>
                <a:cs typeface="+mj-cs"/>
              </a:rPr>
              <a:t>CF-tree </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17" name="Rectangle 6"/>
          <p:cNvSpPr>
            <a:spLocks noChangeArrowheads="1"/>
          </p:cNvSpPr>
          <p:nvPr/>
        </p:nvSpPr>
        <p:spPr bwMode="auto">
          <a:xfrm>
            <a:off x="0" y="83671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BIRCH makes use of a tree structure to create and store the cluster-features (CF-tree)</a:t>
            </a:r>
          </a:p>
          <a:p>
            <a:pPr marL="742950" lvl="1" indent="-285750">
              <a:spcBef>
                <a:spcPct val="20000"/>
              </a:spcBef>
              <a:buClr>
                <a:schemeClr val="accent2"/>
              </a:buClr>
              <a:buSzPct val="80000"/>
              <a:buFont typeface="Wingdings" pitchFamily="2" charset="2"/>
              <a:buChar char="¨"/>
            </a:pPr>
            <a:r>
              <a:rPr lang="en-US" dirty="0"/>
              <a:t>The tree is built dynamically, one object at a time</a:t>
            </a:r>
          </a:p>
          <a:p>
            <a:pPr marL="742950" lvl="1" indent="-285750">
              <a:spcBef>
                <a:spcPct val="20000"/>
              </a:spcBef>
              <a:buClr>
                <a:schemeClr val="accent2"/>
              </a:buClr>
              <a:buSzPct val="80000"/>
              <a:buFont typeface="Wingdings" pitchFamily="2" charset="2"/>
              <a:buChar char="¨"/>
            </a:pPr>
            <a:r>
              <a:rPr lang="en-US" dirty="0"/>
              <a:t>A </a:t>
            </a:r>
            <a:r>
              <a:rPr lang="en-US" b="1" dirty="0">
                <a:solidFill>
                  <a:srgbClr val="009900"/>
                </a:solidFill>
              </a:rPr>
              <a:t>non-leaf node</a:t>
            </a:r>
            <a:r>
              <a:rPr lang="en-US" dirty="0"/>
              <a:t> has at most </a:t>
            </a:r>
            <a:r>
              <a:rPr lang="en-US" b="1" dirty="0">
                <a:latin typeface="Cambria Math" pitchFamily="18" charset="0"/>
                <a:ea typeface="Cambria Math" pitchFamily="18" charset="0"/>
              </a:rPr>
              <a:t>B</a:t>
            </a:r>
            <a:r>
              <a:rPr lang="en-US" dirty="0"/>
              <a:t> children</a:t>
            </a:r>
          </a:p>
          <a:p>
            <a:pPr marL="742950" lvl="1" indent="-285750">
              <a:spcBef>
                <a:spcPct val="20000"/>
              </a:spcBef>
              <a:buClr>
                <a:schemeClr val="accent2"/>
              </a:buClr>
              <a:buSzPct val="80000"/>
              <a:buFont typeface="Wingdings" pitchFamily="2" charset="2"/>
              <a:buChar char="¨"/>
            </a:pPr>
            <a:r>
              <a:rPr lang="en-US" dirty="0"/>
              <a:t>A </a:t>
            </a:r>
            <a:r>
              <a:rPr lang="en-US" b="1" dirty="0">
                <a:solidFill>
                  <a:srgbClr val="009900"/>
                </a:solidFill>
              </a:rPr>
              <a:t>leaf node</a:t>
            </a:r>
            <a:r>
              <a:rPr lang="en-US" dirty="0"/>
              <a:t> contains at </a:t>
            </a:r>
            <a:r>
              <a:rPr lang="sr-Latn-CS" dirty="0"/>
              <a:t>most </a:t>
            </a:r>
            <a:r>
              <a:rPr lang="sr-Latn-CS" b="1" dirty="0">
                <a:latin typeface="Cambria Math" pitchFamily="18" charset="0"/>
                <a:ea typeface="Cambria Math" pitchFamily="18" charset="0"/>
              </a:rPr>
              <a:t>L</a:t>
            </a:r>
            <a:r>
              <a:rPr lang="sr-Latn-CS" dirty="0"/>
              <a:t> entries</a:t>
            </a:r>
            <a:endParaRPr lang="en-US" dirty="0"/>
          </a:p>
          <a:p>
            <a:pPr marL="742950" lvl="1" indent="-285750">
              <a:spcBef>
                <a:spcPct val="20000"/>
              </a:spcBef>
              <a:buClr>
                <a:schemeClr val="accent2"/>
              </a:buClr>
              <a:buSzPct val="80000"/>
              <a:buFont typeface="Wingdings" pitchFamily="2" charset="2"/>
              <a:buChar char="¨"/>
            </a:pPr>
            <a:r>
              <a:rPr lang="en-US" dirty="0"/>
              <a:t>The parameter </a:t>
            </a:r>
            <a:r>
              <a:rPr lang="el-GR" b="1" dirty="0">
                <a:latin typeface="Cambria Math"/>
                <a:ea typeface="Cambria Math"/>
              </a:rPr>
              <a:t>ε</a:t>
            </a:r>
            <a:r>
              <a:rPr lang="en-US" dirty="0"/>
              <a:t>  is a tolerance placed on the diameter of a cluster-feature. </a:t>
            </a:r>
            <a:r>
              <a:rPr lang="sr-Latn-CS" dirty="0"/>
              <a:t>If the diameter</a:t>
            </a:r>
            <a:r>
              <a:rPr lang="en-US" dirty="0"/>
              <a:t> of a cluster-feature exceeds </a:t>
            </a:r>
            <a:r>
              <a:rPr lang="el-GR" b="1" dirty="0">
                <a:latin typeface="Cambria Math"/>
                <a:ea typeface="Cambria Math"/>
              </a:rPr>
              <a:t>ε</a:t>
            </a:r>
            <a:r>
              <a:rPr lang="en-US" dirty="0"/>
              <a:t>, then the cluster-feature must be partitioned</a:t>
            </a:r>
          </a:p>
          <a:p>
            <a:pPr marL="742950" lvl="1" indent="-285750">
              <a:spcBef>
                <a:spcPct val="20000"/>
              </a:spcBef>
              <a:buClr>
                <a:schemeClr val="accent2"/>
              </a:buClr>
              <a:buSzPct val="80000"/>
              <a:buFont typeface="Wingdings" pitchFamily="2" charset="2"/>
              <a:buChar char="¨"/>
            </a:pPr>
            <a:endParaRPr lang="en-US" dirty="0">
              <a:solidFill>
                <a:srgbClr val="009900"/>
              </a:solidFill>
              <a:latin typeface="Cambria Math" pitchFamily="18" charset="0"/>
              <a:ea typeface="Cambria Math" pitchFamily="18" charset="0"/>
            </a:endParaRPr>
          </a:p>
          <a:p>
            <a:pPr marL="742950" lvl="1" indent="-285750">
              <a:spcBef>
                <a:spcPct val="20000"/>
              </a:spcBef>
              <a:buClr>
                <a:schemeClr val="accent2"/>
              </a:buClr>
              <a:buSzPct val="80000"/>
            </a:pP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
        <p:nvSpPr>
          <p:cNvPr id="106" name="Rectangle 6"/>
          <p:cNvSpPr>
            <a:spLocks noChangeArrowheads="1"/>
          </p:cNvSpPr>
          <p:nvPr/>
        </p:nvSpPr>
        <p:spPr bwMode="auto">
          <a:xfrm>
            <a:off x="0" y="335699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Building CF-tree</a:t>
            </a:r>
          </a:p>
          <a:p>
            <a:pPr marL="742950" lvl="1" indent="-285750">
              <a:spcBef>
                <a:spcPct val="20000"/>
              </a:spcBef>
              <a:buClr>
                <a:schemeClr val="accent2"/>
              </a:buClr>
              <a:buSzPct val="80000"/>
              <a:buFont typeface="Wingdings" pitchFamily="2" charset="2"/>
              <a:buChar char="¨"/>
            </a:pPr>
            <a:r>
              <a:rPr lang="en-US" dirty="0"/>
              <a:t>The new object is placed in the </a:t>
            </a:r>
            <a:r>
              <a:rPr lang="en-US" b="1" dirty="0">
                <a:solidFill>
                  <a:srgbClr val="009900"/>
                </a:solidFill>
              </a:rPr>
              <a:t>most similar </a:t>
            </a:r>
            <a:r>
              <a:rPr lang="en-US" dirty="0"/>
              <a:t>leaf node (in the </a:t>
            </a:r>
            <a:r>
              <a:rPr lang="en-US" dirty="0" err="1"/>
              <a:t>sence</a:t>
            </a:r>
            <a:r>
              <a:rPr lang="en-US" dirty="0"/>
              <a:t> of diameter change); and then in the most similar entry in that leaf node</a:t>
            </a:r>
          </a:p>
          <a:p>
            <a:pPr marL="742950" lvl="1" indent="-285750">
              <a:spcBef>
                <a:spcPct val="20000"/>
              </a:spcBef>
              <a:buClr>
                <a:schemeClr val="accent2"/>
              </a:buClr>
              <a:buSzPct val="80000"/>
              <a:buFont typeface="Wingdings" pitchFamily="2" charset="2"/>
              <a:buChar char="¨"/>
            </a:pPr>
            <a:r>
              <a:rPr lang="sr-Latn-CS" dirty="0"/>
              <a:t>If the</a:t>
            </a:r>
            <a:r>
              <a:rPr lang="en-US" dirty="0"/>
              <a:t> diameter of the most similar cluster feature exceeds, then the leaf is split</a:t>
            </a:r>
          </a:p>
          <a:p>
            <a:pPr marL="742950" lvl="1" indent="-285750">
              <a:spcBef>
                <a:spcPct val="20000"/>
              </a:spcBef>
              <a:buClr>
                <a:schemeClr val="accent2"/>
              </a:buClr>
              <a:buSzPct val="80000"/>
              <a:buFont typeface="Wingdings" pitchFamily="2" charset="2"/>
              <a:buChar char="¨"/>
            </a:pPr>
            <a:r>
              <a:rPr lang="sr-Latn-CS" dirty="0"/>
              <a:t>The two most</a:t>
            </a:r>
            <a:r>
              <a:rPr lang="en-US" dirty="0"/>
              <a:t> dissimilar objects are sent to new cluster features and the old points are allocated to the </a:t>
            </a:r>
            <a:r>
              <a:rPr lang="sr-Latn-CS" dirty="0"/>
              <a:t>most similar again</a:t>
            </a:r>
            <a:endParaRPr lang="en-US" dirty="0"/>
          </a:p>
          <a:p>
            <a:pPr marL="742950" lvl="1" indent="-285750">
              <a:spcBef>
                <a:spcPct val="20000"/>
              </a:spcBef>
              <a:buClr>
                <a:schemeClr val="accent2"/>
              </a:buClr>
              <a:buSzPct val="80000"/>
              <a:buFont typeface="Wingdings" pitchFamily="2" charset="2"/>
              <a:buChar char="¨"/>
            </a:pPr>
            <a:r>
              <a:rPr lang="en-US" dirty="0"/>
              <a:t>After insertion of a new object, all </a:t>
            </a:r>
            <a:r>
              <a:rPr lang="en-US" b="1" dirty="0">
                <a:solidFill>
                  <a:srgbClr val="009900"/>
                </a:solidFill>
              </a:rPr>
              <a:t>relevant cluster-features are recalculated </a:t>
            </a:r>
            <a:r>
              <a:rPr lang="en-US" dirty="0"/>
              <a:t>and passed up </a:t>
            </a:r>
            <a:r>
              <a:rPr lang="sr-Latn-CS" dirty="0"/>
              <a:t>towards the root.</a:t>
            </a:r>
            <a:endParaRPr lang="sr-Latn-CS" b="1"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buFont typeface="Wingdings" pitchFamily="2" charset="2"/>
              <a:buChar char="¨"/>
            </a:pPr>
            <a:endParaRPr lang="en-US" dirty="0">
              <a:solidFill>
                <a:srgbClr val="009900"/>
              </a:solidFill>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en-US" b="1" dirty="0">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endParaRPr lang="sr-Latn-CS" b="1" dirty="0"/>
          </a:p>
          <a:p>
            <a:pPr marL="742950" lvl="1" indent="-285750">
              <a:spcBef>
                <a:spcPct val="20000"/>
              </a:spcBef>
              <a:buClr>
                <a:schemeClr val="accent2"/>
              </a:buClr>
              <a:buSzPct val="80000"/>
            </a:pP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heckerboard(across)">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checkerboard(across)">
                                      <p:cBhvr>
                                        <p:cTn id="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0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44624"/>
            <a:ext cx="8229600" cy="503238"/>
          </a:xfrm>
        </p:spPr>
        <p:txBody>
          <a:bodyPr/>
          <a:lstStyle/>
          <a:p>
            <a:pPr algn="ctr" eaLnBrk="1" hangingPunct="1">
              <a:defRPr/>
            </a:pPr>
            <a:r>
              <a:rPr lang="sr-Latn-CS" sz="3400" dirty="0">
                <a:solidFill>
                  <a:schemeClr val="bg2"/>
                </a:solidFill>
                <a:effectLst>
                  <a:outerShdw blurRad="38100" dist="38100" dir="2700000" algn="tl">
                    <a:srgbClr val="C0C0C0"/>
                  </a:outerShdw>
                </a:effectLst>
              </a:rPr>
              <a:t>Overview</a:t>
            </a:r>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4</a:t>
            </a:fld>
            <a:endParaRPr lang="en-US" dirty="0"/>
          </a:p>
        </p:txBody>
      </p:sp>
      <p:sp>
        <p:nvSpPr>
          <p:cNvPr id="15" name="Footer Placeholder 3"/>
          <p:cNvSpPr>
            <a:spLocks noGrp="1"/>
          </p:cNvSpPr>
          <p:nvPr>
            <p:ph type="ftr" sz="quarter" idx="11"/>
          </p:nvPr>
        </p:nvSpPr>
        <p:spPr>
          <a:xfrm>
            <a:off x="2771775" y="6408738"/>
            <a:ext cx="3600450" cy="311150"/>
          </a:xfrm>
          <a:noFill/>
        </p:spPr>
        <p:txBody>
          <a:bodyPr/>
          <a:lstStyle/>
          <a:p>
            <a:r>
              <a:rPr lang="sr-Latn-CS" dirty="0"/>
              <a:t>Petnica, ju</a:t>
            </a:r>
            <a:r>
              <a:rPr lang="en-US" dirty="0"/>
              <a:t>l</a:t>
            </a:r>
            <a:r>
              <a:rPr lang="sr-Latn-CS" dirty="0"/>
              <a:t> </a:t>
            </a:r>
            <a:r>
              <a:rPr lang="en-US" dirty="0"/>
              <a:t>1</a:t>
            </a:r>
            <a:r>
              <a:rPr lang="sr-Latn-CS" dirty="0"/>
              <a:t>5</a:t>
            </a:r>
            <a:endParaRPr lang="en-US" dirty="0"/>
          </a:p>
        </p:txBody>
      </p:sp>
      <p:sp>
        <p:nvSpPr>
          <p:cNvPr id="12" name="Rectangle 6"/>
          <p:cNvSpPr>
            <a:spLocks noChangeArrowheads="1"/>
          </p:cNvSpPr>
          <p:nvPr/>
        </p:nvSpPr>
        <p:spPr bwMode="auto">
          <a:xfrm>
            <a:off x="-36512" y="548680"/>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b="1" dirty="0"/>
              <a:t>Partitioning methods</a:t>
            </a:r>
            <a:r>
              <a:rPr lang="en-US" dirty="0"/>
              <a:t>:</a:t>
            </a:r>
            <a:r>
              <a:rPr lang="sr-Latn-CS" dirty="0"/>
              <a:t> </a:t>
            </a:r>
            <a:r>
              <a:rPr lang="en-US" dirty="0"/>
              <a:t>Given </a:t>
            </a:r>
            <a:r>
              <a:rPr lang="en-US" b="1" dirty="0">
                <a:latin typeface="Cambria Math" pitchFamily="18" charset="0"/>
                <a:ea typeface="Cambria Math" pitchFamily="18" charset="0"/>
              </a:rPr>
              <a:t>n</a:t>
            </a:r>
            <a:r>
              <a:rPr lang="en-US" dirty="0"/>
              <a:t> objects, these methods construct </a:t>
            </a:r>
            <a:r>
              <a:rPr lang="en-US" b="1" dirty="0">
                <a:latin typeface="Cambria Math" pitchFamily="18" charset="0"/>
                <a:ea typeface="Cambria Math" pitchFamily="18" charset="0"/>
              </a:rPr>
              <a:t>k</a:t>
            </a:r>
            <a:r>
              <a:rPr lang="en-US" dirty="0"/>
              <a:t> partitions of the data, by assigning objects to</a:t>
            </a:r>
            <a:r>
              <a:rPr lang="sr-Latn-CS" dirty="0"/>
              <a:t> </a:t>
            </a:r>
            <a:r>
              <a:rPr lang="en-US" dirty="0"/>
              <a:t>groups, with each partition representing a cluster. Generally, each cluster must contain at</a:t>
            </a:r>
            <a:r>
              <a:rPr lang="sr-Latn-CS" dirty="0"/>
              <a:t> </a:t>
            </a:r>
            <a:r>
              <a:rPr lang="en-US" dirty="0"/>
              <a:t>least one object; and each object may belong to one and only one cluster, although this can</a:t>
            </a:r>
            <a:r>
              <a:rPr lang="sr-Latn-CS" dirty="0"/>
              <a:t> be relaxed </a:t>
            </a:r>
            <a:endParaRPr lang="en-US" dirty="0"/>
          </a:p>
          <a:p>
            <a:pPr marL="742950" lvl="1" indent="-285750">
              <a:spcBef>
                <a:spcPct val="20000"/>
              </a:spcBef>
              <a:buClr>
                <a:schemeClr val="accent2"/>
              </a:buClr>
              <a:buSzPct val="80000"/>
              <a:buFont typeface="Wingdings" pitchFamily="2" charset="2"/>
              <a:buChar char="¨"/>
            </a:pPr>
            <a:r>
              <a:rPr lang="sr-Latn-CS" dirty="0"/>
              <a:t>Partitioning algorithms </a:t>
            </a:r>
            <a:r>
              <a:rPr lang="en-US" dirty="0"/>
              <a:t>do not consider all partitions and can only </a:t>
            </a:r>
            <a:r>
              <a:rPr lang="sr-Latn-CS" dirty="0"/>
              <a:t>fi</a:t>
            </a:r>
            <a:r>
              <a:rPr lang="en-US" dirty="0" err="1"/>
              <a:t>nd</a:t>
            </a:r>
            <a:r>
              <a:rPr lang="en-US" dirty="0"/>
              <a:t> local optima</a:t>
            </a:r>
            <a:endParaRPr lang="sr-Latn-CS" dirty="0"/>
          </a:p>
        </p:txBody>
      </p:sp>
      <p:sp>
        <p:nvSpPr>
          <p:cNvPr id="14" name="Rectangle 6"/>
          <p:cNvSpPr>
            <a:spLocks noChangeArrowheads="1"/>
          </p:cNvSpPr>
          <p:nvPr/>
        </p:nvSpPr>
        <p:spPr bwMode="auto">
          <a:xfrm>
            <a:off x="-36512" y="227687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b="1" dirty="0"/>
              <a:t>Hierarchical methods</a:t>
            </a:r>
            <a:r>
              <a:rPr lang="en-US" dirty="0"/>
              <a:t>:</a:t>
            </a:r>
            <a:r>
              <a:rPr lang="sr-Latn-CS" dirty="0"/>
              <a:t> </a:t>
            </a:r>
            <a:r>
              <a:rPr lang="en-US" dirty="0"/>
              <a:t>Such methods are said to provide multi-resolution clustering, as a range of clusters at</a:t>
            </a:r>
            <a:r>
              <a:rPr lang="sr-Latn-CS" dirty="0"/>
              <a:t> </a:t>
            </a:r>
            <a:r>
              <a:rPr lang="en-US" dirty="0"/>
              <a:t>d</a:t>
            </a:r>
            <a:r>
              <a:rPr lang="sr-Latn-CS" dirty="0"/>
              <a:t>iferent</a:t>
            </a:r>
            <a:r>
              <a:rPr lang="en-US" dirty="0"/>
              <a:t> levels of similarity are returned by the algorithm</a:t>
            </a:r>
          </a:p>
          <a:p>
            <a:pPr marL="742950" lvl="1" indent="-285750">
              <a:spcBef>
                <a:spcPct val="20000"/>
              </a:spcBef>
              <a:buClr>
                <a:schemeClr val="accent2"/>
              </a:buClr>
              <a:buSzPct val="80000"/>
              <a:buFont typeface="Wingdings" pitchFamily="2" charset="2"/>
              <a:buChar char="¨"/>
            </a:pPr>
            <a:r>
              <a:rPr lang="en-US" dirty="0"/>
              <a:t>Create a hierarchical decomposition of the objects by either merging or split</a:t>
            </a:r>
            <a:r>
              <a:rPr lang="sr-Latn-CS" dirty="0"/>
              <a:t>ting clusters sequentially</a:t>
            </a:r>
          </a:p>
        </p:txBody>
      </p:sp>
      <p:sp>
        <p:nvSpPr>
          <p:cNvPr id="16" name="Rectangle 6"/>
          <p:cNvSpPr>
            <a:spLocks noChangeArrowheads="1"/>
          </p:cNvSpPr>
          <p:nvPr/>
        </p:nvSpPr>
        <p:spPr bwMode="auto">
          <a:xfrm>
            <a:off x="-36512" y="371703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b="1" dirty="0"/>
              <a:t>Model-based methods</a:t>
            </a:r>
            <a:r>
              <a:rPr lang="sr-Latn-CS" dirty="0"/>
              <a:t>: </a:t>
            </a:r>
            <a:r>
              <a:rPr lang="en-US" dirty="0"/>
              <a:t>Formulate a model and </a:t>
            </a:r>
            <a:r>
              <a:rPr lang="sr-Latn-CS" dirty="0"/>
              <a:t>fi</a:t>
            </a:r>
            <a:r>
              <a:rPr lang="en-US" dirty="0"/>
              <a:t>t it to the data by estimating suitable parameters. The models</a:t>
            </a:r>
            <a:r>
              <a:rPr lang="sr-Latn-CS" dirty="0"/>
              <a:t> </a:t>
            </a:r>
            <a:r>
              <a:rPr lang="en-US" dirty="0"/>
              <a:t>are typically statistical mixture models or neural networks</a:t>
            </a:r>
          </a:p>
        </p:txBody>
      </p:sp>
      <p:sp>
        <p:nvSpPr>
          <p:cNvPr id="17" name="Rectangle 6"/>
          <p:cNvSpPr>
            <a:spLocks noChangeArrowheads="1"/>
          </p:cNvSpPr>
          <p:nvPr/>
        </p:nvSpPr>
        <p:spPr bwMode="auto">
          <a:xfrm>
            <a:off x="0" y="465313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b="1" dirty="0"/>
              <a:t>Density-based methods</a:t>
            </a:r>
            <a:r>
              <a:rPr lang="sr-Latn-CS" dirty="0"/>
              <a:t>: </a:t>
            </a:r>
            <a:r>
              <a:rPr lang="en-US" dirty="0"/>
              <a:t>Clusters are de</a:t>
            </a:r>
            <a:r>
              <a:rPr lang="sr-Latn-CS" dirty="0"/>
              <a:t>fined</a:t>
            </a:r>
            <a:r>
              <a:rPr lang="en-US" dirty="0"/>
              <a:t> as dense regions in the data space, i.e. a larger than expected number</a:t>
            </a:r>
            <a:r>
              <a:rPr lang="sr-Latn-CS" dirty="0"/>
              <a:t> </a:t>
            </a:r>
            <a:r>
              <a:rPr lang="en-US" dirty="0"/>
              <a:t>of points in a given subspace.</a:t>
            </a:r>
          </a:p>
        </p:txBody>
      </p:sp>
      <p:sp>
        <p:nvSpPr>
          <p:cNvPr id="18" name="Rectangle 6"/>
          <p:cNvSpPr>
            <a:spLocks noChangeArrowheads="1"/>
          </p:cNvSpPr>
          <p:nvPr/>
        </p:nvSpPr>
        <p:spPr bwMode="auto">
          <a:xfrm>
            <a:off x="0" y="551723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b="1" dirty="0"/>
              <a:t>Grid-based methods</a:t>
            </a:r>
            <a:r>
              <a:rPr lang="sr-Latn-CS" dirty="0"/>
              <a:t>: </a:t>
            </a:r>
            <a:r>
              <a:rPr lang="en-US" dirty="0"/>
              <a:t>Characterized by the practice of dividing the data space into a </a:t>
            </a:r>
            <a:r>
              <a:rPr lang="sr-Latn-CS" dirty="0"/>
              <a:t>fi</a:t>
            </a:r>
            <a:r>
              <a:rPr lang="en-US" dirty="0" err="1"/>
              <a:t>nite</a:t>
            </a:r>
            <a:r>
              <a:rPr lang="en-US" dirty="0"/>
              <a:t> number of cells to</a:t>
            </a:r>
            <a:r>
              <a:rPr lang="sr-Latn-CS" dirty="0"/>
              <a:t> </a:t>
            </a:r>
            <a:r>
              <a:rPr lang="en-US" dirty="0"/>
              <a:t>form a grid. All clustering operations are then performed on the cells of this grid.</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checkerboard(across)">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checkerboard(across)">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checkerboard(across)">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checkerboard(across)">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P spid="17" grpId="0"/>
      <p:bldP spid="18" grpId="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0" y="-99392"/>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000" kern="0" dirty="0">
                <a:solidFill>
                  <a:schemeClr val="bg2"/>
                </a:solidFill>
                <a:effectLst>
                  <a:outerShdw blurRad="38100" dist="38100" dir="2700000" algn="tl">
                    <a:srgbClr val="C0C0C0"/>
                  </a:outerShdw>
                </a:effectLst>
                <a:latin typeface="+mj-lt"/>
                <a:ea typeface="+mj-ea"/>
                <a:cs typeface="+mj-cs"/>
              </a:rPr>
              <a:t>CF-tree </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95" name="Text Box 85"/>
          <p:cNvSpPr txBox="1">
            <a:spLocks noChangeArrowheads="1"/>
          </p:cNvSpPr>
          <p:nvPr/>
        </p:nvSpPr>
        <p:spPr bwMode="auto">
          <a:xfrm>
            <a:off x="1828800" y="1306488"/>
            <a:ext cx="5257800" cy="457200"/>
          </a:xfrm>
          <a:prstGeom prst="rect">
            <a:avLst/>
          </a:prstGeom>
          <a:solidFill>
            <a:schemeClr val="bg1"/>
          </a:solidFill>
          <a:ln w="9525">
            <a:noFill/>
            <a:miter lim="800000"/>
            <a:headEnd/>
            <a:tailEnd/>
          </a:ln>
          <a:effectLst/>
        </p:spPr>
        <p:txBody>
          <a:bodyPr>
            <a:spAutoFit/>
          </a:bodyPr>
          <a:lstStyle/>
          <a:p>
            <a:pPr>
              <a:spcBef>
                <a:spcPct val="50000"/>
              </a:spcBef>
            </a:pPr>
            <a:endParaRPr lang="sr-Latn-CS"/>
          </a:p>
        </p:txBody>
      </p:sp>
      <p:sp>
        <p:nvSpPr>
          <p:cNvPr id="96" name="Line 19"/>
          <p:cNvSpPr>
            <a:spLocks noChangeShapeType="1"/>
          </p:cNvSpPr>
          <p:nvPr/>
        </p:nvSpPr>
        <p:spPr bwMode="auto">
          <a:xfrm>
            <a:off x="2709863" y="3135288"/>
            <a:ext cx="0" cy="9144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97" name="Rectangle 20"/>
          <p:cNvSpPr>
            <a:spLocks noChangeArrowheads="1"/>
          </p:cNvSpPr>
          <p:nvPr/>
        </p:nvSpPr>
        <p:spPr bwMode="auto">
          <a:xfrm>
            <a:off x="1073150" y="3141638"/>
            <a:ext cx="4787900" cy="901700"/>
          </a:xfrm>
          <a:prstGeom prst="rect">
            <a:avLst/>
          </a:prstGeom>
          <a:noFill/>
          <a:ln w="12700">
            <a:solidFill>
              <a:schemeClr val="tx1"/>
            </a:solidFill>
            <a:miter lim="800000"/>
            <a:headEnd/>
            <a:tailEnd/>
          </a:ln>
          <a:effectLst/>
        </p:spPr>
        <p:txBody>
          <a:bodyPr wrap="none" anchor="ctr"/>
          <a:lstStyle/>
          <a:p>
            <a:endParaRPr lang="sr-Latn-CS"/>
          </a:p>
        </p:txBody>
      </p:sp>
      <p:sp>
        <p:nvSpPr>
          <p:cNvPr id="98" name="Line 21"/>
          <p:cNvSpPr>
            <a:spLocks noChangeShapeType="1"/>
          </p:cNvSpPr>
          <p:nvPr/>
        </p:nvSpPr>
        <p:spPr bwMode="auto">
          <a:xfrm>
            <a:off x="1889125" y="3135288"/>
            <a:ext cx="0" cy="9144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99" name="Line 22"/>
          <p:cNvSpPr>
            <a:spLocks noChangeShapeType="1"/>
          </p:cNvSpPr>
          <p:nvPr/>
        </p:nvSpPr>
        <p:spPr bwMode="auto">
          <a:xfrm>
            <a:off x="4905375" y="3135288"/>
            <a:ext cx="0" cy="9144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00" name="Line 23"/>
          <p:cNvSpPr>
            <a:spLocks noChangeShapeType="1"/>
          </p:cNvSpPr>
          <p:nvPr/>
        </p:nvSpPr>
        <p:spPr bwMode="auto">
          <a:xfrm>
            <a:off x="3536950" y="3135288"/>
            <a:ext cx="0" cy="9144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01" name="Line 24"/>
          <p:cNvSpPr>
            <a:spLocks noChangeShapeType="1"/>
          </p:cNvSpPr>
          <p:nvPr/>
        </p:nvSpPr>
        <p:spPr bwMode="auto">
          <a:xfrm>
            <a:off x="1066800" y="3592488"/>
            <a:ext cx="2743200" cy="0"/>
          </a:xfrm>
          <a:prstGeom prst="line">
            <a:avLst/>
          </a:prstGeom>
          <a:noFill/>
          <a:ln w="12700">
            <a:solidFill>
              <a:schemeClr val="tx1"/>
            </a:solidFill>
            <a:prstDash val="lgDash"/>
            <a:round/>
            <a:headEnd type="none" w="sm" len="sm"/>
            <a:tailEnd type="none" w="sm" len="sm"/>
          </a:ln>
          <a:effectLst/>
        </p:spPr>
        <p:txBody>
          <a:bodyPr wrap="none" anchor="ctr"/>
          <a:lstStyle/>
          <a:p>
            <a:endParaRPr lang="sr-Latn-CS"/>
          </a:p>
        </p:txBody>
      </p:sp>
      <p:sp>
        <p:nvSpPr>
          <p:cNvPr id="102" name="Line 25"/>
          <p:cNvSpPr>
            <a:spLocks noChangeShapeType="1"/>
          </p:cNvSpPr>
          <p:nvPr/>
        </p:nvSpPr>
        <p:spPr bwMode="auto">
          <a:xfrm>
            <a:off x="4648200" y="3592488"/>
            <a:ext cx="1219200" cy="0"/>
          </a:xfrm>
          <a:prstGeom prst="line">
            <a:avLst/>
          </a:prstGeom>
          <a:noFill/>
          <a:ln w="12700">
            <a:solidFill>
              <a:schemeClr val="tx1"/>
            </a:solidFill>
            <a:prstDash val="lgDash"/>
            <a:round/>
            <a:headEnd type="none" w="sm" len="sm"/>
            <a:tailEnd type="none" w="sm" len="sm"/>
          </a:ln>
          <a:effectLst/>
        </p:spPr>
        <p:txBody>
          <a:bodyPr wrap="none" anchor="ctr"/>
          <a:lstStyle/>
          <a:p>
            <a:endParaRPr lang="sr-Latn-CS"/>
          </a:p>
        </p:txBody>
      </p:sp>
      <p:sp>
        <p:nvSpPr>
          <p:cNvPr id="103" name="Rectangle 26"/>
          <p:cNvSpPr>
            <a:spLocks noChangeArrowheads="1"/>
          </p:cNvSpPr>
          <p:nvPr/>
        </p:nvSpPr>
        <p:spPr bwMode="auto">
          <a:xfrm>
            <a:off x="1143000" y="3135288"/>
            <a:ext cx="685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1</a:t>
            </a:r>
          </a:p>
        </p:txBody>
      </p:sp>
      <p:sp>
        <p:nvSpPr>
          <p:cNvPr id="104" name="Rectangle 27"/>
          <p:cNvSpPr>
            <a:spLocks noChangeArrowheads="1"/>
          </p:cNvSpPr>
          <p:nvPr/>
        </p:nvSpPr>
        <p:spPr bwMode="auto">
          <a:xfrm>
            <a:off x="1143000" y="3668688"/>
            <a:ext cx="914400" cy="366713"/>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1800">
                <a:latin typeface="Times New Roman" pitchFamily="18" charset="0"/>
                <a:ea typeface="宋体" charset="-122"/>
              </a:rPr>
              <a:t>child</a:t>
            </a:r>
            <a:r>
              <a:rPr lang="en-US" altLang="zh-CN" baseline="-25000">
                <a:latin typeface="Times New Roman" pitchFamily="18" charset="0"/>
                <a:ea typeface="宋体" charset="-122"/>
              </a:rPr>
              <a:t>1</a:t>
            </a:r>
          </a:p>
        </p:txBody>
      </p:sp>
      <p:sp>
        <p:nvSpPr>
          <p:cNvPr id="105" name="Rectangle 28"/>
          <p:cNvSpPr>
            <a:spLocks noChangeArrowheads="1"/>
          </p:cNvSpPr>
          <p:nvPr/>
        </p:nvSpPr>
        <p:spPr bwMode="auto">
          <a:xfrm>
            <a:off x="2743200" y="3135288"/>
            <a:ext cx="685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3</a:t>
            </a:r>
          </a:p>
        </p:txBody>
      </p:sp>
      <p:sp>
        <p:nvSpPr>
          <p:cNvPr id="106" name="Rectangle 29"/>
          <p:cNvSpPr>
            <a:spLocks noChangeArrowheads="1"/>
          </p:cNvSpPr>
          <p:nvPr/>
        </p:nvSpPr>
        <p:spPr bwMode="auto">
          <a:xfrm>
            <a:off x="2743200" y="3668688"/>
            <a:ext cx="914400" cy="366713"/>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1800">
                <a:latin typeface="Times New Roman" pitchFamily="18" charset="0"/>
                <a:ea typeface="宋体" charset="-122"/>
              </a:rPr>
              <a:t>child</a:t>
            </a:r>
            <a:r>
              <a:rPr lang="en-US" altLang="zh-CN" baseline="-25000">
                <a:latin typeface="Times New Roman" pitchFamily="18" charset="0"/>
                <a:ea typeface="宋体" charset="-122"/>
              </a:rPr>
              <a:t>3</a:t>
            </a:r>
          </a:p>
        </p:txBody>
      </p:sp>
      <p:sp>
        <p:nvSpPr>
          <p:cNvPr id="107" name="Rectangle 30"/>
          <p:cNvSpPr>
            <a:spLocks noChangeArrowheads="1"/>
          </p:cNvSpPr>
          <p:nvPr/>
        </p:nvSpPr>
        <p:spPr bwMode="auto">
          <a:xfrm>
            <a:off x="1981200" y="3135288"/>
            <a:ext cx="685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2</a:t>
            </a:r>
          </a:p>
        </p:txBody>
      </p:sp>
      <p:sp>
        <p:nvSpPr>
          <p:cNvPr id="108" name="Rectangle 31"/>
          <p:cNvSpPr>
            <a:spLocks noChangeArrowheads="1"/>
          </p:cNvSpPr>
          <p:nvPr/>
        </p:nvSpPr>
        <p:spPr bwMode="auto">
          <a:xfrm>
            <a:off x="1981200" y="3668688"/>
            <a:ext cx="914400" cy="366713"/>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1800">
                <a:latin typeface="Times New Roman" pitchFamily="18" charset="0"/>
                <a:ea typeface="宋体" charset="-122"/>
              </a:rPr>
              <a:t>child</a:t>
            </a:r>
            <a:r>
              <a:rPr lang="en-US" altLang="zh-CN" baseline="-25000">
                <a:latin typeface="Times New Roman" pitchFamily="18" charset="0"/>
                <a:ea typeface="宋体" charset="-122"/>
              </a:rPr>
              <a:t>2</a:t>
            </a:r>
          </a:p>
        </p:txBody>
      </p:sp>
      <p:sp>
        <p:nvSpPr>
          <p:cNvPr id="109" name="Rectangle 32"/>
          <p:cNvSpPr>
            <a:spLocks noChangeArrowheads="1"/>
          </p:cNvSpPr>
          <p:nvPr/>
        </p:nvSpPr>
        <p:spPr bwMode="auto">
          <a:xfrm>
            <a:off x="5105400" y="3135288"/>
            <a:ext cx="685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5</a:t>
            </a:r>
          </a:p>
        </p:txBody>
      </p:sp>
      <p:sp>
        <p:nvSpPr>
          <p:cNvPr id="110" name="Rectangle 33"/>
          <p:cNvSpPr>
            <a:spLocks noChangeArrowheads="1"/>
          </p:cNvSpPr>
          <p:nvPr/>
        </p:nvSpPr>
        <p:spPr bwMode="auto">
          <a:xfrm>
            <a:off x="5105400" y="3668688"/>
            <a:ext cx="914400" cy="366713"/>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1800">
                <a:latin typeface="Times New Roman" pitchFamily="18" charset="0"/>
                <a:ea typeface="宋体" charset="-122"/>
              </a:rPr>
              <a:t>child</a:t>
            </a:r>
            <a:r>
              <a:rPr lang="en-US" altLang="zh-CN" baseline="-25000">
                <a:latin typeface="Times New Roman" pitchFamily="18" charset="0"/>
                <a:ea typeface="宋体" charset="-122"/>
              </a:rPr>
              <a:t>5</a:t>
            </a:r>
          </a:p>
        </p:txBody>
      </p:sp>
      <p:sp>
        <p:nvSpPr>
          <p:cNvPr id="111" name="Line 34"/>
          <p:cNvSpPr>
            <a:spLocks noChangeShapeType="1"/>
          </p:cNvSpPr>
          <p:nvPr/>
        </p:nvSpPr>
        <p:spPr bwMode="auto">
          <a:xfrm flipH="1">
            <a:off x="1447800" y="2068488"/>
            <a:ext cx="990600" cy="1066800"/>
          </a:xfrm>
          <a:prstGeom prst="line">
            <a:avLst/>
          </a:prstGeom>
          <a:noFill/>
          <a:ln w="25400">
            <a:solidFill>
              <a:schemeClr val="tx1"/>
            </a:solidFill>
            <a:round/>
            <a:headEnd type="none" w="sm" len="sm"/>
            <a:tailEnd type="stealth" w="med" len="lg"/>
          </a:ln>
          <a:effectLst/>
        </p:spPr>
        <p:txBody>
          <a:bodyPr wrap="none" anchor="ctr"/>
          <a:lstStyle/>
          <a:p>
            <a:endParaRPr lang="sr-Latn-CS"/>
          </a:p>
        </p:txBody>
      </p:sp>
      <p:sp>
        <p:nvSpPr>
          <p:cNvPr id="112" name="Line 35"/>
          <p:cNvSpPr>
            <a:spLocks noChangeShapeType="1"/>
          </p:cNvSpPr>
          <p:nvPr/>
        </p:nvSpPr>
        <p:spPr bwMode="auto">
          <a:xfrm>
            <a:off x="3200400" y="2068488"/>
            <a:ext cx="4191000" cy="990600"/>
          </a:xfrm>
          <a:prstGeom prst="line">
            <a:avLst/>
          </a:prstGeom>
          <a:noFill/>
          <a:ln w="25400">
            <a:solidFill>
              <a:schemeClr val="tx1"/>
            </a:solidFill>
            <a:round/>
            <a:headEnd type="none" w="sm" len="sm"/>
            <a:tailEnd type="stealth" w="med" len="lg"/>
          </a:ln>
          <a:effectLst/>
        </p:spPr>
        <p:txBody>
          <a:bodyPr wrap="none" anchor="ctr"/>
          <a:lstStyle/>
          <a:p>
            <a:endParaRPr lang="sr-Latn-CS"/>
          </a:p>
        </p:txBody>
      </p:sp>
      <p:sp>
        <p:nvSpPr>
          <p:cNvPr id="113" name="Line 36"/>
          <p:cNvSpPr>
            <a:spLocks noChangeShapeType="1"/>
          </p:cNvSpPr>
          <p:nvPr/>
        </p:nvSpPr>
        <p:spPr bwMode="auto">
          <a:xfrm>
            <a:off x="3886200" y="2068488"/>
            <a:ext cx="5029200" cy="990600"/>
          </a:xfrm>
          <a:prstGeom prst="line">
            <a:avLst/>
          </a:prstGeom>
          <a:noFill/>
          <a:ln w="25400">
            <a:solidFill>
              <a:schemeClr val="tx1"/>
            </a:solidFill>
            <a:round/>
            <a:headEnd type="none" w="sm" len="sm"/>
            <a:tailEnd type="stealth" w="med" len="lg"/>
          </a:ln>
          <a:effectLst/>
        </p:spPr>
        <p:txBody>
          <a:bodyPr wrap="none" anchor="ctr"/>
          <a:lstStyle/>
          <a:p>
            <a:endParaRPr lang="sr-Latn-CS"/>
          </a:p>
        </p:txBody>
      </p:sp>
      <p:sp>
        <p:nvSpPr>
          <p:cNvPr id="114" name="Rectangle 37"/>
          <p:cNvSpPr>
            <a:spLocks noChangeArrowheads="1"/>
          </p:cNvSpPr>
          <p:nvPr/>
        </p:nvSpPr>
        <p:spPr bwMode="auto">
          <a:xfrm>
            <a:off x="463550" y="4894238"/>
            <a:ext cx="3797300" cy="596900"/>
          </a:xfrm>
          <a:prstGeom prst="rect">
            <a:avLst/>
          </a:prstGeom>
          <a:noFill/>
          <a:ln w="12700">
            <a:solidFill>
              <a:schemeClr val="tx1"/>
            </a:solidFill>
            <a:miter lim="800000"/>
            <a:headEnd/>
            <a:tailEnd/>
          </a:ln>
          <a:effectLst/>
        </p:spPr>
        <p:txBody>
          <a:bodyPr wrap="none" anchor="ctr"/>
          <a:lstStyle/>
          <a:p>
            <a:endParaRPr lang="sr-Latn-CS"/>
          </a:p>
        </p:txBody>
      </p:sp>
      <p:sp>
        <p:nvSpPr>
          <p:cNvPr id="115" name="Rectangle 38"/>
          <p:cNvSpPr>
            <a:spLocks noChangeArrowheads="1"/>
          </p:cNvSpPr>
          <p:nvPr/>
        </p:nvSpPr>
        <p:spPr bwMode="auto">
          <a:xfrm>
            <a:off x="1143000" y="4964088"/>
            <a:ext cx="685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1</a:t>
            </a:r>
          </a:p>
        </p:txBody>
      </p:sp>
      <p:sp>
        <p:nvSpPr>
          <p:cNvPr id="116" name="Line 39"/>
          <p:cNvSpPr>
            <a:spLocks noChangeShapeType="1"/>
          </p:cNvSpPr>
          <p:nvPr/>
        </p:nvSpPr>
        <p:spPr bwMode="auto">
          <a:xfrm>
            <a:off x="1143000" y="4887888"/>
            <a:ext cx="0" cy="6096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17" name="Rectangle 40"/>
          <p:cNvSpPr>
            <a:spLocks noChangeArrowheads="1"/>
          </p:cNvSpPr>
          <p:nvPr/>
        </p:nvSpPr>
        <p:spPr bwMode="auto">
          <a:xfrm>
            <a:off x="1752600" y="4964088"/>
            <a:ext cx="685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2</a:t>
            </a:r>
          </a:p>
        </p:txBody>
      </p:sp>
      <p:sp>
        <p:nvSpPr>
          <p:cNvPr id="118" name="Line 41"/>
          <p:cNvSpPr>
            <a:spLocks noChangeShapeType="1"/>
          </p:cNvSpPr>
          <p:nvPr/>
        </p:nvSpPr>
        <p:spPr bwMode="auto">
          <a:xfrm>
            <a:off x="1752600" y="4887888"/>
            <a:ext cx="0" cy="6096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19" name="Rectangle 42"/>
          <p:cNvSpPr>
            <a:spLocks noChangeArrowheads="1"/>
          </p:cNvSpPr>
          <p:nvPr/>
        </p:nvSpPr>
        <p:spPr bwMode="auto">
          <a:xfrm>
            <a:off x="2971800" y="4964088"/>
            <a:ext cx="685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6</a:t>
            </a:r>
          </a:p>
        </p:txBody>
      </p:sp>
      <p:sp>
        <p:nvSpPr>
          <p:cNvPr id="120" name="Line 43"/>
          <p:cNvSpPr>
            <a:spLocks noChangeShapeType="1"/>
          </p:cNvSpPr>
          <p:nvPr/>
        </p:nvSpPr>
        <p:spPr bwMode="auto">
          <a:xfrm>
            <a:off x="2971800" y="4887888"/>
            <a:ext cx="0" cy="6096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21" name="Line 44"/>
          <p:cNvSpPr>
            <a:spLocks noChangeShapeType="1"/>
          </p:cNvSpPr>
          <p:nvPr/>
        </p:nvSpPr>
        <p:spPr bwMode="auto">
          <a:xfrm>
            <a:off x="2362200" y="4887888"/>
            <a:ext cx="0" cy="6096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22" name="Line 45"/>
          <p:cNvSpPr>
            <a:spLocks noChangeShapeType="1"/>
          </p:cNvSpPr>
          <p:nvPr/>
        </p:nvSpPr>
        <p:spPr bwMode="auto">
          <a:xfrm>
            <a:off x="3581400" y="4887888"/>
            <a:ext cx="0" cy="6096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23" name="Line 46"/>
          <p:cNvSpPr>
            <a:spLocks noChangeShapeType="1"/>
          </p:cNvSpPr>
          <p:nvPr/>
        </p:nvSpPr>
        <p:spPr bwMode="auto">
          <a:xfrm>
            <a:off x="2514600" y="5192688"/>
            <a:ext cx="304800" cy="0"/>
          </a:xfrm>
          <a:prstGeom prst="line">
            <a:avLst/>
          </a:prstGeom>
          <a:noFill/>
          <a:ln w="25400">
            <a:solidFill>
              <a:schemeClr val="tx1"/>
            </a:solidFill>
            <a:prstDash val="sysDot"/>
            <a:round/>
            <a:headEnd type="none" w="sm" len="sm"/>
            <a:tailEnd type="none" w="sm" len="sm"/>
          </a:ln>
          <a:effectLst/>
        </p:spPr>
        <p:txBody>
          <a:bodyPr wrap="none" anchor="ctr"/>
          <a:lstStyle/>
          <a:p>
            <a:endParaRPr lang="sr-Latn-CS"/>
          </a:p>
        </p:txBody>
      </p:sp>
      <p:sp>
        <p:nvSpPr>
          <p:cNvPr id="124" name="Rectangle 47"/>
          <p:cNvSpPr>
            <a:spLocks noChangeArrowheads="1"/>
          </p:cNvSpPr>
          <p:nvPr/>
        </p:nvSpPr>
        <p:spPr bwMode="auto">
          <a:xfrm>
            <a:off x="533400" y="4964088"/>
            <a:ext cx="685800"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2000">
                <a:latin typeface="Times New Roman" pitchFamily="18" charset="0"/>
                <a:ea typeface="宋体" charset="-122"/>
              </a:rPr>
              <a:t>prev</a:t>
            </a:r>
          </a:p>
        </p:txBody>
      </p:sp>
      <p:sp>
        <p:nvSpPr>
          <p:cNvPr id="125" name="Rectangle 48"/>
          <p:cNvSpPr>
            <a:spLocks noChangeArrowheads="1"/>
          </p:cNvSpPr>
          <p:nvPr/>
        </p:nvSpPr>
        <p:spPr bwMode="auto">
          <a:xfrm>
            <a:off x="3581400" y="4964088"/>
            <a:ext cx="685800"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2000">
                <a:latin typeface="Times New Roman" pitchFamily="18" charset="0"/>
                <a:ea typeface="宋体" charset="-122"/>
              </a:rPr>
              <a:t>next</a:t>
            </a:r>
          </a:p>
        </p:txBody>
      </p:sp>
      <p:sp>
        <p:nvSpPr>
          <p:cNvPr id="126" name="Line 49"/>
          <p:cNvSpPr>
            <a:spLocks noChangeShapeType="1"/>
          </p:cNvSpPr>
          <p:nvPr/>
        </p:nvSpPr>
        <p:spPr bwMode="auto">
          <a:xfrm flipH="1">
            <a:off x="1066800" y="4049688"/>
            <a:ext cx="381000" cy="838200"/>
          </a:xfrm>
          <a:prstGeom prst="line">
            <a:avLst/>
          </a:prstGeom>
          <a:noFill/>
          <a:ln w="25400">
            <a:solidFill>
              <a:schemeClr val="tx1"/>
            </a:solidFill>
            <a:round/>
            <a:headEnd type="none" w="sm" len="sm"/>
            <a:tailEnd type="stealth" w="med" len="lg"/>
          </a:ln>
          <a:effectLst/>
        </p:spPr>
        <p:txBody>
          <a:bodyPr wrap="none" anchor="ctr"/>
          <a:lstStyle/>
          <a:p>
            <a:endParaRPr lang="sr-Latn-CS"/>
          </a:p>
        </p:txBody>
      </p:sp>
      <p:sp>
        <p:nvSpPr>
          <p:cNvPr id="127" name="Rectangle 50"/>
          <p:cNvSpPr>
            <a:spLocks noChangeArrowheads="1"/>
          </p:cNvSpPr>
          <p:nvPr/>
        </p:nvSpPr>
        <p:spPr bwMode="auto">
          <a:xfrm>
            <a:off x="4883150" y="4894238"/>
            <a:ext cx="3797300" cy="596900"/>
          </a:xfrm>
          <a:prstGeom prst="rect">
            <a:avLst/>
          </a:prstGeom>
          <a:noFill/>
          <a:ln w="12700">
            <a:solidFill>
              <a:schemeClr val="tx1"/>
            </a:solidFill>
            <a:miter lim="800000"/>
            <a:headEnd/>
            <a:tailEnd/>
          </a:ln>
          <a:effectLst/>
        </p:spPr>
        <p:txBody>
          <a:bodyPr wrap="none" anchor="ctr"/>
          <a:lstStyle/>
          <a:p>
            <a:endParaRPr lang="sr-Latn-CS"/>
          </a:p>
        </p:txBody>
      </p:sp>
      <p:sp>
        <p:nvSpPr>
          <p:cNvPr id="128" name="Rectangle 51"/>
          <p:cNvSpPr>
            <a:spLocks noChangeArrowheads="1"/>
          </p:cNvSpPr>
          <p:nvPr/>
        </p:nvSpPr>
        <p:spPr bwMode="auto">
          <a:xfrm>
            <a:off x="5562600" y="4964088"/>
            <a:ext cx="685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1</a:t>
            </a:r>
          </a:p>
        </p:txBody>
      </p:sp>
      <p:sp>
        <p:nvSpPr>
          <p:cNvPr id="129" name="Line 52"/>
          <p:cNvSpPr>
            <a:spLocks noChangeShapeType="1"/>
          </p:cNvSpPr>
          <p:nvPr/>
        </p:nvSpPr>
        <p:spPr bwMode="auto">
          <a:xfrm>
            <a:off x="5562600" y="4887888"/>
            <a:ext cx="0" cy="6096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30" name="Rectangle 53"/>
          <p:cNvSpPr>
            <a:spLocks noChangeArrowheads="1"/>
          </p:cNvSpPr>
          <p:nvPr/>
        </p:nvSpPr>
        <p:spPr bwMode="auto">
          <a:xfrm>
            <a:off x="6172200" y="4964088"/>
            <a:ext cx="685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2</a:t>
            </a:r>
          </a:p>
        </p:txBody>
      </p:sp>
      <p:sp>
        <p:nvSpPr>
          <p:cNvPr id="131" name="Line 54"/>
          <p:cNvSpPr>
            <a:spLocks noChangeShapeType="1"/>
          </p:cNvSpPr>
          <p:nvPr/>
        </p:nvSpPr>
        <p:spPr bwMode="auto">
          <a:xfrm>
            <a:off x="6172200" y="4887888"/>
            <a:ext cx="0" cy="6096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32" name="Rectangle 55"/>
          <p:cNvSpPr>
            <a:spLocks noChangeArrowheads="1"/>
          </p:cNvSpPr>
          <p:nvPr/>
        </p:nvSpPr>
        <p:spPr bwMode="auto">
          <a:xfrm>
            <a:off x="7391400" y="4964088"/>
            <a:ext cx="685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4</a:t>
            </a:r>
          </a:p>
        </p:txBody>
      </p:sp>
      <p:sp>
        <p:nvSpPr>
          <p:cNvPr id="133" name="Line 56"/>
          <p:cNvSpPr>
            <a:spLocks noChangeShapeType="1"/>
          </p:cNvSpPr>
          <p:nvPr/>
        </p:nvSpPr>
        <p:spPr bwMode="auto">
          <a:xfrm>
            <a:off x="7391400" y="4887888"/>
            <a:ext cx="0" cy="6096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34" name="Line 57"/>
          <p:cNvSpPr>
            <a:spLocks noChangeShapeType="1"/>
          </p:cNvSpPr>
          <p:nvPr/>
        </p:nvSpPr>
        <p:spPr bwMode="auto">
          <a:xfrm>
            <a:off x="6781800" y="4887888"/>
            <a:ext cx="0" cy="6096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35" name="Line 58"/>
          <p:cNvSpPr>
            <a:spLocks noChangeShapeType="1"/>
          </p:cNvSpPr>
          <p:nvPr/>
        </p:nvSpPr>
        <p:spPr bwMode="auto">
          <a:xfrm>
            <a:off x="8001000" y="4887888"/>
            <a:ext cx="0" cy="609600"/>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36" name="Line 59"/>
          <p:cNvSpPr>
            <a:spLocks noChangeShapeType="1"/>
          </p:cNvSpPr>
          <p:nvPr/>
        </p:nvSpPr>
        <p:spPr bwMode="auto">
          <a:xfrm>
            <a:off x="6934200" y="5192688"/>
            <a:ext cx="304800" cy="0"/>
          </a:xfrm>
          <a:prstGeom prst="line">
            <a:avLst/>
          </a:prstGeom>
          <a:noFill/>
          <a:ln w="25400">
            <a:solidFill>
              <a:schemeClr val="tx1"/>
            </a:solidFill>
            <a:prstDash val="sysDot"/>
            <a:round/>
            <a:headEnd type="none" w="sm" len="sm"/>
            <a:tailEnd type="none" w="sm" len="sm"/>
          </a:ln>
          <a:effectLst/>
        </p:spPr>
        <p:txBody>
          <a:bodyPr wrap="none" anchor="ctr"/>
          <a:lstStyle/>
          <a:p>
            <a:endParaRPr lang="sr-Latn-CS"/>
          </a:p>
        </p:txBody>
      </p:sp>
      <p:sp>
        <p:nvSpPr>
          <p:cNvPr id="137" name="Rectangle 60"/>
          <p:cNvSpPr>
            <a:spLocks noChangeArrowheads="1"/>
          </p:cNvSpPr>
          <p:nvPr/>
        </p:nvSpPr>
        <p:spPr bwMode="auto">
          <a:xfrm>
            <a:off x="4953000" y="4964088"/>
            <a:ext cx="685800"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2000">
                <a:latin typeface="Times New Roman" pitchFamily="18" charset="0"/>
                <a:ea typeface="宋体" charset="-122"/>
              </a:rPr>
              <a:t>prev</a:t>
            </a:r>
          </a:p>
        </p:txBody>
      </p:sp>
      <p:sp>
        <p:nvSpPr>
          <p:cNvPr id="138" name="Rectangle 61"/>
          <p:cNvSpPr>
            <a:spLocks noChangeArrowheads="1"/>
          </p:cNvSpPr>
          <p:nvPr/>
        </p:nvSpPr>
        <p:spPr bwMode="auto">
          <a:xfrm>
            <a:off x="8001000" y="4964088"/>
            <a:ext cx="685800"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2000">
                <a:latin typeface="Times New Roman" pitchFamily="18" charset="0"/>
                <a:ea typeface="宋体" charset="-122"/>
              </a:rPr>
              <a:t>next</a:t>
            </a:r>
          </a:p>
        </p:txBody>
      </p:sp>
      <p:sp>
        <p:nvSpPr>
          <p:cNvPr id="139" name="Line 62"/>
          <p:cNvSpPr>
            <a:spLocks noChangeShapeType="1"/>
          </p:cNvSpPr>
          <p:nvPr/>
        </p:nvSpPr>
        <p:spPr bwMode="auto">
          <a:xfrm>
            <a:off x="2286000" y="4049688"/>
            <a:ext cx="4800600" cy="838200"/>
          </a:xfrm>
          <a:prstGeom prst="line">
            <a:avLst/>
          </a:prstGeom>
          <a:noFill/>
          <a:ln w="25400">
            <a:solidFill>
              <a:schemeClr val="tx1"/>
            </a:solidFill>
            <a:round/>
            <a:headEnd type="none" w="sm" len="sm"/>
            <a:tailEnd type="stealth" w="med" len="lg"/>
          </a:ln>
          <a:effectLst/>
        </p:spPr>
        <p:txBody>
          <a:bodyPr wrap="none" anchor="ctr"/>
          <a:lstStyle/>
          <a:p>
            <a:endParaRPr lang="sr-Latn-CS"/>
          </a:p>
        </p:txBody>
      </p:sp>
      <p:sp>
        <p:nvSpPr>
          <p:cNvPr id="140" name="Line 63"/>
          <p:cNvSpPr>
            <a:spLocks noChangeShapeType="1"/>
          </p:cNvSpPr>
          <p:nvPr/>
        </p:nvSpPr>
        <p:spPr bwMode="auto">
          <a:xfrm flipH="1">
            <a:off x="4267200" y="5040288"/>
            <a:ext cx="609600" cy="0"/>
          </a:xfrm>
          <a:prstGeom prst="line">
            <a:avLst/>
          </a:prstGeom>
          <a:noFill/>
          <a:ln w="25400">
            <a:solidFill>
              <a:schemeClr val="tx1"/>
            </a:solidFill>
            <a:round/>
            <a:headEnd type="none" w="sm" len="sm"/>
            <a:tailEnd type="stealth" w="med" len="lg"/>
          </a:ln>
          <a:effectLst/>
        </p:spPr>
        <p:txBody>
          <a:bodyPr wrap="none" anchor="ctr"/>
          <a:lstStyle/>
          <a:p>
            <a:endParaRPr lang="sr-Latn-CS"/>
          </a:p>
        </p:txBody>
      </p:sp>
      <p:sp>
        <p:nvSpPr>
          <p:cNvPr id="141" name="Line 64"/>
          <p:cNvSpPr>
            <a:spLocks noChangeShapeType="1"/>
          </p:cNvSpPr>
          <p:nvPr/>
        </p:nvSpPr>
        <p:spPr bwMode="auto">
          <a:xfrm>
            <a:off x="4267200" y="5345088"/>
            <a:ext cx="609600" cy="0"/>
          </a:xfrm>
          <a:prstGeom prst="line">
            <a:avLst/>
          </a:prstGeom>
          <a:noFill/>
          <a:ln w="25400">
            <a:solidFill>
              <a:schemeClr val="tx1"/>
            </a:solidFill>
            <a:round/>
            <a:headEnd type="none" w="sm" len="sm"/>
            <a:tailEnd type="stealth" w="med" len="lg"/>
          </a:ln>
          <a:effectLst/>
        </p:spPr>
        <p:txBody>
          <a:bodyPr wrap="none" anchor="ctr"/>
          <a:lstStyle/>
          <a:p>
            <a:endParaRPr lang="sr-Latn-CS"/>
          </a:p>
        </p:txBody>
      </p:sp>
      <p:sp>
        <p:nvSpPr>
          <p:cNvPr id="142" name="Line 65"/>
          <p:cNvSpPr>
            <a:spLocks noChangeShapeType="1"/>
          </p:cNvSpPr>
          <p:nvPr/>
        </p:nvSpPr>
        <p:spPr bwMode="auto">
          <a:xfrm>
            <a:off x="8686800" y="5421288"/>
            <a:ext cx="381000" cy="0"/>
          </a:xfrm>
          <a:prstGeom prst="line">
            <a:avLst/>
          </a:prstGeom>
          <a:noFill/>
          <a:ln w="25400">
            <a:solidFill>
              <a:schemeClr val="tx1"/>
            </a:solidFill>
            <a:round/>
            <a:headEnd type="none" w="sm" len="sm"/>
            <a:tailEnd type="stealth" w="med" len="lg"/>
          </a:ln>
          <a:effectLst/>
        </p:spPr>
        <p:txBody>
          <a:bodyPr wrap="none" anchor="ctr"/>
          <a:lstStyle/>
          <a:p>
            <a:endParaRPr lang="sr-Latn-CS"/>
          </a:p>
        </p:txBody>
      </p:sp>
      <p:sp>
        <p:nvSpPr>
          <p:cNvPr id="143" name="Line 66"/>
          <p:cNvSpPr>
            <a:spLocks noChangeShapeType="1"/>
          </p:cNvSpPr>
          <p:nvPr/>
        </p:nvSpPr>
        <p:spPr bwMode="auto">
          <a:xfrm flipH="1">
            <a:off x="8686800" y="5192688"/>
            <a:ext cx="381000" cy="0"/>
          </a:xfrm>
          <a:prstGeom prst="line">
            <a:avLst/>
          </a:prstGeom>
          <a:noFill/>
          <a:ln w="25400">
            <a:solidFill>
              <a:schemeClr val="tx1"/>
            </a:solidFill>
            <a:round/>
            <a:headEnd type="none" w="sm" len="sm"/>
            <a:tailEnd type="stealth" w="med" len="lg"/>
          </a:ln>
          <a:effectLst/>
        </p:spPr>
        <p:txBody>
          <a:bodyPr wrap="none" anchor="ctr"/>
          <a:lstStyle/>
          <a:p>
            <a:endParaRPr lang="sr-Latn-CS"/>
          </a:p>
        </p:txBody>
      </p:sp>
      <p:sp>
        <p:nvSpPr>
          <p:cNvPr id="144" name="Line 68"/>
          <p:cNvSpPr>
            <a:spLocks noChangeShapeType="1"/>
          </p:cNvSpPr>
          <p:nvPr/>
        </p:nvSpPr>
        <p:spPr bwMode="auto">
          <a:xfrm>
            <a:off x="4114800" y="3592488"/>
            <a:ext cx="304800" cy="0"/>
          </a:xfrm>
          <a:prstGeom prst="line">
            <a:avLst/>
          </a:prstGeom>
          <a:noFill/>
          <a:ln w="25400">
            <a:solidFill>
              <a:schemeClr val="tx1"/>
            </a:solidFill>
            <a:prstDash val="sysDot"/>
            <a:round/>
            <a:headEnd type="none" w="sm" len="sm"/>
            <a:tailEnd type="none" w="sm" len="sm"/>
          </a:ln>
          <a:effectLst/>
        </p:spPr>
        <p:txBody>
          <a:bodyPr wrap="none" anchor="ctr"/>
          <a:lstStyle/>
          <a:p>
            <a:endParaRPr lang="sr-Latn-CS"/>
          </a:p>
        </p:txBody>
      </p:sp>
      <p:sp>
        <p:nvSpPr>
          <p:cNvPr id="145" name="Line 70"/>
          <p:cNvSpPr>
            <a:spLocks noChangeShapeType="1"/>
          </p:cNvSpPr>
          <p:nvPr/>
        </p:nvSpPr>
        <p:spPr bwMode="auto">
          <a:xfrm>
            <a:off x="7543800" y="3592488"/>
            <a:ext cx="838200" cy="0"/>
          </a:xfrm>
          <a:prstGeom prst="line">
            <a:avLst/>
          </a:prstGeom>
          <a:noFill/>
          <a:ln w="25400">
            <a:solidFill>
              <a:schemeClr val="tx1"/>
            </a:solidFill>
            <a:prstDash val="sysDot"/>
            <a:round/>
            <a:headEnd type="none" w="sm" len="sm"/>
            <a:tailEnd type="none" w="sm" len="sm"/>
          </a:ln>
          <a:effectLst/>
        </p:spPr>
        <p:txBody>
          <a:bodyPr wrap="none" anchor="ctr"/>
          <a:lstStyle/>
          <a:p>
            <a:endParaRPr lang="sr-Latn-CS"/>
          </a:p>
        </p:txBody>
      </p:sp>
      <p:sp>
        <p:nvSpPr>
          <p:cNvPr id="146" name="Rectangle 72"/>
          <p:cNvSpPr>
            <a:spLocks noChangeArrowheads="1"/>
          </p:cNvSpPr>
          <p:nvPr/>
        </p:nvSpPr>
        <p:spPr bwMode="auto">
          <a:xfrm>
            <a:off x="2590800" y="2678088"/>
            <a:ext cx="19812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Non-leaf node</a:t>
            </a:r>
          </a:p>
        </p:txBody>
      </p:sp>
      <p:sp>
        <p:nvSpPr>
          <p:cNvPr id="147" name="Rectangle 73"/>
          <p:cNvSpPr>
            <a:spLocks noChangeArrowheads="1"/>
          </p:cNvSpPr>
          <p:nvPr/>
        </p:nvSpPr>
        <p:spPr bwMode="auto">
          <a:xfrm>
            <a:off x="2514600" y="4430688"/>
            <a:ext cx="1447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Leaf node</a:t>
            </a:r>
          </a:p>
        </p:txBody>
      </p:sp>
      <p:sp>
        <p:nvSpPr>
          <p:cNvPr id="148" name="Rectangle 74"/>
          <p:cNvSpPr>
            <a:spLocks noChangeArrowheads="1"/>
          </p:cNvSpPr>
          <p:nvPr/>
        </p:nvSpPr>
        <p:spPr bwMode="auto">
          <a:xfrm>
            <a:off x="7162800" y="4430688"/>
            <a:ext cx="14478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Leaf node</a:t>
            </a:r>
          </a:p>
        </p:txBody>
      </p:sp>
      <p:grpSp>
        <p:nvGrpSpPr>
          <p:cNvPr id="149" name="Group 75"/>
          <p:cNvGrpSpPr>
            <a:grpSpLocks/>
          </p:cNvGrpSpPr>
          <p:nvPr/>
        </p:nvGrpSpPr>
        <p:grpSpPr bwMode="auto">
          <a:xfrm>
            <a:off x="920750" y="5656238"/>
            <a:ext cx="749300" cy="749300"/>
            <a:chOff x="580" y="3748"/>
            <a:chExt cx="472" cy="472"/>
          </a:xfrm>
        </p:grpSpPr>
        <p:sp>
          <p:nvSpPr>
            <p:cNvPr id="150" name="Oval 76"/>
            <p:cNvSpPr>
              <a:spLocks noChangeArrowheads="1"/>
            </p:cNvSpPr>
            <p:nvPr/>
          </p:nvSpPr>
          <p:spPr bwMode="auto">
            <a:xfrm>
              <a:off x="724" y="3892"/>
              <a:ext cx="40" cy="40"/>
            </a:xfrm>
            <a:prstGeom prst="ellipse">
              <a:avLst/>
            </a:prstGeom>
            <a:solidFill>
              <a:srgbClr val="CC3300"/>
            </a:solidFill>
            <a:ln w="12700">
              <a:solidFill>
                <a:schemeClr val="tx1"/>
              </a:solidFill>
              <a:round/>
              <a:headEnd/>
              <a:tailEnd/>
            </a:ln>
            <a:effectLst/>
          </p:spPr>
          <p:txBody>
            <a:bodyPr wrap="none" anchor="ctr"/>
            <a:lstStyle/>
            <a:p>
              <a:endParaRPr lang="sr-Latn-CS"/>
            </a:p>
          </p:txBody>
        </p:sp>
        <p:sp>
          <p:nvSpPr>
            <p:cNvPr id="151" name="Oval 77"/>
            <p:cNvSpPr>
              <a:spLocks noChangeArrowheads="1"/>
            </p:cNvSpPr>
            <p:nvPr/>
          </p:nvSpPr>
          <p:spPr bwMode="auto">
            <a:xfrm>
              <a:off x="820" y="3988"/>
              <a:ext cx="40" cy="40"/>
            </a:xfrm>
            <a:prstGeom prst="ellipse">
              <a:avLst/>
            </a:prstGeom>
            <a:solidFill>
              <a:srgbClr val="CC3300"/>
            </a:solidFill>
            <a:ln w="12700">
              <a:solidFill>
                <a:schemeClr val="tx1"/>
              </a:solidFill>
              <a:round/>
              <a:headEnd/>
              <a:tailEnd/>
            </a:ln>
            <a:effectLst/>
          </p:spPr>
          <p:txBody>
            <a:bodyPr wrap="none" anchor="ctr"/>
            <a:lstStyle/>
            <a:p>
              <a:endParaRPr lang="sr-Latn-CS"/>
            </a:p>
          </p:txBody>
        </p:sp>
        <p:sp>
          <p:nvSpPr>
            <p:cNvPr id="152" name="Oval 78"/>
            <p:cNvSpPr>
              <a:spLocks noChangeArrowheads="1"/>
            </p:cNvSpPr>
            <p:nvPr/>
          </p:nvSpPr>
          <p:spPr bwMode="auto">
            <a:xfrm>
              <a:off x="820" y="3892"/>
              <a:ext cx="40" cy="40"/>
            </a:xfrm>
            <a:prstGeom prst="ellipse">
              <a:avLst/>
            </a:prstGeom>
            <a:solidFill>
              <a:srgbClr val="CC3300"/>
            </a:solidFill>
            <a:ln w="12700">
              <a:solidFill>
                <a:schemeClr val="tx1"/>
              </a:solidFill>
              <a:round/>
              <a:headEnd/>
              <a:tailEnd/>
            </a:ln>
            <a:effectLst/>
          </p:spPr>
          <p:txBody>
            <a:bodyPr wrap="none" anchor="ctr"/>
            <a:lstStyle/>
            <a:p>
              <a:endParaRPr lang="sr-Latn-CS"/>
            </a:p>
          </p:txBody>
        </p:sp>
        <p:sp>
          <p:nvSpPr>
            <p:cNvPr id="153" name="Oval 79"/>
            <p:cNvSpPr>
              <a:spLocks noChangeArrowheads="1"/>
            </p:cNvSpPr>
            <p:nvPr/>
          </p:nvSpPr>
          <p:spPr bwMode="auto">
            <a:xfrm>
              <a:off x="676" y="4084"/>
              <a:ext cx="40" cy="40"/>
            </a:xfrm>
            <a:prstGeom prst="ellipse">
              <a:avLst/>
            </a:prstGeom>
            <a:solidFill>
              <a:srgbClr val="CC3300"/>
            </a:solidFill>
            <a:ln w="12700">
              <a:solidFill>
                <a:schemeClr val="tx1"/>
              </a:solidFill>
              <a:round/>
              <a:headEnd/>
              <a:tailEnd/>
            </a:ln>
            <a:effectLst/>
          </p:spPr>
          <p:txBody>
            <a:bodyPr wrap="none" anchor="ctr"/>
            <a:lstStyle/>
            <a:p>
              <a:endParaRPr lang="sr-Latn-CS"/>
            </a:p>
          </p:txBody>
        </p:sp>
        <p:sp>
          <p:nvSpPr>
            <p:cNvPr id="154" name="Oval 80"/>
            <p:cNvSpPr>
              <a:spLocks noChangeArrowheads="1"/>
            </p:cNvSpPr>
            <p:nvPr/>
          </p:nvSpPr>
          <p:spPr bwMode="auto">
            <a:xfrm>
              <a:off x="676" y="3988"/>
              <a:ext cx="40" cy="40"/>
            </a:xfrm>
            <a:prstGeom prst="ellipse">
              <a:avLst/>
            </a:prstGeom>
            <a:solidFill>
              <a:srgbClr val="CC3300"/>
            </a:solidFill>
            <a:ln w="12700">
              <a:solidFill>
                <a:schemeClr val="tx1"/>
              </a:solidFill>
              <a:round/>
              <a:headEnd/>
              <a:tailEnd/>
            </a:ln>
            <a:effectLst/>
          </p:spPr>
          <p:txBody>
            <a:bodyPr wrap="none" anchor="ctr"/>
            <a:lstStyle/>
            <a:p>
              <a:endParaRPr lang="sr-Latn-CS"/>
            </a:p>
          </p:txBody>
        </p:sp>
        <p:sp>
          <p:nvSpPr>
            <p:cNvPr id="155" name="Oval 81"/>
            <p:cNvSpPr>
              <a:spLocks noChangeArrowheads="1"/>
            </p:cNvSpPr>
            <p:nvPr/>
          </p:nvSpPr>
          <p:spPr bwMode="auto">
            <a:xfrm>
              <a:off x="772" y="4036"/>
              <a:ext cx="40" cy="40"/>
            </a:xfrm>
            <a:prstGeom prst="ellipse">
              <a:avLst/>
            </a:prstGeom>
            <a:solidFill>
              <a:srgbClr val="CC3300"/>
            </a:solidFill>
            <a:ln w="12700">
              <a:solidFill>
                <a:schemeClr val="tx1"/>
              </a:solidFill>
              <a:round/>
              <a:headEnd/>
              <a:tailEnd/>
            </a:ln>
            <a:effectLst/>
          </p:spPr>
          <p:txBody>
            <a:bodyPr wrap="none" anchor="ctr"/>
            <a:lstStyle/>
            <a:p>
              <a:endParaRPr lang="sr-Latn-CS"/>
            </a:p>
          </p:txBody>
        </p:sp>
        <p:sp>
          <p:nvSpPr>
            <p:cNvPr id="156" name="Oval 82"/>
            <p:cNvSpPr>
              <a:spLocks noChangeArrowheads="1"/>
            </p:cNvSpPr>
            <p:nvPr/>
          </p:nvSpPr>
          <p:spPr bwMode="auto">
            <a:xfrm>
              <a:off x="916" y="4084"/>
              <a:ext cx="40" cy="40"/>
            </a:xfrm>
            <a:prstGeom prst="ellipse">
              <a:avLst/>
            </a:prstGeom>
            <a:solidFill>
              <a:srgbClr val="CC3300"/>
            </a:solidFill>
            <a:ln w="12700">
              <a:solidFill>
                <a:schemeClr val="tx1"/>
              </a:solidFill>
              <a:round/>
              <a:headEnd/>
              <a:tailEnd/>
            </a:ln>
            <a:effectLst/>
          </p:spPr>
          <p:txBody>
            <a:bodyPr wrap="none" anchor="ctr"/>
            <a:lstStyle/>
            <a:p>
              <a:endParaRPr lang="sr-Latn-CS"/>
            </a:p>
          </p:txBody>
        </p:sp>
        <p:sp>
          <p:nvSpPr>
            <p:cNvPr id="157" name="Oval 83"/>
            <p:cNvSpPr>
              <a:spLocks noChangeArrowheads="1"/>
            </p:cNvSpPr>
            <p:nvPr/>
          </p:nvSpPr>
          <p:spPr bwMode="auto">
            <a:xfrm>
              <a:off x="580" y="3748"/>
              <a:ext cx="472" cy="472"/>
            </a:xfrm>
            <a:prstGeom prst="ellipse">
              <a:avLst/>
            </a:prstGeom>
            <a:noFill/>
            <a:ln w="12700">
              <a:solidFill>
                <a:schemeClr val="tx1"/>
              </a:solidFill>
              <a:round/>
              <a:headEnd/>
              <a:tailEnd/>
            </a:ln>
            <a:effectLst/>
          </p:spPr>
          <p:txBody>
            <a:bodyPr wrap="none" anchor="ctr"/>
            <a:lstStyle/>
            <a:p>
              <a:endParaRPr lang="sr-Latn-CS"/>
            </a:p>
          </p:txBody>
        </p:sp>
      </p:grpSp>
      <p:sp>
        <p:nvSpPr>
          <p:cNvPr id="158" name="Line 84"/>
          <p:cNvSpPr>
            <a:spLocks noChangeShapeType="1"/>
          </p:cNvSpPr>
          <p:nvPr/>
        </p:nvSpPr>
        <p:spPr bwMode="auto">
          <a:xfrm>
            <a:off x="1371600" y="5497488"/>
            <a:ext cx="0" cy="152400"/>
          </a:xfrm>
          <a:prstGeom prst="line">
            <a:avLst/>
          </a:prstGeom>
          <a:noFill/>
          <a:ln w="38100" cmpd="dbl">
            <a:solidFill>
              <a:schemeClr val="tx1"/>
            </a:solidFill>
            <a:round/>
            <a:headEnd type="none" w="sm" len="sm"/>
            <a:tailEnd type="none" w="sm" len="sm"/>
          </a:ln>
          <a:effectLst/>
        </p:spPr>
        <p:txBody>
          <a:bodyPr wrap="none" anchor="ctr"/>
          <a:lstStyle/>
          <a:p>
            <a:endParaRPr lang="sr-Latn-CS"/>
          </a:p>
        </p:txBody>
      </p:sp>
      <p:sp>
        <p:nvSpPr>
          <p:cNvPr id="159" name="Rectangle 2"/>
          <p:cNvSpPr>
            <a:spLocks noGrp="1" noChangeArrowheads="1"/>
          </p:cNvSpPr>
          <p:nvPr>
            <p:ph type="title"/>
          </p:nvPr>
        </p:nvSpPr>
        <p:spPr>
          <a:xfrm>
            <a:off x="1366838" y="655613"/>
            <a:ext cx="2266950" cy="387350"/>
          </a:xfrm>
        </p:spPr>
        <p:txBody>
          <a:bodyPr/>
          <a:lstStyle/>
          <a:p>
            <a:r>
              <a:rPr lang="en-US" altLang="zh-CN" sz="3200">
                <a:ea typeface="宋体" charset="-122"/>
              </a:rPr>
              <a:t>CF Tree</a:t>
            </a:r>
            <a:endParaRPr lang="en-US" altLang="zh-CN" sz="4000" b="1">
              <a:ea typeface="宋体" charset="-122"/>
            </a:endParaRPr>
          </a:p>
        </p:txBody>
      </p:sp>
      <p:grpSp>
        <p:nvGrpSpPr>
          <p:cNvPr id="160" name="Group 3"/>
          <p:cNvGrpSpPr>
            <a:grpSpLocks/>
          </p:cNvGrpSpPr>
          <p:nvPr/>
        </p:nvGrpSpPr>
        <p:grpSpPr bwMode="auto">
          <a:xfrm>
            <a:off x="1981200" y="1154088"/>
            <a:ext cx="4953000" cy="914400"/>
            <a:chOff x="1152" y="816"/>
            <a:chExt cx="3120" cy="576"/>
          </a:xfrm>
        </p:grpSpPr>
        <p:sp>
          <p:nvSpPr>
            <p:cNvPr id="161" name="Line 4"/>
            <p:cNvSpPr>
              <a:spLocks noChangeShapeType="1"/>
            </p:cNvSpPr>
            <p:nvPr/>
          </p:nvSpPr>
          <p:spPr bwMode="auto">
            <a:xfrm>
              <a:off x="2187" y="816"/>
              <a:ext cx="0" cy="576"/>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62" name="Rectangle 5"/>
            <p:cNvSpPr>
              <a:spLocks noChangeArrowheads="1"/>
            </p:cNvSpPr>
            <p:nvPr/>
          </p:nvSpPr>
          <p:spPr bwMode="auto">
            <a:xfrm>
              <a:off x="1156" y="820"/>
              <a:ext cx="3016" cy="568"/>
            </a:xfrm>
            <a:prstGeom prst="rect">
              <a:avLst/>
            </a:prstGeom>
            <a:noFill/>
            <a:ln w="12700">
              <a:solidFill>
                <a:schemeClr val="tx1"/>
              </a:solidFill>
              <a:miter lim="800000"/>
              <a:headEnd/>
              <a:tailEnd/>
            </a:ln>
            <a:effectLst/>
          </p:spPr>
          <p:txBody>
            <a:bodyPr wrap="none" anchor="ctr"/>
            <a:lstStyle/>
            <a:p>
              <a:endParaRPr lang="sr-Latn-CS"/>
            </a:p>
          </p:txBody>
        </p:sp>
        <p:sp>
          <p:nvSpPr>
            <p:cNvPr id="163" name="Line 6"/>
            <p:cNvSpPr>
              <a:spLocks noChangeShapeType="1"/>
            </p:cNvSpPr>
            <p:nvPr/>
          </p:nvSpPr>
          <p:spPr bwMode="auto">
            <a:xfrm>
              <a:off x="1670" y="816"/>
              <a:ext cx="0" cy="576"/>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64" name="Line 7"/>
            <p:cNvSpPr>
              <a:spLocks noChangeShapeType="1"/>
            </p:cNvSpPr>
            <p:nvPr/>
          </p:nvSpPr>
          <p:spPr bwMode="auto">
            <a:xfrm>
              <a:off x="3570" y="816"/>
              <a:ext cx="0" cy="576"/>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65" name="Line 8"/>
            <p:cNvSpPr>
              <a:spLocks noChangeShapeType="1"/>
            </p:cNvSpPr>
            <p:nvPr/>
          </p:nvSpPr>
          <p:spPr bwMode="auto">
            <a:xfrm>
              <a:off x="2708" y="816"/>
              <a:ext cx="0" cy="576"/>
            </a:xfrm>
            <a:prstGeom prst="line">
              <a:avLst/>
            </a:prstGeom>
            <a:noFill/>
            <a:ln w="12700">
              <a:solidFill>
                <a:schemeClr val="tx1"/>
              </a:solidFill>
              <a:round/>
              <a:headEnd type="none" w="sm" len="sm"/>
              <a:tailEnd type="none" w="sm" len="sm"/>
            </a:ln>
            <a:effectLst/>
          </p:spPr>
          <p:txBody>
            <a:bodyPr wrap="none" anchor="ctr"/>
            <a:lstStyle/>
            <a:p>
              <a:endParaRPr lang="sr-Latn-CS"/>
            </a:p>
          </p:txBody>
        </p:sp>
        <p:sp>
          <p:nvSpPr>
            <p:cNvPr id="166" name="Line 9"/>
            <p:cNvSpPr>
              <a:spLocks noChangeShapeType="1"/>
            </p:cNvSpPr>
            <p:nvPr/>
          </p:nvSpPr>
          <p:spPr bwMode="auto">
            <a:xfrm>
              <a:off x="1152" y="1104"/>
              <a:ext cx="1728" cy="0"/>
            </a:xfrm>
            <a:prstGeom prst="line">
              <a:avLst/>
            </a:prstGeom>
            <a:noFill/>
            <a:ln w="12700">
              <a:solidFill>
                <a:schemeClr val="tx1"/>
              </a:solidFill>
              <a:prstDash val="lgDash"/>
              <a:round/>
              <a:headEnd type="none" w="sm" len="sm"/>
              <a:tailEnd type="none" w="sm" len="sm"/>
            </a:ln>
            <a:effectLst/>
          </p:spPr>
          <p:txBody>
            <a:bodyPr wrap="none" anchor="ctr"/>
            <a:lstStyle/>
            <a:p>
              <a:endParaRPr lang="sr-Latn-CS"/>
            </a:p>
          </p:txBody>
        </p:sp>
        <p:sp>
          <p:nvSpPr>
            <p:cNvPr id="167" name="Line 10"/>
            <p:cNvSpPr>
              <a:spLocks noChangeShapeType="1"/>
            </p:cNvSpPr>
            <p:nvPr/>
          </p:nvSpPr>
          <p:spPr bwMode="auto">
            <a:xfrm>
              <a:off x="3408" y="1104"/>
              <a:ext cx="768" cy="0"/>
            </a:xfrm>
            <a:prstGeom prst="line">
              <a:avLst/>
            </a:prstGeom>
            <a:noFill/>
            <a:ln w="12700">
              <a:solidFill>
                <a:schemeClr val="tx1"/>
              </a:solidFill>
              <a:prstDash val="lgDash"/>
              <a:round/>
              <a:headEnd type="none" w="sm" len="sm"/>
              <a:tailEnd type="none" w="sm" len="sm"/>
            </a:ln>
            <a:effectLst/>
          </p:spPr>
          <p:txBody>
            <a:bodyPr wrap="none" anchor="ctr"/>
            <a:lstStyle/>
            <a:p>
              <a:endParaRPr lang="sr-Latn-CS"/>
            </a:p>
          </p:txBody>
        </p:sp>
        <p:sp>
          <p:nvSpPr>
            <p:cNvPr id="168" name="Rectangle 11"/>
            <p:cNvSpPr>
              <a:spLocks noChangeArrowheads="1"/>
            </p:cNvSpPr>
            <p:nvPr/>
          </p:nvSpPr>
          <p:spPr bwMode="auto">
            <a:xfrm>
              <a:off x="1200" y="816"/>
              <a:ext cx="432" cy="288"/>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1</a:t>
              </a:r>
            </a:p>
          </p:txBody>
        </p:sp>
        <p:sp>
          <p:nvSpPr>
            <p:cNvPr id="169" name="Rectangle 12"/>
            <p:cNvSpPr>
              <a:spLocks noChangeArrowheads="1"/>
            </p:cNvSpPr>
            <p:nvPr/>
          </p:nvSpPr>
          <p:spPr bwMode="auto">
            <a:xfrm>
              <a:off x="1200" y="1152"/>
              <a:ext cx="576" cy="231"/>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1800">
                  <a:latin typeface="Times New Roman" pitchFamily="18" charset="0"/>
                  <a:ea typeface="宋体" charset="-122"/>
                </a:rPr>
                <a:t>child</a:t>
              </a:r>
              <a:r>
                <a:rPr lang="en-US" altLang="zh-CN" baseline="-25000">
                  <a:latin typeface="Times New Roman" pitchFamily="18" charset="0"/>
                  <a:ea typeface="宋体" charset="-122"/>
                </a:rPr>
                <a:t>1</a:t>
              </a:r>
            </a:p>
          </p:txBody>
        </p:sp>
        <p:sp>
          <p:nvSpPr>
            <p:cNvPr id="170" name="Rectangle 13"/>
            <p:cNvSpPr>
              <a:spLocks noChangeArrowheads="1"/>
            </p:cNvSpPr>
            <p:nvPr/>
          </p:nvSpPr>
          <p:spPr bwMode="auto">
            <a:xfrm>
              <a:off x="2208" y="816"/>
              <a:ext cx="432" cy="288"/>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3</a:t>
              </a:r>
            </a:p>
          </p:txBody>
        </p:sp>
        <p:sp>
          <p:nvSpPr>
            <p:cNvPr id="171" name="Rectangle 14"/>
            <p:cNvSpPr>
              <a:spLocks noChangeArrowheads="1"/>
            </p:cNvSpPr>
            <p:nvPr/>
          </p:nvSpPr>
          <p:spPr bwMode="auto">
            <a:xfrm>
              <a:off x="2208" y="1152"/>
              <a:ext cx="576" cy="231"/>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1800">
                  <a:latin typeface="Times New Roman" pitchFamily="18" charset="0"/>
                  <a:ea typeface="宋体" charset="-122"/>
                </a:rPr>
                <a:t>child</a:t>
              </a:r>
              <a:r>
                <a:rPr lang="en-US" altLang="zh-CN" baseline="-25000">
                  <a:latin typeface="Times New Roman" pitchFamily="18" charset="0"/>
                  <a:ea typeface="宋体" charset="-122"/>
                </a:rPr>
                <a:t>3</a:t>
              </a:r>
            </a:p>
          </p:txBody>
        </p:sp>
        <p:sp>
          <p:nvSpPr>
            <p:cNvPr id="172" name="Rectangle 15"/>
            <p:cNvSpPr>
              <a:spLocks noChangeArrowheads="1"/>
            </p:cNvSpPr>
            <p:nvPr/>
          </p:nvSpPr>
          <p:spPr bwMode="auto">
            <a:xfrm>
              <a:off x="1728" y="816"/>
              <a:ext cx="432" cy="288"/>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2</a:t>
              </a:r>
            </a:p>
          </p:txBody>
        </p:sp>
        <p:sp>
          <p:nvSpPr>
            <p:cNvPr id="173" name="Rectangle 16"/>
            <p:cNvSpPr>
              <a:spLocks noChangeArrowheads="1"/>
            </p:cNvSpPr>
            <p:nvPr/>
          </p:nvSpPr>
          <p:spPr bwMode="auto">
            <a:xfrm>
              <a:off x="1728" y="1152"/>
              <a:ext cx="576" cy="231"/>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1800">
                  <a:latin typeface="Times New Roman" pitchFamily="18" charset="0"/>
                  <a:ea typeface="宋体" charset="-122"/>
                </a:rPr>
                <a:t>child</a:t>
              </a:r>
              <a:r>
                <a:rPr lang="en-US" altLang="zh-CN" baseline="-25000">
                  <a:latin typeface="Times New Roman" pitchFamily="18" charset="0"/>
                  <a:ea typeface="宋体" charset="-122"/>
                </a:rPr>
                <a:t>2</a:t>
              </a:r>
            </a:p>
          </p:txBody>
        </p:sp>
        <p:sp>
          <p:nvSpPr>
            <p:cNvPr id="174" name="Rectangle 17"/>
            <p:cNvSpPr>
              <a:spLocks noChangeArrowheads="1"/>
            </p:cNvSpPr>
            <p:nvPr/>
          </p:nvSpPr>
          <p:spPr bwMode="auto">
            <a:xfrm>
              <a:off x="3696" y="816"/>
              <a:ext cx="432" cy="288"/>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CF</a:t>
              </a:r>
              <a:r>
                <a:rPr lang="en-US" altLang="zh-CN" baseline="-25000">
                  <a:latin typeface="Times New Roman" pitchFamily="18" charset="0"/>
                  <a:ea typeface="宋体" charset="-122"/>
                </a:rPr>
                <a:t>6</a:t>
              </a:r>
            </a:p>
          </p:txBody>
        </p:sp>
        <p:sp>
          <p:nvSpPr>
            <p:cNvPr id="175" name="Rectangle 18"/>
            <p:cNvSpPr>
              <a:spLocks noChangeArrowheads="1"/>
            </p:cNvSpPr>
            <p:nvPr/>
          </p:nvSpPr>
          <p:spPr bwMode="auto">
            <a:xfrm>
              <a:off x="3696" y="1152"/>
              <a:ext cx="576" cy="231"/>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sz="1800">
                  <a:latin typeface="Times New Roman" pitchFamily="18" charset="0"/>
                  <a:ea typeface="宋体" charset="-122"/>
                </a:rPr>
                <a:t>child</a:t>
              </a:r>
              <a:r>
                <a:rPr lang="en-US" altLang="zh-CN" baseline="-25000">
                  <a:latin typeface="Times New Roman" pitchFamily="18" charset="0"/>
                  <a:ea typeface="宋体" charset="-122"/>
                </a:rPr>
                <a:t>6</a:t>
              </a:r>
            </a:p>
          </p:txBody>
        </p:sp>
      </p:grpSp>
      <p:sp>
        <p:nvSpPr>
          <p:cNvPr id="176" name="Rectangle 67"/>
          <p:cNvSpPr>
            <a:spLocks noChangeArrowheads="1"/>
          </p:cNvSpPr>
          <p:nvPr/>
        </p:nvSpPr>
        <p:spPr bwMode="auto">
          <a:xfrm>
            <a:off x="609600" y="1458888"/>
            <a:ext cx="1066800" cy="1004888"/>
          </a:xfrm>
          <a:prstGeom prst="rect">
            <a:avLst/>
          </a:prstGeom>
          <a:solidFill>
            <a:schemeClr val="bg1"/>
          </a:solid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B = 7</a:t>
            </a:r>
          </a:p>
          <a:p>
            <a:pPr eaLnBrk="0" hangingPunct="0">
              <a:spcBef>
                <a:spcPct val="50000"/>
              </a:spcBef>
            </a:pPr>
            <a:r>
              <a:rPr lang="en-US" altLang="zh-CN">
                <a:latin typeface="Times New Roman" pitchFamily="18" charset="0"/>
                <a:ea typeface="宋体" charset="-122"/>
              </a:rPr>
              <a:t>L = 6</a:t>
            </a:r>
          </a:p>
        </p:txBody>
      </p:sp>
      <p:sp>
        <p:nvSpPr>
          <p:cNvPr id="177" name="Line 69"/>
          <p:cNvSpPr>
            <a:spLocks noChangeShapeType="1"/>
          </p:cNvSpPr>
          <p:nvPr/>
        </p:nvSpPr>
        <p:spPr bwMode="auto">
          <a:xfrm>
            <a:off x="5029200" y="1611288"/>
            <a:ext cx="304800" cy="0"/>
          </a:xfrm>
          <a:prstGeom prst="line">
            <a:avLst/>
          </a:prstGeom>
          <a:noFill/>
          <a:ln w="25400">
            <a:solidFill>
              <a:schemeClr val="tx1"/>
            </a:solidFill>
            <a:prstDash val="sysDot"/>
            <a:round/>
            <a:headEnd type="none" w="sm" len="sm"/>
            <a:tailEnd type="none" w="sm" len="sm"/>
          </a:ln>
          <a:effectLst/>
        </p:spPr>
        <p:txBody>
          <a:bodyPr wrap="none" anchor="ctr"/>
          <a:lstStyle/>
          <a:p>
            <a:endParaRPr lang="sr-Latn-CS"/>
          </a:p>
        </p:txBody>
      </p:sp>
      <p:sp>
        <p:nvSpPr>
          <p:cNvPr id="178" name="Rectangle 71"/>
          <p:cNvSpPr>
            <a:spLocks noChangeArrowheads="1"/>
          </p:cNvSpPr>
          <p:nvPr/>
        </p:nvSpPr>
        <p:spPr bwMode="auto">
          <a:xfrm>
            <a:off x="3886200" y="620688"/>
            <a:ext cx="990600" cy="45720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en-US" altLang="zh-CN">
                <a:latin typeface="Times New Roman" pitchFamily="18" charset="0"/>
                <a:ea typeface="宋体" charset="-122"/>
              </a:rPr>
              <a:t>Root</a:t>
            </a:r>
          </a:p>
        </p:txBody>
      </p:sp>
    </p:spTree>
  </p:cSld>
  <p:clrMapOvr>
    <a:masterClrMapping/>
  </p:clrMapOvr>
  <p:transition spd="slow">
    <p:fade/>
  </p:transition>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0" y="-243408"/>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000" kern="0" dirty="0">
                <a:solidFill>
                  <a:schemeClr val="bg2"/>
                </a:solidFill>
                <a:effectLst>
                  <a:outerShdw blurRad="38100" dist="38100" dir="2700000" algn="tl">
                    <a:srgbClr val="C0C0C0"/>
                  </a:outerShdw>
                </a:effectLst>
                <a:latin typeface="+mj-lt"/>
                <a:ea typeface="+mj-ea"/>
                <a:cs typeface="+mj-cs"/>
              </a:rPr>
              <a:t>CF-tree </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8" name="Rectangle 6"/>
          <p:cNvSpPr>
            <a:spLocks noChangeArrowheads="1"/>
          </p:cNvSpPr>
          <p:nvPr/>
        </p:nvSpPr>
        <p:spPr bwMode="auto">
          <a:xfrm>
            <a:off x="0" y="476672"/>
            <a:ext cx="8820472" cy="792088"/>
          </a:xfrm>
          <a:prstGeom prst="rect">
            <a:avLst/>
          </a:prstGeom>
          <a:noFill/>
          <a:ln w="9525">
            <a:noFill/>
            <a:miter lim="800000"/>
            <a:headEnd/>
            <a:tailEnd/>
          </a:ln>
        </p:spPr>
        <p:txBody>
          <a:bodyPr/>
          <a:lstStyle/>
          <a:p>
            <a:r>
              <a:rPr lang="en-US" dirty="0"/>
              <a:t> The BIRCH method is as follows:</a:t>
            </a:r>
          </a:p>
          <a:p>
            <a:pPr marL="342900" indent="-342900">
              <a:buAutoNum type="arabicPeriod"/>
            </a:pPr>
            <a:r>
              <a:rPr lang="en-US" dirty="0"/>
              <a:t>Scan the data and build the CF tree.</a:t>
            </a:r>
          </a:p>
          <a:p>
            <a:pPr marL="342900" indent="-342900">
              <a:buAutoNum type="arabicPeriod" startAt="2"/>
            </a:pPr>
            <a:r>
              <a:rPr lang="en-US" dirty="0"/>
              <a:t>If the memory buffer is exceeded during the construction of the tree, treat the leaves of the current tree as if they were objects. Raise the tolerance,  and build another (smaller) tree from the cluster-features and the remaining objects. Loop between Step </a:t>
            </a:r>
            <a:r>
              <a:rPr lang="en-US" b="1" dirty="0"/>
              <a:t>1</a:t>
            </a:r>
            <a:r>
              <a:rPr lang="en-US" dirty="0"/>
              <a:t> and Step </a:t>
            </a:r>
            <a:r>
              <a:rPr lang="en-US" b="1" dirty="0"/>
              <a:t>2</a:t>
            </a:r>
            <a:r>
              <a:rPr lang="en-US" dirty="0"/>
              <a:t> until the tree fits into main memory.</a:t>
            </a:r>
            <a:endParaRPr lang="en-US" b="1" dirty="0">
              <a:latin typeface="Cambria Math" pitchFamily="18" charset="0"/>
              <a:ea typeface="Cambria Math" pitchFamily="18" charset="0"/>
            </a:endParaRPr>
          </a:p>
          <a:p>
            <a:pPr marL="342900" indent="-342900">
              <a:buAutoNum type="arabicPeriod" startAt="3"/>
            </a:pPr>
            <a:r>
              <a:rPr lang="en-US" dirty="0"/>
              <a:t>Use the hierarchical clustering method to group the cluster-features into </a:t>
            </a:r>
            <a:r>
              <a:rPr lang="en-US" b="1" dirty="0">
                <a:latin typeface="Cambria Math" pitchFamily="18" charset="0"/>
                <a:ea typeface="Cambria Math" pitchFamily="18" charset="0"/>
              </a:rPr>
              <a:t>k</a:t>
            </a:r>
            <a:r>
              <a:rPr lang="en-US" dirty="0"/>
              <a:t> groups.</a:t>
            </a:r>
          </a:p>
          <a:p>
            <a:r>
              <a:rPr lang="en-US" b="1" dirty="0">
                <a:latin typeface="Cambria Math" pitchFamily="18" charset="0"/>
                <a:ea typeface="Cambria Math" pitchFamily="18" charset="0"/>
              </a:rPr>
              <a:t>4</a:t>
            </a:r>
            <a:r>
              <a:rPr lang="en-US" dirty="0"/>
              <a:t>. Allocate objects to the nearest cluster.</a:t>
            </a:r>
          </a:p>
          <a:p>
            <a:endParaRPr lang="en-US" dirty="0"/>
          </a:p>
          <a:p>
            <a:endParaRPr lang="en-US" dirty="0"/>
          </a:p>
          <a:p>
            <a:endParaRPr lang="en-US" dirty="0"/>
          </a:p>
          <a:p>
            <a:endParaRPr lang="en-US" dirty="0"/>
          </a:p>
          <a:p>
            <a:endParaRPr lang="en-US" dirty="0"/>
          </a:p>
          <a:p>
            <a:pPr marL="742950" lvl="1" indent="-285750">
              <a:spcBef>
                <a:spcPct val="20000"/>
              </a:spcBef>
              <a:buClr>
                <a:schemeClr val="accent2"/>
              </a:buClr>
              <a:buSzPct val="80000"/>
              <a:buFont typeface="Wingdings" pitchFamily="2" charset="2"/>
              <a:buChar char="¨"/>
            </a:pPr>
            <a:endParaRPr lang="en-US" dirty="0"/>
          </a:p>
        </p:txBody>
      </p:sp>
      <p:pic>
        <p:nvPicPr>
          <p:cNvPr id="223234" name="Picture 2"/>
          <p:cNvPicPr>
            <a:picLocks noChangeAspect="1" noChangeArrowheads="1"/>
          </p:cNvPicPr>
          <p:nvPr/>
        </p:nvPicPr>
        <p:blipFill>
          <a:blip r:embed="rId3" cstate="print"/>
          <a:srcRect/>
          <a:stretch>
            <a:fillRect/>
          </a:stretch>
        </p:blipFill>
        <p:spPr bwMode="auto">
          <a:xfrm>
            <a:off x="251520" y="2752725"/>
            <a:ext cx="8892480" cy="4105275"/>
          </a:xfrm>
          <a:prstGeom prst="rect">
            <a:avLst/>
          </a:prstGeom>
          <a:noFill/>
          <a:ln w="9525">
            <a:noFill/>
            <a:miter lim="800000"/>
            <a:headEnd/>
            <a:tailEnd/>
          </a:ln>
        </p:spPr>
      </p:pic>
    </p:spTree>
  </p:cSld>
  <p:clrMapOvr>
    <a:masterClrMapping/>
  </p:clrMapOvr>
  <p:transition spd="slow">
    <p:fade/>
  </p:transition>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0" y="-243408"/>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000" kern="0" dirty="0">
                <a:solidFill>
                  <a:schemeClr val="bg2"/>
                </a:solidFill>
                <a:effectLst>
                  <a:outerShdw blurRad="38100" dist="38100" dir="2700000" algn="tl">
                    <a:srgbClr val="C0C0C0"/>
                  </a:outerShdw>
                </a:effectLst>
                <a:latin typeface="+mj-lt"/>
                <a:ea typeface="+mj-ea"/>
                <a:cs typeface="+mj-cs"/>
              </a:rPr>
              <a:t>Conclusion </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39" name="Date Placeholder 5"/>
          <p:cNvSpPr txBox="1">
            <a:spLocks/>
          </p:cNvSpPr>
          <p:nvPr/>
        </p:nvSpPr>
        <p:spPr bwMode="auto">
          <a:xfrm>
            <a:off x="251520" y="6309320"/>
            <a:ext cx="213360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Milan Ba</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šić</a:t>
            </a:r>
            <a:endParaRPr kumimoji="0" lang="en-US" sz="1400" b="0" i="0" u="none" strike="noStrike" kern="1200" cap="none" spc="0" normalizeH="0" baseline="0" noProof="1">
              <a:ln>
                <a:noFill/>
              </a:ln>
              <a:solidFill>
                <a:schemeClr val="tx1"/>
              </a:solidFill>
              <a:effectLst/>
              <a:uLnTx/>
              <a:uFillTx/>
              <a:latin typeface="Arial" charset="0"/>
              <a:ea typeface="+mn-ea"/>
              <a:cs typeface="Arial" charset="0"/>
            </a:endParaRPr>
          </a:p>
        </p:txBody>
      </p:sp>
      <p:sp>
        <p:nvSpPr>
          <p:cNvPr id="190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sp>
        <p:nvSpPr>
          <p:cNvPr id="9" name="Rectangle 6"/>
          <p:cNvSpPr>
            <a:spLocks noChangeArrowheads="1"/>
          </p:cNvSpPr>
          <p:nvPr/>
        </p:nvSpPr>
        <p:spPr bwMode="auto">
          <a:xfrm>
            <a:off x="0" y="105273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The most successful clustering methods store summary statistics in trees. Building a tree only requires a single scan of the data. Insertion of new object into an existing tree is usually straight-forward. By constraining the amount of memory available in the tree building process, it is possible for the tree to adapt to t into main memory</a:t>
            </a:r>
          </a:p>
          <a:p>
            <a:pPr marL="342900" lvl="1" indent="-342900">
              <a:spcBef>
                <a:spcPct val="20000"/>
              </a:spcBef>
              <a:buClr>
                <a:schemeClr val="bg2"/>
              </a:buClr>
              <a:buSzPct val="75000"/>
              <a:buFont typeface="Wingdings" pitchFamily="2" charset="2"/>
              <a:buChar char="n"/>
            </a:pPr>
            <a:r>
              <a:rPr lang="en-US" dirty="0"/>
              <a:t>Definition of clusters via the connection of dense regions has provided ways to estimate the number of </a:t>
            </a:r>
            <a:r>
              <a:rPr lang="en-US" b="1" dirty="0"/>
              <a:t>groups </a:t>
            </a:r>
            <a:r>
              <a:rPr lang="en-US" b="1" dirty="0">
                <a:latin typeface="Cambria Math" pitchFamily="18" charset="0"/>
                <a:ea typeface="Cambria Math" pitchFamily="18" charset="0"/>
              </a:rPr>
              <a:t>k</a:t>
            </a:r>
            <a:r>
              <a:rPr lang="en-US" dirty="0"/>
              <a:t>. Coupled with the quantization of the data space, this has allowed methods to: find clusters of </a:t>
            </a:r>
            <a:r>
              <a:rPr lang="en-US" b="1" dirty="0">
                <a:solidFill>
                  <a:srgbClr val="009900"/>
                </a:solidFill>
              </a:rPr>
              <a:t>arbitrary shape</a:t>
            </a:r>
            <a:r>
              <a:rPr lang="en-US" dirty="0"/>
              <a:t>; </a:t>
            </a:r>
            <a:r>
              <a:rPr lang="en-US" b="1" dirty="0">
                <a:solidFill>
                  <a:srgbClr val="009900"/>
                </a:solidFill>
              </a:rPr>
              <a:t>identify outliers</a:t>
            </a:r>
            <a:r>
              <a:rPr lang="en-US" dirty="0"/>
              <a:t> as sparse regions; and offer further </a:t>
            </a:r>
            <a:r>
              <a:rPr lang="en-US" b="1" dirty="0">
                <a:solidFill>
                  <a:srgbClr val="009900"/>
                </a:solidFill>
              </a:rPr>
              <a:t>computational speed-ups </a:t>
            </a:r>
            <a:r>
              <a:rPr lang="en-US" dirty="0"/>
              <a:t>through ignoring sparse/empty regions of the data space</a:t>
            </a:r>
          </a:p>
          <a:p>
            <a:pPr marL="342900" lvl="1" indent="-342900">
              <a:spcBef>
                <a:spcPct val="20000"/>
              </a:spcBef>
              <a:buClr>
                <a:schemeClr val="bg2"/>
              </a:buClr>
              <a:buSzPct val="75000"/>
              <a:buFont typeface="Wingdings" pitchFamily="2" charset="2"/>
              <a:buChar char="n"/>
            </a:pPr>
            <a:r>
              <a:rPr lang="en-US" b="1" dirty="0"/>
              <a:t>Future work (on line systems): </a:t>
            </a:r>
            <a:r>
              <a:rPr lang="en-US" dirty="0"/>
              <a:t>the ability to cluster data arriving in a constant stream is also very important. The use of tree-based data structures within these systems should be explored as they are likely to be very effective. The importance of </a:t>
            </a:r>
            <a:r>
              <a:rPr lang="en-US" b="1" dirty="0">
                <a:solidFill>
                  <a:srgbClr val="009900"/>
                </a:solidFill>
              </a:rPr>
              <a:t>outlier detection</a:t>
            </a:r>
            <a:r>
              <a:rPr lang="en-US" dirty="0"/>
              <a:t>, as well as cluster detection should </a:t>
            </a:r>
            <a:r>
              <a:rPr lang="sr-Latn-CS" dirty="0"/>
              <a:t>stressed.</a:t>
            </a:r>
            <a:endParaRPr lang="en-US" b="1" dirty="0"/>
          </a:p>
          <a:p>
            <a:pPr marL="342900" lvl="1" indent="-342900">
              <a:spcBef>
                <a:spcPct val="20000"/>
              </a:spcBef>
              <a:buClr>
                <a:schemeClr val="bg2"/>
              </a:buClr>
              <a:buSzPct val="75000"/>
              <a:buFont typeface="Wingdings" pitchFamily="2" charset="2"/>
              <a:buChar char="n"/>
            </a:pPr>
            <a:endParaRPr lang="en-US" dirty="0">
              <a:solidFill>
                <a:srgbClr val="009900"/>
              </a:solidFill>
              <a:latin typeface="Cambria Math" pitchFamily="18" charset="0"/>
              <a:ea typeface="Cambria Math" pitchFamily="18" charset="0"/>
            </a:endParaRPr>
          </a:p>
          <a:p>
            <a:pPr marL="742950" lvl="1" indent="-285750">
              <a:spcBef>
                <a:spcPct val="20000"/>
              </a:spcBef>
              <a:buClr>
                <a:schemeClr val="accent2"/>
              </a:buClr>
              <a:buSzPct val="80000"/>
            </a:pPr>
            <a:endParaRPr lang="sr-Latn-CS" dirty="0"/>
          </a:p>
          <a:p>
            <a:pPr marL="742950" lvl="1" indent="-285750">
              <a:spcBef>
                <a:spcPct val="20000"/>
              </a:spcBef>
              <a:buClr>
                <a:schemeClr val="accent2"/>
              </a:buClr>
              <a:buSzPct val="80000"/>
              <a:buFont typeface="Wingdings" pitchFamily="2" charset="2"/>
              <a:buChar char="¨"/>
            </a:pPr>
            <a:endParaRPr lang="sr-Latn-CS" b="1"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44624"/>
            <a:ext cx="8229600" cy="503238"/>
          </a:xfrm>
        </p:spPr>
        <p:txBody>
          <a:bodyPr/>
          <a:lstStyle/>
          <a:p>
            <a:pPr algn="ctr" eaLnBrk="1" hangingPunct="1">
              <a:defRPr/>
            </a:pPr>
            <a:r>
              <a:rPr lang="en-US" sz="4000" dirty="0">
                <a:solidFill>
                  <a:schemeClr val="bg2"/>
                </a:solidFill>
                <a:effectLst>
                  <a:outerShdw blurRad="38100" dist="38100" dir="2700000" algn="tl">
                    <a:srgbClr val="C0C0C0"/>
                  </a:outerShdw>
                </a:effectLst>
              </a:rPr>
              <a:t>Notion and notation</a:t>
            </a:r>
            <a:endParaRPr lang="sr-Latn-CS" sz="4000" dirty="0">
              <a:solidFill>
                <a:schemeClr val="bg2"/>
              </a:solidFill>
              <a:effectLst>
                <a:outerShdw blurRad="38100" dist="38100" dir="2700000" algn="tl">
                  <a:srgbClr val="C0C0C0"/>
                </a:outerShdw>
              </a:effectLst>
            </a:endParaRPr>
          </a:p>
        </p:txBody>
      </p:sp>
      <p:sp>
        <p:nvSpPr>
          <p:cNvPr id="54275" name="Date Placeholder 5"/>
          <p:cNvSpPr>
            <a:spLocks noGrp="1"/>
          </p:cNvSpPr>
          <p:nvPr>
            <p:ph type="dt" sz="quarter" idx="10"/>
          </p:nvPr>
        </p:nvSpPr>
        <p:spPr>
          <a:xfrm>
            <a:off x="395536" y="6546850"/>
            <a:ext cx="2133600" cy="311150"/>
          </a:xfrm>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43</a:t>
            </a:fld>
            <a:endParaRPr lang="en-US"/>
          </a:p>
        </p:txBody>
      </p:sp>
      <p:sp>
        <p:nvSpPr>
          <p:cNvPr id="19" name="Rectangle 6"/>
          <p:cNvSpPr>
            <a:spLocks noChangeArrowheads="1"/>
          </p:cNvSpPr>
          <p:nvPr/>
        </p:nvSpPr>
        <p:spPr bwMode="auto">
          <a:xfrm>
            <a:off x="0" y="548680"/>
            <a:ext cx="9144000"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sr-Latn-CS" sz="2100" b="1" dirty="0">
                <a:latin typeface="Cambria Math" pitchFamily="18" charset="0"/>
                <a:ea typeface="Cambria Math" pitchFamily="18" charset="0"/>
              </a:rPr>
              <a:t>G(V,</a:t>
            </a:r>
            <a:r>
              <a:rPr lang="en-US" sz="2100" b="1" dirty="0">
                <a:latin typeface="Cambria Math" pitchFamily="18" charset="0"/>
                <a:ea typeface="Cambria Math" pitchFamily="18" charset="0"/>
              </a:rPr>
              <a:t> </a:t>
            </a:r>
            <a:r>
              <a:rPr lang="sr-Latn-CS" sz="2100" b="1" dirty="0">
                <a:latin typeface="Cambria Math" pitchFamily="18" charset="0"/>
                <a:ea typeface="Cambria Math" pitchFamily="18" charset="0"/>
              </a:rPr>
              <a:t>E)</a:t>
            </a:r>
            <a:r>
              <a:rPr lang="sr-Latn-CS" sz="2000" b="1" dirty="0"/>
              <a:t> </a:t>
            </a:r>
            <a:r>
              <a:rPr lang="sr-Latn-CS" sz="2000" dirty="0"/>
              <a:t>finite undirected graph with </a:t>
            </a:r>
            <a:r>
              <a:rPr lang="en-US" sz="2000" b="1" dirty="0"/>
              <a:t>|</a:t>
            </a:r>
            <a:r>
              <a:rPr lang="sr-Latn-CS" sz="2000" b="1" dirty="0">
                <a:latin typeface="Cambria Math" pitchFamily="18" charset="0"/>
                <a:ea typeface="Cambria Math" pitchFamily="18" charset="0"/>
              </a:rPr>
              <a:t>V</a:t>
            </a:r>
            <a:r>
              <a:rPr lang="en-US" sz="2000" b="1" dirty="0">
                <a:latin typeface="Cambria Math" pitchFamily="18" charset="0"/>
                <a:ea typeface="Cambria Math" pitchFamily="18" charset="0"/>
              </a:rPr>
              <a:t>|=n</a:t>
            </a:r>
            <a:endParaRPr lang="sr-Latn-CS" sz="2000" b="1" dirty="0"/>
          </a:p>
          <a:p>
            <a:pPr marL="342900" indent="-342900">
              <a:spcBef>
                <a:spcPct val="20000"/>
              </a:spcBef>
              <a:buClr>
                <a:schemeClr val="bg2"/>
              </a:buClr>
              <a:buSzPct val="75000"/>
              <a:buFont typeface="Wingdings" pitchFamily="2" charset="2"/>
              <a:buChar char="n"/>
            </a:pPr>
            <a:r>
              <a:rPr lang="en-US" sz="2000" dirty="0"/>
              <a:t>A </a:t>
            </a:r>
            <a:r>
              <a:rPr lang="en-US" sz="2000" b="1" i="1" dirty="0"/>
              <a:t>tree</a:t>
            </a:r>
            <a:r>
              <a:rPr lang="en-US" sz="2000" dirty="0"/>
              <a:t> is undirected graph containing no cycles</a:t>
            </a:r>
          </a:p>
          <a:p>
            <a:pPr marL="342900" indent="-342900">
              <a:spcBef>
                <a:spcPct val="20000"/>
              </a:spcBef>
              <a:buClr>
                <a:schemeClr val="bg2"/>
              </a:buClr>
              <a:buSzPct val="75000"/>
              <a:buFont typeface="Wingdings" pitchFamily="2" charset="2"/>
              <a:buChar char="n"/>
            </a:pPr>
            <a:r>
              <a:rPr lang="en-US" sz="2000" dirty="0"/>
              <a:t>A  </a:t>
            </a:r>
            <a:r>
              <a:rPr lang="en-US" sz="2000" b="1" i="1" dirty="0"/>
              <a:t>spanning tree</a:t>
            </a:r>
            <a:r>
              <a:rPr lang="en-US" sz="2000" dirty="0"/>
              <a:t> of </a:t>
            </a:r>
            <a:r>
              <a:rPr lang="sr-Latn-CS" sz="2000" b="1" dirty="0">
                <a:latin typeface="Cambria Math" pitchFamily="18" charset="0"/>
                <a:ea typeface="Cambria Math" pitchFamily="18" charset="0"/>
              </a:rPr>
              <a:t>G</a:t>
            </a:r>
            <a:r>
              <a:rPr lang="en-US" sz="2000" dirty="0"/>
              <a:t> is a </a:t>
            </a:r>
            <a:r>
              <a:rPr lang="en-US" sz="2000" dirty="0" err="1"/>
              <a:t>subgraph</a:t>
            </a:r>
            <a:r>
              <a:rPr lang="en-US" sz="2000" dirty="0"/>
              <a:t> of </a:t>
            </a:r>
            <a:r>
              <a:rPr lang="sr-Latn-CS" sz="2000" b="1" dirty="0">
                <a:latin typeface="Cambria Math" pitchFamily="18" charset="0"/>
                <a:ea typeface="Cambria Math" pitchFamily="18" charset="0"/>
              </a:rPr>
              <a:t>G</a:t>
            </a:r>
            <a:r>
              <a:rPr lang="en-US" sz="2000" dirty="0"/>
              <a:t> which is a tree and contains </a:t>
            </a:r>
            <a:r>
              <a:rPr lang="en-US" sz="2000" b="1" dirty="0">
                <a:latin typeface="Cambria Math" pitchFamily="18" charset="0"/>
                <a:ea typeface="Cambria Math" pitchFamily="18" charset="0"/>
              </a:rPr>
              <a:t>n-1</a:t>
            </a:r>
            <a:endParaRPr lang="en-US" sz="2000" dirty="0"/>
          </a:p>
          <a:p>
            <a:r>
              <a:rPr lang="sr-Latn-CS" sz="2000" dirty="0"/>
              <a:t> edges</a:t>
            </a:r>
            <a:endParaRPr lang="en-US" sz="2000" dirty="0"/>
          </a:p>
          <a:p>
            <a:pPr marL="342900" indent="-342900">
              <a:spcBef>
                <a:spcPct val="20000"/>
              </a:spcBef>
              <a:buClr>
                <a:schemeClr val="bg2"/>
              </a:buClr>
              <a:buSzPct val="75000"/>
              <a:buFont typeface="Wingdings" pitchFamily="2" charset="2"/>
              <a:buChar char="n"/>
            </a:pPr>
            <a:r>
              <a:rPr lang="en-US" sz="2000" dirty="0"/>
              <a:t>A vertex is called a </a:t>
            </a:r>
            <a:r>
              <a:rPr lang="en-US" sz="2000" b="1" i="1" dirty="0"/>
              <a:t>tip</a:t>
            </a:r>
            <a:r>
              <a:rPr lang="en-US" sz="2000" dirty="0"/>
              <a:t> of a tree if only one edge of the tree is incident to it</a:t>
            </a:r>
          </a:p>
        </p:txBody>
      </p:sp>
      <p:sp>
        <p:nvSpPr>
          <p:cNvPr id="16" name="Rectangle 6"/>
          <p:cNvSpPr>
            <a:spLocks noChangeArrowheads="1"/>
          </p:cNvSpPr>
          <p:nvPr/>
        </p:nvSpPr>
        <p:spPr bwMode="auto">
          <a:xfrm>
            <a:off x="0" y="2348880"/>
            <a:ext cx="9144000"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en-US" sz="2000" dirty="0"/>
              <a:t>Let</a:t>
            </a:r>
            <a:r>
              <a:rPr lang="en-US" sz="2000" b="1" dirty="0"/>
              <a:t> </a:t>
            </a:r>
            <a:r>
              <a:rPr lang="en-US" sz="2100" b="1" dirty="0">
                <a:latin typeface="Cambria Math" pitchFamily="18" charset="0"/>
                <a:ea typeface="Cambria Math" pitchFamily="18" charset="0"/>
              </a:rPr>
              <a:t>c: E → R</a:t>
            </a:r>
            <a:r>
              <a:rPr lang="en-US" sz="2100" dirty="0"/>
              <a:t> </a:t>
            </a:r>
            <a:r>
              <a:rPr lang="en-US" sz="2000" dirty="0"/>
              <a:t>be a cost function defined on the edges of </a:t>
            </a:r>
            <a:r>
              <a:rPr lang="sr-Latn-CS" sz="2000" b="1" dirty="0">
                <a:latin typeface="Cambria Math" pitchFamily="18" charset="0"/>
                <a:ea typeface="Cambria Math" pitchFamily="18" charset="0"/>
              </a:rPr>
              <a:t>G</a:t>
            </a:r>
            <a:r>
              <a:rPr lang="en-US" sz="2000" dirty="0"/>
              <a:t>.</a:t>
            </a:r>
            <a:r>
              <a:rPr lang="en-US" sz="2000" b="1" dirty="0"/>
              <a:t> </a:t>
            </a:r>
            <a:endParaRPr lang="sr-Latn-CS" sz="2000" b="1" dirty="0">
              <a:solidFill>
                <a:srgbClr val="333399"/>
              </a:solidFill>
            </a:endParaRPr>
          </a:p>
          <a:p>
            <a:pPr marL="742950" lvl="1" indent="-285750">
              <a:spcBef>
                <a:spcPct val="20000"/>
              </a:spcBef>
              <a:buClr>
                <a:schemeClr val="accent2"/>
              </a:buClr>
              <a:buSzPct val="80000"/>
              <a:buFont typeface="Wingdings" pitchFamily="2" charset="2"/>
              <a:buChar char="¨"/>
            </a:pPr>
            <a:r>
              <a:rPr lang="sr-Latn-CS" sz="2000" dirty="0"/>
              <a:t>A </a:t>
            </a:r>
            <a:r>
              <a:rPr lang="sr-Latn-CS" b="1" i="1" dirty="0"/>
              <a:t>minimal spanning tree</a:t>
            </a:r>
            <a:r>
              <a:rPr lang="en-US" dirty="0"/>
              <a:t> </a:t>
            </a:r>
            <a:r>
              <a:rPr lang="en-US" b="1" i="1" dirty="0"/>
              <a:t>(</a:t>
            </a:r>
            <a:r>
              <a:rPr lang="en-US" b="1" i="1" dirty="0" err="1"/>
              <a:t>mst</a:t>
            </a:r>
            <a:r>
              <a:rPr lang="en-US" b="1" i="1" dirty="0"/>
              <a:t>)</a:t>
            </a:r>
            <a:r>
              <a:rPr lang="en-US" dirty="0"/>
              <a:t> </a:t>
            </a:r>
            <a:r>
              <a:rPr lang="en-US" sz="2100" b="1" dirty="0">
                <a:latin typeface="Cambria Math" pitchFamily="18" charset="0"/>
                <a:ea typeface="Cambria Math" pitchFamily="18" charset="0"/>
              </a:rPr>
              <a:t>T=</a:t>
            </a:r>
            <a:r>
              <a:rPr lang="sr-Latn-CS" sz="2100" b="1" dirty="0">
                <a:latin typeface="Cambria Math" pitchFamily="18" charset="0"/>
                <a:ea typeface="Cambria Math" pitchFamily="18" charset="0"/>
              </a:rPr>
              <a:t>(V,</a:t>
            </a:r>
            <a:r>
              <a:rPr lang="en-US" sz="2100" b="1" dirty="0">
                <a:latin typeface="Cambria Math" pitchFamily="18" charset="0"/>
                <a:ea typeface="Cambria Math" pitchFamily="18" charset="0"/>
              </a:rPr>
              <a:t> </a:t>
            </a:r>
            <a:r>
              <a:rPr lang="sr-Latn-CS" sz="2100" b="1" dirty="0">
                <a:latin typeface="Cambria Math" pitchFamily="18" charset="0"/>
                <a:ea typeface="Cambria Math" pitchFamily="18" charset="0"/>
              </a:rPr>
              <a:t>E</a:t>
            </a:r>
            <a:r>
              <a:rPr lang="en-US" sz="2100" b="1" baseline="-30000" dirty="0">
                <a:latin typeface="Cambria Math" pitchFamily="18" charset="0"/>
                <a:ea typeface="Cambria Math" pitchFamily="18" charset="0"/>
              </a:rPr>
              <a:t>T</a:t>
            </a:r>
            <a:r>
              <a:rPr lang="sr-Latn-CS" sz="2100" b="1" dirty="0">
                <a:latin typeface="Cambria Math" pitchFamily="18" charset="0"/>
                <a:ea typeface="Cambria Math" pitchFamily="18" charset="0"/>
              </a:rPr>
              <a:t>) </a:t>
            </a:r>
            <a:r>
              <a:rPr lang="en-US" dirty="0"/>
              <a:t>is a spanning tree which minimizes  </a:t>
            </a:r>
            <a:r>
              <a:rPr lang="en-US" sz="2100" b="1" dirty="0">
                <a:latin typeface="Cambria Math" pitchFamily="18" charset="0"/>
                <a:ea typeface="Cambria Math" pitchFamily="18" charset="0"/>
              </a:rPr>
              <a:t>c</a:t>
            </a:r>
            <a:r>
              <a:rPr lang="sr-Latn-CS" sz="2100" b="1" dirty="0">
                <a:latin typeface="Cambria Math" pitchFamily="18" charset="0"/>
                <a:ea typeface="Cambria Math" pitchFamily="18" charset="0"/>
              </a:rPr>
              <a:t>(</a:t>
            </a:r>
            <a:r>
              <a:rPr lang="en-US" sz="2100" b="1" dirty="0">
                <a:latin typeface="Cambria Math" pitchFamily="18" charset="0"/>
                <a:ea typeface="Cambria Math" pitchFamily="18" charset="0"/>
              </a:rPr>
              <a:t>T)=∑</a:t>
            </a:r>
            <a:r>
              <a:rPr lang="en-US" sz="2100" b="1" baseline="-25000" dirty="0" err="1">
                <a:latin typeface="Cambria Math" pitchFamily="18" charset="0"/>
                <a:ea typeface="Cambria Math" pitchFamily="18" charset="0"/>
              </a:rPr>
              <a:t>e∊ET</a:t>
            </a:r>
            <a:r>
              <a:rPr lang="en-US" sz="2100" b="1" dirty="0" err="1">
                <a:latin typeface="Cambria Math" pitchFamily="18" charset="0"/>
                <a:ea typeface="Cambria Math" pitchFamily="18" charset="0"/>
              </a:rPr>
              <a:t>c</a:t>
            </a:r>
            <a:r>
              <a:rPr lang="en-US" sz="2100" b="1" dirty="0">
                <a:latin typeface="Cambria Math" pitchFamily="18" charset="0"/>
                <a:ea typeface="Cambria Math" pitchFamily="18" charset="0"/>
              </a:rPr>
              <a:t>(e</a:t>
            </a:r>
            <a:r>
              <a:rPr lang="sr-Latn-CS" sz="2100" b="1" dirty="0">
                <a:latin typeface="Cambria Math" pitchFamily="18" charset="0"/>
                <a:ea typeface="Cambria Math" pitchFamily="18" charset="0"/>
              </a:rPr>
              <a:t>)</a:t>
            </a:r>
            <a:endParaRPr lang="en-US" sz="2100" dirty="0"/>
          </a:p>
          <a:p>
            <a:pPr marL="742950" lvl="1" indent="-285750">
              <a:spcBef>
                <a:spcPct val="20000"/>
              </a:spcBef>
              <a:buClr>
                <a:schemeClr val="accent2"/>
              </a:buClr>
              <a:buSzPct val="80000"/>
              <a:buFont typeface="Wingdings" pitchFamily="2" charset="2"/>
              <a:buChar char="¨"/>
            </a:pPr>
            <a:r>
              <a:rPr lang="sr-Latn-CS" b="1" dirty="0">
                <a:solidFill>
                  <a:srgbClr val="333399"/>
                </a:solidFill>
              </a:rPr>
              <a:t> </a:t>
            </a:r>
            <a:r>
              <a:rPr lang="en-US" sz="2100" b="1" dirty="0">
                <a:latin typeface="Cambria Math" pitchFamily="18" charset="0"/>
                <a:ea typeface="Cambria Math" pitchFamily="18" charset="0"/>
              </a:rPr>
              <a:t>T</a:t>
            </a:r>
            <a:r>
              <a:rPr lang="en-US" dirty="0"/>
              <a:t> is </a:t>
            </a:r>
            <a:r>
              <a:rPr lang="en-US" dirty="0" err="1"/>
              <a:t>mst</a:t>
            </a:r>
            <a:r>
              <a:rPr lang="en-US" dirty="0"/>
              <a:t> </a:t>
            </a:r>
            <a:r>
              <a:rPr lang="en-US" dirty="0" err="1"/>
              <a:t>iff</a:t>
            </a:r>
            <a:r>
              <a:rPr lang="en-US" dirty="0"/>
              <a:t> for each </a:t>
            </a:r>
            <a:r>
              <a:rPr lang="en-US" sz="2100" b="1" dirty="0">
                <a:latin typeface="Cambria Math" pitchFamily="18" charset="0"/>
                <a:ea typeface="Cambria Math" pitchFamily="18" charset="0"/>
              </a:rPr>
              <a:t>e</a:t>
            </a:r>
            <a:r>
              <a:rPr lang="sr-Latn-CS" sz="2100" b="1" dirty="0">
                <a:latin typeface="Cambria Math" pitchFamily="18" charset="0"/>
                <a:ea typeface="Cambria Math" pitchFamily="18" charset="0"/>
              </a:rPr>
              <a:t> ∊</a:t>
            </a:r>
            <a:r>
              <a:rPr lang="en-US" sz="2100" b="1" dirty="0">
                <a:latin typeface="Cambria Math" pitchFamily="18" charset="0"/>
                <a:ea typeface="Cambria Math" pitchFamily="18" charset="0"/>
              </a:rPr>
              <a:t>E∖</a:t>
            </a:r>
            <a:r>
              <a:rPr lang="sr-Latn-CS" sz="2100" b="1" dirty="0">
                <a:latin typeface="Cambria Math" pitchFamily="18" charset="0"/>
                <a:ea typeface="Cambria Math" pitchFamily="18" charset="0"/>
              </a:rPr>
              <a:t>E</a:t>
            </a:r>
            <a:r>
              <a:rPr lang="en-US" sz="2100" b="1" baseline="-30000" dirty="0">
                <a:latin typeface="Cambria Math" pitchFamily="18" charset="0"/>
                <a:ea typeface="Cambria Math" pitchFamily="18" charset="0"/>
              </a:rPr>
              <a:t>T</a:t>
            </a:r>
            <a:r>
              <a:rPr lang="en-US" sz="2100" dirty="0">
                <a:latin typeface="Cambria Math" pitchFamily="18" charset="0"/>
                <a:ea typeface="Cambria Math" pitchFamily="18" charset="0"/>
              </a:rPr>
              <a:t>  </a:t>
            </a:r>
            <a:r>
              <a:rPr lang="en-US" dirty="0"/>
              <a:t>is the largest edge in the cycle created by adding </a:t>
            </a:r>
            <a:r>
              <a:rPr lang="en-US" sz="2100" b="1" dirty="0">
                <a:latin typeface="Cambria Math" pitchFamily="18" charset="0"/>
                <a:ea typeface="Cambria Math" pitchFamily="18" charset="0"/>
              </a:rPr>
              <a:t>e</a:t>
            </a:r>
            <a:r>
              <a:rPr lang="en-US" dirty="0"/>
              <a:t> to </a:t>
            </a:r>
            <a:r>
              <a:rPr lang="en-US" sz="2100" b="1" dirty="0">
                <a:latin typeface="Cambria Math" pitchFamily="18" charset="0"/>
                <a:ea typeface="Cambria Math" pitchFamily="18" charset="0"/>
              </a:rPr>
              <a:t>T</a:t>
            </a:r>
            <a:endParaRPr lang="en-US" sz="2100" dirty="0"/>
          </a:p>
          <a:p>
            <a:pPr marL="742950" lvl="1" indent="-285750">
              <a:spcBef>
                <a:spcPct val="20000"/>
              </a:spcBef>
              <a:buClr>
                <a:schemeClr val="accent2"/>
              </a:buClr>
              <a:buSzPct val="80000"/>
              <a:buFont typeface="Wingdings" pitchFamily="2" charset="2"/>
              <a:buChar char="¨"/>
            </a:pPr>
            <a:endParaRPr lang="sr-Latn-CS" b="1" dirty="0">
              <a:solidFill>
                <a:srgbClr val="006600"/>
              </a:solidFill>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pic>
        <p:nvPicPr>
          <p:cNvPr id="11" name="Picture 10" descr="mst.gif"/>
          <p:cNvPicPr>
            <a:picLocks noChangeAspect="1"/>
          </p:cNvPicPr>
          <p:nvPr/>
        </p:nvPicPr>
        <p:blipFill>
          <a:blip r:embed="rId2" cstate="print"/>
          <a:stretch>
            <a:fillRect/>
          </a:stretch>
        </p:blipFill>
        <p:spPr>
          <a:xfrm>
            <a:off x="5220072" y="4005064"/>
            <a:ext cx="4572000" cy="2400300"/>
          </a:xfrm>
          <a:prstGeom prst="rect">
            <a:avLst/>
          </a:prstGeom>
        </p:spPr>
      </p:pic>
      <p:pic>
        <p:nvPicPr>
          <p:cNvPr id="31746" name="Picture 2" descr="http://geeksforgeeks.org/wp-content/uploads/MST.gif"/>
          <p:cNvPicPr>
            <a:picLocks noChangeAspect="1" noChangeArrowheads="1"/>
          </p:cNvPicPr>
          <p:nvPr/>
        </p:nvPicPr>
        <p:blipFill>
          <a:blip r:embed="rId3" cstate="print"/>
          <a:srcRect/>
          <a:stretch>
            <a:fillRect/>
          </a:stretch>
        </p:blipFill>
        <p:spPr bwMode="auto">
          <a:xfrm>
            <a:off x="179512" y="4077072"/>
            <a:ext cx="4968552" cy="2520280"/>
          </a:xfrm>
          <a:prstGeom prst="rect">
            <a:avLst/>
          </a:prstGeom>
          <a:noFill/>
        </p:spPr>
      </p:pic>
      <p:sp>
        <p:nvSpPr>
          <p:cNvPr id="10" name="Footer Placeholder 3"/>
          <p:cNvSpPr txBox="1">
            <a:spLocks/>
          </p:cNvSpPr>
          <p:nvPr/>
        </p:nvSpPr>
        <p:spPr bwMode="auto">
          <a:xfrm>
            <a:off x="2924200" y="6525344"/>
            <a:ext cx="3600450"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Kragujeac</a:t>
            </a:r>
            <a:r>
              <a:rPr kumimoji="0" lang="sr-Latn-CS" sz="1400" b="0" i="0" u="none" strike="noStrike" kern="1200" cap="none" spc="0" normalizeH="0" baseline="0" noProof="1">
                <a:ln>
                  <a:noFill/>
                </a:ln>
                <a:solidFill>
                  <a:schemeClr val="tx1"/>
                </a:solidFill>
                <a:effectLst/>
                <a:uLnTx/>
                <a:uFillTx/>
                <a:latin typeface="Arial" charset="0"/>
                <a:ea typeface="+mn-ea"/>
                <a:cs typeface="Arial" charset="0"/>
              </a:rPr>
              <a:t>, ju</a:t>
            </a:r>
            <a:r>
              <a:rPr kumimoji="0" lang="en-US" sz="1400" b="0" i="0" u="none" strike="noStrike" kern="1200" cap="none" spc="0" normalizeH="0" baseline="0" noProof="1">
                <a:ln>
                  <a:noFill/>
                </a:ln>
                <a:solidFill>
                  <a:schemeClr val="tx1"/>
                </a:solidFill>
                <a:effectLst/>
                <a:uLnTx/>
                <a:uFillTx/>
                <a:latin typeface="Arial" charset="0"/>
                <a:ea typeface="+mn-ea"/>
                <a:cs typeface="Arial" charset="0"/>
              </a:rPr>
              <a:t>l14</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heckerboard(across)">
                                      <p:cBhvr>
                                        <p:cTn id="7" dur="500"/>
                                        <p:tgtEl>
                                          <p:spTgt spid="19"/>
                                        </p:tgtEl>
                                      </p:cBhvr>
                                    </p:animEffect>
                                  </p:childTnLst>
                                </p:cTn>
                              </p:par>
                              <p:par>
                                <p:cTn id="8" presetID="3" presetClass="entr" presetSubtype="10" fill="hold" nodeType="withEffect">
                                  <p:stCondLst>
                                    <p:cond delay="0"/>
                                  </p:stCondLst>
                                  <p:childTnLst>
                                    <p:set>
                                      <p:cBhvr>
                                        <p:cTn id="9" dur="1" fill="hold">
                                          <p:stCondLst>
                                            <p:cond delay="0"/>
                                          </p:stCondLst>
                                        </p:cTn>
                                        <p:tgtEl>
                                          <p:spTgt spid="31746"/>
                                        </p:tgtEl>
                                        <p:attrNameLst>
                                          <p:attrName>style.visibility</p:attrName>
                                        </p:attrNameLst>
                                      </p:cBhvr>
                                      <p:to>
                                        <p:strVal val="visible"/>
                                      </p:to>
                                    </p:set>
                                    <p:animEffect transition="in" filter="blinds(horizontal)">
                                      <p:cBhvr>
                                        <p:cTn id="10" dur="500"/>
                                        <p:tgtEl>
                                          <p:spTgt spid="31746"/>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checkerboard(across)">
                                      <p:cBhvr>
                                        <p:cTn id="15" dur="500"/>
                                        <p:tgtEl>
                                          <p:spTgt spid="16"/>
                                        </p:tgtEl>
                                      </p:cBhvr>
                                    </p:animEffect>
                                  </p:childTnLst>
                                </p:cTn>
                              </p:par>
                              <p:par>
                                <p:cTn id="16" presetID="4" presetClass="entr" presetSubtype="16"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ox(in)">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1360512" y="1857364"/>
            <a:ext cx="6019800" cy="2209800"/>
          </a:xfrm>
        </p:spPr>
        <p:txBody>
          <a:bodyPr/>
          <a:lstStyle/>
          <a:p>
            <a:pPr eaLnBrk="1" hangingPunct="1"/>
            <a:r>
              <a:rPr lang="en-US" b="1" dirty="0"/>
              <a:t>Vertex and edge insertion</a:t>
            </a:r>
          </a:p>
        </p:txBody>
      </p:sp>
    </p:spTree>
  </p:cSld>
  <p:clrMapOvr>
    <a:masterClrMapping/>
  </p:clrMapOvr>
  <p:transition spd="slow">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44624"/>
            <a:ext cx="8229600" cy="503238"/>
          </a:xfrm>
        </p:spPr>
        <p:txBody>
          <a:bodyPr/>
          <a:lstStyle/>
          <a:p>
            <a:pPr algn="ctr" eaLnBrk="1" hangingPunct="1">
              <a:defRPr/>
            </a:pPr>
            <a:r>
              <a:rPr lang="en-US" sz="3400" dirty="0">
                <a:solidFill>
                  <a:schemeClr val="bg2"/>
                </a:solidFill>
                <a:effectLst>
                  <a:outerShdw blurRad="38100" dist="38100" dir="2700000" algn="tl">
                    <a:srgbClr val="C0C0C0"/>
                  </a:outerShdw>
                </a:effectLst>
              </a:rPr>
              <a:t>Insertion of a new vertex</a:t>
            </a:r>
            <a:endParaRPr lang="sr-Latn-CS" sz="3400" dirty="0">
              <a:solidFill>
                <a:schemeClr val="bg2"/>
              </a:solidFill>
              <a:effectLst>
                <a:outerShdw blurRad="38100" dist="38100" dir="2700000" algn="tl">
                  <a:srgbClr val="C0C0C0"/>
                </a:outerShdw>
              </a:effectLst>
            </a:endParaRPr>
          </a:p>
        </p:txBody>
      </p:sp>
      <p:sp>
        <p:nvSpPr>
          <p:cNvPr id="54275" name="Date Placeholder 5"/>
          <p:cNvSpPr>
            <a:spLocks noGrp="1"/>
          </p:cNvSpPr>
          <p:nvPr>
            <p:ph type="dt" sz="quarter" idx="10"/>
          </p:nvPr>
        </p:nvSpPr>
        <p:spPr>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45</a:t>
            </a:fld>
            <a:endParaRPr lang="en-US" dirty="0"/>
          </a:p>
        </p:txBody>
      </p:sp>
      <p:sp>
        <p:nvSpPr>
          <p:cNvPr id="15" name="Footer Placeholder 3"/>
          <p:cNvSpPr>
            <a:spLocks noGrp="1"/>
          </p:cNvSpPr>
          <p:nvPr>
            <p:ph type="ftr" sz="quarter" idx="11"/>
          </p:nvPr>
        </p:nvSpPr>
        <p:spPr>
          <a:xfrm>
            <a:off x="2771775" y="6408738"/>
            <a:ext cx="3600450" cy="311150"/>
          </a:xfrm>
          <a:noFill/>
        </p:spPr>
        <p:txBody>
          <a:bodyPr/>
          <a:lstStyle/>
          <a:p>
            <a:r>
              <a:rPr lang="en-US" dirty="0" err="1"/>
              <a:t>Kragujevac</a:t>
            </a:r>
            <a:r>
              <a:rPr lang="sr-Latn-CS" dirty="0"/>
              <a:t>, ju</a:t>
            </a:r>
            <a:r>
              <a:rPr lang="en-US" dirty="0"/>
              <a:t>l</a:t>
            </a:r>
            <a:r>
              <a:rPr lang="sr-Latn-CS" dirty="0"/>
              <a:t> </a:t>
            </a:r>
            <a:r>
              <a:rPr lang="en-US" dirty="0"/>
              <a:t>14</a:t>
            </a:r>
          </a:p>
        </p:txBody>
      </p:sp>
      <p:sp>
        <p:nvSpPr>
          <p:cNvPr id="17" name="Rectangle 6"/>
          <p:cNvSpPr>
            <a:spLocks noChangeArrowheads="1"/>
          </p:cNvSpPr>
          <p:nvPr/>
        </p:nvSpPr>
        <p:spPr bwMode="auto">
          <a:xfrm>
            <a:off x="0" y="692696"/>
            <a:ext cx="8820472"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en-US" sz="1950" b="1" i="1" dirty="0"/>
              <a:t>Task</a:t>
            </a:r>
            <a:r>
              <a:rPr lang="en-US" sz="1950" dirty="0"/>
              <a:t>: for a given </a:t>
            </a:r>
            <a:r>
              <a:rPr lang="en-US" sz="1950" dirty="0" err="1"/>
              <a:t>mst</a:t>
            </a:r>
            <a:r>
              <a:rPr lang="en-US" sz="1950" dirty="0"/>
              <a:t> </a:t>
            </a:r>
            <a:r>
              <a:rPr lang="en-US" sz="2100" b="1" dirty="0">
                <a:latin typeface="Cambria Math" pitchFamily="18" charset="0"/>
                <a:ea typeface="Cambria Math" pitchFamily="18" charset="0"/>
              </a:rPr>
              <a:t>T</a:t>
            </a:r>
            <a:r>
              <a:rPr lang="en-US" sz="1950" dirty="0"/>
              <a:t> on </a:t>
            </a:r>
            <a:r>
              <a:rPr lang="en-US" sz="2100" b="1" dirty="0">
                <a:latin typeface="Cambria Math" pitchFamily="18" charset="0"/>
                <a:ea typeface="Cambria Math" pitchFamily="18" charset="0"/>
              </a:rPr>
              <a:t>G=(V, E) </a:t>
            </a:r>
            <a:r>
              <a:rPr lang="en-US" sz="1950" dirty="0"/>
              <a:t>with a cost function </a:t>
            </a:r>
            <a:r>
              <a:rPr lang="en-US" sz="2100" b="1" dirty="0">
                <a:latin typeface="Cambria Math" pitchFamily="18" charset="0"/>
                <a:ea typeface="Cambria Math" pitchFamily="18" charset="0"/>
              </a:rPr>
              <a:t>c</a:t>
            </a:r>
            <a:r>
              <a:rPr lang="en-US" sz="1950" dirty="0"/>
              <a:t> on the edges of </a:t>
            </a:r>
            <a:r>
              <a:rPr lang="en-US" sz="2100" b="1" dirty="0">
                <a:latin typeface="Cambria Math" pitchFamily="18" charset="0"/>
                <a:ea typeface="Cambria Math" pitchFamily="18" charset="0"/>
              </a:rPr>
              <a:t>G</a:t>
            </a:r>
            <a:r>
              <a:rPr lang="en-US" sz="1950" dirty="0"/>
              <a:t> and a new vertex </a:t>
            </a:r>
            <a:r>
              <a:rPr lang="en-US" sz="2100" b="1" dirty="0">
                <a:latin typeface="Cambria Math" pitchFamily="18" charset="0"/>
                <a:ea typeface="Cambria Math" pitchFamily="18" charset="0"/>
              </a:rPr>
              <a:t>z</a:t>
            </a:r>
            <a:r>
              <a:rPr lang="en-US" sz="1950" dirty="0"/>
              <a:t> with costs of edges </a:t>
            </a:r>
            <a:r>
              <a:rPr lang="en-US" sz="2100" b="1" dirty="0">
                <a:latin typeface="Cambria Math" pitchFamily="18" charset="0"/>
                <a:ea typeface="Cambria Math" pitchFamily="18" charset="0"/>
              </a:rPr>
              <a:t>(</a:t>
            </a:r>
            <a:r>
              <a:rPr lang="en-US" sz="2100" b="1" dirty="0" err="1">
                <a:latin typeface="Cambria Math" pitchFamily="18" charset="0"/>
                <a:ea typeface="Cambria Math" pitchFamily="18" charset="0"/>
              </a:rPr>
              <a:t>z,v</a:t>
            </a:r>
            <a:r>
              <a:rPr lang="en-US" sz="2100" b="1" dirty="0">
                <a:latin typeface="Cambria Math" pitchFamily="18" charset="0"/>
                <a:ea typeface="Cambria Math" pitchFamily="18" charset="0"/>
              </a:rPr>
              <a:t>)</a:t>
            </a:r>
            <a:r>
              <a:rPr lang="en-US" sz="1950" dirty="0"/>
              <a:t> for </a:t>
            </a:r>
            <a:r>
              <a:rPr lang="en-US" sz="2100" b="1" dirty="0" err="1">
                <a:latin typeface="Cambria Math" pitchFamily="18" charset="0"/>
                <a:ea typeface="Cambria Math" pitchFamily="18" charset="0"/>
              </a:rPr>
              <a:t>v∊V</a:t>
            </a:r>
            <a:r>
              <a:rPr lang="en-US" sz="1950" dirty="0"/>
              <a:t>, find a </a:t>
            </a:r>
            <a:r>
              <a:rPr lang="en-US" sz="1950" dirty="0" err="1"/>
              <a:t>mst</a:t>
            </a:r>
            <a:r>
              <a:rPr lang="en-US" sz="1950" dirty="0"/>
              <a:t> </a:t>
            </a:r>
            <a:r>
              <a:rPr lang="en-US" sz="2100" b="1" dirty="0">
                <a:latin typeface="Cambria Math" pitchFamily="18" charset="0"/>
                <a:ea typeface="Cambria Math" pitchFamily="18" charset="0"/>
              </a:rPr>
              <a:t>T’</a:t>
            </a:r>
            <a:r>
              <a:rPr lang="en-US" sz="1950" dirty="0"/>
              <a:t> on </a:t>
            </a:r>
            <a:r>
              <a:rPr lang="en-US" sz="2100" b="1" dirty="0">
                <a:latin typeface="Cambria Math" pitchFamily="18" charset="0"/>
                <a:ea typeface="Cambria Math" pitchFamily="18" charset="0"/>
              </a:rPr>
              <a:t>G’=(V∪ {z}, E ∪ {(</a:t>
            </a:r>
            <a:r>
              <a:rPr lang="en-US" sz="2100" b="1" dirty="0" err="1">
                <a:latin typeface="Cambria Math" pitchFamily="18" charset="0"/>
                <a:ea typeface="Cambria Math" pitchFamily="18" charset="0"/>
              </a:rPr>
              <a:t>z,v</a:t>
            </a:r>
            <a:r>
              <a:rPr lang="en-US" sz="2100" b="1" dirty="0">
                <a:latin typeface="Cambria Math" pitchFamily="18" charset="0"/>
                <a:ea typeface="Cambria Math" pitchFamily="18" charset="0"/>
              </a:rPr>
              <a:t>) | v∊ V})</a:t>
            </a:r>
            <a:r>
              <a:rPr lang="en-US" sz="1950" dirty="0"/>
              <a:t> </a:t>
            </a:r>
            <a:endParaRPr lang="sr-Latn-CS" sz="1950" dirty="0">
              <a:solidFill>
                <a:srgbClr val="333399"/>
              </a:solidFill>
              <a:latin typeface="Arial Rounded MT Bold" pitchFamily="34" charset="0"/>
            </a:endParaRPr>
          </a:p>
          <a:p>
            <a:endParaRPr lang="sr-Latn-CS" dirty="0">
              <a:solidFill>
                <a:srgbClr val="009900"/>
              </a:solidFill>
              <a:latin typeface="Arial Rounded MT Bold" pitchFamily="34" charset="0"/>
            </a:endParaRPr>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dirty="0">
              <a:solidFill>
                <a:srgbClr val="0080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80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80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13" name="Rectangle 6"/>
          <p:cNvSpPr>
            <a:spLocks noChangeArrowheads="1"/>
          </p:cNvSpPr>
          <p:nvPr/>
        </p:nvSpPr>
        <p:spPr bwMode="auto">
          <a:xfrm>
            <a:off x="0" y="1844824"/>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1950" dirty="0"/>
              <a:t> </a:t>
            </a:r>
            <a:r>
              <a:rPr lang="en-US" sz="1900" b="1" i="1" dirty="0"/>
              <a:t>Idea</a:t>
            </a:r>
            <a:r>
              <a:rPr lang="en-US" sz="1900" dirty="0"/>
              <a:t>: for an arbitrary chosen vertex </a:t>
            </a:r>
            <a:r>
              <a:rPr lang="en-US" sz="1900" b="1" dirty="0">
                <a:latin typeface="Cambria Math" pitchFamily="18" charset="0"/>
                <a:ea typeface="Cambria Math" pitchFamily="18" charset="0"/>
              </a:rPr>
              <a:t>r</a:t>
            </a:r>
            <a:r>
              <a:rPr lang="en-US" sz="1900" dirty="0"/>
              <a:t> as a root of  </a:t>
            </a:r>
            <a:r>
              <a:rPr lang="en-US" sz="2000" b="1" dirty="0">
                <a:latin typeface="Cambria Math" pitchFamily="18" charset="0"/>
                <a:ea typeface="Cambria Math" pitchFamily="18" charset="0"/>
              </a:rPr>
              <a:t>T</a:t>
            </a:r>
            <a:r>
              <a:rPr lang="en-US" dirty="0"/>
              <a:t> depth-first search algorithm is performed</a:t>
            </a:r>
            <a:endParaRPr lang="sr-Latn-CS" sz="1950" dirty="0">
              <a:solidFill>
                <a:srgbClr val="333399"/>
              </a:solidFill>
              <a:latin typeface="Arial Rounded MT Bold" pitchFamily="34" charset="0"/>
            </a:endParaRPr>
          </a:p>
          <a:p>
            <a:pPr marL="742950" lvl="1" indent="-285750">
              <a:spcBef>
                <a:spcPct val="20000"/>
              </a:spcBef>
              <a:buClr>
                <a:schemeClr val="accent2"/>
              </a:buClr>
              <a:buSzPct val="80000"/>
              <a:buFont typeface="Wingdings" pitchFamily="2" charset="2"/>
              <a:buChar char="¨"/>
            </a:pPr>
            <a:r>
              <a:rPr lang="en-US" dirty="0"/>
              <a:t>It adds the edges</a:t>
            </a:r>
            <a:r>
              <a:rPr lang="en-US" sz="1600" dirty="0"/>
              <a:t> </a:t>
            </a:r>
            <a:r>
              <a:rPr lang="en-US" sz="2100" b="1" dirty="0">
                <a:latin typeface="Cambria Math" pitchFamily="18" charset="0"/>
                <a:ea typeface="Cambria Math" pitchFamily="18" charset="0"/>
              </a:rPr>
              <a:t>(</a:t>
            </a:r>
            <a:r>
              <a:rPr lang="en-US" sz="2100" b="1" dirty="0" err="1">
                <a:latin typeface="Cambria Math" pitchFamily="18" charset="0"/>
                <a:ea typeface="Cambria Math" pitchFamily="18" charset="0"/>
              </a:rPr>
              <a:t>z,v</a:t>
            </a:r>
            <a:r>
              <a:rPr lang="en-US" sz="2100" b="1" dirty="0">
                <a:latin typeface="Cambria Math" pitchFamily="18" charset="0"/>
                <a:ea typeface="Cambria Math" pitchFamily="18" charset="0"/>
              </a:rPr>
              <a:t>)</a:t>
            </a:r>
            <a:r>
              <a:rPr lang="en-US" sz="2100" dirty="0">
                <a:latin typeface="Cambria Math" pitchFamily="18" charset="0"/>
                <a:ea typeface="Cambria Math" pitchFamily="18" charset="0"/>
              </a:rPr>
              <a:t>, </a:t>
            </a:r>
            <a:r>
              <a:rPr lang="en-US" sz="2100" b="1" dirty="0">
                <a:latin typeface="Cambria Math" pitchFamily="18" charset="0"/>
                <a:ea typeface="Cambria Math" pitchFamily="18" charset="0"/>
              </a:rPr>
              <a:t>v∊ V </a:t>
            </a:r>
            <a:r>
              <a:rPr lang="en-US" dirty="0"/>
              <a:t>one at a time to </a:t>
            </a:r>
            <a:r>
              <a:rPr lang="en-US" sz="2100" b="1" dirty="0">
                <a:latin typeface="Cambria Math" pitchFamily="18" charset="0"/>
                <a:ea typeface="Cambria Math" pitchFamily="18" charset="0"/>
              </a:rPr>
              <a:t>T</a:t>
            </a:r>
            <a:r>
              <a:rPr lang="en-US" dirty="0"/>
              <a:t> and each time a cycle is created the largest edge in the cycle is deleted. By the following lemma </a:t>
            </a:r>
            <a:r>
              <a:rPr lang="en-US" sz="2100" b="1" dirty="0">
                <a:latin typeface="Cambria Math" pitchFamily="18" charset="0"/>
                <a:ea typeface="Cambria Math" pitchFamily="18" charset="0"/>
              </a:rPr>
              <a:t>T’ </a:t>
            </a:r>
            <a:r>
              <a:rPr lang="en-US" dirty="0"/>
              <a:t>will be a </a:t>
            </a:r>
            <a:r>
              <a:rPr lang="en-US" dirty="0" err="1"/>
              <a:t>mst</a:t>
            </a:r>
            <a:r>
              <a:rPr lang="en-US" dirty="0"/>
              <a:t> </a:t>
            </a:r>
          </a:p>
          <a:p>
            <a:pPr marL="742950" lvl="1" indent="-285750">
              <a:spcBef>
                <a:spcPct val="20000"/>
              </a:spcBef>
              <a:buClr>
                <a:schemeClr val="accent2"/>
              </a:buClr>
              <a:buSzPct val="80000"/>
              <a:buFont typeface="Wingdings" pitchFamily="2" charset="2"/>
              <a:buChar char="¨"/>
            </a:pPr>
            <a:r>
              <a:rPr lang="en-US" b="1" dirty="0" err="1"/>
              <a:t>Lema</a:t>
            </a:r>
            <a:r>
              <a:rPr lang="en-US" b="1" dirty="0"/>
              <a:t> 1 </a:t>
            </a:r>
            <a:r>
              <a:rPr lang="en-US" dirty="0"/>
              <a:t> Let </a:t>
            </a:r>
            <a:r>
              <a:rPr lang="en-US" sz="2100" b="1" dirty="0">
                <a:latin typeface="Cambria Math" pitchFamily="18" charset="0"/>
                <a:ea typeface="Cambria Math" pitchFamily="18" charset="0"/>
              </a:rPr>
              <a:t>T=</a:t>
            </a:r>
            <a:r>
              <a:rPr lang="sr-Latn-CS" sz="2100" b="1" dirty="0">
                <a:latin typeface="Cambria Math" pitchFamily="18" charset="0"/>
                <a:ea typeface="Cambria Math" pitchFamily="18" charset="0"/>
              </a:rPr>
              <a:t>(V,</a:t>
            </a:r>
            <a:r>
              <a:rPr lang="en-US" sz="2100" b="1" dirty="0">
                <a:latin typeface="Cambria Math" pitchFamily="18" charset="0"/>
                <a:ea typeface="Cambria Math" pitchFamily="18" charset="0"/>
              </a:rPr>
              <a:t> </a:t>
            </a:r>
            <a:r>
              <a:rPr lang="sr-Latn-CS" sz="2100" b="1" dirty="0">
                <a:latin typeface="Cambria Math" pitchFamily="18" charset="0"/>
                <a:ea typeface="Cambria Math" pitchFamily="18" charset="0"/>
              </a:rPr>
              <a:t>E</a:t>
            </a:r>
            <a:r>
              <a:rPr lang="en-US" sz="2100" b="1" baseline="-30000" dirty="0">
                <a:latin typeface="Cambria Math" pitchFamily="18" charset="0"/>
                <a:ea typeface="Cambria Math" pitchFamily="18" charset="0"/>
              </a:rPr>
              <a:t>T</a:t>
            </a:r>
            <a:r>
              <a:rPr lang="sr-Latn-CS" sz="2100" b="1" dirty="0">
                <a:latin typeface="Cambria Math" pitchFamily="18" charset="0"/>
                <a:ea typeface="Cambria Math" pitchFamily="18" charset="0"/>
              </a:rPr>
              <a:t>)</a:t>
            </a:r>
            <a:r>
              <a:rPr lang="en-US" sz="2100" dirty="0"/>
              <a:t> </a:t>
            </a:r>
            <a:r>
              <a:rPr lang="en-US" dirty="0"/>
              <a:t>be a </a:t>
            </a:r>
            <a:r>
              <a:rPr lang="en-US" sz="2000" dirty="0" err="1"/>
              <a:t>mst</a:t>
            </a:r>
            <a:r>
              <a:rPr lang="en-US" sz="2000" dirty="0"/>
              <a:t> </a:t>
            </a:r>
            <a:r>
              <a:rPr lang="en-US" dirty="0"/>
              <a:t>on </a:t>
            </a:r>
            <a:r>
              <a:rPr lang="en-US" sz="2100" b="1" dirty="0">
                <a:latin typeface="Cambria Math" pitchFamily="18" charset="0"/>
                <a:ea typeface="Cambria Math" pitchFamily="18" charset="0"/>
              </a:rPr>
              <a:t>G=(V, E) </a:t>
            </a:r>
            <a:r>
              <a:rPr lang="en-US" dirty="0">
                <a:latin typeface="Cambria Math" pitchFamily="18" charset="0"/>
                <a:ea typeface="Cambria Math" pitchFamily="18" charset="0"/>
              </a:rPr>
              <a:t>.</a:t>
            </a:r>
            <a:r>
              <a:rPr lang="en-US" b="1" dirty="0">
                <a:latin typeface="Cambria Math" pitchFamily="18" charset="0"/>
                <a:ea typeface="Cambria Math" pitchFamily="18" charset="0"/>
              </a:rPr>
              <a:t> </a:t>
            </a:r>
            <a:r>
              <a:rPr lang="en-US" dirty="0"/>
              <a:t>If a new edge </a:t>
            </a:r>
            <a:r>
              <a:rPr lang="en-US" sz="2100" b="1" dirty="0">
                <a:latin typeface="Cambria Math" pitchFamily="18" charset="0"/>
                <a:ea typeface="Cambria Math" pitchFamily="18" charset="0"/>
              </a:rPr>
              <a:t>e’</a:t>
            </a:r>
            <a:r>
              <a:rPr lang="en-US" dirty="0"/>
              <a:t> is added to </a:t>
            </a:r>
            <a:r>
              <a:rPr lang="en-US" sz="2100" b="1" dirty="0">
                <a:latin typeface="Cambria Math" pitchFamily="18" charset="0"/>
                <a:ea typeface="Cambria Math" pitchFamily="18" charset="0"/>
              </a:rPr>
              <a:t>G</a:t>
            </a:r>
            <a:r>
              <a:rPr lang="en-US" dirty="0"/>
              <a:t>, let us denote the new graph by </a:t>
            </a:r>
            <a:r>
              <a:rPr lang="en-US" sz="2100" b="1" dirty="0">
                <a:latin typeface="Cambria Math" pitchFamily="18" charset="0"/>
                <a:ea typeface="Cambria Math" pitchFamily="18" charset="0"/>
              </a:rPr>
              <a:t>G’=(V, E ∪ {e’}) </a:t>
            </a:r>
            <a:r>
              <a:rPr lang="en-US" dirty="0"/>
              <a:t>. The </a:t>
            </a:r>
            <a:r>
              <a:rPr lang="en-US" sz="2000" dirty="0" err="1"/>
              <a:t>mst</a:t>
            </a:r>
            <a:r>
              <a:rPr lang="en-US" sz="2000" dirty="0"/>
              <a:t> </a:t>
            </a:r>
            <a:r>
              <a:rPr lang="en-US" sz="2100" b="1" dirty="0">
                <a:latin typeface="Cambria Math" pitchFamily="18" charset="0"/>
                <a:ea typeface="Cambria Math" pitchFamily="18" charset="0"/>
              </a:rPr>
              <a:t>T’</a:t>
            </a:r>
            <a:r>
              <a:rPr lang="en-US" b="1" dirty="0">
                <a:latin typeface="Cambria Math" pitchFamily="18" charset="0"/>
                <a:ea typeface="Cambria Math" pitchFamily="18" charset="0"/>
              </a:rPr>
              <a:t> </a:t>
            </a:r>
            <a:r>
              <a:rPr lang="en-US" dirty="0"/>
              <a:t>on </a:t>
            </a:r>
            <a:r>
              <a:rPr lang="en-US" sz="2100" b="1" dirty="0">
                <a:latin typeface="Cambria Math" pitchFamily="18" charset="0"/>
                <a:ea typeface="Cambria Math" pitchFamily="18" charset="0"/>
              </a:rPr>
              <a:t>G’</a:t>
            </a:r>
            <a:r>
              <a:rPr lang="en-US" dirty="0"/>
              <a:t> is obtained by adding </a:t>
            </a:r>
            <a:r>
              <a:rPr lang="en-US" b="1" dirty="0">
                <a:latin typeface="Cambria Math" pitchFamily="18" charset="0"/>
                <a:ea typeface="Cambria Math" pitchFamily="18" charset="0"/>
              </a:rPr>
              <a:t>e’</a:t>
            </a:r>
            <a:r>
              <a:rPr lang="en-US" dirty="0"/>
              <a:t> to </a:t>
            </a:r>
            <a:r>
              <a:rPr lang="en-US" b="1" dirty="0">
                <a:latin typeface="Cambria Math" pitchFamily="18" charset="0"/>
                <a:ea typeface="Cambria Math" pitchFamily="18" charset="0"/>
              </a:rPr>
              <a:t>T</a:t>
            </a:r>
            <a:r>
              <a:rPr lang="en-US" dirty="0"/>
              <a:t> and deleting the largest edge in the cycle created</a:t>
            </a:r>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
        <p:nvSpPr>
          <p:cNvPr id="9" name="Rectangle 6"/>
          <p:cNvSpPr>
            <a:spLocks noChangeArrowheads="1"/>
          </p:cNvSpPr>
          <p:nvPr/>
        </p:nvSpPr>
        <p:spPr bwMode="auto">
          <a:xfrm>
            <a:off x="0" y="4653136"/>
            <a:ext cx="8820472"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en-US" sz="1950" b="1" i="1" dirty="0"/>
              <a:t>Input</a:t>
            </a:r>
            <a:r>
              <a:rPr lang="en-US" sz="1950" dirty="0"/>
              <a:t>: </a:t>
            </a:r>
            <a:r>
              <a:rPr lang="en-US" sz="2000" dirty="0"/>
              <a:t> </a:t>
            </a:r>
            <a:r>
              <a:rPr lang="en-US" sz="1950" dirty="0"/>
              <a:t>A </a:t>
            </a:r>
            <a:r>
              <a:rPr lang="en-US" sz="1950" dirty="0" err="1"/>
              <a:t>mst</a:t>
            </a:r>
            <a:r>
              <a:rPr lang="en-US" sz="1950" dirty="0"/>
              <a:t> </a:t>
            </a:r>
            <a:r>
              <a:rPr lang="en-US" sz="2100" b="1" dirty="0">
                <a:latin typeface="Cambria Math" pitchFamily="18" charset="0"/>
                <a:ea typeface="Cambria Math" pitchFamily="18" charset="0"/>
              </a:rPr>
              <a:t>T=</a:t>
            </a:r>
            <a:r>
              <a:rPr lang="sr-Latn-CS" sz="2100" b="1" dirty="0">
                <a:latin typeface="Cambria Math" pitchFamily="18" charset="0"/>
                <a:ea typeface="Cambria Math" pitchFamily="18" charset="0"/>
              </a:rPr>
              <a:t>(V,</a:t>
            </a:r>
            <a:r>
              <a:rPr lang="en-US" sz="2100" b="1" dirty="0">
                <a:latin typeface="Cambria Math" pitchFamily="18" charset="0"/>
                <a:ea typeface="Cambria Math" pitchFamily="18" charset="0"/>
              </a:rPr>
              <a:t> </a:t>
            </a:r>
            <a:r>
              <a:rPr lang="sr-Latn-CS" sz="2100" b="1" dirty="0">
                <a:latin typeface="Cambria Math" pitchFamily="18" charset="0"/>
                <a:ea typeface="Cambria Math" pitchFamily="18" charset="0"/>
              </a:rPr>
              <a:t>E</a:t>
            </a:r>
            <a:r>
              <a:rPr lang="en-US" sz="2100" b="1" baseline="-30000" dirty="0">
                <a:latin typeface="Cambria Math" pitchFamily="18" charset="0"/>
                <a:ea typeface="Cambria Math" pitchFamily="18" charset="0"/>
              </a:rPr>
              <a:t>T</a:t>
            </a:r>
            <a:r>
              <a:rPr lang="sr-Latn-CS" sz="2100" b="1" dirty="0">
                <a:latin typeface="Cambria Math" pitchFamily="18" charset="0"/>
                <a:ea typeface="Cambria Math" pitchFamily="18" charset="0"/>
              </a:rPr>
              <a:t>)</a:t>
            </a:r>
            <a:r>
              <a:rPr lang="en-US" sz="2000" dirty="0"/>
              <a:t> on </a:t>
            </a:r>
            <a:r>
              <a:rPr lang="en-US" sz="2100" b="1" dirty="0">
                <a:latin typeface="Cambria Math" pitchFamily="18" charset="0"/>
                <a:ea typeface="Cambria Math" pitchFamily="18" charset="0"/>
              </a:rPr>
              <a:t>G=(V, E) </a:t>
            </a:r>
            <a:r>
              <a:rPr lang="en-US" sz="2000" dirty="0"/>
              <a:t>with a cost function </a:t>
            </a:r>
            <a:r>
              <a:rPr lang="en-US" sz="2100" b="1" dirty="0">
                <a:latin typeface="Cambria Math" pitchFamily="18" charset="0"/>
                <a:ea typeface="Cambria Math" pitchFamily="18" charset="0"/>
              </a:rPr>
              <a:t>c(e)</a:t>
            </a:r>
            <a:r>
              <a:rPr lang="en-US" sz="2000" dirty="0"/>
              <a:t>,</a:t>
            </a:r>
            <a:r>
              <a:rPr lang="en-US" sz="2100" dirty="0">
                <a:latin typeface="Cambria Math" pitchFamily="18" charset="0"/>
                <a:ea typeface="Cambria Math" pitchFamily="18" charset="0"/>
              </a:rPr>
              <a:t> </a:t>
            </a:r>
            <a:r>
              <a:rPr lang="en-US" sz="2100" b="1" dirty="0">
                <a:latin typeface="Cambria Math" pitchFamily="18" charset="0"/>
                <a:ea typeface="Cambria Math" pitchFamily="18" charset="0"/>
              </a:rPr>
              <a:t>e</a:t>
            </a:r>
            <a:r>
              <a:rPr lang="sr-Latn-CS" sz="2100" b="1" dirty="0">
                <a:latin typeface="Cambria Math" pitchFamily="18" charset="0"/>
                <a:ea typeface="Cambria Math" pitchFamily="18" charset="0"/>
              </a:rPr>
              <a:t> ∊</a:t>
            </a:r>
            <a:r>
              <a:rPr lang="en-US" sz="2100" b="1" dirty="0">
                <a:latin typeface="Cambria Math" pitchFamily="18" charset="0"/>
                <a:ea typeface="Cambria Math" pitchFamily="18" charset="0"/>
              </a:rPr>
              <a:t>E</a:t>
            </a:r>
            <a:r>
              <a:rPr lang="en-US" sz="2000" dirty="0"/>
              <a:t> and a new vertex </a:t>
            </a:r>
            <a:r>
              <a:rPr lang="en-US" sz="2100" b="1" dirty="0">
                <a:latin typeface="Cambria Math" pitchFamily="18" charset="0"/>
                <a:ea typeface="Cambria Math" pitchFamily="18" charset="0"/>
              </a:rPr>
              <a:t>z</a:t>
            </a:r>
            <a:r>
              <a:rPr lang="en-US" sz="2000" dirty="0"/>
              <a:t> with costs on the edges </a:t>
            </a:r>
            <a:r>
              <a:rPr lang="en-US" sz="2100" b="1" dirty="0">
                <a:latin typeface="Cambria Math" pitchFamily="18" charset="0"/>
                <a:ea typeface="Cambria Math" pitchFamily="18" charset="0"/>
              </a:rPr>
              <a:t>(</a:t>
            </a:r>
            <a:r>
              <a:rPr lang="en-US" sz="2100" b="1" dirty="0" err="1">
                <a:latin typeface="Cambria Math" pitchFamily="18" charset="0"/>
                <a:ea typeface="Cambria Math" pitchFamily="18" charset="0"/>
              </a:rPr>
              <a:t>z,v</a:t>
            </a:r>
            <a:r>
              <a:rPr lang="en-US" sz="2100" b="1" dirty="0">
                <a:latin typeface="Cambria Math" pitchFamily="18" charset="0"/>
                <a:ea typeface="Cambria Math" pitchFamily="18" charset="0"/>
              </a:rPr>
              <a:t>)</a:t>
            </a:r>
            <a:r>
              <a:rPr lang="en-US" sz="2000" dirty="0"/>
              <a:t> for </a:t>
            </a:r>
            <a:r>
              <a:rPr lang="en-US" sz="2000" b="1" dirty="0" err="1">
                <a:latin typeface="Cambria Math" pitchFamily="18" charset="0"/>
                <a:ea typeface="Cambria Math" pitchFamily="18" charset="0"/>
              </a:rPr>
              <a:t>v∊V</a:t>
            </a:r>
            <a:r>
              <a:rPr lang="en-US" sz="2000" dirty="0"/>
              <a:t>. </a:t>
            </a:r>
            <a:r>
              <a:rPr lang="en-US" sz="2100" b="1" dirty="0">
                <a:latin typeface="Cambria Math" pitchFamily="18" charset="0"/>
                <a:ea typeface="Cambria Math" pitchFamily="18" charset="0"/>
              </a:rPr>
              <a:t>T</a:t>
            </a:r>
            <a:r>
              <a:rPr lang="en-US" sz="2000" dirty="0"/>
              <a:t> is represented by adjacency lists </a:t>
            </a:r>
            <a:r>
              <a:rPr lang="en-US" sz="2100" b="1" dirty="0">
                <a:latin typeface="Cambria Math" pitchFamily="18" charset="0"/>
                <a:ea typeface="Cambria Math" pitchFamily="18" charset="0"/>
              </a:rPr>
              <a:t>L(v)</a:t>
            </a:r>
            <a:r>
              <a:rPr lang="en-US" sz="2000" dirty="0"/>
              <a:t> (a list of all vertices incident to </a:t>
            </a:r>
            <a:r>
              <a:rPr lang="en-US" sz="2100" b="1" dirty="0">
                <a:latin typeface="Cambria Math" pitchFamily="18" charset="0"/>
                <a:ea typeface="Cambria Math" pitchFamily="18" charset="0"/>
              </a:rPr>
              <a:t>v</a:t>
            </a:r>
            <a:r>
              <a:rPr lang="en-US" sz="2000" dirty="0"/>
              <a:t> in </a:t>
            </a:r>
            <a:r>
              <a:rPr lang="en-US" sz="2100" b="1" dirty="0">
                <a:latin typeface="Cambria Math" pitchFamily="18" charset="0"/>
                <a:ea typeface="Cambria Math" pitchFamily="18" charset="0"/>
              </a:rPr>
              <a:t>T</a:t>
            </a:r>
            <a:r>
              <a:rPr lang="en-US" sz="2000" dirty="0"/>
              <a:t>)</a:t>
            </a:r>
          </a:p>
          <a:p>
            <a:pPr marL="342900" indent="-342900">
              <a:spcBef>
                <a:spcPct val="20000"/>
              </a:spcBef>
              <a:buClr>
                <a:schemeClr val="bg2"/>
              </a:buClr>
              <a:buSzPct val="75000"/>
              <a:buFont typeface="Wingdings" pitchFamily="2" charset="2"/>
              <a:buChar char="n"/>
            </a:pPr>
            <a:r>
              <a:rPr lang="en-US" sz="2000" b="1" i="1" dirty="0"/>
              <a:t>Output</a:t>
            </a:r>
            <a:r>
              <a:rPr lang="en-US" sz="2000" dirty="0"/>
              <a:t>. The </a:t>
            </a:r>
            <a:r>
              <a:rPr lang="en-US" sz="2000" dirty="0" err="1"/>
              <a:t>mst</a:t>
            </a:r>
            <a:r>
              <a:rPr lang="en-US" sz="2000" dirty="0"/>
              <a:t> </a:t>
            </a:r>
            <a:r>
              <a:rPr lang="en-US" sz="2100" b="1" dirty="0">
                <a:latin typeface="Cambria Math" pitchFamily="18" charset="0"/>
                <a:ea typeface="Cambria Math" pitchFamily="18" charset="0"/>
              </a:rPr>
              <a:t>T’=</a:t>
            </a:r>
            <a:r>
              <a:rPr lang="sr-Latn-CS" sz="2100" b="1" dirty="0">
                <a:latin typeface="Cambria Math" pitchFamily="18" charset="0"/>
                <a:ea typeface="Cambria Math" pitchFamily="18" charset="0"/>
              </a:rPr>
              <a:t>(V,</a:t>
            </a:r>
            <a:r>
              <a:rPr lang="en-US" sz="2100" b="1" dirty="0">
                <a:latin typeface="Cambria Math" pitchFamily="18" charset="0"/>
                <a:ea typeface="Cambria Math" pitchFamily="18" charset="0"/>
              </a:rPr>
              <a:t> </a:t>
            </a:r>
            <a:r>
              <a:rPr lang="sr-Latn-CS" sz="2100" b="1" dirty="0">
                <a:latin typeface="Cambria Math" pitchFamily="18" charset="0"/>
                <a:ea typeface="Cambria Math" pitchFamily="18" charset="0"/>
              </a:rPr>
              <a:t>E</a:t>
            </a:r>
            <a:r>
              <a:rPr lang="en-US" sz="2100" b="1" baseline="-30000" dirty="0">
                <a:latin typeface="Cambria Math" pitchFamily="18" charset="0"/>
                <a:ea typeface="Cambria Math" pitchFamily="18" charset="0"/>
              </a:rPr>
              <a:t>T’</a:t>
            </a:r>
            <a:r>
              <a:rPr lang="sr-Latn-CS" sz="2100" b="1" dirty="0">
                <a:latin typeface="Cambria Math" pitchFamily="18" charset="0"/>
                <a:ea typeface="Cambria Math" pitchFamily="18" charset="0"/>
              </a:rPr>
              <a:t>)</a:t>
            </a:r>
            <a:r>
              <a:rPr lang="en-US" sz="2000" dirty="0"/>
              <a:t> for the new graph. </a:t>
            </a:r>
            <a:endParaRPr lang="en-US" sz="1950" dirty="0"/>
          </a:p>
          <a:p>
            <a:pPr marL="342900" indent="-342900">
              <a:spcBef>
                <a:spcPct val="20000"/>
              </a:spcBef>
              <a:buClr>
                <a:schemeClr val="bg2"/>
              </a:buClr>
              <a:buSzPct val="75000"/>
              <a:buFont typeface="Wingdings" pitchFamily="2" charset="2"/>
              <a:buChar char="n"/>
            </a:pPr>
            <a:endParaRPr lang="en-US" sz="1950" dirty="0">
              <a:solidFill>
                <a:srgbClr val="333399"/>
              </a:solidFill>
              <a:latin typeface="Arial Rounded MT Bold" pitchFamily="34" charset="0"/>
            </a:endParaRPr>
          </a:p>
          <a:p>
            <a:pPr marL="342900" indent="-342900">
              <a:spcBef>
                <a:spcPct val="20000"/>
              </a:spcBef>
              <a:buClr>
                <a:schemeClr val="bg2"/>
              </a:buClr>
              <a:buSzPct val="75000"/>
            </a:pPr>
            <a:endParaRPr lang="sr-Latn-CS" sz="1950" dirty="0">
              <a:solidFill>
                <a:srgbClr val="333399"/>
              </a:solidFill>
              <a:latin typeface="Arial Rounded MT Bold" pitchFamily="34" charset="0"/>
            </a:endParaRPr>
          </a:p>
          <a:p>
            <a:endParaRPr lang="sr-Latn-CS" dirty="0">
              <a:solidFill>
                <a:srgbClr val="009900"/>
              </a:solidFill>
              <a:latin typeface="Arial Rounded MT Bold" pitchFamily="34" charset="0"/>
            </a:endParaRPr>
          </a:p>
          <a:p>
            <a:pPr marL="742950" lvl="1" indent="-285750">
              <a:spcBef>
                <a:spcPct val="20000"/>
              </a:spcBef>
              <a:buClr>
                <a:schemeClr val="accent2"/>
              </a:buClr>
              <a:buSzPct val="80000"/>
            </a:pPr>
            <a:endParaRPr lang="sr-Latn-CS" b="1" dirty="0">
              <a:solidFill>
                <a:srgbClr val="C00000"/>
              </a:solidFill>
              <a:latin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heckerboard(across)">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heckerboard(across)">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heckerboard(across)">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3" grpId="0"/>
      <p:bldP spid="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67544" y="0"/>
            <a:ext cx="8229600" cy="651991"/>
          </a:xfrm>
        </p:spPr>
        <p:txBody>
          <a:bodyPr/>
          <a:lstStyle/>
          <a:p>
            <a:pPr algn="ctr" eaLnBrk="1" hangingPunct="1">
              <a:defRPr/>
            </a:pPr>
            <a:r>
              <a:rPr lang="en-US" sz="3000" dirty="0">
                <a:solidFill>
                  <a:schemeClr val="bg2"/>
                </a:solidFill>
                <a:effectLst>
                  <a:outerShdw blurRad="38100" dist="38100" dir="2700000" algn="tl">
                    <a:srgbClr val="C0C0C0"/>
                  </a:outerShdw>
                </a:effectLst>
              </a:rPr>
              <a:t>Depth-first search</a:t>
            </a:r>
            <a:r>
              <a:rPr lang="sr-Latn-CS" sz="3000" dirty="0">
                <a:solidFill>
                  <a:schemeClr val="bg2"/>
                </a:solidFill>
                <a:effectLst>
                  <a:outerShdw blurRad="38100" dist="38100" dir="2700000" algn="tl">
                    <a:srgbClr val="C0C0C0"/>
                  </a:outerShdw>
                </a:effectLst>
              </a:rPr>
              <a:t> </a:t>
            </a:r>
          </a:p>
        </p:txBody>
      </p:sp>
      <p:sp>
        <p:nvSpPr>
          <p:cNvPr id="52227" name="Rectangle 3"/>
          <p:cNvSpPr>
            <a:spLocks noGrp="1" noChangeArrowheads="1"/>
          </p:cNvSpPr>
          <p:nvPr>
            <p:ph sz="half" idx="1"/>
          </p:nvPr>
        </p:nvSpPr>
        <p:spPr/>
        <p:txBody>
          <a:bodyPr/>
          <a:lstStyle/>
          <a:p>
            <a:pPr eaLnBrk="1" hangingPunct="1">
              <a:buFont typeface="Wingdings" pitchFamily="2" charset="2"/>
              <a:buNone/>
              <a:defRPr/>
            </a:pPr>
            <a:endParaRPr lang="hr-HR" sz="2400" dirty="0">
              <a:solidFill>
                <a:srgbClr val="FF3300"/>
              </a:solidFill>
              <a:effectLst>
                <a:outerShdw blurRad="38100" dist="38100" dir="2700000" algn="tl">
                  <a:srgbClr val="C0C0C0"/>
                </a:outerShdw>
              </a:effectLst>
              <a:latin typeface="Tahoma" pitchFamily="34" charset="0"/>
            </a:endParaRPr>
          </a:p>
          <a:p>
            <a:pPr eaLnBrk="1" hangingPunct="1">
              <a:defRPr/>
            </a:pPr>
            <a:endParaRPr lang="sr-Latn-CS" sz="2400" dirty="0"/>
          </a:p>
        </p:txBody>
      </p:sp>
      <p:sp>
        <p:nvSpPr>
          <p:cNvPr id="49157" name="Date Placeholder 6"/>
          <p:cNvSpPr>
            <a:spLocks noGrp="1"/>
          </p:cNvSpPr>
          <p:nvPr>
            <p:ph type="dt" sz="quarter" idx="10"/>
          </p:nvPr>
        </p:nvSpPr>
        <p:spPr>
          <a:noFill/>
        </p:spPr>
        <p:txBody>
          <a:bodyPr/>
          <a:lstStyle/>
          <a:p>
            <a:r>
              <a:rPr lang="en-US" dirty="0"/>
              <a:t>Milan </a:t>
            </a:r>
            <a:r>
              <a:rPr lang="en-US" dirty="0" err="1"/>
              <a:t>Ba</a:t>
            </a:r>
            <a:r>
              <a:rPr lang="sr-Latn-CS" dirty="0"/>
              <a:t>šić</a:t>
            </a:r>
            <a:endParaRPr lang="en-US" dirty="0"/>
          </a:p>
        </p:txBody>
      </p:sp>
      <p:sp>
        <p:nvSpPr>
          <p:cNvPr id="49158" name="Footer Placeholder 4"/>
          <p:cNvSpPr>
            <a:spLocks noGrp="1"/>
          </p:cNvSpPr>
          <p:nvPr>
            <p:ph type="ftr" sz="quarter" idx="11"/>
          </p:nvPr>
        </p:nvSpPr>
        <p:spPr>
          <a:noFill/>
        </p:spPr>
        <p:txBody>
          <a:bodyPr/>
          <a:lstStyle/>
          <a:p>
            <a:r>
              <a:rPr lang="en-US" dirty="0" err="1"/>
              <a:t>Kragujevac</a:t>
            </a:r>
            <a:r>
              <a:rPr lang="sr-Latn-CS" dirty="0"/>
              <a:t>, ju</a:t>
            </a:r>
            <a:r>
              <a:rPr lang="en-US" dirty="0"/>
              <a:t>l</a:t>
            </a:r>
            <a:r>
              <a:rPr lang="sr-Latn-CS" dirty="0"/>
              <a:t> </a:t>
            </a:r>
            <a:r>
              <a:rPr lang="en-US" dirty="0"/>
              <a:t>14</a:t>
            </a:r>
          </a:p>
        </p:txBody>
      </p:sp>
      <p:sp>
        <p:nvSpPr>
          <p:cNvPr id="49159" name="Slide Number Placeholder 5"/>
          <p:cNvSpPr>
            <a:spLocks noGrp="1"/>
          </p:cNvSpPr>
          <p:nvPr>
            <p:ph type="sldNum" sz="quarter" idx="12"/>
          </p:nvPr>
        </p:nvSpPr>
        <p:spPr>
          <a:noFill/>
        </p:spPr>
        <p:txBody>
          <a:bodyPr/>
          <a:lstStyle/>
          <a:p>
            <a:fld id="{598543E9-EEBF-45A0-97D2-CCE368A158B2}" type="slidenum">
              <a:rPr smtClean="0"/>
              <a:pPr/>
              <a:t>46</a:t>
            </a:fld>
            <a:endParaRPr lang="en-US"/>
          </a:p>
        </p:txBody>
      </p:sp>
      <p:sp>
        <p:nvSpPr>
          <p:cNvPr id="61442" name="AutoShape 2" descr="data:image/jpeg;base64,/9j/4AAQSkZJRgABAQAAAQABAAD/2wCEAAkGBhQSERUUExQVFBQVGBoaGBgXFxcYGBoXFxgcFxgXFxgXHSYeFxwkGRcYHy8gIycpLCwsFx4xNTAqNSYrLCkBCQoKBQUFDQUFDSkYEhgpKSkpKSkpKSkpKSkpKSkpKSkpKSkpKSkpKSkpKSkpKSkpKSkpKSkpKSkpKSkpKSkpKf/AABEIAMUBAAMBIgACEQEDEQH/xAAcAAABBQEBAQAAAAAAAAAAAAACAAEDBAUGBwj/xAA+EAABAwIEAwQJAgUDBAMAAAABAAIRAyEEEjFBBVFhBhMicQcyQoGRobHB8BTRI1JicuGCsvEVQ5KiJDNz/8QAFAEBAAAAAAAAAAAAAAAAAAAAAP/EABQRAQAAAAAAAAAAAAAAAAAAAAD/2gAMAwEAAhEDEQA/AMvu1M1mnXdH3a0a1CMPSPNzkGZVw2VxafKyfEYcsJa4QVsVcO19UPzABxbbebDRQ8ZvXeev2hBnYfDl7g0ak/nyRVqEOLdbwtHCtNNuYDxPsz32lQ0cA5xdMjJJd0hBD/0ypN2O+CgcyDpC0MLTqPzEOJyCSJOirVBJn6oBaEbWphqrvD6INRvndANfAlgBJF9hsomtWljSXP0gDSVGwBAncNhjXE2cpf0bcjnNJJEaiFbqvzUGzs4/RS4Wu0UnjIDEe9BT4dTdmlrc0c9B1UzcOM7jGs5fNS0cQxokZg47DRJ2KBM5fiboKnEqMOFoJaCR1UVPDE3sBzKs1n5jJVp2HPh2aBKCgcE8CYMc0PcOiYstbMM2bN4Y0n5QhFZkgg3Gg5IM11F3I/BSUsG5wJAsFs1OJMJI2/wgpY5rREaaf5QZrMCSLCDE+5Hh+FO1gEcvsrg4hb805IG48jTnP2QV8ZgtAGRMbzqqtaiGuyi+x/PerzscYE7GU7sSwknLqZPmgp8QweR1vVOhR0MFLSTMx+Sjr1s4MnQyB57Kbh7yIA9o+4AboIK2AyUwT6ztApMJw6XNnQ3PlyQYnGOLnAmR+ygOIMRJhBqCKYMeqQZHLl8lWq924NggAR8PuqLncyYQuhBh7LRqVmnCtbIzNebdCs4pwgkw1WHNPIj6q5iKIfiHD2c0k8hYlZ6cVDJvqLoLOMxOaoXDRvq9ANFq8Ul+HD2gNL4NQbnYHyWAXK/TOZgzVmtgRF5jZAfZ9+WqQdHNcD8FmuCsVKYbdrpPQQo2MlALGKxQqFlwdCmZaU0GEGm/iDTOviGmwPMKo111XYbqaLoLja/hLed0LXG4BsdfJBSuQAYlWe7BnIZgwfNBA0qUVVFUtYDdFlIAO35qgLMpO+MXPkFGwi867eaQKA+8RzGtpRYWiHEyYABKfEeqwHYfIoFTuQFYpYUGfELAmFVwgGYXjX5IqGIAD9ZcIQO9tgdkBKuU3sc5nSAG9eZUeIxDQX5vEZsOUIK5pFRvaRbcqSpjJeCdBFkqmIY4gwbIANF3I/Aqy6nVYOhTYzGHKwNO10FfFz3f9I+YQA/CODgCLu0uhdhCHZYk9FK/G+PPqf8ACH9eQbABAJw1oMh02tYoK1HKpTjHG5uQZRVMZmEEDWfeg5yo1RhTEpg3kgjCnw2HaWkuJA8p1UcKxQb4H+Q+qAKtJuUlpJg7iEOHwrnmB7ypXQGN/qMn3WVurXu3xSJ25bSgrYhmapDdrDrCNlGCQSARPuUn6xrXSxonmf2ULMTBJgGf+UBUsETfTzTk1Gt1tMEeaZ+KcRG8zKjfWcZncyUFxuCyjxCXOsOk7lVeKPDdCIFom9t/isri3aTurl1yDvqRsFR7K4CtjKhuWsHrHz0aOZsEGkcS6+WbXtpbmpMFVqudJeIabjQaLr2dnWNphjW7yT5dd9Vz2K4UBUcI8J0Gsi0n3X+SCWnTLAYe1+8bkdOapYjtIKRLKjCyeek+YlbXDcIHSY0aALW9xK5btjgXuJM5gPa6am3mEG1gOINNxlcCPOPJTtevKsFxV9CpY2tmbsf2Xd8D7RU67YnK7+Un6FBvtcR70znSpMIwOJmYg+4pPZ4GnqQgBlMuMC6d7C0wRCs4GqG5ieQHzVqpUblc50OLnQOcQgzcPXyOBAQvJJJg8ytCnUYQ2PZv/wAqMVsriAJDvdqgo06JdJA01QmmeW0rQ/WNY0sDbHUqN/FREBgiI9yCs1pkCLnTqjNIzEXVgYsNDCYJmfIckFXiUBwaNd0Co4MzDgQOYCCthgGggk7xF4R1OLui3IfJRt4odwDaPcghp3WhT4eMs68r/FZTqgm1grmBrG99PogwhzRBIhNCBQpGVYDhzj5FRxdJwQPmJsdBokzVOChzIDdyTtCjLrp8yCwSquOxIpsLiYA5qUuWfxakH0nA+fw0QcbjXHE4htNl3OcAOUkr3nsn2eGHw7KfIXjc8zzXk3oi4V3mPc8iRSpki3tOOUH4Fy97oUrIKeIYA3S5WHXwLS6YErdxp8PVZD3oJ6TWhgby0XL8c4dnzRHlt5n3fVXMfji0QCss8QcbGLalB5DxmmadVwKgw+LdTcHNJBb+e/8Ayt3t9hstRrv5gb+/7Ll89roPZuy/aA1cPmtJs4RoR+fNaVTEZmgaR8zvK899GuKJdUpbQHeWgXo2GwgzFjtwYPUXsgrhWG0n5BYxqoabZI5Tf4rYJJqEXDRr5IM+iyD7oRGmQS4CRELRGEYHG9tgq+dm5sDogy30yVFVpGJW4O6LCRNrqvVxlODAFxEHQIMmUJYZi60XcVbF2CbctlH+vbmLi3y+iCi1x03TvaQLgiUFOoA4E81pDHNc7Pl9URGyCgKTuRhTU8I+YAgxz2VzF46CCRNtFTq8TcYiBHJBmApEoYSzIHKEvSqPUTigke9I6qOUpQSkJAoU4F0EmZYPabGuY2APC4XO4/P3W4FV4hgW1m5Xe5Bb9CbQXYg/2D5vXr9MW/yvGPRA/usTiKbrSzMP9D4P+5dtxr0k0sPIyueeQQdFxJpIPks6vSDaYJ+Kw+F9uji2jLTIJcBE8/mo+1XF6ravcNaJDM3ic1rAG2c5znEAASNeiCziSyDIb7wDA96wcc2mZLMjo1yQCPMNXF8Sxdeu5+fENDG693mc0gciAJHULP4e7K8uZUc8gWymDO2YFtwg2e2OFz0JHsHldeeM3XpzMcKlMNylz3g+E2DdpedGgX+C4DEYYseWhuUNdc7kg8zt0Qdd6P8Ahj6bnPexzZAgkEBw1XomGrA1WZRAFoK847IYhwxGpOdpzdYvK9Izt7sOb6wyg2680AZRMTqfurr61+7JPWPksnFWeY5z91dxmLyvNgSQD8kEmV0eSiNEyjoY5mSCSDKKtjrB2418jogq92Tzv9lG7DuykmwHPmnbxFw5azKCpxAuBBEiZhBUL05QlwlM5yBoUtGtlBGu91AXoXOQTPqkmTuglR50L6iAZT7JyhcJQCUJEInTdCHSgYC6kaEEpg5BKHW96QcoxoiBQHnTFyAuTQg0uyWHpmsarGE1Iex7i4yGaHIwCD4mtMun1jopOLcErVxUyONKm0eEOlr6hgeJ5izNQIva9lR7P4r9PiWnRjnX2Eu8Lp8xB8wV2/Fhh3iXPpWP8zSfhKDy/szg30MQxznOdlt4TEkm0kA5hJ066jVaHpcp1m1WuqFpaRByNIjlckn86L0PhuBa/LkYGsa8OJLSM2WS2JEnxQZ6FZvpI4SKzCTEjZB5fwDDSx7SHljxByXJGsTsOi12djJAdkFKmObocbRtJCxeGVHYeplJNPo8HTpe66zF445PFV/8WgW+aCjg8OKPeNYQGh95AzGWNN3D1rk6rH4tgxXdDGy97obtcazO0X9yvsx3hMGRzUNBzBkFR1RskxkuCRByuGpk6QgXZnB5SXbtGSesmY+i6dtcgRNpHyVGm0agZcxmNInopM2iC1WrySmrVy6/IQq7Xpw4wgnzQQp8TiWkWmTc/wCFQzJOKCY1LoCU2ZBnQLOmDkD33QElBI56HOo80ppugPMUxNkBKSCcuQl6RN1GTdAi5CBdNN08oGcSiaUMpAoCKIICUi5AZCUIXFFKBwF6DW46GYUVsuZxa2ABcvIAAHUuMLz+F0/Z097SyE+KlUa8b2Dsw+eb5IOh4BRqU6ZfWOeq85n/ANPJregH3XB+k3tDUDopzb1oB16rsMLiqzKYcWd8CYOVwa5vWDZwtoIPmuY4xxmge8/guNR9i1wcCIHItQebV+IVK8GqZyzFvzktHA1S+mWSSQJbYkmNRbpeeUrPxjHucRl7sTuZN9oC6Ds/RbSIDjLg0uk+UR80GZwt0Oe13X9x9VcPjZOuRzT7swv8vmshlfxVHczA+ELqOx2EFUljhIcQD0EyflHxQW+8SzIKpDatSlMupOLXCCDbQwdiLg8ikNEBuN0syjcd0REoHJUzX2VfNskHIJnPUbqiHOhcUBON0QdZRPdogLkBGE8qMPSJQEXbpnOQOKRQT1XKPMk9C1A5+SeUyaUBEpSgLkhdBJmSKRRA/FA6ZqSYFAaucMx5o1A8eRHMbj85KiEUIPSOF4prmeG7TceZ6eawe0dHEk+EjL/aJgbSs7s/xruHw7/63ajkf5v3W9xLtHTGW4sZM3sdx5hB5tieDFrszjmPK089Fk8QxOR0zLiDpttH0W72l44alU93oJ0vfmudfhHOMkEk6Aan3ckFNz4aBv8Ac6r1n0fcD7ugx5tUdcgi4knKIiRpJ8vJcR2b7Jvr4gZxDWDMQdImADca39zSvYW0hTbEaAz5kAm19Bl06kaIPIvSxVNHHUq9I5TUoiY37txYJtfwho09lUeF9rWP8NTwHnq3/HzWn6Y2tJwrmmYFVp3vLHRPk78uvOKaD0nDcUp1JDHgkbb/AAKsB683w4ubwtfD8aqMFnFw/qv8OSDscyJpXMU+0zvaZPkY+yuUO0rD6wcz5/RBt50DnXVOjxWk42e3yNvrCtEoE5yDMichyoGBKMoZTIHlM4ISUJegmcUxcpHtQOCAQUyciUyBNMKRqjCMlAWaUYKiCKUEkpmoQlKCTMhfVA1ICpcS4gKTZF3Ew0fc9AuSx3E3OJkknn9h0QdRW40HVGUqUOe9wYD7ILjlBPO5Xrpw9J7nUoa40crbtEmGgTB0vblovFvRnw81uJ4ca5Xd4fKmC4f+wavR+1nFjR4lgqwMMqONOoNiytZpsYMFgceUNQZ3ajhZ70CmIadYbELX4X2XZTpSW+I6k6n3rqMThmuvCjxdNvga4hjZEkkC2kSdySAOpQNwLgjKLC4+vUOY+QEMaP2/qKfEeF7ZvBk9Yu8jlJm39Nt1pYh2VpPPpv7IjRw1Ma2WJh8QHkzdg03ttf2gYPUaFB5R6YR/Fpy3KfFmiIc8wXPtvcC4B8K89YvRPTISa1KfZBB/u1cedyeZ9VedBBNTdBKsMfZUy6COv2/5SfWQXRV/Pz3Jd+qYqJOegvGsOUo2YwtEgloHIkfmizBVT1qnhHW/2QadDtXVa65Dm8j++q6rAY5tVmZptuNx0K84atngfEjRdNy06gcv3GqDuCdlG5AypIBBkHQ9Nki5AiUJ3TShc5BpyhqBNnVilgnPEiPjCCsBqozqrNSkWug/nkgeghlPKTmoQgcFFKFO1AWZIFKU5KDku0OMJrOH8oAHvuVkMvf4K3xx38er/cPoqM7D3oPQvQ5TH6qvUJgMwzpNrZntEiegd8Vf7f1X4itRbSEvaTVdGo7uLc5ayJBuINysT0XYqMTVpTHe0mtjcuFWnAA1Iu4EciTaJHfcB4aKdatisSHN7puWACSXP9c5RqYaB/qnkg3sNxEljd/K821H5uFzXpJx8UaTXRDnFxEEzkFgdiJcdeSiwjqpx1OjQY4YfEB1SkXBzSxjSBVDhNgDcf8A6NhR9uKQx2Np4XD+NuHEVHTLcxcSQS2dBr1B5IKfZjtpXqZqDg58S6mYMwPWY43kZAcp1B52A7fCvAYCIImdozG752YQ2x2M9Vis7L/p8M8TkrPA8QIbAzgxLrzI5K9waoK9ImYrNAbVi7Xg3e+0DM52sfQoPNvSnULnUpuZfrm6RZ2m+h5rgdF3fpSqj9R3YEBpcRygtZptsdFwpQC8SI328/8AhQOcrEqtXPiMe/zQSMKT3qOi5KogIJ8S76KJpRYg3QCCpKdYjRQgp5QdZ2b4pmBpmxFx9/3+K3C5efYPFmm8OGxXb4LGCowPbvtyO4QWSUMJJiIKDof+ngQTM5jI6C4TVmj+G6IzHTaAY+irfryc3NxB8iEFbFFwAJ0+6AsSMryBoDbyUZKj7y6RNkCc9M1yApz0QFKIFRynBQFKIHohDk4ag47jzP8A5D+sf7VQay66PtVgx4ag/tP1H3XPIOx9DmC7zirXH/tU3v8AeYYNv617lxWm32gD55d/7j5BeW+gnhnixNcjZtMb/wBTtP8ASvWsbhy4huk+WwJ5Hkg4vtTxSo5ow2EAaQMj6jcgN4zMaZ8IJAnnl6LY7L9n24HDEa1HS55ubgaW2DXfMrYwXCWU2MAHiaZJsSddbX1n3ecx4t4c7JOsgidnU50HVqDJx9MupzpMbMbo9p3k6FXuFYIUqZ1Mzvm0k7QPZVyjhm5fVgX2j+XnHL5Kvi8WX2ZEeM+07RnQc3IPHPTBgclSg+I7xrulwKdrEjQj5rzkuXsvpwwn8Gg7+WoW6RY0/Of+2F4w8IHc63X7qoNFYlCWzY68/wA1QQNdCleoFKxyAAVJVN1HUCOJKBmhCVK8qKEDBXuG8SdRdI03bsfzmqZCGUHeYLiLKolpvuDqPzmrWbqvP6GIc1wcDBC6zhXFRVEaOGo+4QbockXJgEwKAijKjL0ggIpApkLkBgpByjanDkEuZFmUcowUGX2nP8If3D6FcuNF0/aUfwR0cPoVzFR3h8kHvnodweThdMjWo97+ery0adGhdsXeMkmwEbC7uWuw+ay+yPDu4wWGpfyUmA2JvlBd01JV2i7xVNrjcC89J2O6CDiOKhhiCfNzucWbCXB8PDA42JA5D1c40F1DiWF5Ddb3u530ha2Eo5GAaADkB8h5oK2LqZW2tY7gct3Gd1DgKUtG5Id7ROuUeyrlTD+sbTNiGjQxznWApDUaxom8zt8oA6iyDx70ycYFWaNMS2i4PqOgQHO8LWyJj1zMnkvIHi6934lgGO4fjH1A1wfTzlwYGQBUacwbAJcNdL6LyPEYTumOJa0vYxouARLqr254NnWAAJ5hBhgJiwi/zWjh6003vPdtdnYATTaRGV1gA0gaDQDRWMK9o/St7um7vbPJaC4g1XMgE6QNxfS6DBq4YhofaHOc0c5bBP8AuCjYYK2+8DKdMBrHg16glzQ7w/wxYG1xv8FDiGtote5rGOPfvZ4mhwa1lwIda866+FBnVGkgmDAiTFhOklNSdZb2IcKbMQ1jWwHUoBaHRnBJbcSYNhyUeFpNFVlEsaWPpAl2UZpdTz5w7UQdtICDGKFXMZTAbRgC9ME9TnePoAtalh6fePBDA04lzILJluzGmPBymREoObhItW7ToN7kAhs93VJblGclrnAEPi2WJibhpsosPw+aB8LS9wLwZaHAM0aGzMEB50/lQY2VTUK5Y4OaYIWtUptFEEBhLaVN0ZBmBLwC9zo8Q2Ik6hVuIimGjI2DV8d/YF25G/6g4zyDeqDt8yUpJICKdhTpIGIQpJIGJvCQckkgMFSAJJIM7tEP4H+ofdYXBsKKuIoMOj6tNp8nPDT8ikkg+qabRZQUAGhxA1n/AHAfZJJAm1YOlz+fZS4ysW0835p1lJJBBgaxeHHmTrLuXWPksntZjnMNNoJBOe4MXGWLDVOkgzu01InBYgSADh3thrWttkJvbmAvnh3EqgdOY2bkuARk/lIIgjz5JJIIjxSpJ8UzEy1pHhkCARAgE6K1Xx72UqAa4iWP2FiarwSDEtMbiEkkGVVxDrCbNJI6EnX5D4J6PEqjS4h13GXWBkzMwREyTfqkkgLD8QqNLi15Bf6x3O8yd7m/VMeI1A3JnOWI2mD7M6x0mEkkBvxzixrSRAFvC2RebGJ1J33RjilQZiHXc4uJhs5jqQYkHyhJJBE3FvGWHHwggdA6cw98n4oRi3Zg6fE2INrBogDloEkkD/qnc/ZyberyQPqkhsmcogdBJMfEk+9JJ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1444" name="AutoShape 4" descr="data:image/jpeg;base64,/9j/4AAQSkZJRgABAQAAAQABAAD/2wCEAAkGBhQSERUUExQVFBQVGBoaGBgXFxcYGBoXFxgcFxgXFxgXHSYeFxwkGRcYHy8gIycpLCwsFx4xNTAqNSYrLCkBCQoKBQUFDQUFDSkYEhgpKSkpKSkpKSkpKSkpKSkpKSkpKSkpKSkpKSkpKSkpKSkpKSkpKSkpKSkpKSkpKSkpKf/AABEIAMUBAAMBIgACEQEDEQH/xAAcAAABBQEBAQAAAAAAAAAAAAACAAEDBAUGBwj/xAA+EAABAwIEAwQJAgUDBAMAAAABAAIRAyEEEjFBBVFhBhMicQcyQoGRobHB8BTRI1JicuGCsvEVQ5KiJDNz/8QAFAEBAAAAAAAAAAAAAAAAAAAAAP/EABQRAQAAAAAAAAAAAAAAAAAAAAD/2gAMAwEAAhEDEQA/AMvu1M1mnXdH3a0a1CMPSPNzkGZVw2VxafKyfEYcsJa4QVsVcO19UPzABxbbebDRQ8ZvXeev2hBnYfDl7g0ak/nyRVqEOLdbwtHCtNNuYDxPsz32lQ0cA5xdMjJJd0hBD/0ypN2O+CgcyDpC0MLTqPzEOJyCSJOirVBJn6oBaEbWphqrvD6INRvndANfAlgBJF9hsomtWljSXP0gDSVGwBAncNhjXE2cpf0bcjnNJJEaiFbqvzUGzs4/RS4Wu0UnjIDEe9BT4dTdmlrc0c9B1UzcOM7jGs5fNS0cQxokZg47DRJ2KBM5fiboKnEqMOFoJaCR1UVPDE3sBzKs1n5jJVp2HPh2aBKCgcE8CYMc0PcOiYstbMM2bN4Y0n5QhFZkgg3Gg5IM11F3I/BSUsG5wJAsFs1OJMJI2/wgpY5rREaaf5QZrMCSLCDE+5Hh+FO1gEcvsrg4hb805IG48jTnP2QV8ZgtAGRMbzqqtaiGuyi+x/PerzscYE7GU7sSwknLqZPmgp8QweR1vVOhR0MFLSTMx+Sjr1s4MnQyB57Kbh7yIA9o+4AboIK2AyUwT6ztApMJw6XNnQ3PlyQYnGOLnAmR+ygOIMRJhBqCKYMeqQZHLl8lWq924NggAR8PuqLncyYQuhBh7LRqVmnCtbIzNebdCs4pwgkw1WHNPIj6q5iKIfiHD2c0k8hYlZ6cVDJvqLoLOMxOaoXDRvq9ANFq8Ul+HD2gNL4NQbnYHyWAXK/TOZgzVmtgRF5jZAfZ9+WqQdHNcD8FmuCsVKYbdrpPQQo2MlALGKxQqFlwdCmZaU0GEGm/iDTOviGmwPMKo111XYbqaLoLja/hLed0LXG4BsdfJBSuQAYlWe7BnIZgwfNBA0qUVVFUtYDdFlIAO35qgLMpO+MXPkFGwi867eaQKA+8RzGtpRYWiHEyYABKfEeqwHYfIoFTuQFYpYUGfELAmFVwgGYXjX5IqGIAD9ZcIQO9tgdkBKuU3sc5nSAG9eZUeIxDQX5vEZsOUIK5pFRvaRbcqSpjJeCdBFkqmIY4gwbIANF3I/Aqy6nVYOhTYzGHKwNO10FfFz3f9I+YQA/CODgCLu0uhdhCHZYk9FK/G+PPqf8ACH9eQbABAJw1oMh02tYoK1HKpTjHG5uQZRVMZmEEDWfeg5yo1RhTEpg3kgjCnw2HaWkuJA8p1UcKxQb4H+Q+qAKtJuUlpJg7iEOHwrnmB7ypXQGN/qMn3WVurXu3xSJ25bSgrYhmapDdrDrCNlGCQSARPuUn6xrXSxonmf2ULMTBJgGf+UBUsETfTzTk1Gt1tMEeaZ+KcRG8zKjfWcZncyUFxuCyjxCXOsOk7lVeKPDdCIFom9t/isri3aTurl1yDvqRsFR7K4CtjKhuWsHrHz0aOZsEGkcS6+WbXtpbmpMFVqudJeIabjQaLr2dnWNphjW7yT5dd9Vz2K4UBUcI8J0Gsi0n3X+SCWnTLAYe1+8bkdOapYjtIKRLKjCyeek+YlbXDcIHSY0aALW9xK5btjgXuJM5gPa6am3mEG1gOINNxlcCPOPJTtevKsFxV9CpY2tmbsf2Xd8D7RU67YnK7+Un6FBvtcR70znSpMIwOJmYg+4pPZ4GnqQgBlMuMC6d7C0wRCs4GqG5ieQHzVqpUblc50OLnQOcQgzcPXyOBAQvJJJg8ytCnUYQ2PZv/wAqMVsriAJDvdqgo06JdJA01QmmeW0rQ/WNY0sDbHUqN/FREBgiI9yCs1pkCLnTqjNIzEXVgYsNDCYJmfIckFXiUBwaNd0Co4MzDgQOYCCthgGggk7xF4R1OLui3IfJRt4odwDaPcghp3WhT4eMs68r/FZTqgm1grmBrG99PogwhzRBIhNCBQpGVYDhzj5FRxdJwQPmJsdBokzVOChzIDdyTtCjLrp8yCwSquOxIpsLiYA5qUuWfxakH0nA+fw0QcbjXHE4htNl3OcAOUkr3nsn2eGHw7KfIXjc8zzXk3oi4V3mPc8iRSpki3tOOUH4Fy97oUrIKeIYA3S5WHXwLS6YErdxp8PVZD3oJ6TWhgby0XL8c4dnzRHlt5n3fVXMfji0QCss8QcbGLalB5DxmmadVwKgw+LdTcHNJBb+e/8Ayt3t9hstRrv5gb+/7Ll89roPZuy/aA1cPmtJs4RoR+fNaVTEZmgaR8zvK899GuKJdUpbQHeWgXo2GwgzFjtwYPUXsgrhWG0n5BYxqoabZI5Tf4rYJJqEXDRr5IM+iyD7oRGmQS4CRELRGEYHG9tgq+dm5sDogy30yVFVpGJW4O6LCRNrqvVxlODAFxEHQIMmUJYZi60XcVbF2CbctlH+vbmLi3y+iCi1x03TvaQLgiUFOoA4E81pDHNc7Pl9URGyCgKTuRhTU8I+YAgxz2VzF46CCRNtFTq8TcYiBHJBmApEoYSzIHKEvSqPUTigke9I6qOUpQSkJAoU4F0EmZYPabGuY2APC4XO4/P3W4FV4hgW1m5Xe5Bb9CbQXYg/2D5vXr9MW/yvGPRA/usTiKbrSzMP9D4P+5dtxr0k0sPIyueeQQdFxJpIPks6vSDaYJ+Kw+F9uji2jLTIJcBE8/mo+1XF6ravcNaJDM3ic1rAG2c5znEAASNeiCziSyDIb7wDA96wcc2mZLMjo1yQCPMNXF8Sxdeu5+fENDG693mc0gciAJHULP4e7K8uZUc8gWymDO2YFtwg2e2OFz0JHsHldeeM3XpzMcKlMNylz3g+E2DdpedGgX+C4DEYYseWhuUNdc7kg8zt0Qdd6P8Ahj6bnPexzZAgkEBw1XomGrA1WZRAFoK847IYhwxGpOdpzdYvK9Izt7sOb6wyg2680AZRMTqfurr61+7JPWPksnFWeY5z91dxmLyvNgSQD8kEmV0eSiNEyjoY5mSCSDKKtjrB2418jogq92Tzv9lG7DuykmwHPmnbxFw5azKCpxAuBBEiZhBUL05QlwlM5yBoUtGtlBGu91AXoXOQTPqkmTuglR50L6iAZT7JyhcJQCUJEInTdCHSgYC6kaEEpg5BKHW96QcoxoiBQHnTFyAuTQg0uyWHpmsarGE1Iex7i4yGaHIwCD4mtMun1jopOLcErVxUyONKm0eEOlr6hgeJ5izNQIva9lR7P4r9PiWnRjnX2Eu8Lp8xB8wV2/Fhh3iXPpWP8zSfhKDy/szg30MQxznOdlt4TEkm0kA5hJ066jVaHpcp1m1WuqFpaRByNIjlckn86L0PhuBa/LkYGsa8OJLSM2WS2JEnxQZ6FZvpI4SKzCTEjZB5fwDDSx7SHljxByXJGsTsOi12djJAdkFKmObocbRtJCxeGVHYeplJNPo8HTpe66zF445PFV/8WgW+aCjg8OKPeNYQGh95AzGWNN3D1rk6rH4tgxXdDGy97obtcazO0X9yvsx3hMGRzUNBzBkFR1RskxkuCRByuGpk6QgXZnB5SXbtGSesmY+i6dtcgRNpHyVGm0agZcxmNInopM2iC1WrySmrVy6/IQq7Xpw4wgnzQQp8TiWkWmTc/wCFQzJOKCY1LoCU2ZBnQLOmDkD33QElBI56HOo80ppugPMUxNkBKSCcuQl6RN1GTdAi5CBdNN08oGcSiaUMpAoCKIICUi5AZCUIXFFKBwF6DW46GYUVsuZxa2ABcvIAAHUuMLz+F0/Z097SyE+KlUa8b2Dsw+eb5IOh4BRqU6ZfWOeq85n/ANPJregH3XB+k3tDUDopzb1oB16rsMLiqzKYcWd8CYOVwa5vWDZwtoIPmuY4xxmge8/guNR9i1wcCIHItQebV+IVK8GqZyzFvzktHA1S+mWSSQJbYkmNRbpeeUrPxjHucRl7sTuZN9oC6Ds/RbSIDjLg0uk+UR80GZwt0Oe13X9x9VcPjZOuRzT7swv8vmshlfxVHczA+ELqOx2EFUljhIcQD0EyflHxQW+8SzIKpDatSlMupOLXCCDbQwdiLg8ikNEBuN0syjcd0REoHJUzX2VfNskHIJnPUbqiHOhcUBON0QdZRPdogLkBGE8qMPSJQEXbpnOQOKRQT1XKPMk9C1A5+SeUyaUBEpSgLkhdBJmSKRRA/FA6ZqSYFAaucMx5o1A8eRHMbj85KiEUIPSOF4prmeG7TceZ6eawe0dHEk+EjL/aJgbSs7s/xruHw7/63ajkf5v3W9xLtHTGW4sZM3sdx5hB5tieDFrszjmPK089Fk8QxOR0zLiDpttH0W72l44alU93oJ0vfmudfhHOMkEk6Aan3ckFNz4aBv8Ac6r1n0fcD7ugx5tUdcgi4knKIiRpJ8vJcR2b7Jvr4gZxDWDMQdImADca39zSvYW0hTbEaAz5kAm19Bl06kaIPIvSxVNHHUq9I5TUoiY37txYJtfwho09lUeF9rWP8NTwHnq3/HzWn6Y2tJwrmmYFVp3vLHRPk78uvOKaD0nDcUp1JDHgkbb/AAKsB683w4ubwtfD8aqMFnFw/qv8OSDscyJpXMU+0zvaZPkY+yuUO0rD6wcz5/RBt50DnXVOjxWk42e3yNvrCtEoE5yDMichyoGBKMoZTIHlM4ISUJegmcUxcpHtQOCAQUyciUyBNMKRqjCMlAWaUYKiCKUEkpmoQlKCTMhfVA1ICpcS4gKTZF3Ew0fc9AuSx3E3OJkknn9h0QdRW40HVGUqUOe9wYD7ILjlBPO5Xrpw9J7nUoa40crbtEmGgTB0vblovFvRnw81uJ4ca5Xd4fKmC4f+wavR+1nFjR4lgqwMMqONOoNiytZpsYMFgceUNQZ3ajhZ70CmIadYbELX4X2XZTpSW+I6k6n3rqMThmuvCjxdNvga4hjZEkkC2kSdySAOpQNwLgjKLC4+vUOY+QEMaP2/qKfEeF7ZvBk9Yu8jlJm39Nt1pYh2VpPPpv7IjRw1Ma2WJh8QHkzdg03ttf2gYPUaFB5R6YR/Fpy3KfFmiIc8wXPtvcC4B8K89YvRPTISa1KfZBB/u1cedyeZ9VedBBNTdBKsMfZUy6COv2/5SfWQXRV/Pz3Jd+qYqJOegvGsOUo2YwtEgloHIkfmizBVT1qnhHW/2QadDtXVa65Dm8j++q6rAY5tVmZptuNx0K84atngfEjRdNy06gcv3GqDuCdlG5AypIBBkHQ9Nki5AiUJ3TShc5BpyhqBNnVilgnPEiPjCCsBqozqrNSkWug/nkgeghlPKTmoQgcFFKFO1AWZIFKU5KDku0OMJrOH8oAHvuVkMvf4K3xx38er/cPoqM7D3oPQvQ5TH6qvUJgMwzpNrZntEiegd8Vf7f1X4itRbSEvaTVdGo7uLc5ayJBuINysT0XYqMTVpTHe0mtjcuFWnAA1Iu4EciTaJHfcB4aKdatisSHN7puWACSXP9c5RqYaB/qnkg3sNxEljd/K821H5uFzXpJx8UaTXRDnFxEEzkFgdiJcdeSiwjqpx1OjQY4YfEB1SkXBzSxjSBVDhNgDcf8A6NhR9uKQx2Np4XD+NuHEVHTLcxcSQS2dBr1B5IKfZjtpXqZqDg58S6mYMwPWY43kZAcp1B52A7fCvAYCIImdozG752YQ2x2M9Vis7L/p8M8TkrPA8QIbAzgxLrzI5K9waoK9ImYrNAbVi7Xg3e+0DM52sfQoPNvSnULnUpuZfrm6RZ2m+h5rgdF3fpSqj9R3YEBpcRygtZptsdFwpQC8SI328/8AhQOcrEqtXPiMe/zQSMKT3qOi5KogIJ8S76KJpRYg3QCCpKdYjRQgp5QdZ2b4pmBpmxFx9/3+K3C5efYPFmm8OGxXb4LGCowPbvtyO4QWSUMJJiIKDof+ngQTM5jI6C4TVmj+G6IzHTaAY+irfryc3NxB8iEFbFFwAJ0+6AsSMryBoDbyUZKj7y6RNkCc9M1yApz0QFKIFRynBQFKIHohDk4ag47jzP8A5D+sf7VQay66PtVgx4ag/tP1H3XPIOx9DmC7zirXH/tU3v8AeYYNv617lxWm32gD55d/7j5BeW+gnhnixNcjZtMb/wBTtP8ASvWsbhy4huk+WwJ5Hkg4vtTxSo5ow2EAaQMj6jcgN4zMaZ8IJAnnl6LY7L9n24HDEa1HS55ubgaW2DXfMrYwXCWU2MAHiaZJsSddbX1n3ecx4t4c7JOsgidnU50HVqDJx9MupzpMbMbo9p3k6FXuFYIUqZ1Mzvm0k7QPZVyjhm5fVgX2j+XnHL5Kvi8WX2ZEeM+07RnQc3IPHPTBgclSg+I7xrulwKdrEjQj5rzkuXsvpwwn8Gg7+WoW6RY0/Of+2F4w8IHc63X7qoNFYlCWzY68/wA1QQNdCleoFKxyAAVJVN1HUCOJKBmhCVK8qKEDBXuG8SdRdI03bsfzmqZCGUHeYLiLKolpvuDqPzmrWbqvP6GIc1wcDBC6zhXFRVEaOGo+4QbockXJgEwKAijKjL0ggIpApkLkBgpByjanDkEuZFmUcowUGX2nP8If3D6FcuNF0/aUfwR0cPoVzFR3h8kHvnodweThdMjWo97+ery0adGhdsXeMkmwEbC7uWuw+ay+yPDu4wWGpfyUmA2JvlBd01JV2i7xVNrjcC89J2O6CDiOKhhiCfNzucWbCXB8PDA42JA5D1c40F1DiWF5Ddb3u530ha2Eo5GAaADkB8h5oK2LqZW2tY7gct3Gd1DgKUtG5Id7ROuUeyrlTD+sbTNiGjQxznWApDUaxom8zt8oA6iyDx70ycYFWaNMS2i4PqOgQHO8LWyJj1zMnkvIHi6934lgGO4fjH1A1wfTzlwYGQBUacwbAJcNdL6LyPEYTumOJa0vYxouARLqr254NnWAAJ5hBhgJiwi/zWjh6003vPdtdnYATTaRGV1gA0gaDQDRWMK9o/St7um7vbPJaC4g1XMgE6QNxfS6DBq4YhofaHOc0c5bBP8AuCjYYK2+8DKdMBrHg16glzQ7w/wxYG1xv8FDiGtote5rGOPfvZ4mhwa1lwIda866+FBnVGkgmDAiTFhOklNSdZb2IcKbMQ1jWwHUoBaHRnBJbcSYNhyUeFpNFVlEsaWPpAl2UZpdTz5w7UQdtICDGKFXMZTAbRgC9ME9TnePoAtalh6fePBDA04lzILJluzGmPBymREoObhItW7ToN7kAhs93VJblGclrnAEPi2WJibhpsosPw+aB8LS9wLwZaHAM0aGzMEB50/lQY2VTUK5Y4OaYIWtUptFEEBhLaVN0ZBmBLwC9zo8Q2Ik6hVuIimGjI2DV8d/YF25G/6g4zyDeqDt8yUpJICKdhTpIGIQpJIGJvCQckkgMFSAJJIM7tEP4H+ofdYXBsKKuIoMOj6tNp8nPDT8ikkg+qabRZQUAGhxA1n/AHAfZJJAm1YOlz+fZS4ysW0835p1lJJBBgaxeHHmTrLuXWPksntZjnMNNoJBOe4MXGWLDVOkgzu01InBYgSADh3thrWttkJvbmAvnh3EqgdOY2bkuARk/lIIgjz5JJIIjxSpJ8UzEy1pHhkCARAgE6K1Xx72UqAa4iWP2FiarwSDEtMbiEkkGVVxDrCbNJI6EnX5D4J6PEqjS4h13GXWBkzMwREyTfqkkgLD8QqNLi15Bf6x3O8yd7m/VMeI1A3JnOWI2mD7M6x0mEkkBvxzixrSRAFvC2RebGJ1J33RjilQZiHXc4uJhs5jqQYkHyhJJBE3FvGWHHwggdA6cw98n4oRi3Zg6fE2INrBogDloEkkD/qnc/ZyberyQPqkhsmcogdBJMfEk+9JJ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1446" name="AutoShape 6" descr="data:image/jpeg;base64,/9j/4AAQSkZJRgABAQAAAQABAAD/2wCEAAkGBhQSERUUExQVFBQVGBoaGBgXFxcYGBoXFxgcFxgXFxgXHSYeFxwkGRcYHy8gIycpLCwsFx4xNTAqNSYrLCkBCQoKBQUFDQUFDSkYEhgpKSkpKSkpKSkpKSkpKSkpKSkpKSkpKSkpKSkpKSkpKSkpKSkpKSkpKSkpKSkpKSkpKf/AABEIAMUBAAMBIgACEQEDEQH/xAAcAAABBQEBAQAAAAAAAAAAAAACAAEDBAUGBwj/xAA+EAABAwIEAwQJAgUDBAMAAAABAAIRAyEEEjFBBVFhBhMicQcyQoGRobHB8BTRI1JicuGCsvEVQ5KiJDNz/8QAFAEBAAAAAAAAAAAAAAAAAAAAAP/EABQRAQAAAAAAAAAAAAAAAAAAAAD/2gAMAwEAAhEDEQA/AMvu1M1mnXdH3a0a1CMPSPNzkGZVw2VxafKyfEYcsJa4QVsVcO19UPzABxbbebDRQ8ZvXeev2hBnYfDl7g0ak/nyRVqEOLdbwtHCtNNuYDxPsz32lQ0cA5xdMjJJd0hBD/0ypN2O+CgcyDpC0MLTqPzEOJyCSJOirVBJn6oBaEbWphqrvD6INRvndANfAlgBJF9hsomtWljSXP0gDSVGwBAncNhjXE2cpf0bcjnNJJEaiFbqvzUGzs4/RS4Wu0UnjIDEe9BT4dTdmlrc0c9B1UzcOM7jGs5fNS0cQxokZg47DRJ2KBM5fiboKnEqMOFoJaCR1UVPDE3sBzKs1n5jJVp2HPh2aBKCgcE8CYMc0PcOiYstbMM2bN4Y0n5QhFZkgg3Gg5IM11F3I/BSUsG5wJAsFs1OJMJI2/wgpY5rREaaf5QZrMCSLCDE+5Hh+FO1gEcvsrg4hb805IG48jTnP2QV8ZgtAGRMbzqqtaiGuyi+x/PerzscYE7GU7sSwknLqZPmgp8QweR1vVOhR0MFLSTMx+Sjr1s4MnQyB57Kbh7yIA9o+4AboIK2AyUwT6ztApMJw6XNnQ3PlyQYnGOLnAmR+ygOIMRJhBqCKYMeqQZHLl8lWq924NggAR8PuqLncyYQuhBh7LRqVmnCtbIzNebdCs4pwgkw1WHNPIj6q5iKIfiHD2c0k8hYlZ6cVDJvqLoLOMxOaoXDRvq9ANFq8Ul+HD2gNL4NQbnYHyWAXK/TOZgzVmtgRF5jZAfZ9+WqQdHNcD8FmuCsVKYbdrpPQQo2MlALGKxQqFlwdCmZaU0GEGm/iDTOviGmwPMKo111XYbqaLoLja/hLed0LXG4BsdfJBSuQAYlWe7BnIZgwfNBA0qUVVFUtYDdFlIAO35qgLMpO+MXPkFGwi867eaQKA+8RzGtpRYWiHEyYABKfEeqwHYfIoFTuQFYpYUGfELAmFVwgGYXjX5IqGIAD9ZcIQO9tgdkBKuU3sc5nSAG9eZUeIxDQX5vEZsOUIK5pFRvaRbcqSpjJeCdBFkqmIY4gwbIANF3I/Aqy6nVYOhTYzGHKwNO10FfFz3f9I+YQA/CODgCLu0uhdhCHZYk9FK/G+PPqf8ACH9eQbABAJw1oMh02tYoK1HKpTjHG5uQZRVMZmEEDWfeg5yo1RhTEpg3kgjCnw2HaWkuJA8p1UcKxQb4H+Q+qAKtJuUlpJg7iEOHwrnmB7ypXQGN/qMn3WVurXu3xSJ25bSgrYhmapDdrDrCNlGCQSARPuUn6xrXSxonmf2ULMTBJgGf+UBUsETfTzTk1Gt1tMEeaZ+KcRG8zKjfWcZncyUFxuCyjxCXOsOk7lVeKPDdCIFom9t/isri3aTurl1yDvqRsFR7K4CtjKhuWsHrHz0aOZsEGkcS6+WbXtpbmpMFVqudJeIabjQaLr2dnWNphjW7yT5dd9Vz2K4UBUcI8J0Gsi0n3X+SCWnTLAYe1+8bkdOapYjtIKRLKjCyeek+YlbXDcIHSY0aALW9xK5btjgXuJM5gPa6am3mEG1gOINNxlcCPOPJTtevKsFxV9CpY2tmbsf2Xd8D7RU67YnK7+Un6FBvtcR70znSpMIwOJmYg+4pPZ4GnqQgBlMuMC6d7C0wRCs4GqG5ieQHzVqpUblc50OLnQOcQgzcPXyOBAQvJJJg8ytCnUYQ2PZv/wAqMVsriAJDvdqgo06JdJA01QmmeW0rQ/WNY0sDbHUqN/FREBgiI9yCs1pkCLnTqjNIzEXVgYsNDCYJmfIckFXiUBwaNd0Co4MzDgQOYCCthgGggk7xF4R1OLui3IfJRt4odwDaPcghp3WhT4eMs68r/FZTqgm1grmBrG99PogwhzRBIhNCBQpGVYDhzj5FRxdJwQPmJsdBokzVOChzIDdyTtCjLrp8yCwSquOxIpsLiYA5qUuWfxakH0nA+fw0QcbjXHE4htNl3OcAOUkr3nsn2eGHw7KfIXjc8zzXk3oi4V3mPc8iRSpki3tOOUH4Fy97oUrIKeIYA3S5WHXwLS6YErdxp8PVZD3oJ6TWhgby0XL8c4dnzRHlt5n3fVXMfji0QCss8QcbGLalB5DxmmadVwKgw+LdTcHNJBb+e/8Ayt3t9hstRrv5gb+/7Ll89roPZuy/aA1cPmtJs4RoR+fNaVTEZmgaR8zvK899GuKJdUpbQHeWgXo2GwgzFjtwYPUXsgrhWG0n5BYxqoabZI5Tf4rYJJqEXDRr5IM+iyD7oRGmQS4CRELRGEYHG9tgq+dm5sDogy30yVFVpGJW4O6LCRNrqvVxlODAFxEHQIMmUJYZi60XcVbF2CbctlH+vbmLi3y+iCi1x03TvaQLgiUFOoA4E81pDHNc7Pl9URGyCgKTuRhTU8I+YAgxz2VzF46CCRNtFTq8TcYiBHJBmApEoYSzIHKEvSqPUTigke9I6qOUpQSkJAoU4F0EmZYPabGuY2APC4XO4/P3W4FV4hgW1m5Xe5Bb9CbQXYg/2D5vXr9MW/yvGPRA/usTiKbrSzMP9D4P+5dtxr0k0sPIyueeQQdFxJpIPks6vSDaYJ+Kw+F9uji2jLTIJcBE8/mo+1XF6ravcNaJDM3ic1rAG2c5znEAASNeiCziSyDIb7wDA96wcc2mZLMjo1yQCPMNXF8Sxdeu5+fENDG693mc0gciAJHULP4e7K8uZUc8gWymDO2YFtwg2e2OFz0JHsHldeeM3XpzMcKlMNylz3g+E2DdpedGgX+C4DEYYseWhuUNdc7kg8zt0Qdd6P8Ahj6bnPexzZAgkEBw1XomGrA1WZRAFoK847IYhwxGpOdpzdYvK9Izt7sOb6wyg2680AZRMTqfurr61+7JPWPksnFWeY5z91dxmLyvNgSQD8kEmV0eSiNEyjoY5mSCSDKKtjrB2418jogq92Tzv9lG7DuykmwHPmnbxFw5azKCpxAuBBEiZhBUL05QlwlM5yBoUtGtlBGu91AXoXOQTPqkmTuglR50L6iAZT7JyhcJQCUJEInTdCHSgYC6kaEEpg5BKHW96QcoxoiBQHnTFyAuTQg0uyWHpmsarGE1Iex7i4yGaHIwCD4mtMun1jopOLcErVxUyONKm0eEOlr6hgeJ5izNQIva9lR7P4r9PiWnRjnX2Eu8Lp8xB8wV2/Fhh3iXPpWP8zSfhKDy/szg30MQxznOdlt4TEkm0kA5hJ066jVaHpcp1m1WuqFpaRByNIjlckn86L0PhuBa/LkYGsa8OJLSM2WS2JEnxQZ6FZvpI4SKzCTEjZB5fwDDSx7SHljxByXJGsTsOi12djJAdkFKmObocbRtJCxeGVHYeplJNPo8HTpe66zF445PFV/8WgW+aCjg8OKPeNYQGh95AzGWNN3D1rk6rH4tgxXdDGy97obtcazO0X9yvsx3hMGRzUNBzBkFR1RskxkuCRByuGpk6QgXZnB5SXbtGSesmY+i6dtcgRNpHyVGm0agZcxmNInopM2iC1WrySmrVy6/IQq7Xpw4wgnzQQp8TiWkWmTc/wCFQzJOKCY1LoCU2ZBnQLOmDkD33QElBI56HOo80ppugPMUxNkBKSCcuQl6RN1GTdAi5CBdNN08oGcSiaUMpAoCKIICUi5AZCUIXFFKBwF6DW46GYUVsuZxa2ABcvIAAHUuMLz+F0/Z097SyE+KlUa8b2Dsw+eb5IOh4BRqU6ZfWOeq85n/ANPJregH3XB+k3tDUDopzb1oB16rsMLiqzKYcWd8CYOVwa5vWDZwtoIPmuY4xxmge8/guNR9i1wcCIHItQebV+IVK8GqZyzFvzktHA1S+mWSSQJbYkmNRbpeeUrPxjHucRl7sTuZN9oC6Ds/RbSIDjLg0uk+UR80GZwt0Oe13X9x9VcPjZOuRzT7swv8vmshlfxVHczA+ELqOx2EFUljhIcQD0EyflHxQW+8SzIKpDatSlMupOLXCCDbQwdiLg8ikNEBuN0syjcd0REoHJUzX2VfNskHIJnPUbqiHOhcUBON0QdZRPdogLkBGE8qMPSJQEXbpnOQOKRQT1XKPMk9C1A5+SeUyaUBEpSgLkhdBJmSKRRA/FA6ZqSYFAaucMx5o1A8eRHMbj85KiEUIPSOF4prmeG7TceZ6eawe0dHEk+EjL/aJgbSs7s/xruHw7/63ajkf5v3W9xLtHTGW4sZM3sdx5hB5tieDFrszjmPK089Fk8QxOR0zLiDpttH0W72l44alU93oJ0vfmudfhHOMkEk6Aan3ckFNz4aBv8Ac6r1n0fcD7ugx5tUdcgi4knKIiRpJ8vJcR2b7Jvr4gZxDWDMQdImADca39zSvYW0hTbEaAz5kAm19Bl06kaIPIvSxVNHHUq9I5TUoiY37txYJtfwho09lUeF9rWP8NTwHnq3/HzWn6Y2tJwrmmYFVp3vLHRPk78uvOKaD0nDcUp1JDHgkbb/AAKsB683w4ubwtfD8aqMFnFw/qv8OSDscyJpXMU+0zvaZPkY+yuUO0rD6wcz5/RBt50DnXVOjxWk42e3yNvrCtEoE5yDMichyoGBKMoZTIHlM4ISUJegmcUxcpHtQOCAQUyciUyBNMKRqjCMlAWaUYKiCKUEkpmoQlKCTMhfVA1ICpcS4gKTZF3Ew0fc9AuSx3E3OJkknn9h0QdRW40HVGUqUOe9wYD7ILjlBPO5Xrpw9J7nUoa40crbtEmGgTB0vblovFvRnw81uJ4ca5Xd4fKmC4f+wavR+1nFjR4lgqwMMqONOoNiytZpsYMFgceUNQZ3ajhZ70CmIadYbELX4X2XZTpSW+I6k6n3rqMThmuvCjxdNvga4hjZEkkC2kSdySAOpQNwLgjKLC4+vUOY+QEMaP2/qKfEeF7ZvBk9Yu8jlJm39Nt1pYh2VpPPpv7IjRw1Ma2WJh8QHkzdg03ttf2gYPUaFB5R6YR/Fpy3KfFmiIc8wXPtvcC4B8K89YvRPTISa1KfZBB/u1cedyeZ9VedBBNTdBKsMfZUy6COv2/5SfWQXRV/Pz3Jd+qYqJOegvGsOUo2YwtEgloHIkfmizBVT1qnhHW/2QadDtXVa65Dm8j++q6rAY5tVmZptuNx0K84atngfEjRdNy06gcv3GqDuCdlG5AypIBBkHQ9Nki5AiUJ3TShc5BpyhqBNnVilgnPEiPjCCsBqozqrNSkWug/nkgeghlPKTmoQgcFFKFO1AWZIFKU5KDku0OMJrOH8oAHvuVkMvf4K3xx38er/cPoqM7D3oPQvQ5TH6qvUJgMwzpNrZntEiegd8Vf7f1X4itRbSEvaTVdGo7uLc5ayJBuINysT0XYqMTVpTHe0mtjcuFWnAA1Iu4EciTaJHfcB4aKdatisSHN7puWACSXP9c5RqYaB/qnkg3sNxEljd/K821H5uFzXpJx8UaTXRDnFxEEzkFgdiJcdeSiwjqpx1OjQY4YfEB1SkXBzSxjSBVDhNgDcf8A6NhR9uKQx2Np4XD+NuHEVHTLcxcSQS2dBr1B5IKfZjtpXqZqDg58S6mYMwPWY43kZAcp1B52A7fCvAYCIImdozG752YQ2x2M9Vis7L/p8M8TkrPA8QIbAzgxLrzI5K9waoK9ImYrNAbVi7Xg3e+0DM52sfQoPNvSnULnUpuZfrm6RZ2m+h5rgdF3fpSqj9R3YEBpcRygtZptsdFwpQC8SI328/8AhQOcrEqtXPiMe/zQSMKT3qOi5KogIJ8S76KJpRYg3QCCpKdYjRQgp5QdZ2b4pmBpmxFx9/3+K3C5efYPFmm8OGxXb4LGCowPbvtyO4QWSUMJJiIKDof+ngQTM5jI6C4TVmj+G6IzHTaAY+irfryc3NxB8iEFbFFwAJ0+6AsSMryBoDbyUZKj7y6RNkCc9M1yApz0QFKIFRynBQFKIHohDk4ag47jzP8A5D+sf7VQay66PtVgx4ag/tP1H3XPIOx9DmC7zirXH/tU3v8AeYYNv617lxWm32gD55d/7j5BeW+gnhnixNcjZtMb/wBTtP8ASvWsbhy4huk+WwJ5Hkg4vtTxSo5ow2EAaQMj6jcgN4zMaZ8IJAnnl6LY7L9n24HDEa1HS55ubgaW2DXfMrYwXCWU2MAHiaZJsSddbX1n3ecx4t4c7JOsgidnU50HVqDJx9MupzpMbMbo9p3k6FXuFYIUqZ1Mzvm0k7QPZVyjhm5fVgX2j+XnHL5Kvi8WX2ZEeM+07RnQc3IPHPTBgclSg+I7xrulwKdrEjQj5rzkuXsvpwwn8Gg7+WoW6RY0/Of+2F4w8IHc63X7qoNFYlCWzY68/wA1QQNdCleoFKxyAAVJVN1HUCOJKBmhCVK8qKEDBXuG8SdRdI03bsfzmqZCGUHeYLiLKolpvuDqPzmrWbqvP6GIc1wcDBC6zhXFRVEaOGo+4QbockXJgEwKAijKjL0ggIpApkLkBgpByjanDkEuZFmUcowUGX2nP8If3D6FcuNF0/aUfwR0cPoVzFR3h8kHvnodweThdMjWo97+ery0adGhdsXeMkmwEbC7uWuw+ay+yPDu4wWGpfyUmA2JvlBd01JV2i7xVNrjcC89J2O6CDiOKhhiCfNzucWbCXB8PDA42JA5D1c40F1DiWF5Ddb3u530ha2Eo5GAaADkB8h5oK2LqZW2tY7gct3Gd1DgKUtG5Id7ROuUeyrlTD+sbTNiGjQxznWApDUaxom8zt8oA6iyDx70ycYFWaNMS2i4PqOgQHO8LWyJj1zMnkvIHi6934lgGO4fjH1A1wfTzlwYGQBUacwbAJcNdL6LyPEYTumOJa0vYxouARLqr254NnWAAJ5hBhgJiwi/zWjh6003vPdtdnYATTaRGV1gA0gaDQDRWMK9o/St7um7vbPJaC4g1XMgE6QNxfS6DBq4YhofaHOc0c5bBP8AuCjYYK2+8DKdMBrHg16glzQ7w/wxYG1xv8FDiGtote5rGOPfvZ4mhwa1lwIda866+FBnVGkgmDAiTFhOklNSdZb2IcKbMQ1jWwHUoBaHRnBJbcSYNhyUeFpNFVlEsaWPpAl2UZpdTz5w7UQdtICDGKFXMZTAbRgC9ME9TnePoAtalh6fePBDA04lzILJluzGmPBymREoObhItW7ToN7kAhs93VJblGclrnAEPi2WJibhpsosPw+aB8LS9wLwZaHAM0aGzMEB50/lQY2VTUK5Y4OaYIWtUptFEEBhLaVN0ZBmBLwC9zo8Q2Ik6hVuIimGjI2DV8d/YF25G/6g4zyDeqDt8yUpJICKdhTpIGIQpJIGJvCQckkgMFSAJJIM7tEP4H+ofdYXBsKKuIoMOj6tNp8nPDT8ikkg+qabRZQUAGhxA1n/AHAfZJJAm1YOlz+fZS4ysW0835p1lJJBBgaxeHHmTrLuXWPksntZjnMNNoJBOe4MXGWLDVOkgzu01InBYgSADh3thrWttkJvbmAvnh3EqgdOY2bkuARk/lIIgjz5JJIIjxSpJ8UzEy1pHhkCARAgE6K1Xx72UqAa4iWP2FiarwSDEtMbiEkkGVVxDrCbNJI6EnX5D4J6PEqjS4h13GXWBkzMwREyTfqkkgLD8QqNLi15Bf6x3O8yd7m/VMeI1A3JnOWI2mD7M6x0mEkkBvxzixrSRAFvC2RebGJ1J33RjilQZiHXc4uJhs5jqQYkHyhJJBE3FvGWHHwggdA6cw98n4oRi3Zg6fE2INrBogDloEkkD/qnc/ZyberyQPqkhsmcogdBJMfEk+9JJ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30082" name="AutoShape 2" descr="data:image/jpeg;base64,/9j/4AAQSkZJRgABAQAAAQABAAD/2wCEAAkGBhQSEBUUEhQWFBUVFRYVFRcUFRQVFRcXFBQVFRcUFRQXHCYeFxkjGRQWHy8gIygpLCwsFx4xNTAqNSYrLCoBCQoKDgwOGg8PGi4kHyQtLzApLywpLCksKS8sKSwsLCosLCwsLCksKiopLCwsLCosLCosLCwsKSwsLCwsLCwsLP/AABEIAQEAxAMBIgACEQEDEQH/xAAcAAABBQEBAQAAAAAAAAAAAAAEAAIDBQYBBwj/xABNEAACAQIDBgIECwUEBwgDAAABAgMAEQQSIQUGEyIxQVFhFDJxgQcjQlJTcpGSocHRM2KxssIkNHOzY4KDk8PS8BUWQ3WEorThFzZE/8QAGgEAAwEBAQEAAAAAAAAAAAAAAQIDBAUABv/EADERAAICAQMCBAUCBwEBAAAAAAECABEDEiExBEETUWGhInGBkfAysQUUUlPB4fHRM//aAAwDAQACEQMRAD8A8q9Ok+kk++/60vTpPpJPvv8ArUVqVq0xJL6dJ9JJ99/1pwx0n0j/AO8f9aKwWwJpYw8a57uUyqbtcLnJPZRbuxF7G17GtjgYzDwlOGVpDDH1kiCgwh1V3BW6lnmXlNySgGtSyOyj4Vv61GAB5MxSY2T6R/8AeN+tEpjJPpH++361spMQ5aMDAFQkjS5c0RYqTKWUC3QceMXA6qFOuUArBExxqPQ7hOHctJDnPo7RamwsBo4Ymw1YHpalGfLX/wA/cQFV8/aYpcXJ9I/32/WnelSfSP8Afb9autpbJmmnLCAoWUHJdeqLEjew3dW5rHmvc96Xh10MfxKCRR8vKZ22MlGIk+kf77frS9Ik+kf77frXUStbsuWOSLSBXYR8E6wpqUZs6o1yXtGTm0vlPTuMzNjAKrf56xVIY0TUyIxL/SP99v1py4l/pH++361rMac6tGmDdGezL8Wl+V2MguLEDNIoFugC6aiiS4Zj/YmFs7C8cSggCW6mwtyqyhbasUHjes/8xkq/CP3EfSP6pjfSn+e/32/Wl6U/z3++361qsROVMr+hWBVLh41yqEEmdtOtwQbj5ne1PSy5suDkN5WlBeJDbnA4eW4uoAcWDDXW2mjfzGT+2fuPr9vftF0D+r2mSGJk+kf77frXfSZPnv8Afb9a2MXKRmwuZMxADCLMeI6yIpIFyVSORT5tas7tmS7hSpVkBVsyIjE53a7KhsDZgPdVcWR3ailfW/z/AHFYBRdytfEv89/vt+tQnEyfSP8Afb9aldatd2XGdk4YlZxdRZP/AAwznnb1VsDcAG/kbU+a0UkC/SeQ2auUJxcl/wBo/wB9v1prYuT6R/vt+tbh5xGyqMDmUSqGLJGSR+0KqRpmsrC98tlPu5I+Xhg4FmYHMto4+ZmWYhGAzWsHjJBv+z6dKwHqMv8AaP3E0aF/qmAfFyfSP99/1qB8XJ9JJ99/1reHFBDmbBkxqsjfs4DZeOsgBJFiOEREW1tm0uTrDLtBFUs2zyiAAswjTMVaNI75mNkbMBqAQLm4JY1Ns+T+2fuI4Uecwnp0n0kn33/Wl6dJ9JJ99/1pjJTK01Fmr3Yxchia7ufjD1dvmJ50qi3X/ZN/iH+RK5SGNM9w67w6KEdejYX4FpmwRn4ymQxcSOJFJvdcwUuSOYjTQde9WNDmIDc88we0JYhaN2QE3IFtdCNfEWJ0OlaWKOMSN/b2FkRAw5rggsyA2GgMemg1ePpraXcHchdozSRtIYsiB7hQ17sFtYkWobevdoYLFvAHMgQIcxAUnMgboCfGmCgnT3gLULhs8YAVvTWZXYox5bH4oFznIsVJCLmI62J9WjYtowtMc2JfL8WSwbKHJlk4mVQLKMuQ26eN6yaQjyp5itVfBkTlEtdoYwqyNFiHcsoZrkHKxyErrc6cNBr9GD4VWNckk6kkkk9STqSadGl6lEdaFShIs+8jUUVDM6ghWIB6/ddP5ZHH+saO3e3cfGTrFFYEgszHoqi12NuvUC3iRXo8PwOwheaeQt4hUA+zU/jSvlTHs0Coz7iYqQBnucZqLgseF6mZiCCDqS0cZt1AYeBozDMmUE4xuo68JTqtreNxewYaixGgNP3t3NGCaOz8QSZrXXKRly9dTf1qo1ioKocWDt8orZChoiWeMwYdZWXEl8qsSMqAW4bnr4HiOmmt2JpObf8A9/ToDkIByoujdvkgNa9lfzvzYu7UmKfJHa4FyWNgBoL/AGkdKbt7dk4aUxsQxABut7ai/ejpF6b3+U9rNaq2g20WeNYwk5kUlivKosqEopvrcG7W7dTVbMGkYsxuTbWw7AAdPAACiYMH3ooYXSqKtRC9mZ6aCmwSNG2ZDY2I6A6MCpBDAgggka+NWk8GtLB7NMsiRpbM7qgv0uxAFz4a14gd4Vc9pZYLGgrHxp1YtmdswRirABFVy2mXJNLy26qet6gxMvxbsMUXDPGjkohNzIt8t2CkZIAxzdgguAxqw3z3G9Bhicy8RnYqQFyqLLfQ3JP4UDu38HWIxsZlQpHHcgM5JJK9QFUE/basp0adQO01KWuiN4wsjSEy40MACM14SSJCUdFNsyjINTp1uBY3qg25jGDGNZzNHlAvZADcgt6t+pVTc6+OtButM4dL4cfXAHjqFoq9Jn+Cx49nNjJJgCI1lWNVJuGy2zOSLGzdgfbWHbC0gAbiNqrmWW66fFN/iH+RKVHbtwfFN9c/ypXKQrvHDCUGSvqPd/8AukH+DF/lrXzII9K9+23jHh2KJIzZ0hw7KfNTEfsps63QiY25Mg2Bu16LtfEsgtFPDxEt0DcQcRPcxv7GFRQbqxYjbGKmmUOsQgVFYXUuYVJZh0NgBodObyrU7C2umKw8c6dHW9u6noyn2MCPdQmx3HpeNHcSQn3HDRgfymoam386/wAiUobSiXfzDHG+hej8vE4OayZc18tslvVzaX/CjcFu9BBtB1WJMmIh4gUqpCvC4V8gI5QRMpsPA1SbR38ggxMiNgVzxyNz3jDEhtHByX16386ZFvt6RtDBNwWiUNJHdmuGEwVRbQdGVat4TVYFCvOR8Rbone/KWO727KJtTGsUUpaPICoKjigObAiwsV/GnYvdlDtmJwi5OCzlcoy5kvH06fLQ1pdsYgQQTTAcwjJ9rKpCA+8gURhmWRUlA1KAqf3Xytb8B9lS8Rv1ele0poH6fW/eUeFxES7UaJQqEYYAAALdi+dhp1OXIfcaE3s3YxM0vFgmNsoHDzsliO6kaa+dvbVBtTZr4nFSyxZiyvcFPWAU5VItr8kdKtNgbYxyzpFIjyRkgEuhDKPnZ7Dp53q+grTKRdbgzP4gf4WBq9qlPDgp58TDh8UX5WOj6sFIu1m7ghOtzW22jtKDAhEEXrA2VFUaLbUk+2i9oRLx8Ox9YO6g+TRPcfaBVHvvhiXja2liL+dwaXUMrKDsISpxKxG5hGAkw+KxAYRDSJswdFvfOlj3B0vSi3cifGyM0a5I1jypYZczAm5XobW/God0IrStpbk/qWr7Cn4+b/Z/yn9KXIShIU9o2MB1BYd5Uf8AemIYn0cRcofhluW1729S3S+lNxG60HpqHhrkdHJToudCuuUaWIbp00ruJ3gVJnU4cXVjzcoJ10b1e/WisDtQzTpdClke1ze98nTQeFepl3UVt5zwZWNE3v5SHaBwGGlDSJGshUAWjzEKCbHKAQvfXy8q7tnY8PFw+IEa5lmjFwAMwkOQE262ZlYHyrO7/pfE/wCyX+L1q9pD4iD/ABcN/mJXitBWvmENZZa4g29+0cJCiHGRiRSxCAxiSxtcmx6aVWbpbFweIw7yjDxFWmmKZo1uEznKLW0sO1DfC3CTBCQCQJGvYdLpperD4No8uzlB0IeXQ6H1j2oVWEMD3jary6TIN0djQ4PZqTiHiSNEJnKIHlbMM2Vb9gCBYeF6pNub94LE4aaN4GSQxuEMkaNZ8py8yklTe2ulRbv77z4OJIpoS8YUZCbo2Q6ixIs62On8a1W0dnYbaeCM3DykoxR2XLIpW41I6i46XIIpyuhrcd+bihtS0p+kOxGLgGzhJNGPR+DGzR5cwCFVsuXuBcfZXjG++Mwk06NgoxHGIwGAjEd3zMb2HXQjXyr1TbURbYRABJ9Ei0GvREJ/AV4u2GI6g6+IqnTIDZ9YudyKEsN3ovi2+uf5VrtEbBT4tvrn+Va7VWG8mG2mZUV6htHeWafZ/owwUozRRqHvcELkIYLl1BsO/evOVwxq8w0wAHMe3eW2g8M3S4qj47o+UkMlXL3c7eSbAK8bQtIrEOq3ylTqrEaG4OW3tU+dEQ73zLjpMSkJCyqgeJidRGoUENbqPG3yqpIHW98wPt4hJ8Dfr3PWi4wl+v8AmH+NA41JJI5g8VgAAeJs/wD8hRnrhZSwt2Q2v01v5GsxvHvA2Jnil4Ri4Y5bm5NmDX6C3auRxp469zz/AI61I+ESwsAfbn/M0iY0Q2BPPldhRMs94N8TicOYliKZitznzaKwa1rDuBU+xt8Wiw6QmIlkXKGzeF8uluwt9lAYRVHyFqxjVSLhR+NAogGmtp4ZXJ1XvGbubQ4DE5c2YAG5t0N60se86n5DX9orNmPXpU8Kjr0tSZEVjqMbHkdfhEMxOOeWVWNlym6Aa2PiT3NXA21YcyH3EW/Gs7tHGrDC0z+rGCWy2Y6W0sPaOvjQ2D3lGIgSWOJrNfRyFIsculrgjzB7Vjy5Mai/Ly3mrGuTc/vNSm1Az5sp0UjUjuQfyrG787XnaXg4TMskqAOym1lH73bobkdPfVhs3eSM6PdObLr0uADa9tNCOtqhhgyoZGHPIxYnTS/QaeAAqCuudguM7d/Ov+yx1YQWyDft84burtGWDDrFiGM7rcB7c1uoW5JL26X6/ianl3kBkWURmyh0ym6tckXvcadKoREXlBDEBDYWuOY2JPnbl/HzqxnS7FbDS1tbaW1UL3AJHfQfjUjwsgv9J2HnxJhzkxmv1DeV+3cWcTKHCZeULa9+hJv0HjRW397TwRGqFWVkYMWB1jYMNLeVOhwGoOY3uAqg2DEWB0vbQN79PCq/aWHDN0vWrC/iMVZa08b3M2W0XUDer0lnH8KCZdYHzfustr+ROv4VFsvfLhq94TzySSeuNOIxa3q62vVfgtiDrau43DC1h0q3hYuAInjZOSYfsrfxY40ieE2jQLmVgRZQBcgj/q9DbT3txE8bGMJHGVa66lynMCS3QXykWH/3VVh9nFmGi2DBmDG2YXCgfifYNe1HS7KYJaONsy3ICvYBiiC55rD5Xjoe1cH+IO/iFcO1e873QonhBsm5PsIRsrejE4cBJFV44wFsCAyqq6W115RWW35256XiAwQoFQILkG4zM2YW7c1XrbNDqLSSBSSOZQ5y3K3FluPVXv09muc2rg8psLnKxAJFrqdQbeHU++n/AIXlyjKFy73wfpF/iOFDhLptXI9pFsKL4tvrn+VaVGbFg5G+sf5VpV9A3M4anaUCR0XHFU6YTyNER4ew6VomO5HB7BR64UnzpsGFqyhuB0pSZ6DRwkdaNga3a9SKAetTRwDxtUyYRJYYQe1HYePLrTIksL30Gp8hTfReMAXYgHVQugAIFvfYdfM1h6jK6ikWz9pswop3Y1DuNGdCVB9oB/60rIb37ekwuLw3VYCbyMvRtSCpI7KLG3e/sq5n3VjbNZnBYMCQQdHABtcaaAfZ7b5zebdl4sO78QSxghmWS4tq2otcdWGosbC1YWyZwPiXb0M340w6tj7TX40Z4xID6qhg4AJyjm0Pha58/PpQsWOjGmTImuQoLgLa9yFvYdbnT6oqg3c34iggijxEbogUJHJYurKNATpqLDtfwqw2diIpZHWJkki0ZCvMD3OYHowNtLX71B78VWwmiftfr84+msZGQWB+bQ/G7MSQEMNbHKw6g27HwrP4LbTxTtg5NTrkJ116jvfIQR3/ADp+2Mc+EnUsw4MzcxPUHMt2sO9r3Pnc3vQ0SHE7bc35YfAj5EaqD7yb+/7ahtTqxGl+DUATShF2tWJrMMuRb39UFjfyF6ooccY5eI+rWBa5XNZ5LMMoNyAG69Bbzq223JkQRqRnkICi4vYEEkXGvTp31rCbyY0o0yE2KtHYXW5VbdFHNbpqTbX31HrWZ8o0cLX3j9GgCEN3/aeoYiThANc2DLexABDEKQQdPDz+2qzbuJ4KjKAZHbKgY2F/Hz9nepNvxGXZsh/0Cv8AdCuex8PCpdl4pZ5I5SdEhUsQ9hdkVjmXwJ8fDy0rmzNjPw8tUnjxBwC3C3Kd9mbRYAviEhB1sI0ZrEDly2tfqNT7quYNnll5hcgDUKRcheYkC4F7X6i1wNb0NtjffDxEs12AtqLAWN7EA+texoGXfXDT8uHlR3tnRL2bMoJDc1gpXU6/N704zKqFkayOd+Z5sTMwDLsfTic2g+VgyKHKhtD0Ia17efKPaMw71HDjdLnKczX5GCgBsvJaxsLBhe4tc+NGYiEs11Fgdft10qCTYiNqy69yLgn7NK91XRvmrLiNE8gxuk61cQ8LKNhwROzbUQAFldQzW6hwVJvawJ1ym3cHKNL1VYyF5DdupNzpbwAHuAH2mrRNnxx9Br2JJJ91+nuofES+FX6Ho3xtrykE9qkut61Mi+HjG3e4zZeCsh+t+QrtTbNU5T9b8hSrosd5z14kaYGn+gU6KQ+dFxsT2pyTIAXBUwdExYWp44z4VPHGb0heMEuRLs69Tx7Oo/Dw3oxcKKznKZoXCJnN40KYKcr1EbfYdD+BNP3c2ok2ESU2WygPc+qyizA/x99aCbABlK9QQQQehBFiK8unhOzMSYZSxw0rq19QAo6EEdSCbMP49axZcjKdQ+U3YsQZdJ7bzZy7zQJ3YggEEKSCCCQR4iwP2UFtHerBujxSFwWBW2Q9TcDUHxU6+VWMWAgdAyiJlI5SAhFvI+FP9Ew6jMVhIOZr5AwOT1zcA+rrfw1v3qR8UD43EZdF/ChgW6u2MI8UcCumYLl4bm5JFwbZ/XuQfOqf4Qd3BhgmNwaiF4zaQRgKpBOhZPVsb2PSgd+Nk4bKzxrwmUM3xcZVsy2Y+AKm40NrXuKvlwOKlwPo88qOSgtJZlc8t1Eg1vY6Eg3P8ZJlOVDQ3EsVXGwJOx85PtPZSbQ2aHdbXiEy5TYg5MxW594ofZm7scapLgwFJiChmucyEhgHLXJItoe2o6VY7LxKwYFY3IDpCVZCRe9iNPEE9+lqi3XQrhlBJsGfLf5pckdz4+NWDh3KeY38xIsCqah2P0Mbg9iMJOLM2eS1hYnKPO3j/wBddaw3wjbvTSYuN4Yzw3VUkkvdFbMVzSAaqoUjW1q9QBrlhVlwqqaBI+O2vXMXj943liGGWSKPNHlcBw3IFytYj1r9reeh0q1wkJ4axrpGLZiwHOAuWwUaWsB49fGhd4NxYsRJxY3eCXS7RhSCR0JU9/MEX73oqSFokUSStIw+aoQtqBcqgNgL62rE/SgEvlbYe/8Aqav5mwFxjcwlcLGosFVRbUkC58SSdT7apXwOFEpljSOMhvjZcoVxqOg87MOl+htY3qxTZarGzT2VfW1OoKudQW6qy5RZvEi3gBhtq4WYtHNbUhUQCVn0JNiUuSeZeuv2VJ82TLpxqoVfz89Y6YlS3JLGaEToyh1YMrC4INwR5UJPiD2FS7O2ckK5AuWMXKAkl7sxY3DagXJ+0dLU+eQAaV3MDl1sjecnMoU0DtKqRT3odgKJxBJ70G4raJjJhuz5eU/W/IUqj2dfKdPlfkK7Um5llO0so8PURx0S9W8ezfJ0PapRmrA7xb8z4R34uzrRmRo1leRgJACbEcp6qoNqzZC44Il8KoxpgfpX+Z6AMfGB61vPK1uoXrbxIFSPj41sWawIJGjfJ0PQV542+k4wz4iTZmWNVR1ZpGKssrAZgSv7wPvq62bvKsuyZMccOo4YlIjzkjlYAjPbS/sqBOT095p0YtufabCDa8Q0z9PJu+t+nTzo3C7UjkICNckX9VgLA26keNeUzfCfbAR4n0FCr4iSJhxTZWSONlJbJdiwLafuVcbsb3YuaSG2y2ihly/HByVWN+bOBkFx0NJ8d71KEYwu138xPShJXnnwhYs42X0GCPPLEpnLkkWypcxoBqxIZR1Gtq2WIxyxAGRgoLBbsbC7dBeqXauxuFi12hFqVQrPGNc8eW2eO3y1ABt8oLbQ9fPuKi42o39pR/BtgDOnGeaRuHniOHIRYkLFSWyqO4C6fOU3J0tvDhxQ2ztnR3bEYaxE4VmytyPbMRIo6BjmN+l+9jRzxNbQa+BIAHtIv+F6CBVFV7Q5CWNwXEYRGFiisD1uAftBpIlA7S2hNh+aSNDH3ZXOn2jw8tfKrVVDAEX1AOuh18R2o48iMSF577VEfGwAJ/eDy4YHqAbdLinJCKmK001WhdyUZwrUiorjAmmMGFNFiMdYrZO8ceMea7cAq5VHYhWESi5VC3SQkXNuwt2vWunnyKWdgqqLszEAADqSToBXn+28IksrYrC5cRFf43hqcqOuU5swGvYm1z61+tZupvTtNXSgFjf3mr2NsXireTNw9eUm5bW4zOPWIHygdQ1rC1qu0waRi0aKn1VA/Eday24e22L5Fl40TXbhuVE0J8Y7ACSLyADDQ5et9lLNpcajxGoqXSY1Rb5PeP1TNddpUzxEmh5MNR001CySV1lJnKYCAthz7aa0dTyk0JLeriRMMwC8p+t+QpUzZ4OU/W/IUqk3MsvEskjrzz4bv7nB/j/8J69DSSvNcJt/ETbbbBYoxTQq8xVGhiYACNnSxK3uAQCfbWZjc0YxRuW28QH/AHa/9Jhf+BWG2Tuk0mxZcX6VMoQS/EKTwmyMBrzd766VfYzeXEvtHFYFWiEKRziONoYii8KHOgIKG4BUaG/QUP8ABzv8ZXbCYpYskqnhAQxImexJRkVQrZvMdQB3qZlhYEz83/67H/5i3/x61Hwe4nDCXCW2niHlIVfRSJeFnZCvC6Zcqk6dtBVTgd58RJsjES2w/wARiYDlOFw2S0qOjWj4eXNmKcxF7Ai/appN9cmDwYw0OHO0JWLF0w0AZBxnSNVVUsHaw9wv3BoRiJ7Nj9nRzpkkUMvX2Eagjzqg/wCysZhBbCMs8d9IptMo8FOmnkPs71kt/d5NpbOiwl8QheRH4tooj8YpDELyWyhXVR45Se9M3j+FWY7NwuIwrrHKzvFiFyI9nSNToHBsDfMPI27UjICb7zylgK7TffB3hp4cIY54zFlkYxqSDysAxAAJsAxa3trS8evLN5998bLtGPZ2AZInKpnkdVN2aLjN1BCqq+AuTQmy999oR4nFbPxTo86QzNDKqLpJHAZl0ygOrKO63vamUACp5rJuesSsGFjqPDtprSBrxSH4VcYNmCXOjYhsWYgTGluGIVe2RQBfMw186k2j8JuMfD7P4EirLiDKs1o0YFhOsaWDA5dNdPGm2i6TPZ71wivG9vfCVjMDtaSGV1kw8c2qLGgPCcBgA+UNmCuO/UdxV7FvvO+348NHKrYR0V1AROYNheKCHtm1ax6+VG4NJnovFtSbEjwpGqPeHb6YULmVnZ72VbC9uupP60CwUWYqhmNLLlijXDWIIsQRcEHsQetVkwTBRM2HRRGGLyRKLDUDM0dvUOgNumh0BrEYPfJg8xxeZ++HSNeGASdFLXv3WxIJ70dsXeLFsQw2fI6akcOcOpPDKZWVgQQL3tprrbxyNnLGlH1vf7VNi4CvJ/8AIftbdWLFKMVgH4Ut83KbKzDTmA0R+vMNP41Nu9tySdJLgx4qE5ZUOisSDlYr0v18r696l2dNwiDwZ4tefPhwQ3KRcmI9czBibC+XtrUuDPFZ3jaIycMKxW4bQHh8RWUEDNnPToQOxvmZ1OzKb9P3HrLUwBoivX9vlD9nbTWYMGXKyGxBFr6kBgLm18p0/j1qZ41oTA4Axq2Ygu7FnI8ToB7gAPtpzrXV6dX8MajvOZnZdZ0jadkC0LLauyLQ0gNbVExO0LwfQ+38hXKjwPqn2/kKVBuYynaEq1eX7ewc+B20ccIJJ4XufigWIzQ8NlNgcpB110I/D01a8s2xPNtDbMmEOIeGGLOOQkaRICzWBALFu56D2Vkaascfu1srEYjaGKxzQSQxtHPkV1IZmkjKKqggFtLkkC19Kq9i7jTS7LlbhSR4mCbiRBkZHdeGmZVBAJPLcW7rbvVi+zo48LjThtpviAsCuqrI/EQpIhLEg2sTy6WNmqh2BjYJI/7VtPFwyliAicVxl0ynNfqST9lLK/KHbH2JiBsXHRmCYO82GKqYpAzBW1Kra5A8qYNz8VhsNgsfhopBMrMJU4bl1dZXyOY7Xysgyn3fOru9W2sTg9sSmGaVxE6y5GdymVkV2Qpe2TmI9lXWF3rM+34JI5ZOA8Svw87ZRbCuWVkvbMGBB06ihDZ5k/wnmbHYfASxYafNeUyR8GQtG3xQKsMtwLg2J6jWqL4SdwJoMWxwsMkkExMqrEjuEfUMhCg2sWJHk1uxqfdvBYnbTYqeXFyxmMAxqhOQM4dlUKCAqAJbTU3v7Q496cTPsaTPPLnwuIhyOHYOyTrIuR3BuwUoSL+PlXoRtNFvHs/E4DbMe0Vw8k8LKhbhgkg+jiF0awOU/KFxY/bYncrZGIx+3H2jLh5IIOawkBBa8PAVBcDMcpzEgWFvZVRsH4UZ4dmvhm4j4tsq4VjmZmSe9mLHqV+T45lHyTVZsPaWIk2PtCRsTPmhlwbKeLITzPJGVzE3CkPfTuooQx25u5WJ/wC1YIZoJhBFiGdmaKQR2iub5iLWbhqOutxXN1dzsSu14IpIZhFBiWIdonEdomL5g5FrMYx31uPGpd0sXh5hD6RtbGR4hpAvBXjOlzJZBnvbmFr+F6+g2NeniZ41jt1WxO8WIWaGT0eWJlMmRsl/RUCsrkZcwcC2vUVTbi7rYrDbbiWaKTLEZU4mR+EVEMgUq9rZTcW172r3qRwAS1gALkk2AA7k1SvvVhr2D5uh5VY6E2B0HQmgzqn6jUAVm4FyxvQkGFWWYyOoIQZI8wvfW7tbwuAB9UnvQe09qGSCQYSRDPlYRhrA5gbHKDa7AXt2va9N3axMowmFMnMCmVyQQ4N8qE/ZZvOkORG72IVxsovvKXYW66DaMsMoEiZZGAa50Yhl0voQCNQOvQ1JtDcufCOZtnO3ctAxBD63IF9Gv56jsatGx3Dxck1uRcoLZVtYgKTmuNBYgk6C1aRpgwDLqCLg1l6dkyFlHIO3ymnMWUBvTeZnd7e5MTdCDFOvrwvowI6lb6sPxHcUWWjjxIKgB5Ble1xcXuNBpmvr5gHwo/FYGGUjixRyEdC6KxFulmIuPdUTYBEbMiKD42118+vYVryI7AAEc8zKGRSTv8pJMgPShXjqRpqjaWta3MjVB5FNCyA0W71A9qupmdhHYIcp9v5ClUmDGh9v5ClQY7xlG0hR6wG2t1MZDtJsbgVjlz3LI5UWLJlcEMy3U9bg3/Pdo1VmJw+K40jRMMpCBAzEqBYK/JewIN3GmuW17EioMJdCRMRsTcbGhceZIUjbEwMsaK8eXO0qvlADEKoANrnsKI3e3f2tg4eFHhcI4zF7ysjNdgNLhxppWujix4bNmQ6FbErb1TzWy20fUd8tgSadHhNoKLLIp0OrlCb5bAkZOl9Ra3716nUrq+UpjuZO+23xMkathnjKNdlN82FERBS97Zriqrdv4McRhdqpJZWwyPJZ865ijRuq3TrfmAP21txBjs+siiMZuZVjdyAGyEJk9Y8t18tLXsJk9NKwtyglc00ZyKATIGyK1iSRHdOwvrfsfTwJmBwG6G1dmvOmCSOaKYZQ7MgKgZgrZWdbOA58RU8PwVYmPZEsKhHxM00MjKHAVUizWXO1gTzEn26XtWxSDaN1GdblSWa0XDBuRYcly3Qjt1vcaUSuG2grWWRCmcG7ZGbJd7ixGvVCSSD1CjSljgmRbr7jRx4fCPiIV9Lw8JjDZr5SS9uhytbObE3tfSsVsL4MsdFsvH4d40Es5wvCHFjIPCkLPdgbLYeNer7HEohUYggyc2YjLqMxymygAHLbQXt4nrR2avQ3PKN1th7ZwcUcC4PBMiOTnkZGlsz5icwkHS5tp2FettUReqvb+OlSNVgF5JHyL3tys1/D5PU9L0rNpFwgajU7vTFmwkgJsDkBN7dZUGpANhr4VRnY0KqRwhcagsodgt75XF/jI9b5kIPewtqImAmzAzSOZMwzRtfOQOrRhiFlHkpv0tQ2yMQrTmIzNG95ArSXIJ0Asbi2U2IuO5HW9uPnynI16Z0sWPStAyTHYaMsTw2BIzgRktcKblox0njBvdbB1ubqdbOj2uFZcy5omIylSTmV2FizdNOtz3uNe9zJsHEDlYq6atyEhgRqpUnmBuDre5uOguKpMaoeM83DlJN8y2uxJGYdMr6am2V/lC5uIsADuCD7R1OrvcvNjY2ObDOi5Q1nAAAUsOsb5SNLgL27eFqN3Ycvg0exCm5XMbtl7Envres5u/uCJII5J3IZudliGRWS/KPFbqFJtbt4XrcpoMtrACwA6ADSwrqYMJBDEVQ+8xZnG6juftA5DUZnp2IFqCkNdAC5zmNTs3lQruakMtRM16sokGNyMyUxnpzpQ7mqAycPwTcp9v5CuVFgTyn2/kKVI3MsvEaj1V4jC4lpZDFIEU5QMxv0Ed2VQDb1XWxt616MRqpsbsbPiGkE6oxVdNQ1rItmKurZTl7W1PXxU7QqZY4fZWIDOWnurRsg1IYNz5HuB2z20t49hSg2Vil9XEDVlZgWZrWOtiV7gWIP4UKuyHJscY1xbLYkNcy5gxGezH1k6W6aaUsNus6MCMQQWJLBc65jdmvfOWJGY9SdGPSksym3nLIbIxIEeWYZkUKxZmOe0jkknLc8pGlxqOpHUrB7KmVomeYuyuc/MwDJwiApAFjaRmboNCNdBYHDbFkUFTiCxPBaxz6iM2a9pAwVtBoRqL63IpR7rS6XxUpItaxlHRWFyOJqSxVz2uCAADalJMO01atUivWNwe7E10c4k5gI84UyMCFBOXOXzEEkt4XJ0AsBMd1pQM3HaSRVYKWMiG5WYKS2c2sZU6g6R9CSTSRxNheleg8DGUiRWYuyqAzG/M1uZtfE3NT56ENyQmqPfbZ00mEDYe/FikWYKpILhVZSgsbk2a9vKrhdTRSNQZdQox0bSbEyOyt4op4whmQmwvFiAWU+asQHX3g28ah2zu+rjMbx3FicxeMgG4+PW5Hln17AgVe7b3QgxJz6xy9c6W1PTnQ8r6aa6+dZSbZ2NwTXGZ07NCxK9flQvfL7jauXlxOg3Fj8/NqnQxurH4TR8p3A714jABUxXx8JsFdf2g0PTUhxp2J6jUVt8Bi8PjIxImSVT4gXB8GB1B1rIO6TIwmjUE+spHCZugvl5kk1YakdxrS3O2XHDi3OHd+E8OsbahWV11zd/WNtO56jWmwZQ1Ixv8+0GVNiw2M3rm3Sh5XprvpQ7yV1AJzS07iNRVdKaL41B4hqookHMGdqheWnSSUM71cSBjjPUTzVG70O8lUAiy2wDcp+t+QpUPs2TlP1vyFKpsN5deJFG9BYvYKSuWZjZipKgD5IUet1sQvTzvU6NU6PXoogOG3YRSTxHYlGjJa3qsB4WNw12uCNSamm3aD5bytdY1j9VDoAQfIXB1A8jR6vUyPSmNcBwm7io6uJHJAYG9ubMGF28xm0Pa3nTYt01FrSuACjEWXXIWI17et2q1V6kD0tmG5UQ7oIuXLIy5cnqqFvw1Ki+UjWxGvjfxtV9gIBFEka9EULc9TYak+ZOvvqMPTg9Kd41wsSV3iUKHrokpanrhnpARSzGwAuSe1Uc++63YQoXIVjdtFuACAT8m99CfA0Rt2B5MJMkahnKcqk2BYEEC/urG7G3ibVGjaBlNnGbEKAfMZSF76Vg6psi/pNCdDpUVgSRZmkbbWIZCWdEU2tldFbSS/TMbAx2F73B8aiw8eYnM7yMVKkgKw573IHEJFr207Bb9L0K2NAJDsxP7kpYaEdBJGPnL49/A0SMPKxOSNZAQCrypGeqgjNyKfEHQnTtXLYKx3JY/n5zNw+EcASLE7OyxsFZ1uLE+izSnQIBcNJYm0aC/7oqx3FWRcPIJWRzxTlZFVeTKuUEKBr107Xt2qSLd25OZwqXPJGAos1xY+5iNB4HrVpHCsSBUFhr5kk9ST3Nb+kwuG1FaHvMnUZlK6QbhBkoWR6YZqheWuqFnMLRO9QyvpTZJKGeWqgSRkUj1A0lPlahnaqiJUTyVA7U5jULGnEEstmHlP1vyFKmbLPKfrfkK7UW5llG0HQ1MjUIjVMjV4xYYrVKjUIj1KrUphELVqkDUKr1Ir0sMJDU4NQ4enh6EMnzV1TUGenq1CoY7aMsggbgi8hyhf9ZgpPuBJqqw+6Ej5TNLdtSeZj6wAIPj0PcWvpV9G9EJJWfLgXIbaaMWdsYpZSTbr2ByyANaw0YDplFyrBjYdyTUGyMPjY5gJmQxWPqksLgtYDOcw0y++9XzS0wyUidJjQ2u31MZuqdgQ2/wBJPxKimkqLiVHI9a6mW40vUTvXGeoXeniyp29iMSpHo4zDhysRw8/Oi3QXvpmJt7qr48djeKweLKoWTKMjZSwL8NeJYaGy6nLe9ajCY8xMSADcZdb9CQT08bWqwwTF1DlkF2jAD5usQKrax1vqbHxrxNR1o7TzqTaGOK8sLk5W9aAi7BZCdAeWzCMAdWzGnnHYm0ZMbkEvfLEczAShUzLf4u6En26eVejSFmvzrccW5sRclQhVTn+UXzDzF6ZhQyqqo65cxCgxk2Jyzrds+mpA1IGhJ6XoeJH0C55iuLx+UXhsbc10I1Lr6liQxyki1+uva1HbMllMd51KvfoVK6aWsCNR56+2t3h8TIRxCyKuXiaqWGrtKwALWuDCOnz+2lUO8dxKtyCeGnMARfrqSSbntfyqivZqTdRpsTmyjyH635LXaj2UeQ/W/JaVBuYF4gatUyNQqGplNMYkJRqlD0MpqQNSGGEq9SB6GDU8NQhhAenh6GDU8NQnoQHqWN6EDVNG1CGHq9KbGqi3dgo8WIHQXPXyoXjWFz0HX2CvOIcdJiGfESuea4SNSL8PmstiDljJFiQLk6kgWrPny+Et95q6fD4rek1WO3qkd2TDi9h3Xm1YrmLMQqAEfKB6jxtTMOmJD/tee5DZ5GderAApbIPVHQL3qPZsICKAOW5BRBYZlJF3Ya6I1ipJ0t1qwxEwkZOJkHkbsc+cIWCglTYMhOuYC9iNbcHJ1eRjyZ1lwImwURYLeUNMsLhcz5suVhchQTqh1XQfjVu71nNrQQysc9iEuVa5WRJA1i6AKCgzaiznQnTpY7ZUrcBM8glYCzOotm8CR42tfprraur0PUnKNLczndXgCfEvEMd6iZ6Y71EZK6c58ez1C7VxnqFnphFidqiZqTtUTNTiCJjUTGkzVEzU8EttknkP1vyWu1Fsg8h+t/StKotzLrxBUNSrUK1KtNJSZTUgNQrUgNLDJQaeDUQNPFCESQGnA1GDTgaE9JA1PV6iFPFCejNoLmhkUG143F/C6EXrz/dbDsyXBJYxk6G2RQtgwvpeyqdbdQOxr0eNb9eleUbz7CmwkuQE8Jz8U9+wBBQ27gNY37G/esnU49YE39G9WO81EDlobRHk+VqAxY3stiQLdCB0t7qfgdtZemrFc3KSFI/elt0JLE5cg1Oh747Z22OQRKGkPXKAeZrqRoNRqOo107VatsXGypmny4aH5gKxk69lvcnr6xrnDp+Z0S42Bmixm9SZyvpEdyDob6XJAF8oA5SNC3Xp40Xu5+yJJOrW1t8kAaAafZWJ2qmBwoQqvpDhr8POw7X+NJFhrblA1sT0NeiwW4aEC2ZQ1rW1fmOnbUnStPR4QDrF/WZOtyfDpnWaoy1daoya6s5M0+7O70WIiZpM1w5UZWtplU+HnVcmIwDR58mIteUdUv8AEi7d/srR7h/3d/8AFP8AIlee4T+6j62M/lrK7sGO83Y8alQSJoNpjAQsVZMQbAHlZO5t3NP9FwBleLLiMyAknMtuUITbX98fjVJvf+1b2L/mCjE/v0/1ZP5MPS+I3nH8JPKaVtzMGOpkBuo9Y9X9UdKye+GyI8PJGIswV4w/OdbliPdoBVztNz6cdT66d/8AQQUN8J5/tMf+F/W1WwuxaiZLMihbAlLsc8h+t/StKmbHPIfrf0rXaueZnHEhU0eIorDnYePKTrVWj1Zpt6YCwfQLl6L0At4fjTMD2kxXeSxYdDfmaw6EKT1t1069RT0w6akMxAA1Cnqe3lUa7wTXJz6m1+VdbdO3b8zTxtyU9XvpbovT7Px60hDR/h/P+yUYdL2zNf6pPhfT7fspywJ3Zvun3+2mrtuX5/4L+lOG1pL3za+xfEHw8VFLRh2kcqgWykn2i1NBqSfHPJYO17dNB+VRV6Ax4NOvTBSvXoIRC1Cbb2SmJiyMSpUhkcWJVh0Nj1HiO9TRmnFqBFxgSDYmI2vuniUxXpOHCOWsXRHaLUrlfLYqVVhrYNcX7ioJd3sdLrwooT85pC8nf/xGLuPcRW8Z65xKmcYMsM7CZHYnwdrG/ExDCQg3CLfJfqMxOreyw871rJ3rueh5WqiqF4kndnNmcLUwmmlqYWp5MzebjTgYc3Ns0xUeZyKbfYDWRw2wphhgCoX+8tzELpKrZOvjkbTtbWmYLbs0KlYnKgm5FlOtgL6g+AqVt78V9Kfux/8ALUWxEm5pTOqqAZJvJsWWWVsig8vzgBytci572VjbyqdtnsuKmkNspDgcwJuRAoGUa3uLVXPvhivpf/ZH7Pm1G2+uL+mP3I/+Wl8Bo/8AML5TQ7Tw7emk5WtnTXKbfsIB19x+ygPhRP8AaY/8L+tqqTvzjPpz92P/AJarNp7XlxDBpnLsBlBIUaXJtygdzVMeIq1xMmUMtQ3Yx5G+t/StKm7F9Q/W/pWlTnmTHEFSpRSpVaQkgqRKVKlMMmWpBXaVIYY9aeKVKhDHCuUqVLPR6dK6a5Sr0MY9NpUq9PTlQy0qVNPSE0xqVKiIsaajau0qcQQeSh3rtKm7TwkNcrlKhGlzsX1G+t/StcpUqkeZQcT/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sr-Latn-CS"/>
          </a:p>
        </p:txBody>
      </p:sp>
      <p:sp>
        <p:nvSpPr>
          <p:cNvPr id="23" name="Rectangle 6"/>
          <p:cNvSpPr>
            <a:spLocks noChangeArrowheads="1"/>
          </p:cNvSpPr>
          <p:nvPr/>
        </p:nvSpPr>
        <p:spPr bwMode="auto">
          <a:xfrm>
            <a:off x="0" y="620688"/>
            <a:ext cx="9144000"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en-US" sz="1950" dirty="0"/>
              <a:t>DFS will process the vertices first deep and then wide. After processing a vertex it recursively processes </a:t>
            </a:r>
            <a:r>
              <a:rPr lang="en-US" sz="1950" i="1" dirty="0"/>
              <a:t>all</a:t>
            </a:r>
            <a:r>
              <a:rPr lang="en-US" sz="1950" dirty="0"/>
              <a:t> of its descendants</a:t>
            </a:r>
          </a:p>
        </p:txBody>
      </p:sp>
      <p:sp>
        <p:nvSpPr>
          <p:cNvPr id="26" name="Rectangle 6"/>
          <p:cNvSpPr>
            <a:spLocks noChangeArrowheads="1"/>
          </p:cNvSpPr>
          <p:nvPr/>
        </p:nvSpPr>
        <p:spPr bwMode="auto">
          <a:xfrm>
            <a:off x="0" y="1484784"/>
            <a:ext cx="8820472" cy="1008112"/>
          </a:xfrm>
          <a:prstGeom prst="rect">
            <a:avLst/>
          </a:prstGeom>
          <a:noFill/>
          <a:ln w="9525">
            <a:noFill/>
            <a:miter lim="800000"/>
            <a:headEnd/>
            <a:tailEnd/>
          </a:ln>
        </p:spPr>
        <p:txBody>
          <a:bodyPr/>
          <a:lstStyle/>
          <a:p>
            <a:pPr marL="342900" indent="-342900">
              <a:spcBef>
                <a:spcPct val="20000"/>
              </a:spcBef>
              <a:buClr>
                <a:schemeClr val="bg2"/>
              </a:buClr>
              <a:buSzPct val="75000"/>
            </a:pPr>
            <a:r>
              <a:rPr lang="en-US" sz="1700" b="1" dirty="0">
                <a:latin typeface="Courier New" pitchFamily="49" charset="0"/>
                <a:cs typeface="Courier New" pitchFamily="49" charset="0"/>
              </a:rPr>
              <a:t>DFS(G) </a:t>
            </a:r>
            <a:r>
              <a:rPr lang="en-US" sz="1700" b="1" i="1" dirty="0">
                <a:latin typeface="Courier New" pitchFamily="49" charset="0"/>
                <a:cs typeface="Courier New" pitchFamily="49" charset="0"/>
              </a:rPr>
              <a:t>(*main program*) </a:t>
            </a:r>
          </a:p>
          <a:p>
            <a:pPr marL="342900" indent="-342900">
              <a:spcBef>
                <a:spcPct val="20000"/>
              </a:spcBef>
              <a:buClr>
                <a:schemeClr val="bg2"/>
              </a:buClr>
              <a:buSzPct val="75000"/>
            </a:pPr>
            <a:r>
              <a:rPr lang="en-US" sz="1700" b="1" i="1" dirty="0">
                <a:latin typeface="Courier New" pitchFamily="49" charset="0"/>
                <a:cs typeface="Courier New" pitchFamily="49" charset="0"/>
              </a:rPr>
              <a:t>begin</a:t>
            </a:r>
          </a:p>
          <a:p>
            <a:r>
              <a:rPr lang="en-US" sz="1700" b="1" dirty="0">
                <a:latin typeface="Courier New" pitchFamily="49" charset="0"/>
                <a:cs typeface="Courier New" pitchFamily="49" charset="0"/>
              </a:rPr>
              <a:t>for each vertex u in V mark u “new” </a:t>
            </a:r>
            <a:r>
              <a:rPr lang="en-US" sz="1700" b="1" i="1" dirty="0">
                <a:latin typeface="Courier New" pitchFamily="49" charset="0"/>
                <a:cs typeface="Courier New" pitchFamily="49" charset="0"/>
              </a:rPr>
              <a:t>(*initialization*)</a:t>
            </a:r>
            <a:r>
              <a:rPr lang="en-US" sz="1700" b="1" dirty="0">
                <a:latin typeface="Courier New" pitchFamily="49" charset="0"/>
                <a:cs typeface="Courier New" pitchFamily="49" charset="0"/>
              </a:rPr>
              <a:t>  </a:t>
            </a:r>
          </a:p>
          <a:p>
            <a:r>
              <a:rPr lang="en-US" sz="1700" b="1" dirty="0" err="1">
                <a:latin typeface="Courier New" pitchFamily="49" charset="0"/>
                <a:cs typeface="Courier New" pitchFamily="49" charset="0"/>
              </a:rPr>
              <a:t>pred</a:t>
            </a:r>
            <a:r>
              <a:rPr lang="en-US" sz="1700" b="1" dirty="0">
                <a:latin typeface="Courier New" pitchFamily="49" charset="0"/>
                <a:cs typeface="Courier New" pitchFamily="49" charset="0"/>
              </a:rPr>
              <a:t>(u) = NULL</a:t>
            </a:r>
          </a:p>
          <a:p>
            <a:r>
              <a:rPr lang="en-US" sz="1700" b="1" dirty="0">
                <a:latin typeface="Courier New" pitchFamily="49" charset="0"/>
                <a:cs typeface="Courier New" pitchFamily="49" charset="0"/>
              </a:rPr>
              <a:t>for each u in V do</a:t>
            </a:r>
          </a:p>
          <a:p>
            <a:r>
              <a:rPr lang="en-US" sz="1700" b="1" dirty="0">
                <a:latin typeface="Courier New" pitchFamily="49" charset="0"/>
                <a:cs typeface="Courier New" pitchFamily="49" charset="0"/>
              </a:rPr>
              <a:t>If u is marked “new” </a:t>
            </a:r>
            <a:r>
              <a:rPr lang="en-US" sz="1700" b="1" dirty="0" err="1">
                <a:latin typeface="Courier New" pitchFamily="49" charset="0"/>
                <a:cs typeface="Courier New" pitchFamily="49" charset="0"/>
              </a:rPr>
              <a:t>DFSVisit</a:t>
            </a:r>
            <a:r>
              <a:rPr lang="en-US" sz="1700" b="1" dirty="0">
                <a:latin typeface="Courier New" pitchFamily="49" charset="0"/>
                <a:cs typeface="Courier New" pitchFamily="49" charset="0"/>
              </a:rPr>
              <a:t>(u)</a:t>
            </a:r>
          </a:p>
          <a:p>
            <a:r>
              <a:rPr lang="en-US" sz="1700" b="1" i="1" dirty="0">
                <a:latin typeface="Courier New" pitchFamily="49" charset="0"/>
                <a:cs typeface="Courier New" pitchFamily="49" charset="0"/>
              </a:rPr>
              <a:t>end</a:t>
            </a:r>
          </a:p>
          <a:p>
            <a:r>
              <a:rPr lang="en-US" sz="1700" b="1" dirty="0">
                <a:latin typeface="Courier New" pitchFamily="49" charset="0"/>
                <a:cs typeface="Courier New" pitchFamily="49" charset="0"/>
              </a:rPr>
              <a:t>Procedure </a:t>
            </a:r>
            <a:r>
              <a:rPr lang="en-US" sz="1700" b="1" dirty="0" err="1">
                <a:latin typeface="Courier New" pitchFamily="49" charset="0"/>
                <a:cs typeface="Courier New" pitchFamily="49" charset="0"/>
              </a:rPr>
              <a:t>DFSVisit</a:t>
            </a:r>
            <a:r>
              <a:rPr lang="en-US" sz="1700" b="1" dirty="0">
                <a:latin typeface="Courier New" pitchFamily="49" charset="0"/>
                <a:cs typeface="Courier New" pitchFamily="49" charset="0"/>
              </a:rPr>
              <a:t>(u) </a:t>
            </a:r>
          </a:p>
          <a:p>
            <a:r>
              <a:rPr lang="en-US" sz="1700" b="1" i="1" dirty="0">
                <a:latin typeface="Courier New" pitchFamily="49" charset="0"/>
                <a:cs typeface="Courier New" pitchFamily="49" charset="0"/>
              </a:rPr>
              <a:t>begin</a:t>
            </a:r>
          </a:p>
          <a:p>
            <a:r>
              <a:rPr lang="en-US" sz="1700" b="1" dirty="0">
                <a:latin typeface="Courier New" pitchFamily="49" charset="0"/>
                <a:cs typeface="Courier New" pitchFamily="49" charset="0"/>
              </a:rPr>
              <a:t>  u is marked “old” </a:t>
            </a:r>
            <a:r>
              <a:rPr lang="en-US" sz="1700" b="1" i="1" dirty="0">
                <a:latin typeface="Courier New" pitchFamily="49" charset="0"/>
                <a:cs typeface="Courier New" pitchFamily="49" charset="0"/>
              </a:rPr>
              <a:t>(*u is visited*)</a:t>
            </a:r>
          </a:p>
          <a:p>
            <a:r>
              <a:rPr lang="en-US" sz="1700" b="1" dirty="0">
                <a:latin typeface="Courier New" pitchFamily="49" charset="0"/>
                <a:cs typeface="Courier New" pitchFamily="49" charset="0"/>
              </a:rPr>
              <a:t>  for each v on L(u) do </a:t>
            </a:r>
          </a:p>
          <a:p>
            <a:r>
              <a:rPr lang="en-US" sz="1700" b="1" dirty="0">
                <a:latin typeface="Courier New" pitchFamily="49" charset="0"/>
                <a:cs typeface="Courier New" pitchFamily="49" charset="0"/>
              </a:rPr>
              <a:t>    if v is marked “new”</a:t>
            </a:r>
          </a:p>
          <a:p>
            <a:r>
              <a:rPr lang="en-US" sz="1700" b="1" dirty="0">
                <a:latin typeface="Courier New" pitchFamily="49" charset="0"/>
                <a:cs typeface="Courier New" pitchFamily="49" charset="0"/>
              </a:rPr>
              <a:t>      begin</a:t>
            </a:r>
          </a:p>
          <a:p>
            <a:r>
              <a:rPr lang="en-US" sz="1700" b="1" dirty="0">
                <a:latin typeface="Courier New" pitchFamily="49" charset="0"/>
                <a:cs typeface="Courier New" pitchFamily="49" charset="0"/>
              </a:rPr>
              <a:t>        </a:t>
            </a:r>
            <a:r>
              <a:rPr lang="en-US" sz="1700" b="1" dirty="0" err="1">
                <a:latin typeface="Courier New" pitchFamily="49" charset="0"/>
                <a:cs typeface="Courier New" pitchFamily="49" charset="0"/>
              </a:rPr>
              <a:t>pred</a:t>
            </a:r>
            <a:r>
              <a:rPr lang="en-US" sz="1700" b="1" dirty="0">
                <a:latin typeface="Courier New" pitchFamily="49" charset="0"/>
                <a:cs typeface="Courier New" pitchFamily="49" charset="0"/>
              </a:rPr>
              <a:t>(v) = u;</a:t>
            </a:r>
          </a:p>
          <a:p>
            <a:r>
              <a:rPr lang="en-US" sz="1700" b="1" dirty="0">
                <a:latin typeface="Courier New" pitchFamily="49" charset="0"/>
                <a:cs typeface="Courier New" pitchFamily="49" charset="0"/>
              </a:rPr>
              <a:t>        </a:t>
            </a:r>
            <a:r>
              <a:rPr lang="en-US" sz="1700" b="1" dirty="0" err="1">
                <a:latin typeface="Courier New" pitchFamily="49" charset="0"/>
                <a:cs typeface="Courier New" pitchFamily="49" charset="0"/>
              </a:rPr>
              <a:t>DFSVisit</a:t>
            </a:r>
            <a:r>
              <a:rPr lang="en-US" sz="1700" b="1" dirty="0">
                <a:latin typeface="Courier New" pitchFamily="49" charset="0"/>
                <a:cs typeface="Courier New" pitchFamily="49" charset="0"/>
              </a:rPr>
              <a:t>(v);</a:t>
            </a:r>
          </a:p>
          <a:p>
            <a:r>
              <a:rPr lang="en-US" sz="1700" b="1" dirty="0">
                <a:latin typeface="Courier New" pitchFamily="49" charset="0"/>
                <a:cs typeface="Courier New" pitchFamily="49" charset="0"/>
              </a:rPr>
              <a:t>    </a:t>
            </a:r>
            <a:r>
              <a:rPr lang="en-US" sz="1700" b="1" i="1" dirty="0">
                <a:latin typeface="Courier New" pitchFamily="49" charset="0"/>
                <a:cs typeface="Courier New" pitchFamily="49" charset="0"/>
              </a:rPr>
              <a:t>end</a:t>
            </a:r>
          </a:p>
          <a:p>
            <a:r>
              <a:rPr lang="en-US" sz="1700" b="1" i="1" dirty="0">
                <a:latin typeface="Courier New" pitchFamily="49" charset="0"/>
                <a:cs typeface="Courier New" pitchFamily="49" charset="0"/>
              </a:rPr>
              <a:t>end</a:t>
            </a:r>
          </a:p>
          <a:p>
            <a:r>
              <a:rPr lang="en-US" sz="2000" dirty="0"/>
              <a:t/>
            </a:r>
            <a:br>
              <a:rPr lang="en-US" sz="2000" dirty="0"/>
            </a:br>
            <a:endParaRPr lang="sr-Latn-CS" sz="2000" b="1" dirty="0"/>
          </a:p>
        </p:txBody>
      </p:sp>
      <p:pic>
        <p:nvPicPr>
          <p:cNvPr id="19" name="Picture 18" descr="http://upload.wikimedia.org/wikipedia/commons/thumb/5/57/Tree_edges.svg/270px-Tree_edges.svg.png"/>
          <p:cNvPicPr/>
          <p:nvPr/>
        </p:nvPicPr>
        <p:blipFill>
          <a:blip r:embed="rId2" cstate="print"/>
          <a:srcRect/>
          <a:stretch>
            <a:fillRect/>
          </a:stretch>
        </p:blipFill>
        <p:spPr bwMode="auto">
          <a:xfrm>
            <a:off x="4700042" y="3263627"/>
            <a:ext cx="4443958" cy="297368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heckerboard(across)">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26566"/>
            <a:ext cx="8229600" cy="503238"/>
          </a:xfrm>
        </p:spPr>
        <p:txBody>
          <a:bodyPr/>
          <a:lstStyle/>
          <a:p>
            <a:pPr algn="ctr" eaLnBrk="1" hangingPunct="1">
              <a:defRPr/>
            </a:pPr>
            <a:r>
              <a:rPr lang="en-US" sz="3600" dirty="0" err="1">
                <a:solidFill>
                  <a:schemeClr val="bg2"/>
                </a:solidFill>
                <a:effectLst>
                  <a:outerShdw blurRad="38100" dist="38100" dir="2700000" algn="tl">
                    <a:srgbClr val="C0C0C0"/>
                  </a:outerShdw>
                </a:effectLst>
              </a:rPr>
              <a:t>Pseudocode</a:t>
            </a:r>
            <a:endParaRPr lang="sr-Latn-CS" sz="3600" dirty="0">
              <a:solidFill>
                <a:schemeClr val="bg2"/>
              </a:solidFill>
              <a:effectLst>
                <a:outerShdw blurRad="38100" dist="38100" dir="2700000" algn="tl">
                  <a:srgbClr val="C0C0C0"/>
                </a:outerShdw>
              </a:effectLst>
            </a:endParaRPr>
          </a:p>
        </p:txBody>
      </p:sp>
      <p:sp>
        <p:nvSpPr>
          <p:cNvPr id="54275" name="Date Placeholder 5"/>
          <p:cNvSpPr>
            <a:spLocks noGrp="1"/>
          </p:cNvSpPr>
          <p:nvPr>
            <p:ph type="dt" sz="quarter" idx="10"/>
          </p:nvPr>
        </p:nvSpPr>
        <p:spPr>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47</a:t>
            </a:fld>
            <a:endParaRPr lang="en-US"/>
          </a:p>
        </p:txBody>
      </p:sp>
      <p:sp>
        <p:nvSpPr>
          <p:cNvPr id="10" name="Rectangle 6"/>
          <p:cNvSpPr>
            <a:spLocks noChangeArrowheads="1"/>
          </p:cNvSpPr>
          <p:nvPr/>
        </p:nvSpPr>
        <p:spPr bwMode="auto">
          <a:xfrm>
            <a:off x="0" y="332656"/>
            <a:ext cx="9144000" cy="792088"/>
          </a:xfrm>
          <a:prstGeom prst="rect">
            <a:avLst/>
          </a:prstGeom>
          <a:noFill/>
          <a:ln w="9525">
            <a:noFill/>
            <a:miter lim="800000"/>
            <a:headEnd/>
            <a:tailEnd/>
          </a:ln>
        </p:spPr>
        <p:txBody>
          <a:bodyPr/>
          <a:lstStyle/>
          <a:p>
            <a:r>
              <a:rPr lang="en-US" sz="1600" b="1" i="1" dirty="0">
                <a:latin typeface="Courier New" pitchFamily="49" charset="0"/>
                <a:cs typeface="Courier New" pitchFamily="49" charset="0"/>
              </a:rPr>
              <a:t>begin </a:t>
            </a:r>
            <a:r>
              <a:rPr lang="en-US" sz="1600" b="1" i="1" dirty="0">
                <a:latin typeface="Courier New" pitchFamily="49" charset="0"/>
                <a:ea typeface="Cambria Math"/>
                <a:cs typeface="Courier New" pitchFamily="49" charset="0"/>
              </a:rPr>
              <a:t>(*main program*)</a:t>
            </a:r>
            <a:endParaRPr lang="en-US" sz="1600" b="1" i="1" dirty="0">
              <a:latin typeface="Courier New" pitchFamily="49" charset="0"/>
              <a:cs typeface="Courier New" pitchFamily="49" charset="0"/>
            </a:endParaRPr>
          </a:p>
          <a:p>
            <a:r>
              <a:rPr lang="en-US" sz="1600" b="1" dirty="0">
                <a:latin typeface="Courier New" pitchFamily="49" charset="0"/>
                <a:cs typeface="Courier New" pitchFamily="49" charset="0"/>
              </a:rPr>
              <a:t> for each vertex v mark v “new”</a:t>
            </a:r>
          </a:p>
          <a:p>
            <a:r>
              <a:rPr lang="en-US" sz="1600" b="1" dirty="0">
                <a:latin typeface="Courier New" pitchFamily="49" charset="0"/>
                <a:cs typeface="Courier New" pitchFamily="49" charset="0"/>
              </a:rPr>
              <a:t> E</a:t>
            </a:r>
            <a:r>
              <a:rPr lang="en-US" sz="1600" b="1" baseline="-25000" dirty="0">
                <a:latin typeface="Courier New" pitchFamily="49" charset="0"/>
                <a:cs typeface="Courier New" pitchFamily="49" charset="0"/>
              </a:rPr>
              <a:t>T’</a:t>
            </a:r>
            <a:r>
              <a:rPr lang="en-US" sz="1600" b="1" dirty="0">
                <a:latin typeface="Courier New" pitchFamily="49" charset="0"/>
                <a:cs typeface="Courier New" pitchFamily="49" charset="0"/>
              </a:rPr>
              <a:t>:=</a:t>
            </a:r>
            <a:r>
              <a:rPr lang="en-US" sz="1600" b="1" dirty="0">
                <a:latin typeface="Courier New" pitchFamily="49" charset="0"/>
                <a:ea typeface="Cambria Math"/>
                <a:cs typeface="Courier New" pitchFamily="49" charset="0"/>
              </a:rPr>
              <a:t>⌀</a:t>
            </a:r>
          </a:p>
          <a:p>
            <a:r>
              <a:rPr lang="en-US" sz="1600" b="1" dirty="0">
                <a:latin typeface="Courier New" pitchFamily="49" charset="0"/>
                <a:ea typeface="Cambria Math"/>
                <a:cs typeface="Courier New" pitchFamily="49" charset="0"/>
              </a:rPr>
              <a:t> t:=0</a:t>
            </a:r>
          </a:p>
          <a:p>
            <a:r>
              <a:rPr lang="en-US" sz="1600" b="1" dirty="0">
                <a:latin typeface="Courier New" pitchFamily="49" charset="0"/>
                <a:ea typeface="Cambria Math"/>
                <a:cs typeface="Courier New" pitchFamily="49" charset="0"/>
              </a:rPr>
              <a:t> INSERT(r) </a:t>
            </a:r>
            <a:r>
              <a:rPr lang="en-US" sz="1600" b="1" i="1" dirty="0">
                <a:latin typeface="Courier New" pitchFamily="49" charset="0"/>
                <a:ea typeface="Cambria Math"/>
                <a:cs typeface="Courier New" pitchFamily="49" charset="0"/>
              </a:rPr>
              <a:t>(*for some </a:t>
            </a:r>
            <a:r>
              <a:rPr lang="en-US" sz="1600" b="1" i="1" dirty="0" err="1">
                <a:latin typeface="Courier New" pitchFamily="49" charset="0"/>
                <a:ea typeface="Cambria Math"/>
                <a:cs typeface="Courier New" pitchFamily="49" charset="0"/>
              </a:rPr>
              <a:t>r∊V</a:t>
            </a:r>
            <a:r>
              <a:rPr lang="en-US" sz="1600" b="1" i="1" dirty="0">
                <a:latin typeface="Courier New" pitchFamily="49" charset="0"/>
                <a:ea typeface="Cambria Math"/>
                <a:cs typeface="Courier New" pitchFamily="49" charset="0"/>
              </a:rPr>
              <a:t>*)</a:t>
            </a:r>
          </a:p>
          <a:p>
            <a:r>
              <a:rPr lang="en-US" sz="1600" b="1" dirty="0">
                <a:latin typeface="Courier New" pitchFamily="49" charset="0"/>
                <a:cs typeface="Courier New" pitchFamily="49" charset="0"/>
              </a:rPr>
              <a:t> E</a:t>
            </a:r>
            <a:r>
              <a:rPr lang="en-US" sz="1600" b="1" baseline="-25000" dirty="0">
                <a:latin typeface="Courier New" pitchFamily="49" charset="0"/>
                <a:cs typeface="Courier New" pitchFamily="49" charset="0"/>
              </a:rPr>
              <a:t>T’</a:t>
            </a:r>
            <a:r>
              <a:rPr lang="en-US" sz="1600" b="1" dirty="0">
                <a:latin typeface="Courier New" pitchFamily="49" charset="0"/>
                <a:cs typeface="Courier New" pitchFamily="49" charset="0"/>
              </a:rPr>
              <a:t>:=E</a:t>
            </a:r>
            <a:r>
              <a:rPr lang="en-US" sz="1600" b="1" baseline="-25000" dirty="0">
                <a:latin typeface="Courier New" pitchFamily="49" charset="0"/>
                <a:cs typeface="Courier New" pitchFamily="49" charset="0"/>
              </a:rPr>
              <a:t>T’</a:t>
            </a:r>
            <a:r>
              <a:rPr lang="en-US" sz="1600" b="1" dirty="0">
                <a:latin typeface="Courier New" pitchFamily="49" charset="0"/>
                <a:ea typeface="Cambria Math"/>
                <a:cs typeface="Courier New" pitchFamily="49" charset="0"/>
              </a:rPr>
              <a:t>∪{t}</a:t>
            </a:r>
          </a:p>
          <a:p>
            <a:r>
              <a:rPr lang="en-US" sz="1600" b="1" i="1" dirty="0">
                <a:latin typeface="Courier New" pitchFamily="49" charset="0"/>
                <a:ea typeface="Cambria Math"/>
                <a:cs typeface="Courier New" pitchFamily="49" charset="0"/>
              </a:rPr>
              <a:t>end	</a:t>
            </a:r>
            <a:endParaRPr lang="en-US" sz="1600" b="1" i="1" dirty="0">
              <a:latin typeface="Courier New" pitchFamily="49" charset="0"/>
              <a:cs typeface="Courier New" pitchFamily="49" charset="0"/>
            </a:endParaRPr>
          </a:p>
          <a:p>
            <a:r>
              <a:rPr lang="sr-Latn-CS" sz="1600" b="1" dirty="0">
                <a:latin typeface="Courier New" pitchFamily="49" charset="0"/>
                <a:cs typeface="Courier New" pitchFamily="49" charset="0"/>
              </a:rPr>
              <a:t>Procedure</a:t>
            </a:r>
            <a:r>
              <a:rPr lang="sr-Latn-CS" sz="1600" b="1" dirty="0"/>
              <a:t> </a:t>
            </a:r>
            <a:r>
              <a:rPr lang="en-US" sz="1600" b="1" dirty="0">
                <a:latin typeface="Courier New" pitchFamily="49" charset="0"/>
                <a:cs typeface="Courier New" pitchFamily="49" charset="0"/>
              </a:rPr>
              <a:t>I</a:t>
            </a:r>
            <a:r>
              <a:rPr lang="sr-Latn-CS" sz="1600" b="1" dirty="0">
                <a:latin typeface="Courier New" pitchFamily="49" charset="0"/>
                <a:cs typeface="Courier New" pitchFamily="49" charset="0"/>
              </a:rPr>
              <a:t>NSERT(r)</a:t>
            </a:r>
          </a:p>
          <a:p>
            <a:r>
              <a:rPr lang="en-US" sz="1600" b="1" i="1" dirty="0">
                <a:latin typeface="Courier New" pitchFamily="49" charset="0"/>
                <a:cs typeface="Courier New" pitchFamily="49" charset="0"/>
              </a:rPr>
              <a:t>(*t is a global variable and is the largest edge in the path between w to z, whereas m is the largest edge between r and z*)</a:t>
            </a:r>
          </a:p>
          <a:p>
            <a:r>
              <a:rPr lang="en-US" sz="1600" b="1" i="1" dirty="0">
                <a:latin typeface="Courier New" pitchFamily="49" charset="0"/>
                <a:cs typeface="Courier New" pitchFamily="49" charset="0"/>
              </a:rPr>
              <a:t>begin</a:t>
            </a:r>
            <a:endParaRPr lang="en-US" sz="1600" b="1" dirty="0">
              <a:latin typeface="Courier New" pitchFamily="49" charset="0"/>
              <a:cs typeface="Courier New" pitchFamily="49" charset="0"/>
            </a:endParaRPr>
          </a:p>
          <a:p>
            <a:r>
              <a:rPr lang="en-US" sz="1600" b="1" dirty="0">
                <a:latin typeface="Courier New" pitchFamily="49" charset="0"/>
                <a:cs typeface="Courier New" pitchFamily="49" charset="0"/>
              </a:rPr>
              <a:t>1.  mark  r “old”</a:t>
            </a:r>
          </a:p>
          <a:p>
            <a:r>
              <a:rPr lang="sr-Latn-CS" sz="1600" b="1" dirty="0">
                <a:latin typeface="Courier New" pitchFamily="49" charset="0"/>
                <a:cs typeface="Courier New" pitchFamily="49" charset="0"/>
              </a:rPr>
              <a:t>2. </a:t>
            </a:r>
            <a:r>
              <a:rPr lang="en-US" sz="1600" b="1" dirty="0">
                <a:latin typeface="Courier New" pitchFamily="49" charset="0"/>
                <a:cs typeface="Courier New" pitchFamily="49" charset="0"/>
              </a:rPr>
              <a:t> </a:t>
            </a:r>
            <a:r>
              <a:rPr lang="sr-Latn-CS" sz="1600" b="1" dirty="0">
                <a:latin typeface="Courier New" pitchFamily="49" charset="0"/>
                <a:cs typeface="Courier New" pitchFamily="49" charset="0"/>
              </a:rPr>
              <a:t>m</a:t>
            </a:r>
            <a:r>
              <a:rPr lang="en-US" sz="1600" b="1" dirty="0">
                <a:latin typeface="Courier New" pitchFamily="49" charset="0"/>
                <a:cs typeface="Courier New" pitchFamily="49" charset="0"/>
              </a:rPr>
              <a:t>:=</a:t>
            </a:r>
            <a:r>
              <a:rPr lang="sr-Latn-CS" sz="1600" b="1" dirty="0">
                <a:latin typeface="Courier New" pitchFamily="49" charset="0"/>
                <a:cs typeface="Courier New" pitchFamily="49" charset="0"/>
              </a:rPr>
              <a:t>(r,</a:t>
            </a:r>
            <a:r>
              <a:rPr lang="en-US" sz="1600" b="1" dirty="0">
                <a:latin typeface="Courier New" pitchFamily="49" charset="0"/>
                <a:cs typeface="Courier New" pitchFamily="49" charset="0"/>
              </a:rPr>
              <a:t>z)</a:t>
            </a:r>
            <a:endParaRPr lang="sr-Latn-CS" sz="1600" b="1" dirty="0">
              <a:latin typeface="Courier New" pitchFamily="49" charset="0"/>
              <a:cs typeface="Courier New" pitchFamily="49" charset="0"/>
            </a:endParaRPr>
          </a:p>
          <a:p>
            <a:r>
              <a:rPr lang="en-US" sz="1600" b="1" dirty="0">
                <a:latin typeface="Courier New" pitchFamily="49" charset="0"/>
                <a:cs typeface="Courier New" pitchFamily="49" charset="0"/>
              </a:rPr>
              <a:t>3.  for each vertex w on L(r) do</a:t>
            </a:r>
          </a:p>
          <a:p>
            <a:r>
              <a:rPr lang="sr-Latn-CS" sz="1600" b="1" dirty="0">
                <a:latin typeface="Courier New" pitchFamily="49" charset="0"/>
                <a:cs typeface="Courier New" pitchFamily="49" charset="0"/>
              </a:rPr>
              <a:t>4.</a:t>
            </a:r>
            <a:r>
              <a:rPr lang="en-US" sz="1600" b="1" dirty="0">
                <a:latin typeface="Courier New" pitchFamily="49" charset="0"/>
                <a:cs typeface="Courier New" pitchFamily="49" charset="0"/>
              </a:rPr>
              <a:t>    If w is marked “new” then</a:t>
            </a:r>
            <a:endParaRPr lang="sr-Latn-CS" sz="1600" b="1" dirty="0">
              <a:latin typeface="Courier New" pitchFamily="49" charset="0"/>
              <a:cs typeface="Courier New" pitchFamily="49" charset="0"/>
            </a:endParaRPr>
          </a:p>
          <a:p>
            <a:r>
              <a:rPr lang="en-US" sz="1600" b="1" dirty="0">
                <a:latin typeface="Courier New" pitchFamily="49" charset="0"/>
                <a:cs typeface="Courier New" pitchFamily="49" charset="0"/>
              </a:rPr>
              <a:t>         </a:t>
            </a:r>
            <a:r>
              <a:rPr lang="en-US" sz="1600" b="1" i="1" dirty="0">
                <a:latin typeface="Courier New" pitchFamily="49" charset="0"/>
                <a:cs typeface="Courier New" pitchFamily="49" charset="0"/>
              </a:rPr>
              <a:t>begin</a:t>
            </a:r>
          </a:p>
          <a:p>
            <a:r>
              <a:rPr lang="sr-Latn-CS" sz="1600" b="1" dirty="0">
                <a:latin typeface="Courier New" pitchFamily="49" charset="0"/>
                <a:cs typeface="Courier New" pitchFamily="49" charset="0"/>
              </a:rPr>
              <a:t>5.</a:t>
            </a:r>
            <a:r>
              <a:rPr lang="en-US" sz="1600" b="1" dirty="0">
                <a:latin typeface="Courier New" pitchFamily="49" charset="0"/>
                <a:cs typeface="Courier New" pitchFamily="49" charset="0"/>
              </a:rPr>
              <a:t>        </a:t>
            </a:r>
            <a:r>
              <a:rPr lang="sr-Latn-CS" sz="1600" b="1" dirty="0">
                <a:latin typeface="Courier New" pitchFamily="49" charset="0"/>
                <a:cs typeface="Courier New" pitchFamily="49" charset="0"/>
              </a:rPr>
              <a:t>INSERT(w)</a:t>
            </a:r>
          </a:p>
          <a:p>
            <a:r>
              <a:rPr lang="sr-Latn-CS" sz="1600" b="1" dirty="0">
                <a:latin typeface="Courier New" pitchFamily="49" charset="0"/>
                <a:cs typeface="Courier New" pitchFamily="49" charset="0"/>
              </a:rPr>
              <a:t>6.</a:t>
            </a:r>
            <a:r>
              <a:rPr lang="en-US" sz="1600" b="1" dirty="0">
                <a:latin typeface="Courier New" pitchFamily="49" charset="0"/>
                <a:cs typeface="Courier New" pitchFamily="49" charset="0"/>
              </a:rPr>
              <a:t>        k:=max(c(t),c(</a:t>
            </a:r>
            <a:r>
              <a:rPr lang="en-US" sz="1600" b="1" dirty="0" err="1">
                <a:latin typeface="Courier New" pitchFamily="49" charset="0"/>
                <a:cs typeface="Courier New" pitchFamily="49" charset="0"/>
              </a:rPr>
              <a:t>w,r</a:t>
            </a:r>
            <a:r>
              <a:rPr lang="en-US" sz="1600" b="1" dirty="0">
                <a:latin typeface="Courier New" pitchFamily="49" charset="0"/>
                <a:cs typeface="Courier New" pitchFamily="49" charset="0"/>
              </a:rPr>
              <a:t>))</a:t>
            </a:r>
            <a:endParaRPr lang="sr-Latn-CS" sz="1600" b="1" dirty="0">
              <a:latin typeface="Courier New" pitchFamily="49" charset="0"/>
              <a:cs typeface="Courier New" pitchFamily="49" charset="0"/>
            </a:endParaRPr>
          </a:p>
          <a:p>
            <a:r>
              <a:rPr lang="sr-Latn-CS" sz="1600" b="1" dirty="0">
                <a:latin typeface="Courier New" pitchFamily="49" charset="0"/>
                <a:cs typeface="Courier New" pitchFamily="49" charset="0"/>
              </a:rPr>
              <a:t>7.</a:t>
            </a:r>
            <a:r>
              <a:rPr lang="en-US" sz="1600" b="1" dirty="0">
                <a:latin typeface="Courier New" pitchFamily="49" charset="0"/>
                <a:cs typeface="Courier New" pitchFamily="49" charset="0"/>
              </a:rPr>
              <a:t>        h:=min(c(t),c(</a:t>
            </a:r>
            <a:r>
              <a:rPr lang="en-US" sz="1600" b="1" dirty="0" err="1">
                <a:latin typeface="Courier New" pitchFamily="49" charset="0"/>
                <a:cs typeface="Courier New" pitchFamily="49" charset="0"/>
              </a:rPr>
              <a:t>w,r</a:t>
            </a:r>
            <a:r>
              <a:rPr lang="en-US" sz="1600" b="1" dirty="0">
                <a:latin typeface="Courier New" pitchFamily="49" charset="0"/>
                <a:cs typeface="Courier New" pitchFamily="49" charset="0"/>
              </a:rPr>
              <a:t>))</a:t>
            </a:r>
            <a:endParaRPr lang="sr-Latn-CS" sz="1600" b="1" dirty="0">
              <a:latin typeface="Courier New" pitchFamily="49" charset="0"/>
              <a:cs typeface="Courier New" pitchFamily="49" charset="0"/>
            </a:endParaRPr>
          </a:p>
          <a:p>
            <a:r>
              <a:rPr lang="sr-Latn-CS" sz="1600" b="1" dirty="0">
                <a:latin typeface="Courier New" pitchFamily="49" charset="0"/>
                <a:cs typeface="Courier New" pitchFamily="49" charset="0"/>
              </a:rPr>
              <a:t>8.</a:t>
            </a:r>
            <a:r>
              <a:rPr lang="en-US" sz="1600" b="1" dirty="0">
                <a:latin typeface="Courier New" pitchFamily="49" charset="0"/>
                <a:cs typeface="Courier New" pitchFamily="49" charset="0"/>
              </a:rPr>
              <a:t>        E</a:t>
            </a:r>
            <a:r>
              <a:rPr lang="en-US" sz="1600" b="1" baseline="-25000" dirty="0">
                <a:latin typeface="Courier New" pitchFamily="49" charset="0"/>
                <a:cs typeface="Courier New" pitchFamily="49" charset="0"/>
              </a:rPr>
              <a:t>T’</a:t>
            </a:r>
            <a:r>
              <a:rPr lang="en-US" sz="1600" b="1" dirty="0">
                <a:latin typeface="Courier New" pitchFamily="49" charset="0"/>
                <a:cs typeface="Courier New" pitchFamily="49" charset="0"/>
              </a:rPr>
              <a:t>:=E</a:t>
            </a:r>
            <a:r>
              <a:rPr lang="en-US" sz="1600" b="1" baseline="-25000" dirty="0">
                <a:latin typeface="Courier New" pitchFamily="49" charset="0"/>
                <a:cs typeface="Courier New" pitchFamily="49" charset="0"/>
              </a:rPr>
              <a:t>T’</a:t>
            </a:r>
            <a:r>
              <a:rPr lang="en-US" sz="1600" b="1" dirty="0">
                <a:latin typeface="Courier New" pitchFamily="49" charset="0"/>
                <a:ea typeface="Cambria Math"/>
                <a:cs typeface="Courier New" pitchFamily="49" charset="0"/>
              </a:rPr>
              <a:t>∪{h}</a:t>
            </a:r>
            <a:endParaRPr lang="sr-Latn-CS" sz="1600" b="1" dirty="0">
              <a:latin typeface="Courier New" pitchFamily="49" charset="0"/>
              <a:cs typeface="Courier New" pitchFamily="49" charset="0"/>
            </a:endParaRPr>
          </a:p>
          <a:p>
            <a:r>
              <a:rPr lang="sr-Latn-CS" sz="1600" b="1" dirty="0">
                <a:latin typeface="Courier New" pitchFamily="49" charset="0"/>
                <a:cs typeface="Courier New" pitchFamily="49" charset="0"/>
              </a:rPr>
              <a:t>9.</a:t>
            </a:r>
            <a:r>
              <a:rPr lang="en-US" sz="1600" b="1" dirty="0">
                <a:latin typeface="Courier New" pitchFamily="49" charset="0"/>
                <a:cs typeface="Courier New" pitchFamily="49" charset="0"/>
              </a:rPr>
              <a:t>        if c(k) &lt; c(m) then m:=k</a:t>
            </a:r>
          </a:p>
          <a:p>
            <a:r>
              <a:rPr lang="en-US" sz="1600" b="1" dirty="0">
                <a:latin typeface="Courier New" pitchFamily="49" charset="0"/>
                <a:cs typeface="Courier New" pitchFamily="49" charset="0"/>
              </a:rPr>
              <a:t>         </a:t>
            </a:r>
            <a:r>
              <a:rPr lang="en-US" sz="1600" b="1" i="1" dirty="0">
                <a:latin typeface="Courier New" pitchFamily="49" charset="0"/>
                <a:cs typeface="Courier New" pitchFamily="49" charset="0"/>
              </a:rPr>
              <a:t>end</a:t>
            </a:r>
            <a:endParaRPr lang="sr-Latn-CS" sz="1600" b="1" i="1" dirty="0">
              <a:latin typeface="Courier New" pitchFamily="49" charset="0"/>
              <a:cs typeface="Courier New" pitchFamily="49" charset="0"/>
            </a:endParaRPr>
          </a:p>
          <a:p>
            <a:r>
              <a:rPr lang="sr-Latn-CS" sz="1600" b="1" dirty="0">
                <a:latin typeface="Courier New" pitchFamily="49" charset="0"/>
                <a:cs typeface="Courier New" pitchFamily="49" charset="0"/>
              </a:rPr>
              <a:t>10.</a:t>
            </a:r>
            <a:r>
              <a:rPr lang="en-US" sz="1600" b="1" dirty="0">
                <a:latin typeface="Courier New" pitchFamily="49" charset="0"/>
                <a:cs typeface="Courier New" pitchFamily="49" charset="0"/>
              </a:rPr>
              <a:t> t:=m</a:t>
            </a:r>
            <a:endParaRPr lang="sr-Latn-CS" sz="1600" b="1" dirty="0">
              <a:latin typeface="Courier New" pitchFamily="49" charset="0"/>
              <a:cs typeface="Courier New" pitchFamily="49" charset="0"/>
            </a:endParaRPr>
          </a:p>
          <a:p>
            <a:r>
              <a:rPr lang="en-US" sz="1600" b="1" dirty="0">
                <a:latin typeface="Courier New" pitchFamily="49" charset="0"/>
                <a:cs typeface="Courier New" pitchFamily="49" charset="0"/>
              </a:rPr>
              <a:t>e</a:t>
            </a:r>
            <a:r>
              <a:rPr lang="sr-Latn-CS" sz="1600" b="1" i="1" dirty="0">
                <a:latin typeface="Courier New" pitchFamily="49" charset="0"/>
                <a:cs typeface="Courier New" pitchFamily="49" charset="0"/>
              </a:rPr>
              <a:t>nd</a:t>
            </a:r>
            <a:endParaRPr lang="sr-Latn-CS" sz="1600" b="1" i="1" dirty="0">
              <a:solidFill>
                <a:srgbClr val="009900"/>
              </a:solidFill>
              <a:latin typeface="Courier New" pitchFamily="49" charset="0"/>
              <a:cs typeface="Courier New" pitchFamily="49"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14" name="Isosceles Triangle 13"/>
          <p:cNvSpPr/>
          <p:nvPr/>
        </p:nvSpPr>
        <p:spPr>
          <a:xfrm>
            <a:off x="5436096" y="4005064"/>
            <a:ext cx="1584176" cy="2520280"/>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16" name="Straight Arrow Connector 15"/>
          <p:cNvCxnSpPr>
            <a:stCxn id="14" idx="0"/>
          </p:cNvCxnSpPr>
          <p:nvPr/>
        </p:nvCxnSpPr>
        <p:spPr>
          <a:xfrm flipV="1">
            <a:off x="6212691" y="2564904"/>
            <a:ext cx="1527661" cy="1440160"/>
          </a:xfrm>
          <a:prstGeom prst="straightConnector1">
            <a:avLst/>
          </a:prstGeom>
          <a:ln w="38100" cap="flat">
            <a:solidFill>
              <a:srgbClr val="333399"/>
            </a:solidFill>
            <a:headEnd type="oval" w="lg" len="med"/>
            <a:tailEnd type="none" w="lg" len="lg"/>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740352" y="2564904"/>
            <a:ext cx="432048" cy="2088232"/>
          </a:xfrm>
          <a:prstGeom prst="line">
            <a:avLst/>
          </a:prstGeom>
          <a:ln w="38100">
            <a:solidFill>
              <a:srgbClr val="333399"/>
            </a:solidFill>
            <a:headEnd type="oval" w="lg" len="med"/>
            <a:tailEnd type="oval" w="lg" len="med"/>
          </a:ln>
        </p:spPr>
        <p:style>
          <a:lnRef idx="1">
            <a:schemeClr val="accent1"/>
          </a:lnRef>
          <a:fillRef idx="0">
            <a:schemeClr val="accent1"/>
          </a:fillRef>
          <a:effectRef idx="0">
            <a:schemeClr val="accent1"/>
          </a:effectRef>
          <a:fontRef idx="minor">
            <a:schemeClr val="tx1"/>
          </a:fontRef>
        </p:style>
      </p:cxnSp>
      <p:sp>
        <p:nvSpPr>
          <p:cNvPr id="20" name="Freeform 19"/>
          <p:cNvSpPr/>
          <p:nvPr/>
        </p:nvSpPr>
        <p:spPr>
          <a:xfrm>
            <a:off x="6156176" y="4077072"/>
            <a:ext cx="299634" cy="2232248"/>
          </a:xfrm>
          <a:custGeom>
            <a:avLst/>
            <a:gdLst>
              <a:gd name="connsiteX0" fmla="*/ 5166 w 299634"/>
              <a:gd name="connsiteY0" fmla="*/ 0 h 2138766"/>
              <a:gd name="connsiteX1" fmla="*/ 129152 w 299634"/>
              <a:gd name="connsiteY1" fmla="*/ 201478 h 2138766"/>
              <a:gd name="connsiteX2" fmla="*/ 5166 w 299634"/>
              <a:gd name="connsiteY2" fmla="*/ 433953 h 2138766"/>
              <a:gd name="connsiteX3" fmla="*/ 160149 w 299634"/>
              <a:gd name="connsiteY3" fmla="*/ 681925 h 2138766"/>
              <a:gd name="connsiteX4" fmla="*/ 51661 w 299634"/>
              <a:gd name="connsiteY4" fmla="*/ 976393 h 2138766"/>
              <a:gd name="connsiteX5" fmla="*/ 191145 w 299634"/>
              <a:gd name="connsiteY5" fmla="*/ 1208868 h 2138766"/>
              <a:gd name="connsiteX6" fmla="*/ 113654 w 299634"/>
              <a:gd name="connsiteY6" fmla="*/ 1456841 h 2138766"/>
              <a:gd name="connsiteX7" fmla="*/ 253139 w 299634"/>
              <a:gd name="connsiteY7" fmla="*/ 1658319 h 2138766"/>
              <a:gd name="connsiteX8" fmla="*/ 129152 w 299634"/>
              <a:gd name="connsiteY8" fmla="*/ 1921790 h 2138766"/>
              <a:gd name="connsiteX9" fmla="*/ 299634 w 299634"/>
              <a:gd name="connsiteY9" fmla="*/ 2138766 h 2138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9634" h="2138766">
                <a:moveTo>
                  <a:pt x="5166" y="0"/>
                </a:moveTo>
                <a:cubicBezTo>
                  <a:pt x="67159" y="64576"/>
                  <a:pt x="129152" y="129153"/>
                  <a:pt x="129152" y="201478"/>
                </a:cubicBezTo>
                <a:cubicBezTo>
                  <a:pt x="129152" y="273803"/>
                  <a:pt x="0" y="353878"/>
                  <a:pt x="5166" y="433953"/>
                </a:cubicBezTo>
                <a:cubicBezTo>
                  <a:pt x="10332" y="514028"/>
                  <a:pt x="152400" y="591518"/>
                  <a:pt x="160149" y="681925"/>
                </a:cubicBezTo>
                <a:cubicBezTo>
                  <a:pt x="167898" y="772332"/>
                  <a:pt x="46495" y="888569"/>
                  <a:pt x="51661" y="976393"/>
                </a:cubicBezTo>
                <a:cubicBezTo>
                  <a:pt x="56827" y="1064217"/>
                  <a:pt x="180813" y="1128793"/>
                  <a:pt x="191145" y="1208868"/>
                </a:cubicBezTo>
                <a:cubicBezTo>
                  <a:pt x="201477" y="1288943"/>
                  <a:pt x="103322" y="1381933"/>
                  <a:pt x="113654" y="1456841"/>
                </a:cubicBezTo>
                <a:cubicBezTo>
                  <a:pt x="123986" y="1531749"/>
                  <a:pt x="250556" y="1580828"/>
                  <a:pt x="253139" y="1658319"/>
                </a:cubicBezTo>
                <a:cubicBezTo>
                  <a:pt x="255722" y="1735810"/>
                  <a:pt x="121403" y="1841716"/>
                  <a:pt x="129152" y="1921790"/>
                </a:cubicBezTo>
                <a:cubicBezTo>
                  <a:pt x="136901" y="2001865"/>
                  <a:pt x="218267" y="2070315"/>
                  <a:pt x="299634" y="2138766"/>
                </a:cubicBezTo>
              </a:path>
            </a:pathLst>
          </a:custGeom>
          <a:ln w="38100">
            <a:solidFill>
              <a:srgbClr val="333399"/>
            </a:solidFill>
            <a:headEnd type="none" w="lg" len="med"/>
            <a:tailEnd type="oval"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CS"/>
          </a:p>
        </p:txBody>
      </p:sp>
      <p:cxnSp>
        <p:nvCxnSpPr>
          <p:cNvPr id="21" name="Straight Connector 20"/>
          <p:cNvCxnSpPr/>
          <p:nvPr/>
        </p:nvCxnSpPr>
        <p:spPr>
          <a:xfrm flipV="1">
            <a:off x="6444208" y="4653136"/>
            <a:ext cx="1728192" cy="1656184"/>
          </a:xfrm>
          <a:prstGeom prst="line">
            <a:avLst/>
          </a:prstGeom>
          <a:ln w="38100">
            <a:solidFill>
              <a:srgbClr val="333399"/>
            </a:solidFill>
          </a:ln>
        </p:spPr>
        <p:style>
          <a:lnRef idx="1">
            <a:schemeClr val="accent1"/>
          </a:lnRef>
          <a:fillRef idx="0">
            <a:schemeClr val="accent1"/>
          </a:fillRef>
          <a:effectRef idx="0">
            <a:schemeClr val="accent1"/>
          </a:effectRef>
          <a:fontRef idx="minor">
            <a:schemeClr val="tx1"/>
          </a:fontRef>
        </p:style>
      </p:cxnSp>
      <p:sp>
        <p:nvSpPr>
          <p:cNvPr id="26" name="Rectangle 6"/>
          <p:cNvSpPr>
            <a:spLocks noChangeArrowheads="1"/>
          </p:cNvSpPr>
          <p:nvPr/>
        </p:nvSpPr>
        <p:spPr bwMode="auto">
          <a:xfrm>
            <a:off x="7884368" y="2420888"/>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sz="2000" b="1" dirty="0"/>
              <a:t>r</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7" name="Rectangle 6"/>
          <p:cNvSpPr>
            <a:spLocks noChangeArrowheads="1"/>
          </p:cNvSpPr>
          <p:nvPr/>
        </p:nvSpPr>
        <p:spPr bwMode="auto">
          <a:xfrm>
            <a:off x="8172400" y="4509120"/>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sz="2000" b="1" dirty="0"/>
              <a:t>z</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8" name="Rectangle 6"/>
          <p:cNvSpPr>
            <a:spLocks noChangeArrowheads="1"/>
          </p:cNvSpPr>
          <p:nvPr/>
        </p:nvSpPr>
        <p:spPr bwMode="auto">
          <a:xfrm>
            <a:off x="5436096" y="5301208"/>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sz="2000" b="1" dirty="0"/>
              <a:t>t</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9" name="Rectangle 6"/>
          <p:cNvSpPr>
            <a:spLocks noChangeArrowheads="1"/>
          </p:cNvSpPr>
          <p:nvPr/>
        </p:nvSpPr>
        <p:spPr bwMode="auto">
          <a:xfrm>
            <a:off x="5364088" y="3645024"/>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b="1" dirty="0">
                <a:latin typeface="Arial Rounded MT Bold" pitchFamily="34" charset="0"/>
              </a:rPr>
              <a:t>w</a:t>
            </a:r>
            <a:endParaRPr lang="sr-Latn-CS" b="1"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30" name="Rectangle 6"/>
          <p:cNvSpPr>
            <a:spLocks noChangeArrowheads="1"/>
          </p:cNvSpPr>
          <p:nvPr/>
        </p:nvSpPr>
        <p:spPr bwMode="auto">
          <a:xfrm>
            <a:off x="8028384" y="3140968"/>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sz="2000" b="1" dirty="0"/>
              <a:t>m</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31" name="Rectangle 6"/>
          <p:cNvSpPr>
            <a:spLocks noChangeArrowheads="1"/>
          </p:cNvSpPr>
          <p:nvPr/>
        </p:nvSpPr>
        <p:spPr bwMode="auto">
          <a:xfrm>
            <a:off x="5220072" y="5229200"/>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sz="2000" b="1" dirty="0"/>
              <a:t>m</a:t>
            </a:r>
            <a:endParaRPr lang="sr-Latn-CS" b="1" dirty="0">
              <a:solidFill>
                <a:srgbClr val="009900"/>
              </a:solidFill>
              <a:latin typeface="Arial Rounded MT Bold" pitchFamily="34" charset="0"/>
            </a:endParaRPr>
          </a:p>
          <a:p>
            <a:pPr marL="742950" lvl="1" indent="-285750" algn="r">
              <a:spcBef>
                <a:spcPct val="20000"/>
              </a:spcBef>
              <a:buClr>
                <a:schemeClr val="accent2"/>
              </a:buClr>
              <a:buSzPct val="80000"/>
              <a:buFont typeface="Wingdings" pitchFamily="2" charset="2"/>
              <a:buChar char="¨"/>
            </a:pPr>
            <a:endParaRPr lang="sr-Latn-CS" b="1" dirty="0">
              <a:solidFill>
                <a:srgbClr val="C00000"/>
              </a:solidFill>
            </a:endParaRPr>
          </a:p>
        </p:txBody>
      </p:sp>
      <p:sp>
        <p:nvSpPr>
          <p:cNvPr id="18" name="Footer Placeholder 3"/>
          <p:cNvSpPr>
            <a:spLocks noGrp="1"/>
          </p:cNvSpPr>
          <p:nvPr>
            <p:ph type="ftr" sz="quarter" idx="11"/>
          </p:nvPr>
        </p:nvSpPr>
        <p:spPr>
          <a:xfrm>
            <a:off x="2771800" y="6546850"/>
            <a:ext cx="3600450" cy="311150"/>
          </a:xfrm>
          <a:noFill/>
        </p:spPr>
        <p:txBody>
          <a:bodyPr/>
          <a:lstStyle/>
          <a:p>
            <a:r>
              <a:rPr lang="en-US" dirty="0" err="1"/>
              <a:t>Kragujevac</a:t>
            </a:r>
            <a:r>
              <a:rPr lang="sr-Latn-CS" dirty="0"/>
              <a:t>, ju</a:t>
            </a:r>
            <a:r>
              <a:rPr lang="en-US" dirty="0"/>
              <a:t>l14</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AC63A7B-9499-4E4E-97ED-F23E50B5AB4E}" type="slidenum">
              <a:rPr lang="en-US" smtClean="0"/>
              <a:pPr>
                <a:defRPr/>
              </a:pPr>
              <a:t>48</a:t>
            </a:fld>
            <a:endParaRPr lang="en-US"/>
          </a:p>
        </p:txBody>
      </p:sp>
      <p:sp>
        <p:nvSpPr>
          <p:cNvPr id="39" name="Date Placeholder 5"/>
          <p:cNvSpPr>
            <a:spLocks noGrp="1"/>
          </p:cNvSpPr>
          <p:nvPr>
            <p:ph type="dt" sz="quarter" idx="10"/>
          </p:nvPr>
        </p:nvSpPr>
        <p:spPr>
          <a:xfrm>
            <a:off x="457200" y="6408738"/>
            <a:ext cx="2133600" cy="311150"/>
          </a:xfrm>
          <a:noFill/>
        </p:spPr>
        <p:txBody>
          <a:bodyPr/>
          <a:lstStyle/>
          <a:p>
            <a:r>
              <a:rPr lang="en-US" dirty="0"/>
              <a:t>Milan </a:t>
            </a:r>
            <a:r>
              <a:rPr lang="en-US" dirty="0" err="1"/>
              <a:t>Ba</a:t>
            </a:r>
            <a:r>
              <a:rPr lang="sr-Latn-CS" dirty="0"/>
              <a:t>šić</a:t>
            </a:r>
            <a:endParaRPr lang="en-US" dirty="0"/>
          </a:p>
        </p:txBody>
      </p:sp>
      <p:sp>
        <p:nvSpPr>
          <p:cNvPr id="42" name="Rectangle 41"/>
          <p:cNvSpPr/>
          <p:nvPr/>
        </p:nvSpPr>
        <p:spPr>
          <a:xfrm>
            <a:off x="0" y="476672"/>
            <a:ext cx="5868144" cy="3231654"/>
          </a:xfrm>
          <a:prstGeom prst="rect">
            <a:avLst/>
          </a:prstGeom>
        </p:spPr>
        <p:txBody>
          <a:bodyPr wrap="square">
            <a:spAutoFit/>
          </a:bodyPr>
          <a:lstStyle/>
          <a:p>
            <a:r>
              <a:rPr lang="en-US" sz="1700" b="1" dirty="0">
                <a:latin typeface="Courier New" pitchFamily="49" charset="0"/>
                <a:cs typeface="Courier New" pitchFamily="49" charset="0"/>
              </a:rPr>
              <a:t>1.  mark  r “old”</a:t>
            </a:r>
          </a:p>
          <a:p>
            <a:r>
              <a:rPr lang="sr-Latn-CS" sz="1700" b="1" dirty="0">
                <a:latin typeface="Courier New" pitchFamily="49" charset="0"/>
                <a:cs typeface="Courier New" pitchFamily="49" charset="0"/>
              </a:rPr>
              <a:t>2. </a:t>
            </a:r>
            <a:r>
              <a:rPr lang="en-US" sz="1700" b="1" dirty="0">
                <a:latin typeface="Courier New" pitchFamily="49" charset="0"/>
                <a:cs typeface="Courier New" pitchFamily="49" charset="0"/>
              </a:rPr>
              <a:t> </a:t>
            </a:r>
            <a:r>
              <a:rPr lang="sr-Latn-CS" sz="1700" b="1" dirty="0">
                <a:latin typeface="Courier New" pitchFamily="49" charset="0"/>
                <a:cs typeface="Courier New" pitchFamily="49" charset="0"/>
              </a:rPr>
              <a:t>m</a:t>
            </a:r>
            <a:r>
              <a:rPr lang="en-US" sz="1700" b="1" dirty="0">
                <a:latin typeface="Courier New" pitchFamily="49" charset="0"/>
                <a:cs typeface="Courier New" pitchFamily="49" charset="0"/>
              </a:rPr>
              <a:t>:=</a:t>
            </a:r>
            <a:r>
              <a:rPr lang="sr-Latn-CS" sz="1700" b="1" dirty="0">
                <a:latin typeface="Courier New" pitchFamily="49" charset="0"/>
                <a:cs typeface="Courier New" pitchFamily="49" charset="0"/>
              </a:rPr>
              <a:t>(r, </a:t>
            </a:r>
            <a:r>
              <a:rPr lang="en-US" sz="1700" b="1" dirty="0">
                <a:latin typeface="Courier New" pitchFamily="49" charset="0"/>
                <a:cs typeface="Courier New" pitchFamily="49" charset="0"/>
              </a:rPr>
              <a:t>z)</a:t>
            </a:r>
            <a:endParaRPr lang="sr-Latn-CS" sz="1700" b="1" dirty="0">
              <a:latin typeface="Courier New" pitchFamily="49" charset="0"/>
              <a:cs typeface="Courier New" pitchFamily="49" charset="0"/>
            </a:endParaRPr>
          </a:p>
          <a:p>
            <a:r>
              <a:rPr lang="en-US" sz="1700" b="1" dirty="0">
                <a:latin typeface="Courier New" pitchFamily="49" charset="0"/>
                <a:cs typeface="Courier New" pitchFamily="49" charset="0"/>
              </a:rPr>
              <a:t>3.  for each vertex w on L(r) do</a:t>
            </a:r>
          </a:p>
          <a:p>
            <a:r>
              <a:rPr lang="sr-Latn-CS" sz="1700" b="1" dirty="0">
                <a:latin typeface="Courier New" pitchFamily="49" charset="0"/>
                <a:cs typeface="Courier New" pitchFamily="49" charset="0"/>
              </a:rPr>
              <a:t>4.</a:t>
            </a:r>
            <a:r>
              <a:rPr lang="en-US" sz="1700" b="1" dirty="0">
                <a:latin typeface="Courier New" pitchFamily="49" charset="0"/>
                <a:cs typeface="Courier New" pitchFamily="49" charset="0"/>
              </a:rPr>
              <a:t>    If w is marked “new” then</a:t>
            </a:r>
            <a:endParaRPr lang="sr-Latn-CS" sz="1700" b="1" dirty="0">
              <a:latin typeface="Courier New" pitchFamily="49" charset="0"/>
              <a:cs typeface="Courier New" pitchFamily="49" charset="0"/>
            </a:endParaRPr>
          </a:p>
          <a:p>
            <a:r>
              <a:rPr lang="en-US" sz="1700" b="1" dirty="0">
                <a:latin typeface="Courier New" pitchFamily="49" charset="0"/>
                <a:cs typeface="Courier New" pitchFamily="49" charset="0"/>
              </a:rPr>
              <a:t>         </a:t>
            </a:r>
            <a:r>
              <a:rPr lang="en-US" sz="1700" b="1" i="1" dirty="0">
                <a:latin typeface="Courier New" pitchFamily="49" charset="0"/>
                <a:cs typeface="Courier New" pitchFamily="49" charset="0"/>
              </a:rPr>
              <a:t>begin</a:t>
            </a:r>
          </a:p>
          <a:p>
            <a:r>
              <a:rPr lang="sr-Latn-CS" sz="1700" b="1" dirty="0">
                <a:latin typeface="Courier New" pitchFamily="49" charset="0"/>
                <a:cs typeface="Courier New" pitchFamily="49" charset="0"/>
              </a:rPr>
              <a:t>5.</a:t>
            </a:r>
            <a:r>
              <a:rPr lang="en-US" sz="1700" b="1" dirty="0">
                <a:latin typeface="Courier New" pitchFamily="49" charset="0"/>
                <a:cs typeface="Courier New" pitchFamily="49" charset="0"/>
              </a:rPr>
              <a:t>        </a:t>
            </a:r>
            <a:r>
              <a:rPr lang="sr-Latn-CS" sz="1700" b="1" dirty="0">
                <a:latin typeface="Courier New" pitchFamily="49" charset="0"/>
                <a:cs typeface="Courier New" pitchFamily="49" charset="0"/>
              </a:rPr>
              <a:t>INSERT(w)</a:t>
            </a:r>
          </a:p>
          <a:p>
            <a:r>
              <a:rPr lang="sr-Latn-CS" sz="1700" b="1" dirty="0">
                <a:latin typeface="Courier New" pitchFamily="49" charset="0"/>
                <a:cs typeface="Courier New" pitchFamily="49" charset="0"/>
              </a:rPr>
              <a:t>6.</a:t>
            </a:r>
            <a:r>
              <a:rPr lang="en-US" sz="1700" b="1" dirty="0">
                <a:latin typeface="Courier New" pitchFamily="49" charset="0"/>
                <a:cs typeface="Courier New" pitchFamily="49" charset="0"/>
              </a:rPr>
              <a:t>        k:=max(c(t),c(</a:t>
            </a:r>
            <a:r>
              <a:rPr lang="en-US" sz="1700" b="1" dirty="0" err="1">
                <a:latin typeface="Courier New" pitchFamily="49" charset="0"/>
                <a:cs typeface="Courier New" pitchFamily="49" charset="0"/>
              </a:rPr>
              <a:t>w,r</a:t>
            </a:r>
            <a:r>
              <a:rPr lang="en-US" sz="1700" b="1" dirty="0">
                <a:latin typeface="Courier New" pitchFamily="49" charset="0"/>
                <a:cs typeface="Courier New" pitchFamily="49" charset="0"/>
              </a:rPr>
              <a:t>))</a:t>
            </a:r>
            <a:endParaRPr lang="sr-Latn-CS" sz="1700" b="1" dirty="0">
              <a:latin typeface="Courier New" pitchFamily="49" charset="0"/>
              <a:cs typeface="Courier New" pitchFamily="49" charset="0"/>
            </a:endParaRPr>
          </a:p>
          <a:p>
            <a:r>
              <a:rPr lang="sr-Latn-CS" sz="1700" b="1" dirty="0">
                <a:latin typeface="Courier New" pitchFamily="49" charset="0"/>
                <a:cs typeface="Courier New" pitchFamily="49" charset="0"/>
              </a:rPr>
              <a:t>7.</a:t>
            </a:r>
            <a:r>
              <a:rPr lang="en-US" sz="1700" b="1" dirty="0">
                <a:latin typeface="Courier New" pitchFamily="49" charset="0"/>
                <a:cs typeface="Courier New" pitchFamily="49" charset="0"/>
              </a:rPr>
              <a:t>        h:=min(c(t),c(</a:t>
            </a:r>
            <a:r>
              <a:rPr lang="en-US" sz="1700" b="1" dirty="0" err="1">
                <a:latin typeface="Courier New" pitchFamily="49" charset="0"/>
                <a:cs typeface="Courier New" pitchFamily="49" charset="0"/>
              </a:rPr>
              <a:t>w,r</a:t>
            </a:r>
            <a:r>
              <a:rPr lang="en-US" sz="1700" b="1" dirty="0">
                <a:latin typeface="Courier New" pitchFamily="49" charset="0"/>
                <a:cs typeface="Courier New" pitchFamily="49" charset="0"/>
              </a:rPr>
              <a:t>))</a:t>
            </a:r>
            <a:endParaRPr lang="sr-Latn-CS" sz="1700" b="1" dirty="0">
              <a:latin typeface="Courier New" pitchFamily="49" charset="0"/>
              <a:cs typeface="Courier New" pitchFamily="49" charset="0"/>
            </a:endParaRPr>
          </a:p>
          <a:p>
            <a:r>
              <a:rPr lang="sr-Latn-CS" sz="1700" b="1" dirty="0">
                <a:latin typeface="Courier New" pitchFamily="49" charset="0"/>
                <a:cs typeface="Courier New" pitchFamily="49" charset="0"/>
              </a:rPr>
              <a:t>8.</a:t>
            </a:r>
            <a:r>
              <a:rPr lang="en-US" sz="1700" b="1" dirty="0">
                <a:latin typeface="Courier New" pitchFamily="49" charset="0"/>
                <a:cs typeface="Courier New" pitchFamily="49" charset="0"/>
              </a:rPr>
              <a:t>        E</a:t>
            </a:r>
            <a:r>
              <a:rPr lang="en-US" sz="1700" b="1" baseline="-25000" dirty="0">
                <a:latin typeface="Courier New" pitchFamily="49" charset="0"/>
                <a:cs typeface="Courier New" pitchFamily="49" charset="0"/>
              </a:rPr>
              <a:t>T’</a:t>
            </a:r>
            <a:r>
              <a:rPr lang="en-US" sz="1700" b="1" dirty="0">
                <a:latin typeface="Courier New" pitchFamily="49" charset="0"/>
                <a:cs typeface="Courier New" pitchFamily="49" charset="0"/>
              </a:rPr>
              <a:t>:=E</a:t>
            </a:r>
            <a:r>
              <a:rPr lang="en-US" sz="1700" b="1" baseline="-25000" dirty="0">
                <a:latin typeface="Courier New" pitchFamily="49" charset="0"/>
                <a:cs typeface="Courier New" pitchFamily="49" charset="0"/>
              </a:rPr>
              <a:t>T’</a:t>
            </a:r>
            <a:r>
              <a:rPr lang="en-US" sz="1700" b="1" dirty="0">
                <a:latin typeface="Courier New" pitchFamily="49" charset="0"/>
                <a:ea typeface="Cambria Math"/>
                <a:cs typeface="Courier New" pitchFamily="49" charset="0"/>
              </a:rPr>
              <a:t>∪{h}</a:t>
            </a:r>
            <a:endParaRPr lang="sr-Latn-CS" sz="1700" b="1" dirty="0">
              <a:latin typeface="Courier New" pitchFamily="49" charset="0"/>
              <a:cs typeface="Courier New" pitchFamily="49" charset="0"/>
            </a:endParaRPr>
          </a:p>
          <a:p>
            <a:r>
              <a:rPr lang="sr-Latn-CS" sz="1700" b="1" dirty="0">
                <a:latin typeface="Courier New" pitchFamily="49" charset="0"/>
                <a:cs typeface="Courier New" pitchFamily="49" charset="0"/>
              </a:rPr>
              <a:t>9.</a:t>
            </a:r>
            <a:r>
              <a:rPr lang="en-US" sz="1700" b="1" dirty="0">
                <a:latin typeface="Courier New" pitchFamily="49" charset="0"/>
                <a:cs typeface="Courier New" pitchFamily="49" charset="0"/>
              </a:rPr>
              <a:t>        if c(k) &lt; c(m) then m:=k</a:t>
            </a:r>
          </a:p>
          <a:p>
            <a:r>
              <a:rPr lang="en-US" sz="1700" b="1" dirty="0">
                <a:latin typeface="Courier New" pitchFamily="49" charset="0"/>
                <a:cs typeface="Courier New" pitchFamily="49" charset="0"/>
              </a:rPr>
              <a:t>         </a:t>
            </a:r>
            <a:r>
              <a:rPr lang="en-US" sz="1700" b="1" i="1" dirty="0">
                <a:latin typeface="Courier New" pitchFamily="49" charset="0"/>
                <a:cs typeface="Courier New" pitchFamily="49" charset="0"/>
              </a:rPr>
              <a:t>end</a:t>
            </a:r>
            <a:endParaRPr lang="sr-Latn-CS" sz="1700" b="1" i="1" dirty="0">
              <a:latin typeface="Courier New" pitchFamily="49" charset="0"/>
              <a:cs typeface="Courier New" pitchFamily="49" charset="0"/>
            </a:endParaRPr>
          </a:p>
          <a:p>
            <a:r>
              <a:rPr lang="sr-Latn-CS" sz="1700" b="1" dirty="0">
                <a:latin typeface="Courier New" pitchFamily="49" charset="0"/>
                <a:cs typeface="Courier New" pitchFamily="49" charset="0"/>
              </a:rPr>
              <a:t>10.</a:t>
            </a:r>
            <a:r>
              <a:rPr lang="en-US" sz="1700" b="1" dirty="0">
                <a:latin typeface="Courier New" pitchFamily="49" charset="0"/>
                <a:cs typeface="Courier New" pitchFamily="49" charset="0"/>
              </a:rPr>
              <a:t> t:=m</a:t>
            </a:r>
            <a:endParaRPr lang="sr-Latn-CS" sz="1700" b="1" dirty="0">
              <a:latin typeface="Courier New" pitchFamily="49" charset="0"/>
              <a:cs typeface="Courier New" pitchFamily="49" charset="0"/>
            </a:endParaRPr>
          </a:p>
        </p:txBody>
      </p:sp>
      <p:sp>
        <p:nvSpPr>
          <p:cNvPr id="43" name="Isosceles Triangle 42"/>
          <p:cNvSpPr/>
          <p:nvPr/>
        </p:nvSpPr>
        <p:spPr>
          <a:xfrm>
            <a:off x="5883637" y="1196752"/>
            <a:ext cx="1584176" cy="2420888"/>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44" name="Straight Arrow Connector 43"/>
          <p:cNvCxnSpPr/>
          <p:nvPr/>
        </p:nvCxnSpPr>
        <p:spPr>
          <a:xfrm flipV="1">
            <a:off x="6660232" y="188640"/>
            <a:ext cx="1512168" cy="936104"/>
          </a:xfrm>
          <a:prstGeom prst="straightConnector1">
            <a:avLst/>
          </a:prstGeom>
          <a:ln w="38100" cap="flat">
            <a:solidFill>
              <a:srgbClr val="333399"/>
            </a:solidFill>
            <a:headEnd type="oval"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8187893" y="144016"/>
            <a:ext cx="432048" cy="2088232"/>
          </a:xfrm>
          <a:prstGeom prst="line">
            <a:avLst/>
          </a:prstGeom>
          <a:ln w="38100">
            <a:solidFill>
              <a:srgbClr val="333399"/>
            </a:solidFill>
            <a:headEnd type="oval" w="lg" len="med"/>
            <a:tailEnd type="oval" w="lg" len="med"/>
          </a:ln>
        </p:spPr>
        <p:style>
          <a:lnRef idx="1">
            <a:schemeClr val="accent1"/>
          </a:lnRef>
          <a:fillRef idx="0">
            <a:schemeClr val="accent1"/>
          </a:fillRef>
          <a:effectRef idx="0">
            <a:schemeClr val="accent1"/>
          </a:effectRef>
          <a:fontRef idx="minor">
            <a:schemeClr val="tx1"/>
          </a:fontRef>
        </p:style>
      </p:cxnSp>
      <p:sp>
        <p:nvSpPr>
          <p:cNvPr id="46" name="Freeform 45"/>
          <p:cNvSpPr/>
          <p:nvPr/>
        </p:nvSpPr>
        <p:spPr>
          <a:xfrm>
            <a:off x="6660232" y="1196752"/>
            <a:ext cx="299634" cy="2232248"/>
          </a:xfrm>
          <a:custGeom>
            <a:avLst/>
            <a:gdLst>
              <a:gd name="connsiteX0" fmla="*/ 5166 w 299634"/>
              <a:gd name="connsiteY0" fmla="*/ 0 h 2138766"/>
              <a:gd name="connsiteX1" fmla="*/ 129152 w 299634"/>
              <a:gd name="connsiteY1" fmla="*/ 201478 h 2138766"/>
              <a:gd name="connsiteX2" fmla="*/ 5166 w 299634"/>
              <a:gd name="connsiteY2" fmla="*/ 433953 h 2138766"/>
              <a:gd name="connsiteX3" fmla="*/ 160149 w 299634"/>
              <a:gd name="connsiteY3" fmla="*/ 681925 h 2138766"/>
              <a:gd name="connsiteX4" fmla="*/ 51661 w 299634"/>
              <a:gd name="connsiteY4" fmla="*/ 976393 h 2138766"/>
              <a:gd name="connsiteX5" fmla="*/ 191145 w 299634"/>
              <a:gd name="connsiteY5" fmla="*/ 1208868 h 2138766"/>
              <a:gd name="connsiteX6" fmla="*/ 113654 w 299634"/>
              <a:gd name="connsiteY6" fmla="*/ 1456841 h 2138766"/>
              <a:gd name="connsiteX7" fmla="*/ 253139 w 299634"/>
              <a:gd name="connsiteY7" fmla="*/ 1658319 h 2138766"/>
              <a:gd name="connsiteX8" fmla="*/ 129152 w 299634"/>
              <a:gd name="connsiteY8" fmla="*/ 1921790 h 2138766"/>
              <a:gd name="connsiteX9" fmla="*/ 299634 w 299634"/>
              <a:gd name="connsiteY9" fmla="*/ 2138766 h 2138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9634" h="2138766">
                <a:moveTo>
                  <a:pt x="5166" y="0"/>
                </a:moveTo>
                <a:cubicBezTo>
                  <a:pt x="67159" y="64576"/>
                  <a:pt x="129152" y="129153"/>
                  <a:pt x="129152" y="201478"/>
                </a:cubicBezTo>
                <a:cubicBezTo>
                  <a:pt x="129152" y="273803"/>
                  <a:pt x="0" y="353878"/>
                  <a:pt x="5166" y="433953"/>
                </a:cubicBezTo>
                <a:cubicBezTo>
                  <a:pt x="10332" y="514028"/>
                  <a:pt x="152400" y="591518"/>
                  <a:pt x="160149" y="681925"/>
                </a:cubicBezTo>
                <a:cubicBezTo>
                  <a:pt x="167898" y="772332"/>
                  <a:pt x="46495" y="888569"/>
                  <a:pt x="51661" y="976393"/>
                </a:cubicBezTo>
                <a:cubicBezTo>
                  <a:pt x="56827" y="1064217"/>
                  <a:pt x="180813" y="1128793"/>
                  <a:pt x="191145" y="1208868"/>
                </a:cubicBezTo>
                <a:cubicBezTo>
                  <a:pt x="201477" y="1288943"/>
                  <a:pt x="103322" y="1381933"/>
                  <a:pt x="113654" y="1456841"/>
                </a:cubicBezTo>
                <a:cubicBezTo>
                  <a:pt x="123986" y="1531749"/>
                  <a:pt x="250556" y="1580828"/>
                  <a:pt x="253139" y="1658319"/>
                </a:cubicBezTo>
                <a:cubicBezTo>
                  <a:pt x="255722" y="1735810"/>
                  <a:pt x="121403" y="1841716"/>
                  <a:pt x="129152" y="1921790"/>
                </a:cubicBezTo>
                <a:cubicBezTo>
                  <a:pt x="136901" y="2001865"/>
                  <a:pt x="218267" y="2070315"/>
                  <a:pt x="299634" y="2138766"/>
                </a:cubicBezTo>
              </a:path>
            </a:pathLst>
          </a:custGeom>
          <a:ln w="38100">
            <a:solidFill>
              <a:srgbClr val="333399"/>
            </a:solidFill>
            <a:headEnd type="none" w="lg" len="med"/>
            <a:tailEnd type="oval"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CS"/>
          </a:p>
        </p:txBody>
      </p:sp>
      <p:cxnSp>
        <p:nvCxnSpPr>
          <p:cNvPr id="47" name="Straight Connector 46"/>
          <p:cNvCxnSpPr/>
          <p:nvPr/>
        </p:nvCxnSpPr>
        <p:spPr>
          <a:xfrm flipV="1">
            <a:off x="6948264" y="2232248"/>
            <a:ext cx="1671677" cy="1196752"/>
          </a:xfrm>
          <a:prstGeom prst="line">
            <a:avLst/>
          </a:prstGeom>
          <a:ln w="38100">
            <a:solidFill>
              <a:srgbClr val="333399"/>
            </a:solidFill>
          </a:ln>
        </p:spPr>
        <p:style>
          <a:lnRef idx="1">
            <a:schemeClr val="accent1"/>
          </a:lnRef>
          <a:fillRef idx="0">
            <a:schemeClr val="accent1"/>
          </a:fillRef>
          <a:effectRef idx="0">
            <a:schemeClr val="accent1"/>
          </a:effectRef>
          <a:fontRef idx="minor">
            <a:schemeClr val="tx1"/>
          </a:fontRef>
        </p:style>
      </p:cxnSp>
      <p:sp>
        <p:nvSpPr>
          <p:cNvPr id="48" name="Rectangle 6"/>
          <p:cNvSpPr>
            <a:spLocks noChangeArrowheads="1"/>
          </p:cNvSpPr>
          <p:nvPr/>
        </p:nvSpPr>
        <p:spPr bwMode="auto">
          <a:xfrm>
            <a:off x="8331909" y="0"/>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sz="2000" b="1" dirty="0"/>
              <a:t>r</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49" name="Rectangle 6"/>
          <p:cNvSpPr>
            <a:spLocks noChangeArrowheads="1"/>
          </p:cNvSpPr>
          <p:nvPr/>
        </p:nvSpPr>
        <p:spPr bwMode="auto">
          <a:xfrm>
            <a:off x="8619941" y="2088232"/>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sz="2000" b="1" dirty="0"/>
              <a:t>z</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50" name="Rectangle 6"/>
          <p:cNvSpPr>
            <a:spLocks noChangeArrowheads="1"/>
          </p:cNvSpPr>
          <p:nvPr/>
        </p:nvSpPr>
        <p:spPr bwMode="auto">
          <a:xfrm>
            <a:off x="5940152" y="2420888"/>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sz="2000" b="1" dirty="0"/>
              <a:t>t</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51" name="Rectangle 6"/>
          <p:cNvSpPr>
            <a:spLocks noChangeArrowheads="1"/>
          </p:cNvSpPr>
          <p:nvPr/>
        </p:nvSpPr>
        <p:spPr bwMode="auto">
          <a:xfrm>
            <a:off x="5811629" y="1224136"/>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b="1" dirty="0">
                <a:latin typeface="Arial Rounded MT Bold" pitchFamily="34" charset="0"/>
              </a:rPr>
              <a:t>w</a:t>
            </a:r>
            <a:endParaRPr lang="sr-Latn-CS" b="1"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52" name="Rectangle 6"/>
          <p:cNvSpPr>
            <a:spLocks noChangeArrowheads="1"/>
          </p:cNvSpPr>
          <p:nvPr/>
        </p:nvSpPr>
        <p:spPr bwMode="auto">
          <a:xfrm>
            <a:off x="8475925" y="720080"/>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sz="2000" b="1" dirty="0"/>
              <a:t>m</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53" name="Rectangle 6"/>
          <p:cNvSpPr>
            <a:spLocks noChangeArrowheads="1"/>
          </p:cNvSpPr>
          <p:nvPr/>
        </p:nvSpPr>
        <p:spPr bwMode="auto">
          <a:xfrm>
            <a:off x="5868144" y="1916832"/>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sz="2000" b="1" dirty="0"/>
              <a:t>m</a:t>
            </a:r>
            <a:endParaRPr lang="sr-Latn-CS" b="1" dirty="0">
              <a:solidFill>
                <a:srgbClr val="009900"/>
              </a:solidFill>
              <a:latin typeface="Arial Rounded MT Bold" pitchFamily="34" charset="0"/>
            </a:endParaRPr>
          </a:p>
          <a:p>
            <a:pPr marL="742950" lvl="1" indent="-285750" algn="r">
              <a:spcBef>
                <a:spcPct val="20000"/>
              </a:spcBef>
              <a:buClr>
                <a:schemeClr val="accent2"/>
              </a:buClr>
              <a:buSzPct val="80000"/>
              <a:buFont typeface="Wingdings" pitchFamily="2" charset="2"/>
              <a:buChar char="¨"/>
            </a:pPr>
            <a:endParaRPr lang="sr-Latn-CS" b="1" dirty="0">
              <a:solidFill>
                <a:srgbClr val="C00000"/>
              </a:solidFill>
            </a:endParaRPr>
          </a:p>
        </p:txBody>
      </p:sp>
      <p:sp>
        <p:nvSpPr>
          <p:cNvPr id="57" name="Rectangle 6"/>
          <p:cNvSpPr>
            <a:spLocks noChangeArrowheads="1"/>
          </p:cNvSpPr>
          <p:nvPr/>
        </p:nvSpPr>
        <p:spPr bwMode="auto">
          <a:xfrm>
            <a:off x="0" y="371703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1850" b="1" dirty="0"/>
              <a:t>Theorem</a:t>
            </a:r>
            <a:r>
              <a:rPr lang="en-US" sz="1850" dirty="0"/>
              <a:t>  Algorithm for the insertion a vertex correctly constructs the </a:t>
            </a:r>
            <a:r>
              <a:rPr lang="en-US" sz="1850" dirty="0" err="1"/>
              <a:t>mst</a:t>
            </a:r>
            <a:r>
              <a:rPr lang="en-US" sz="1850" dirty="0"/>
              <a:t> and takes </a:t>
            </a:r>
            <a:r>
              <a:rPr lang="en-US" sz="1850" b="1" dirty="0">
                <a:latin typeface="Cambria Math" pitchFamily="18" charset="0"/>
                <a:ea typeface="Cambria Math" pitchFamily="18" charset="0"/>
              </a:rPr>
              <a:t>O(n) </a:t>
            </a:r>
            <a:r>
              <a:rPr lang="en-US" sz="1850" dirty="0"/>
              <a:t>steps</a:t>
            </a:r>
            <a:endParaRPr lang="sr-Latn-CS" sz="1850" dirty="0">
              <a:solidFill>
                <a:srgbClr val="333399"/>
              </a:solidFill>
              <a:latin typeface="Arial Rounded MT Bold" pitchFamily="34" charset="0"/>
            </a:endParaRPr>
          </a:p>
          <a:p>
            <a:pPr marL="742950" lvl="1" indent="-285750">
              <a:spcBef>
                <a:spcPct val="20000"/>
              </a:spcBef>
              <a:buClr>
                <a:schemeClr val="accent2"/>
              </a:buClr>
              <a:buSzPct val="80000"/>
              <a:buFont typeface="Wingdings" pitchFamily="2" charset="2"/>
              <a:buChar char="¨"/>
            </a:pPr>
            <a:r>
              <a:rPr lang="sr-Latn-CS" dirty="0"/>
              <a:t>In line </a:t>
            </a:r>
            <a:r>
              <a:rPr lang="en-US" b="1" dirty="0"/>
              <a:t>6</a:t>
            </a:r>
            <a:r>
              <a:rPr lang="sr-Latn-CS" dirty="0"/>
              <a:t> to</a:t>
            </a:r>
            <a:r>
              <a:rPr lang="en-US" dirty="0"/>
              <a:t> </a:t>
            </a:r>
            <a:r>
              <a:rPr lang="en-US" b="1" dirty="0"/>
              <a:t>9</a:t>
            </a:r>
            <a:r>
              <a:rPr lang="sr-Latn-CS" dirty="0"/>
              <a:t>, the largest edge in the cycle, i.e. the largest edge among </a:t>
            </a:r>
            <a:r>
              <a:rPr lang="sr-Latn-CS" b="1" dirty="0">
                <a:latin typeface="Cambria Math" pitchFamily="18" charset="0"/>
                <a:ea typeface="Cambria Math" pitchFamily="18" charset="0"/>
              </a:rPr>
              <a:t>m</a:t>
            </a:r>
            <a:r>
              <a:rPr lang="sr-Latn-CS" dirty="0"/>
              <a:t>, </a:t>
            </a:r>
            <a:r>
              <a:rPr lang="sr-Latn-CS" b="1" dirty="0">
                <a:latin typeface="Cambria Math" pitchFamily="18" charset="0"/>
                <a:ea typeface="Cambria Math" pitchFamily="18" charset="0"/>
              </a:rPr>
              <a:t>(w, r) </a:t>
            </a:r>
            <a:r>
              <a:rPr lang="sr-Latn-CS" dirty="0"/>
              <a:t>and </a:t>
            </a:r>
            <a:r>
              <a:rPr lang="en-US" b="1" dirty="0">
                <a:latin typeface="Cambria Math" pitchFamily="18" charset="0"/>
                <a:ea typeface="Cambria Math" pitchFamily="18" charset="0"/>
              </a:rPr>
              <a:t>t</a:t>
            </a:r>
            <a:r>
              <a:rPr lang="sr-Latn-CS" dirty="0"/>
              <a:t>, is deleted and the mst </a:t>
            </a:r>
            <a:r>
              <a:rPr lang="sr-Latn-CS" b="1" dirty="0">
                <a:latin typeface="Cambria Math" pitchFamily="18" charset="0"/>
                <a:ea typeface="Cambria Math" pitchFamily="18" charset="0"/>
              </a:rPr>
              <a:t>T’</a:t>
            </a:r>
            <a:r>
              <a:rPr lang="sr-Latn-CS" dirty="0"/>
              <a:t> and </a:t>
            </a:r>
            <a:r>
              <a:rPr lang="sr-Latn-CS" b="1" dirty="0">
                <a:latin typeface="Cambria Math" pitchFamily="18" charset="0"/>
                <a:ea typeface="Cambria Math" pitchFamily="18" charset="0"/>
              </a:rPr>
              <a:t>m</a:t>
            </a:r>
            <a:r>
              <a:rPr lang="sr-Latn-CS" dirty="0"/>
              <a:t> are updated. By </a:t>
            </a:r>
            <a:r>
              <a:rPr lang="sr-Latn-CS" b="1" dirty="0"/>
              <a:t>Lemma </a:t>
            </a:r>
            <a:r>
              <a:rPr lang="en-US" b="1" dirty="0"/>
              <a:t>1</a:t>
            </a:r>
            <a:r>
              <a:rPr lang="sr-Latn-CS" dirty="0"/>
              <a:t>, since </a:t>
            </a:r>
            <a:r>
              <a:rPr lang="sr-Latn-CS" sz="2000" b="1" dirty="0">
                <a:latin typeface="Cambria Math" pitchFamily="18" charset="0"/>
                <a:ea typeface="Cambria Math" pitchFamily="18" charset="0"/>
              </a:rPr>
              <a:t>n - 1 </a:t>
            </a:r>
            <a:r>
              <a:rPr lang="sr-Latn-CS" dirty="0"/>
              <a:t>edges are deleted each of which was the largest in a cycle, </a:t>
            </a:r>
            <a:r>
              <a:rPr lang="sr-Latn-CS" sz="2000" b="1" dirty="0">
                <a:latin typeface="Cambria Math" pitchFamily="18" charset="0"/>
                <a:ea typeface="Cambria Math" pitchFamily="18" charset="0"/>
              </a:rPr>
              <a:t>T’</a:t>
            </a:r>
            <a:r>
              <a:rPr lang="sr-Latn-CS" dirty="0"/>
              <a:t> will be a mst</a:t>
            </a:r>
            <a:endParaRPr lang="en-US" dirty="0"/>
          </a:p>
          <a:p>
            <a:pPr marL="742950" lvl="1" indent="-285750">
              <a:spcBef>
                <a:spcPct val="20000"/>
              </a:spcBef>
              <a:buClr>
                <a:schemeClr val="accent2"/>
              </a:buClr>
              <a:buSzPct val="80000"/>
              <a:buFont typeface="Wingdings" pitchFamily="2" charset="2"/>
              <a:buChar char="¨"/>
            </a:pPr>
            <a:r>
              <a:rPr lang="en-US" sz="1900" b="1" dirty="0">
                <a:latin typeface="Cambria Math" pitchFamily="18" charset="0"/>
                <a:ea typeface="Cambria Math" pitchFamily="18" charset="0"/>
                <a:cs typeface="Courier New" pitchFamily="49" charset="0"/>
              </a:rPr>
              <a:t>INSERT(r)</a:t>
            </a:r>
            <a:r>
              <a:rPr lang="en-US" sz="1900" dirty="0">
                <a:latin typeface="Cambria Math" pitchFamily="18" charset="0"/>
                <a:ea typeface="Cambria Math" pitchFamily="18" charset="0"/>
              </a:rPr>
              <a:t> </a:t>
            </a:r>
            <a:r>
              <a:rPr lang="en-US" dirty="0"/>
              <a:t>is called </a:t>
            </a:r>
            <a:r>
              <a:rPr lang="en-US" sz="2000" b="1" dirty="0">
                <a:latin typeface="Cambria Math" pitchFamily="18" charset="0"/>
                <a:ea typeface="Cambria Math" pitchFamily="18" charset="0"/>
              </a:rPr>
              <a:t>n</a:t>
            </a:r>
            <a:r>
              <a:rPr lang="en-US" dirty="0"/>
              <a:t> times (with </a:t>
            </a:r>
            <a:r>
              <a:rPr lang="en-US" b="1" dirty="0">
                <a:latin typeface="Cambria Math" pitchFamily="18" charset="0"/>
                <a:ea typeface="Cambria Math" pitchFamily="18" charset="0"/>
              </a:rPr>
              <a:t>(n - 1) </a:t>
            </a:r>
            <a:r>
              <a:rPr lang="en-US" dirty="0"/>
              <a:t>recursive calls at line </a:t>
            </a:r>
            <a:r>
              <a:rPr lang="en-US" b="1" dirty="0"/>
              <a:t>5</a:t>
            </a:r>
            <a:r>
              <a:rPr lang="en-US" dirty="0"/>
              <a:t>) so the lines </a:t>
            </a:r>
            <a:r>
              <a:rPr lang="en-US" b="1" dirty="0"/>
              <a:t>1</a:t>
            </a:r>
            <a:r>
              <a:rPr lang="en-US" dirty="0"/>
              <a:t>,</a:t>
            </a:r>
            <a:r>
              <a:rPr lang="en-US" b="1" dirty="0"/>
              <a:t>2</a:t>
            </a:r>
            <a:r>
              <a:rPr lang="en-US" dirty="0"/>
              <a:t>,</a:t>
            </a:r>
            <a:r>
              <a:rPr lang="en-US" b="1" dirty="0"/>
              <a:t>6</a:t>
            </a:r>
            <a:r>
              <a:rPr lang="en-US" dirty="0"/>
              <a:t> to </a:t>
            </a:r>
            <a:r>
              <a:rPr lang="en-US" b="1" dirty="0"/>
              <a:t>9</a:t>
            </a:r>
            <a:r>
              <a:rPr lang="en-US" dirty="0"/>
              <a:t>, and </a:t>
            </a:r>
            <a:r>
              <a:rPr lang="en-US" b="1" dirty="0"/>
              <a:t>10</a:t>
            </a:r>
            <a:r>
              <a:rPr lang="en-US" dirty="0"/>
              <a:t> are executed </a:t>
            </a:r>
            <a:r>
              <a:rPr lang="en-US" sz="2000" b="1" dirty="0">
                <a:latin typeface="Cambria Math" pitchFamily="18" charset="0"/>
                <a:ea typeface="Cambria Math" pitchFamily="18" charset="0"/>
              </a:rPr>
              <a:t>n</a:t>
            </a:r>
            <a:r>
              <a:rPr lang="en-US" dirty="0"/>
              <a:t> times</a:t>
            </a:r>
          </a:p>
          <a:p>
            <a:pPr marL="742950" lvl="1" indent="-285750">
              <a:spcBef>
                <a:spcPct val="20000"/>
              </a:spcBef>
              <a:buClr>
                <a:schemeClr val="accent2"/>
              </a:buClr>
              <a:buSzPct val="80000"/>
              <a:buFont typeface="Wingdings" pitchFamily="2" charset="2"/>
              <a:buChar char="¨"/>
            </a:pPr>
            <a:r>
              <a:rPr lang="en-US" dirty="0"/>
              <a:t>Lines </a:t>
            </a:r>
            <a:r>
              <a:rPr lang="en-US" b="1" dirty="0"/>
              <a:t>3</a:t>
            </a:r>
            <a:r>
              <a:rPr lang="en-US" dirty="0"/>
              <a:t> and </a:t>
            </a:r>
            <a:r>
              <a:rPr lang="en-US" b="1" dirty="0"/>
              <a:t>4</a:t>
            </a:r>
            <a:r>
              <a:rPr lang="en-US" dirty="0"/>
              <a:t> are executed </a:t>
            </a:r>
            <a:r>
              <a:rPr lang="en-US" b="1" dirty="0">
                <a:latin typeface="Cambria Math" pitchFamily="18" charset="0"/>
                <a:ea typeface="Cambria Math" pitchFamily="18" charset="0"/>
              </a:rPr>
              <a:t>∑</a:t>
            </a:r>
            <a:r>
              <a:rPr lang="en-US" b="1" baseline="-25000" dirty="0" err="1">
                <a:latin typeface="Cambria Math" pitchFamily="18" charset="0"/>
                <a:ea typeface="Cambria Math" pitchFamily="18" charset="0"/>
              </a:rPr>
              <a:t>v∊V</a:t>
            </a:r>
            <a:r>
              <a:rPr lang="en-US" b="1" dirty="0" err="1">
                <a:latin typeface="Cambria Math" pitchFamily="18" charset="0"/>
                <a:ea typeface="Cambria Math" pitchFamily="18" charset="0"/>
              </a:rPr>
              <a:t>|L</a:t>
            </a:r>
            <a:r>
              <a:rPr lang="en-US" b="1" dirty="0">
                <a:latin typeface="Cambria Math" pitchFamily="18" charset="0"/>
                <a:ea typeface="Cambria Math" pitchFamily="18" charset="0"/>
              </a:rPr>
              <a:t>(v</a:t>
            </a:r>
            <a:r>
              <a:rPr lang="sr-Latn-CS" b="1" dirty="0">
                <a:latin typeface="Cambria Math" pitchFamily="18" charset="0"/>
                <a:ea typeface="Cambria Math" pitchFamily="18" charset="0"/>
              </a:rPr>
              <a:t>)</a:t>
            </a:r>
            <a:r>
              <a:rPr lang="en-US" b="1" dirty="0">
                <a:latin typeface="Cambria Math" pitchFamily="18" charset="0"/>
                <a:ea typeface="Cambria Math" pitchFamily="18" charset="0"/>
              </a:rPr>
              <a:t>|=2(n-1)</a:t>
            </a:r>
            <a:endParaRPr lang="en-US"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
        <p:nvSpPr>
          <p:cNvPr id="58" name="Rectangle 2"/>
          <p:cNvSpPr>
            <a:spLocks noGrp="1" noChangeArrowheads="1"/>
          </p:cNvSpPr>
          <p:nvPr>
            <p:ph type="title"/>
          </p:nvPr>
        </p:nvSpPr>
        <p:spPr>
          <a:xfrm>
            <a:off x="467544" y="0"/>
            <a:ext cx="8229600" cy="651991"/>
          </a:xfrm>
        </p:spPr>
        <p:txBody>
          <a:bodyPr/>
          <a:lstStyle/>
          <a:p>
            <a:pPr algn="ctr" eaLnBrk="1" hangingPunct="1">
              <a:defRPr/>
            </a:pPr>
            <a:r>
              <a:rPr lang="en-US" sz="3000" dirty="0">
                <a:solidFill>
                  <a:schemeClr val="bg2"/>
                </a:solidFill>
                <a:effectLst>
                  <a:outerShdw blurRad="38100" dist="38100" dir="2700000" algn="tl">
                    <a:srgbClr val="C0C0C0"/>
                  </a:outerShdw>
                </a:effectLst>
              </a:rPr>
              <a:t>Correctness and complexity</a:t>
            </a:r>
            <a:r>
              <a:rPr lang="sr-Latn-CS" sz="3000" dirty="0">
                <a:solidFill>
                  <a:schemeClr val="bg2"/>
                </a:solidFill>
                <a:effectLst>
                  <a:outerShdw blurRad="38100" dist="38100" dir="2700000" algn="tl">
                    <a:srgbClr val="C0C0C0"/>
                  </a:outerShdw>
                </a:effectLst>
              </a:rPr>
              <a:t> </a:t>
            </a:r>
          </a:p>
        </p:txBody>
      </p:sp>
      <p:sp>
        <p:nvSpPr>
          <p:cNvPr id="19" name="Footer Placeholder 3"/>
          <p:cNvSpPr>
            <a:spLocks noGrp="1"/>
          </p:cNvSpPr>
          <p:nvPr>
            <p:ph type="ftr" sz="quarter" idx="11"/>
          </p:nvPr>
        </p:nvSpPr>
        <p:spPr>
          <a:xfrm>
            <a:off x="2771800" y="6546850"/>
            <a:ext cx="3600450" cy="311150"/>
          </a:xfrm>
          <a:noFill/>
        </p:spPr>
        <p:txBody>
          <a:bodyPr/>
          <a:lstStyle/>
          <a:p>
            <a:r>
              <a:rPr lang="en-US" dirty="0" err="1"/>
              <a:t>Kragujevac</a:t>
            </a:r>
            <a:r>
              <a:rPr lang="sr-Latn-CS" dirty="0"/>
              <a:t>, ju</a:t>
            </a:r>
            <a:r>
              <a:rPr lang="en-US" dirty="0"/>
              <a:t>l14</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ox(in)">
                                      <p:cBhvr>
                                        <p:cTn id="7" dur="500"/>
                                        <p:tgtEl>
                                          <p:spTgt spid="42"/>
                                        </p:tgtEl>
                                      </p:cBhvr>
                                    </p:animEffect>
                                  </p:childTnLst>
                                </p:cTn>
                              </p:par>
                              <p:par>
                                <p:cTn id="8" presetID="4" presetClass="entr" presetSubtype="16"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box(in)">
                                      <p:cBhvr>
                                        <p:cTn id="10" dur="500"/>
                                        <p:tgtEl>
                                          <p:spTgt spid="44"/>
                                        </p:tgtEl>
                                      </p:cBhvr>
                                    </p:animEffect>
                                  </p:childTnLst>
                                </p:cTn>
                              </p:par>
                              <p:par>
                                <p:cTn id="11" presetID="4" presetClass="entr" presetSubtype="16"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box(in)">
                                      <p:cBhvr>
                                        <p:cTn id="13" dur="500"/>
                                        <p:tgtEl>
                                          <p:spTgt spid="45"/>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box(in)">
                                      <p:cBhvr>
                                        <p:cTn id="16" dur="500"/>
                                        <p:tgtEl>
                                          <p:spTgt spid="48"/>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box(in)">
                                      <p:cBhvr>
                                        <p:cTn id="19" dur="500"/>
                                        <p:tgtEl>
                                          <p:spTgt spid="52"/>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box(in)">
                                      <p:cBhvr>
                                        <p:cTn id="22" dur="500"/>
                                        <p:tgtEl>
                                          <p:spTgt spid="51"/>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box(in)">
                                      <p:cBhvr>
                                        <p:cTn id="25" dur="500"/>
                                        <p:tgtEl>
                                          <p:spTgt spid="43"/>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box(in)">
                                      <p:cBhvr>
                                        <p:cTn id="28" dur="500"/>
                                        <p:tgtEl>
                                          <p:spTgt spid="46"/>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box(in)">
                                      <p:cBhvr>
                                        <p:cTn id="31" dur="500"/>
                                        <p:tgtEl>
                                          <p:spTgt spid="53"/>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box(in)">
                                      <p:cBhvr>
                                        <p:cTn id="34" dur="500"/>
                                        <p:tgtEl>
                                          <p:spTgt spid="49"/>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box(in)">
                                      <p:cBhvr>
                                        <p:cTn id="37" dur="500"/>
                                        <p:tgtEl>
                                          <p:spTgt spid="50"/>
                                        </p:tgtEl>
                                      </p:cBhvr>
                                    </p:animEffect>
                                  </p:childTnLst>
                                </p:cTn>
                              </p:par>
                              <p:par>
                                <p:cTn id="38" presetID="4" presetClass="entr" presetSubtype="16" fill="hold" nodeType="with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box(in)">
                                      <p:cBhvr>
                                        <p:cTn id="40" dur="500"/>
                                        <p:tgtEl>
                                          <p:spTgt spid="47"/>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57"/>
                                        </p:tgtEl>
                                        <p:attrNameLst>
                                          <p:attrName>style.visibility</p:attrName>
                                        </p:attrNameLst>
                                      </p:cBhvr>
                                      <p:to>
                                        <p:strVal val="visible"/>
                                      </p:to>
                                    </p:set>
                                    <p:animEffect transition="in" filter="checkerboard(across)">
                                      <p:cBhvr>
                                        <p:cTn id="4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animBg="1"/>
      <p:bldP spid="46" grpId="0" animBg="1"/>
      <p:bldP spid="48" grpId="0"/>
      <p:bldP spid="49" grpId="0"/>
      <p:bldP spid="50" grpId="0"/>
      <p:bldP spid="51" grpId="0"/>
      <p:bldP spid="52" grpId="0"/>
      <p:bldP spid="53" grpId="0"/>
      <p:bldP spid="5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117450"/>
            <a:ext cx="8229600" cy="503238"/>
          </a:xfrm>
        </p:spPr>
        <p:txBody>
          <a:bodyPr/>
          <a:lstStyle/>
          <a:p>
            <a:pPr algn="ctr" eaLnBrk="1" hangingPunct="1">
              <a:defRPr/>
            </a:pPr>
            <a:r>
              <a:rPr lang="en-US" sz="3400" dirty="0">
                <a:solidFill>
                  <a:schemeClr val="bg2"/>
                </a:solidFill>
                <a:effectLst>
                  <a:outerShdw blurRad="38100" dist="38100" dir="2700000" algn="tl">
                    <a:srgbClr val="C0C0C0"/>
                  </a:outerShdw>
                </a:effectLst>
              </a:rPr>
              <a:t>Insertion of a new edge</a:t>
            </a:r>
            <a:endParaRPr lang="sr-Latn-CS" sz="3400" dirty="0">
              <a:solidFill>
                <a:schemeClr val="bg2"/>
              </a:solidFill>
              <a:effectLst>
                <a:outerShdw blurRad="38100" dist="38100" dir="2700000" algn="tl">
                  <a:srgbClr val="C0C0C0"/>
                </a:outerShdw>
              </a:effectLst>
            </a:endParaRPr>
          </a:p>
        </p:txBody>
      </p:sp>
      <p:sp>
        <p:nvSpPr>
          <p:cNvPr id="54275" name="Date Placeholder 5"/>
          <p:cNvSpPr>
            <a:spLocks noGrp="1"/>
          </p:cNvSpPr>
          <p:nvPr>
            <p:ph type="dt" sz="quarter" idx="10"/>
          </p:nvPr>
        </p:nvSpPr>
        <p:spPr>
          <a:xfrm>
            <a:off x="467544" y="6546850"/>
            <a:ext cx="2133600" cy="311150"/>
          </a:xfrm>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49</a:t>
            </a:fld>
            <a:endParaRPr lang="en-US" dirty="0"/>
          </a:p>
        </p:txBody>
      </p:sp>
      <p:sp>
        <p:nvSpPr>
          <p:cNvPr id="13" name="Rectangle 6"/>
          <p:cNvSpPr>
            <a:spLocks noChangeArrowheads="1"/>
          </p:cNvSpPr>
          <p:nvPr/>
        </p:nvSpPr>
        <p:spPr bwMode="auto">
          <a:xfrm>
            <a:off x="-36512" y="1340768"/>
            <a:ext cx="6876256"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1950" dirty="0"/>
              <a:t> </a:t>
            </a:r>
            <a:r>
              <a:rPr lang="en-US" sz="1900" b="1" i="1" dirty="0"/>
              <a:t>Step 1</a:t>
            </a:r>
            <a:r>
              <a:rPr lang="en-US" sz="1900" dirty="0"/>
              <a:t>: Create new vertex </a:t>
            </a:r>
            <a:r>
              <a:rPr lang="en-US" sz="1900" b="1" dirty="0">
                <a:latin typeface="Cambria Math" pitchFamily="18" charset="0"/>
                <a:ea typeface="Cambria Math" pitchFamily="18" charset="0"/>
              </a:rPr>
              <a:t>z</a:t>
            </a:r>
            <a:r>
              <a:rPr lang="en-US" sz="1900" dirty="0"/>
              <a:t> such that for any </a:t>
            </a:r>
            <a:r>
              <a:rPr lang="en-US" sz="1900" b="1" dirty="0">
                <a:latin typeface="Cambria Math" pitchFamily="18" charset="0"/>
                <a:ea typeface="Cambria Math" pitchFamily="18" charset="0"/>
              </a:rPr>
              <a:t>v</a:t>
            </a:r>
            <a:r>
              <a:rPr lang="sr-Latn-CS" sz="1900" b="1" dirty="0">
                <a:latin typeface="Cambria Math" pitchFamily="18" charset="0"/>
                <a:ea typeface="Cambria Math" pitchFamily="18" charset="0"/>
              </a:rPr>
              <a:t> ∊</a:t>
            </a:r>
            <a:r>
              <a:rPr lang="en-US" sz="1900" b="1" dirty="0">
                <a:latin typeface="Cambria Math" pitchFamily="18" charset="0"/>
                <a:ea typeface="Cambria Math" pitchFamily="18" charset="0"/>
              </a:rPr>
              <a:t> V ∖ {w}</a:t>
            </a:r>
            <a:endParaRPr lang="sr-Latn-CS" sz="1900" dirty="0">
              <a:solidFill>
                <a:srgbClr val="333399"/>
              </a:solidFill>
              <a:latin typeface="Arial Rounded MT Bold" pitchFamily="34" charset="0"/>
            </a:endParaRPr>
          </a:p>
          <a:p>
            <a:pPr marL="742950" lvl="1" indent="-285750">
              <a:spcBef>
                <a:spcPct val="20000"/>
              </a:spcBef>
              <a:buClr>
                <a:schemeClr val="accent2"/>
              </a:buClr>
              <a:buSzPct val="80000"/>
              <a:buFont typeface="Wingdings" pitchFamily="2" charset="2"/>
              <a:buChar char="¨"/>
            </a:pPr>
            <a:r>
              <a:rPr lang="en-US" sz="1900" b="1" dirty="0">
                <a:latin typeface="Cambria Math" pitchFamily="18" charset="0"/>
                <a:ea typeface="Cambria Math" pitchFamily="18" charset="0"/>
              </a:rPr>
              <a:t>c((z, v)):= c((w, v))</a:t>
            </a:r>
            <a:r>
              <a:rPr lang="en-US" sz="1900" dirty="0"/>
              <a:t> and </a:t>
            </a:r>
            <a:r>
              <a:rPr lang="en-US" sz="1900" b="1" dirty="0">
                <a:latin typeface="Cambria Math" pitchFamily="18" charset="0"/>
                <a:ea typeface="Cambria Math" pitchFamily="18" charset="0"/>
              </a:rPr>
              <a:t>c((z, w)):= min</a:t>
            </a:r>
            <a:r>
              <a:rPr lang="en-US" sz="1900" b="1" baseline="-25000" dirty="0">
                <a:latin typeface="Cambria Math" pitchFamily="18" charset="0"/>
                <a:ea typeface="Cambria Math" pitchFamily="18" charset="0"/>
              </a:rPr>
              <a:t> </a:t>
            </a:r>
            <a:r>
              <a:rPr lang="en-US" sz="1900" b="1" baseline="-25000" dirty="0" err="1">
                <a:latin typeface="Cambria Math" pitchFamily="18" charset="0"/>
                <a:ea typeface="Cambria Math" pitchFamily="18" charset="0"/>
              </a:rPr>
              <a:t>e∊ET</a:t>
            </a:r>
            <a:r>
              <a:rPr lang="en-US" sz="1900" b="1" baseline="-25000" dirty="0">
                <a:latin typeface="Cambria Math" pitchFamily="18" charset="0"/>
                <a:ea typeface="Cambria Math" pitchFamily="18" charset="0"/>
              </a:rPr>
              <a:t> </a:t>
            </a:r>
            <a:r>
              <a:rPr lang="en-US" sz="1900" b="1" dirty="0">
                <a:latin typeface="Cambria Math" pitchFamily="18" charset="0"/>
                <a:ea typeface="Cambria Math" pitchFamily="18" charset="0"/>
              </a:rPr>
              <a:t> {c(e)}-1</a:t>
            </a:r>
          </a:p>
          <a:p>
            <a:pPr marL="285750" indent="-285750">
              <a:spcBef>
                <a:spcPct val="20000"/>
              </a:spcBef>
              <a:buClr>
                <a:schemeClr val="accent2"/>
              </a:buClr>
              <a:buSzPct val="80000"/>
            </a:pPr>
            <a:endParaRPr lang="en-US" sz="1900" dirty="0"/>
          </a:p>
          <a:p>
            <a:pPr marL="742950" lvl="1" indent="-285750">
              <a:spcBef>
                <a:spcPct val="20000"/>
              </a:spcBef>
              <a:buClr>
                <a:schemeClr val="accent2"/>
              </a:buClr>
              <a:buSzPct val="80000"/>
            </a:pPr>
            <a:endParaRPr lang="sr-Latn-CS" sz="1900" b="1" dirty="0">
              <a:solidFill>
                <a:srgbClr val="C00000"/>
              </a:solidFill>
              <a:latin typeface="+mn-lt"/>
            </a:endParaRPr>
          </a:p>
          <a:p>
            <a:pPr marL="742950" lvl="1" indent="-285750">
              <a:spcBef>
                <a:spcPct val="20000"/>
              </a:spcBef>
              <a:buClr>
                <a:schemeClr val="accent2"/>
              </a:buClr>
              <a:buSzPct val="80000"/>
            </a:pPr>
            <a:endParaRPr lang="sr-Latn-CS" sz="1900" b="1" dirty="0">
              <a:solidFill>
                <a:srgbClr val="C00000"/>
              </a:solidFill>
            </a:endParaRPr>
          </a:p>
        </p:txBody>
      </p:sp>
      <p:sp>
        <p:nvSpPr>
          <p:cNvPr id="16" name="Rectangle 6"/>
          <p:cNvSpPr>
            <a:spLocks noChangeArrowheads="1"/>
          </p:cNvSpPr>
          <p:nvPr/>
        </p:nvSpPr>
        <p:spPr bwMode="auto">
          <a:xfrm>
            <a:off x="0" y="2276872"/>
            <a:ext cx="8388424"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en-US" sz="1900" b="1" i="1" dirty="0"/>
              <a:t>Step 2</a:t>
            </a:r>
            <a:r>
              <a:rPr lang="en-US" sz="1900" dirty="0"/>
              <a:t>: Execute  Algorithm for insertion a vertex with </a:t>
            </a:r>
            <a:r>
              <a:rPr lang="en-US" sz="1900" b="1" dirty="0">
                <a:latin typeface="Cambria Math" pitchFamily="18" charset="0"/>
                <a:ea typeface="Cambria Math" pitchFamily="18" charset="0"/>
              </a:rPr>
              <a:t>T=</a:t>
            </a:r>
            <a:r>
              <a:rPr lang="sr-Latn-CS" sz="1900" b="1" dirty="0">
                <a:latin typeface="Cambria Math" pitchFamily="18" charset="0"/>
                <a:ea typeface="Cambria Math" pitchFamily="18" charset="0"/>
              </a:rPr>
              <a:t>(V,</a:t>
            </a:r>
            <a:r>
              <a:rPr lang="en-US" sz="1900" b="1" dirty="0">
                <a:latin typeface="Cambria Math" pitchFamily="18" charset="0"/>
                <a:ea typeface="Cambria Math" pitchFamily="18" charset="0"/>
              </a:rPr>
              <a:t> </a:t>
            </a:r>
            <a:r>
              <a:rPr lang="sr-Latn-CS" sz="1900" b="1" dirty="0">
                <a:latin typeface="Cambria Math" pitchFamily="18" charset="0"/>
                <a:ea typeface="Cambria Math" pitchFamily="18" charset="0"/>
              </a:rPr>
              <a:t>E</a:t>
            </a:r>
            <a:r>
              <a:rPr lang="en-US" sz="1900" b="1" baseline="-30000" dirty="0">
                <a:latin typeface="Cambria Math" pitchFamily="18" charset="0"/>
                <a:ea typeface="Cambria Math" pitchFamily="18" charset="0"/>
              </a:rPr>
              <a:t>T</a:t>
            </a:r>
            <a:r>
              <a:rPr lang="sr-Latn-CS" sz="1900" b="1" dirty="0">
                <a:latin typeface="Cambria Math" pitchFamily="18" charset="0"/>
                <a:ea typeface="Cambria Math" pitchFamily="18" charset="0"/>
              </a:rPr>
              <a:t>)</a:t>
            </a:r>
            <a:r>
              <a:rPr lang="en-US" sz="1900" dirty="0"/>
              <a:t> on     </a:t>
            </a:r>
            <a:r>
              <a:rPr lang="en-US" sz="1900" b="1" dirty="0">
                <a:latin typeface="Cambria Math" pitchFamily="18" charset="0"/>
                <a:ea typeface="Cambria Math" pitchFamily="18" charset="0"/>
              </a:rPr>
              <a:t>G=(V, E) </a:t>
            </a:r>
            <a:r>
              <a:rPr lang="en-US" sz="1900" dirty="0"/>
              <a:t>with a cost function </a:t>
            </a:r>
            <a:r>
              <a:rPr lang="en-US" sz="1900" b="1" dirty="0">
                <a:latin typeface="Cambria Math" pitchFamily="18" charset="0"/>
                <a:ea typeface="Cambria Math" pitchFamily="18" charset="0"/>
              </a:rPr>
              <a:t>c(e)</a:t>
            </a:r>
            <a:r>
              <a:rPr lang="en-US" sz="1900" dirty="0"/>
              <a:t>,</a:t>
            </a:r>
            <a:r>
              <a:rPr lang="en-US" sz="1900" dirty="0">
                <a:latin typeface="Cambria Math" pitchFamily="18" charset="0"/>
                <a:ea typeface="Cambria Math" pitchFamily="18" charset="0"/>
              </a:rPr>
              <a:t> </a:t>
            </a:r>
            <a:r>
              <a:rPr lang="en-US" sz="1900" b="1" dirty="0">
                <a:latin typeface="Cambria Math" pitchFamily="18" charset="0"/>
                <a:ea typeface="Cambria Math" pitchFamily="18" charset="0"/>
              </a:rPr>
              <a:t>e</a:t>
            </a:r>
            <a:r>
              <a:rPr lang="sr-Latn-CS" sz="1900" b="1" dirty="0">
                <a:latin typeface="Cambria Math" pitchFamily="18" charset="0"/>
                <a:ea typeface="Cambria Math" pitchFamily="18" charset="0"/>
              </a:rPr>
              <a:t> ∊</a:t>
            </a:r>
            <a:r>
              <a:rPr lang="en-US" sz="1900" b="1" dirty="0">
                <a:latin typeface="Cambria Math" pitchFamily="18" charset="0"/>
                <a:ea typeface="Cambria Math" pitchFamily="18" charset="0"/>
              </a:rPr>
              <a:t>E</a:t>
            </a:r>
            <a:r>
              <a:rPr lang="en-US" sz="1900" dirty="0"/>
              <a:t> and a new vertex </a:t>
            </a:r>
            <a:r>
              <a:rPr lang="en-US" sz="1900" b="1" dirty="0">
                <a:latin typeface="Cambria Math" pitchFamily="18" charset="0"/>
                <a:ea typeface="Cambria Math" pitchFamily="18" charset="0"/>
              </a:rPr>
              <a:t>z</a:t>
            </a:r>
            <a:r>
              <a:rPr lang="en-US" sz="1900" dirty="0"/>
              <a:t> with costs on the edges </a:t>
            </a:r>
            <a:r>
              <a:rPr lang="en-US" sz="1900" b="1" dirty="0">
                <a:latin typeface="Cambria Math" pitchFamily="18" charset="0"/>
                <a:ea typeface="Cambria Math" pitchFamily="18" charset="0"/>
              </a:rPr>
              <a:t>(</a:t>
            </a:r>
            <a:r>
              <a:rPr lang="en-US" sz="1900" b="1" dirty="0" err="1">
                <a:latin typeface="Cambria Math" pitchFamily="18" charset="0"/>
                <a:ea typeface="Cambria Math" pitchFamily="18" charset="0"/>
              </a:rPr>
              <a:t>z,v</a:t>
            </a:r>
            <a:r>
              <a:rPr lang="en-US" sz="1900" b="1" dirty="0">
                <a:latin typeface="Cambria Math" pitchFamily="18" charset="0"/>
                <a:ea typeface="Cambria Math" pitchFamily="18" charset="0"/>
              </a:rPr>
              <a:t>)</a:t>
            </a:r>
            <a:r>
              <a:rPr lang="en-US" sz="1900" dirty="0"/>
              <a:t> for </a:t>
            </a:r>
            <a:r>
              <a:rPr lang="en-US" sz="1900" b="1" dirty="0" err="1">
                <a:latin typeface="Cambria Math" pitchFamily="18" charset="0"/>
                <a:ea typeface="Cambria Math" pitchFamily="18" charset="0"/>
              </a:rPr>
              <a:t>v∊V</a:t>
            </a:r>
            <a:r>
              <a:rPr lang="en-US" sz="1900" dirty="0"/>
              <a:t>. defined in </a:t>
            </a:r>
            <a:r>
              <a:rPr lang="en-US" sz="1900" b="1" i="1" dirty="0"/>
              <a:t>Step 1</a:t>
            </a:r>
            <a:r>
              <a:rPr lang="en-US" sz="1900" dirty="0"/>
              <a:t>, as input</a:t>
            </a:r>
          </a:p>
          <a:p>
            <a:pPr marL="342900" indent="-342900">
              <a:spcBef>
                <a:spcPct val="20000"/>
              </a:spcBef>
              <a:buClr>
                <a:schemeClr val="bg2"/>
              </a:buClr>
              <a:buSzPct val="75000"/>
              <a:buFont typeface="Wingdings" pitchFamily="2" charset="2"/>
              <a:buChar char="n"/>
            </a:pPr>
            <a:r>
              <a:rPr lang="en-US" sz="1900" b="1" i="1" dirty="0"/>
              <a:t>Step 3</a:t>
            </a:r>
            <a:r>
              <a:rPr lang="en-US" sz="1900" dirty="0"/>
              <a:t>: The new </a:t>
            </a:r>
            <a:r>
              <a:rPr lang="en-US" sz="1900" dirty="0" err="1"/>
              <a:t>mst</a:t>
            </a:r>
            <a:r>
              <a:rPr lang="en-US" sz="1900" dirty="0"/>
              <a:t> is obtained by the contraction of edge </a:t>
            </a:r>
            <a:r>
              <a:rPr lang="en-US" sz="1900" b="1" dirty="0">
                <a:latin typeface="Cambria Math" pitchFamily="18" charset="0"/>
                <a:ea typeface="Cambria Math" pitchFamily="18" charset="0"/>
              </a:rPr>
              <a:t>(z, w)</a:t>
            </a:r>
            <a:r>
              <a:rPr lang="en-US" sz="1900" dirty="0"/>
              <a:t>, i.e., the deletion of vertex </a:t>
            </a:r>
            <a:r>
              <a:rPr lang="en-US" sz="1900" b="1" dirty="0">
                <a:latin typeface="Cambria Math" pitchFamily="18" charset="0"/>
                <a:ea typeface="Cambria Math" pitchFamily="18" charset="0"/>
              </a:rPr>
              <a:t>z,</a:t>
            </a:r>
            <a:r>
              <a:rPr lang="en-US" sz="1900" dirty="0"/>
              <a:t> and the identification of edge </a:t>
            </a:r>
            <a:r>
              <a:rPr lang="en-US" sz="1900" b="1" dirty="0">
                <a:latin typeface="Cambria Math" pitchFamily="18" charset="0"/>
                <a:ea typeface="Cambria Math" pitchFamily="18" charset="0"/>
              </a:rPr>
              <a:t>(w, v)</a:t>
            </a:r>
            <a:r>
              <a:rPr lang="en-US" sz="1900" dirty="0"/>
              <a:t> and </a:t>
            </a:r>
            <a:r>
              <a:rPr lang="en-US" sz="1900" b="1" dirty="0">
                <a:latin typeface="Cambria Math" pitchFamily="18" charset="0"/>
                <a:ea typeface="Cambria Math" pitchFamily="18" charset="0"/>
              </a:rPr>
              <a:t>(z, v)</a:t>
            </a:r>
            <a:r>
              <a:rPr lang="en-US" sz="1900" dirty="0"/>
              <a:t>, </a:t>
            </a:r>
            <a:r>
              <a:rPr lang="en-US" sz="1900" b="1" dirty="0">
                <a:latin typeface="Cambria Math" pitchFamily="18" charset="0"/>
                <a:ea typeface="Cambria Math" pitchFamily="18" charset="0"/>
              </a:rPr>
              <a:t>v</a:t>
            </a:r>
            <a:r>
              <a:rPr lang="sr-Latn-CS" sz="1900" b="1" dirty="0">
                <a:latin typeface="Cambria Math" pitchFamily="18" charset="0"/>
                <a:ea typeface="Cambria Math" pitchFamily="18" charset="0"/>
              </a:rPr>
              <a:t> ∊</a:t>
            </a:r>
            <a:r>
              <a:rPr lang="en-US" sz="1900" b="1" dirty="0">
                <a:latin typeface="Cambria Math" pitchFamily="18" charset="0"/>
                <a:ea typeface="Cambria Math" pitchFamily="18" charset="0"/>
              </a:rPr>
              <a:t> V ∖ {w}</a:t>
            </a:r>
            <a:endParaRPr lang="en-US" sz="1900" dirty="0"/>
          </a:p>
          <a:p>
            <a:endParaRPr lang="en-US" sz="2000" dirty="0"/>
          </a:p>
          <a:p>
            <a:pPr marL="342900" indent="-342900">
              <a:spcBef>
                <a:spcPct val="20000"/>
              </a:spcBef>
              <a:buClr>
                <a:schemeClr val="bg2"/>
              </a:buClr>
              <a:buSzPct val="75000"/>
              <a:buFont typeface="Wingdings" pitchFamily="2" charset="2"/>
              <a:buChar char="n"/>
            </a:pPr>
            <a:endParaRPr lang="en-US" sz="1950" dirty="0">
              <a:solidFill>
                <a:srgbClr val="333399"/>
              </a:solidFill>
              <a:latin typeface="Arial Rounded MT Bold" pitchFamily="34" charset="0"/>
            </a:endParaRPr>
          </a:p>
          <a:p>
            <a:pPr marL="342900" indent="-342900">
              <a:spcBef>
                <a:spcPct val="20000"/>
              </a:spcBef>
              <a:buClr>
                <a:schemeClr val="bg2"/>
              </a:buClr>
              <a:buSzPct val="75000"/>
            </a:pPr>
            <a:endParaRPr lang="sr-Latn-CS" sz="1950" dirty="0">
              <a:solidFill>
                <a:srgbClr val="333399"/>
              </a:solidFill>
              <a:latin typeface="Arial Rounded MT Bold" pitchFamily="34" charset="0"/>
            </a:endParaRPr>
          </a:p>
          <a:p>
            <a:endParaRPr lang="sr-Latn-CS" dirty="0">
              <a:solidFill>
                <a:srgbClr val="009900"/>
              </a:solidFill>
              <a:latin typeface="Arial Rounded MT Bold" pitchFamily="34" charset="0"/>
            </a:endParaRPr>
          </a:p>
          <a:p>
            <a:pPr marL="742950" lvl="1" indent="-285750">
              <a:spcBef>
                <a:spcPct val="20000"/>
              </a:spcBef>
              <a:buClr>
                <a:schemeClr val="accent2"/>
              </a:buClr>
              <a:buSzPct val="80000"/>
            </a:pPr>
            <a:endParaRPr lang="sr-Latn-CS" b="1" dirty="0">
              <a:solidFill>
                <a:srgbClr val="C00000"/>
              </a:solidFill>
              <a:latin typeface="+mn-lt"/>
            </a:endParaRPr>
          </a:p>
        </p:txBody>
      </p:sp>
      <p:cxnSp>
        <p:nvCxnSpPr>
          <p:cNvPr id="10" name="Straight Arrow Connector 9"/>
          <p:cNvCxnSpPr/>
          <p:nvPr/>
        </p:nvCxnSpPr>
        <p:spPr>
          <a:xfrm flipH="1">
            <a:off x="6444208" y="548680"/>
            <a:ext cx="1152128" cy="1368152"/>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12" name="Rectangle 6"/>
          <p:cNvSpPr>
            <a:spLocks noChangeArrowheads="1"/>
          </p:cNvSpPr>
          <p:nvPr/>
        </p:nvSpPr>
        <p:spPr bwMode="auto">
          <a:xfrm>
            <a:off x="7668344" y="260648"/>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sz="2000" b="1" dirty="0"/>
              <a:t>v</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18" name="Rectangle 6"/>
          <p:cNvSpPr>
            <a:spLocks noChangeArrowheads="1"/>
          </p:cNvSpPr>
          <p:nvPr/>
        </p:nvSpPr>
        <p:spPr bwMode="auto">
          <a:xfrm>
            <a:off x="5580112" y="1772816"/>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sz="2000" b="1" dirty="0"/>
              <a:t>w</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cxnSp>
        <p:nvCxnSpPr>
          <p:cNvPr id="20" name="Straight Connector 19"/>
          <p:cNvCxnSpPr/>
          <p:nvPr/>
        </p:nvCxnSpPr>
        <p:spPr>
          <a:xfrm>
            <a:off x="7668344" y="620688"/>
            <a:ext cx="936104" cy="1440160"/>
          </a:xfrm>
          <a:prstGeom prst="line">
            <a:avLst/>
          </a:prstGeom>
          <a:ln w="38100">
            <a:solidFill>
              <a:srgbClr val="333399"/>
            </a:solidFill>
            <a:prstDash val="dash"/>
            <a:tailEnd type="oval" w="lg" len="lg"/>
          </a:ln>
        </p:spPr>
        <p:style>
          <a:lnRef idx="1">
            <a:schemeClr val="accent1"/>
          </a:lnRef>
          <a:fillRef idx="0">
            <a:schemeClr val="accent1"/>
          </a:fillRef>
          <a:effectRef idx="0">
            <a:schemeClr val="accent1"/>
          </a:effectRef>
          <a:fontRef idx="minor">
            <a:schemeClr val="tx1"/>
          </a:fontRef>
        </p:style>
      </p:cxnSp>
      <p:sp>
        <p:nvSpPr>
          <p:cNvPr id="21" name="Rectangle 6"/>
          <p:cNvSpPr>
            <a:spLocks noChangeArrowheads="1"/>
          </p:cNvSpPr>
          <p:nvPr/>
        </p:nvSpPr>
        <p:spPr bwMode="auto">
          <a:xfrm>
            <a:off x="8388424" y="2204864"/>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sz="2000" b="1" dirty="0"/>
              <a:t>z</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4" name="Rectangle 6"/>
          <p:cNvSpPr>
            <a:spLocks noChangeArrowheads="1"/>
          </p:cNvSpPr>
          <p:nvPr/>
        </p:nvSpPr>
        <p:spPr bwMode="auto">
          <a:xfrm>
            <a:off x="7956376" y="1124744"/>
            <a:ext cx="755576" cy="432048"/>
          </a:xfrm>
          <a:prstGeom prst="rect">
            <a:avLst/>
          </a:prstGeom>
          <a:noFill/>
          <a:ln w="9525">
            <a:noFill/>
            <a:miter lim="800000"/>
            <a:headEnd/>
            <a:tailEnd/>
          </a:ln>
        </p:spPr>
        <p:txBody>
          <a:bodyPr/>
          <a:lstStyle/>
          <a:p>
            <a:pPr marL="742950" lvl="1" indent="-285750">
              <a:spcBef>
                <a:spcPct val="20000"/>
              </a:spcBef>
              <a:buClr>
                <a:schemeClr val="accent2"/>
              </a:buClr>
              <a:buSzPct val="80000"/>
            </a:pPr>
            <a:r>
              <a:rPr lang="en-US" sz="2000" b="1" dirty="0">
                <a:solidFill>
                  <a:srgbClr val="C00000"/>
                </a:solidFill>
              </a:rPr>
              <a:t>c</a:t>
            </a:r>
            <a:endParaRPr lang="sr-Latn-CS" sz="2000" b="1" dirty="0">
              <a:solidFill>
                <a:srgbClr val="C00000"/>
              </a:solidFill>
            </a:endParaRPr>
          </a:p>
          <a:p>
            <a:pPr marL="342900" indent="-342900" algn="r">
              <a:spcBef>
                <a:spcPct val="20000"/>
              </a:spcBef>
              <a:buClr>
                <a:schemeClr val="bg2"/>
              </a:buClr>
              <a:buSzPct val="75000"/>
            </a:pPr>
            <a:endParaRPr lang="sr-Latn-CS" b="1" dirty="0">
              <a:solidFill>
                <a:srgbClr val="009900"/>
              </a:solidFill>
              <a:latin typeface="Arial Rounded MT Bold" pitchFamily="34" charset="0"/>
            </a:endParaRPr>
          </a:p>
        </p:txBody>
      </p:sp>
      <p:sp>
        <p:nvSpPr>
          <p:cNvPr id="25" name="Rectangle 6"/>
          <p:cNvSpPr>
            <a:spLocks noChangeArrowheads="1"/>
          </p:cNvSpPr>
          <p:nvPr/>
        </p:nvSpPr>
        <p:spPr bwMode="auto">
          <a:xfrm>
            <a:off x="6300192" y="764704"/>
            <a:ext cx="755576" cy="432048"/>
          </a:xfrm>
          <a:prstGeom prst="rect">
            <a:avLst/>
          </a:prstGeom>
          <a:noFill/>
          <a:ln w="9525">
            <a:noFill/>
            <a:miter lim="800000"/>
            <a:headEnd/>
            <a:tailEnd/>
          </a:ln>
        </p:spPr>
        <p:txBody>
          <a:bodyPr/>
          <a:lstStyle/>
          <a:p>
            <a:pPr marL="742950" lvl="1" indent="-285750">
              <a:spcBef>
                <a:spcPct val="20000"/>
              </a:spcBef>
              <a:buClr>
                <a:schemeClr val="accent2"/>
              </a:buClr>
              <a:buSzPct val="80000"/>
            </a:pPr>
            <a:r>
              <a:rPr lang="en-US" sz="2000" b="1" dirty="0">
                <a:solidFill>
                  <a:srgbClr val="C00000"/>
                </a:solidFill>
              </a:rPr>
              <a:t>c</a:t>
            </a:r>
            <a:endParaRPr lang="sr-Latn-CS" sz="2000" b="1" dirty="0">
              <a:solidFill>
                <a:srgbClr val="C00000"/>
              </a:solidFill>
            </a:endParaRPr>
          </a:p>
          <a:p>
            <a:pPr marL="342900" indent="-342900" algn="r">
              <a:spcBef>
                <a:spcPct val="20000"/>
              </a:spcBef>
              <a:buClr>
                <a:schemeClr val="bg2"/>
              </a:buClr>
              <a:buSzPct val="75000"/>
            </a:pPr>
            <a:endParaRPr lang="sr-Latn-CS" b="1" dirty="0">
              <a:solidFill>
                <a:srgbClr val="009900"/>
              </a:solidFill>
              <a:latin typeface="Arial Rounded MT Bold" pitchFamily="34" charset="0"/>
            </a:endParaRPr>
          </a:p>
        </p:txBody>
      </p:sp>
      <p:cxnSp>
        <p:nvCxnSpPr>
          <p:cNvPr id="27" name="Straight Connector 26"/>
          <p:cNvCxnSpPr/>
          <p:nvPr/>
        </p:nvCxnSpPr>
        <p:spPr>
          <a:xfrm>
            <a:off x="6516216" y="1916832"/>
            <a:ext cx="2088232" cy="144016"/>
          </a:xfrm>
          <a:prstGeom prst="line">
            <a:avLst/>
          </a:prstGeom>
          <a:ln w="38100">
            <a:solidFill>
              <a:srgbClr val="333399"/>
            </a:solidFill>
            <a:prstDash val="dash"/>
          </a:ln>
        </p:spPr>
        <p:style>
          <a:lnRef idx="1">
            <a:schemeClr val="accent1"/>
          </a:lnRef>
          <a:fillRef idx="0">
            <a:schemeClr val="accent1"/>
          </a:fillRef>
          <a:effectRef idx="0">
            <a:schemeClr val="accent1"/>
          </a:effectRef>
          <a:fontRef idx="minor">
            <a:schemeClr val="tx1"/>
          </a:fontRef>
        </p:style>
      </p:cxnSp>
      <p:sp>
        <p:nvSpPr>
          <p:cNvPr id="29" name="Rectangle 6"/>
          <p:cNvSpPr>
            <a:spLocks noChangeArrowheads="1"/>
          </p:cNvSpPr>
          <p:nvPr/>
        </p:nvSpPr>
        <p:spPr bwMode="auto">
          <a:xfrm>
            <a:off x="7092280" y="2060848"/>
            <a:ext cx="936104"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sz="2000" b="1" dirty="0">
                <a:solidFill>
                  <a:srgbClr val="C00000"/>
                </a:solidFill>
              </a:rPr>
              <a:t>min-1</a:t>
            </a:r>
            <a:endParaRPr lang="sr-Latn-CS" b="1" dirty="0">
              <a:solidFill>
                <a:srgbClr val="C00000"/>
              </a:solidFill>
              <a:latin typeface="Arial Rounded MT Bold" pitchFamily="34" charset="0"/>
            </a:endParaRPr>
          </a:p>
          <a:p>
            <a:pPr marL="742950" lvl="1" indent="-285750" algn="r">
              <a:spcBef>
                <a:spcPct val="20000"/>
              </a:spcBef>
              <a:buClr>
                <a:schemeClr val="accent2"/>
              </a:buClr>
              <a:buSzPct val="80000"/>
              <a:buFont typeface="Wingdings" pitchFamily="2" charset="2"/>
              <a:buChar char="¨"/>
            </a:pPr>
            <a:endParaRPr lang="sr-Latn-CS" b="1" dirty="0">
              <a:solidFill>
                <a:srgbClr val="C00000"/>
              </a:solidFill>
            </a:endParaRPr>
          </a:p>
        </p:txBody>
      </p:sp>
      <p:sp>
        <p:nvSpPr>
          <p:cNvPr id="39" name="Rectangle 6"/>
          <p:cNvSpPr>
            <a:spLocks noChangeArrowheads="1"/>
          </p:cNvSpPr>
          <p:nvPr/>
        </p:nvSpPr>
        <p:spPr bwMode="auto">
          <a:xfrm>
            <a:off x="0" y="4005064"/>
            <a:ext cx="9144000"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2000" dirty="0"/>
              <a:t> </a:t>
            </a:r>
            <a:r>
              <a:rPr lang="en-US" sz="1900" b="1" dirty="0"/>
              <a:t>Theorem</a:t>
            </a:r>
            <a:r>
              <a:rPr lang="en-US" sz="1900" dirty="0"/>
              <a:t>: Let </a:t>
            </a:r>
            <a:r>
              <a:rPr lang="en-US" sz="1900" b="1" dirty="0">
                <a:latin typeface="Cambria Math" pitchFamily="18" charset="0"/>
                <a:ea typeface="Cambria Math" pitchFamily="18" charset="0"/>
              </a:rPr>
              <a:t>T=</a:t>
            </a:r>
            <a:r>
              <a:rPr lang="sr-Latn-CS" sz="1900" b="1" dirty="0">
                <a:latin typeface="Cambria Math" pitchFamily="18" charset="0"/>
                <a:ea typeface="Cambria Math" pitchFamily="18" charset="0"/>
              </a:rPr>
              <a:t>(V,</a:t>
            </a:r>
            <a:r>
              <a:rPr lang="en-US" sz="1900" b="1" dirty="0">
                <a:latin typeface="Cambria Math" pitchFamily="18" charset="0"/>
                <a:ea typeface="Cambria Math" pitchFamily="18" charset="0"/>
              </a:rPr>
              <a:t> </a:t>
            </a:r>
            <a:r>
              <a:rPr lang="sr-Latn-CS" sz="1900" b="1" dirty="0">
                <a:latin typeface="Cambria Math" pitchFamily="18" charset="0"/>
                <a:ea typeface="Cambria Math" pitchFamily="18" charset="0"/>
              </a:rPr>
              <a:t>E</a:t>
            </a:r>
            <a:r>
              <a:rPr lang="en-US" sz="1900" b="1" baseline="-30000" dirty="0">
                <a:latin typeface="Cambria Math" pitchFamily="18" charset="0"/>
                <a:ea typeface="Cambria Math" pitchFamily="18" charset="0"/>
              </a:rPr>
              <a:t>T</a:t>
            </a:r>
            <a:r>
              <a:rPr lang="sr-Latn-CS" sz="1900" b="1" dirty="0">
                <a:latin typeface="Cambria Math" pitchFamily="18" charset="0"/>
                <a:ea typeface="Cambria Math" pitchFamily="18" charset="0"/>
              </a:rPr>
              <a:t>)</a:t>
            </a:r>
            <a:r>
              <a:rPr lang="en-US" sz="1900" dirty="0"/>
              <a:t> be </a:t>
            </a:r>
            <a:r>
              <a:rPr lang="en-US" sz="1900" dirty="0" err="1"/>
              <a:t>mst</a:t>
            </a:r>
            <a:r>
              <a:rPr lang="en-US" sz="1900" dirty="0"/>
              <a:t> on </a:t>
            </a:r>
            <a:r>
              <a:rPr lang="en-US" sz="1900" b="1" dirty="0">
                <a:latin typeface="Cambria Math" pitchFamily="18" charset="0"/>
                <a:ea typeface="Cambria Math" pitchFamily="18" charset="0"/>
              </a:rPr>
              <a:t>G=(V, E) </a:t>
            </a:r>
            <a:r>
              <a:rPr lang="en-US" sz="1900" dirty="0"/>
              <a:t>. Assume that some of the edges incident to a vertex </a:t>
            </a:r>
            <a:r>
              <a:rPr lang="en-US" sz="1900" b="1" dirty="0">
                <a:latin typeface="Cambria Math" pitchFamily="18" charset="0"/>
                <a:ea typeface="Cambria Math" pitchFamily="18" charset="0"/>
              </a:rPr>
              <a:t>w</a:t>
            </a:r>
            <a:r>
              <a:rPr lang="sr-Latn-CS" sz="1900" b="1" dirty="0">
                <a:latin typeface="Cambria Math" pitchFamily="18" charset="0"/>
                <a:ea typeface="Cambria Math" pitchFamily="18" charset="0"/>
              </a:rPr>
              <a:t>∊</a:t>
            </a:r>
            <a:r>
              <a:rPr lang="en-US" sz="1900" b="1" dirty="0">
                <a:latin typeface="Cambria Math" pitchFamily="18" charset="0"/>
                <a:ea typeface="Cambria Math" pitchFamily="18" charset="0"/>
              </a:rPr>
              <a:t> V </a:t>
            </a:r>
            <a:r>
              <a:rPr lang="en-US" sz="1900" dirty="0"/>
              <a:t> have decreased in cost. (This case includes the insertions of one or more edges incident to </a:t>
            </a:r>
            <a:r>
              <a:rPr lang="en-US" sz="1900" b="1" dirty="0">
                <a:latin typeface="Cambria Math" pitchFamily="18" charset="0"/>
                <a:ea typeface="Cambria Math" pitchFamily="18" charset="0"/>
              </a:rPr>
              <a:t>w</a:t>
            </a:r>
            <a:r>
              <a:rPr lang="en-US" sz="1900" dirty="0"/>
              <a:t>.) Then the </a:t>
            </a:r>
            <a:r>
              <a:rPr lang="en-US" sz="1900" dirty="0" err="1"/>
              <a:t>mst</a:t>
            </a:r>
            <a:r>
              <a:rPr lang="en-US" sz="1900" dirty="0"/>
              <a:t> can be updated in </a:t>
            </a:r>
            <a:r>
              <a:rPr lang="en-US" sz="1900" b="1" dirty="0">
                <a:latin typeface="Cambria Math" pitchFamily="18" charset="0"/>
                <a:ea typeface="Cambria Math" pitchFamily="18" charset="0"/>
              </a:rPr>
              <a:t>O(n)</a:t>
            </a:r>
            <a:r>
              <a:rPr lang="en-US" sz="1900" dirty="0"/>
              <a:t> steps.</a:t>
            </a:r>
          </a:p>
          <a:p>
            <a:pPr marL="742950" lvl="1" indent="-285750">
              <a:spcBef>
                <a:spcPct val="20000"/>
              </a:spcBef>
              <a:buClr>
                <a:schemeClr val="accent2"/>
              </a:buClr>
              <a:buSzPct val="80000"/>
              <a:buFont typeface="Wingdings" pitchFamily="2" charset="2"/>
              <a:buChar char="¨"/>
            </a:pPr>
            <a:r>
              <a:rPr lang="en-US" b="1" dirty="0">
                <a:latin typeface="Cambria Math" pitchFamily="18" charset="0"/>
                <a:ea typeface="Cambria Math" pitchFamily="18" charset="0"/>
              </a:rPr>
              <a:t>c((z, v)):= c((w, v))</a:t>
            </a:r>
            <a:r>
              <a:rPr lang="en-US" dirty="0"/>
              <a:t> and </a:t>
            </a:r>
            <a:r>
              <a:rPr lang="en-US" b="1" dirty="0">
                <a:latin typeface="Cambria Math" pitchFamily="18" charset="0"/>
                <a:ea typeface="Cambria Math" pitchFamily="18" charset="0"/>
              </a:rPr>
              <a:t>c((z, w)):= min</a:t>
            </a:r>
            <a:r>
              <a:rPr lang="en-US" b="1" baseline="-25000" dirty="0">
                <a:latin typeface="Cambria Math" pitchFamily="18" charset="0"/>
                <a:ea typeface="Cambria Math" pitchFamily="18" charset="0"/>
              </a:rPr>
              <a:t> </a:t>
            </a:r>
            <a:r>
              <a:rPr lang="en-US" b="1" baseline="-25000" dirty="0" err="1">
                <a:latin typeface="Cambria Math" pitchFamily="18" charset="0"/>
                <a:ea typeface="Cambria Math" pitchFamily="18" charset="0"/>
              </a:rPr>
              <a:t>e∊ET</a:t>
            </a:r>
            <a:r>
              <a:rPr lang="en-US" b="1" baseline="-25000" dirty="0">
                <a:latin typeface="Cambria Math" pitchFamily="18" charset="0"/>
                <a:ea typeface="Cambria Math" pitchFamily="18" charset="0"/>
              </a:rPr>
              <a:t> </a:t>
            </a:r>
            <a:r>
              <a:rPr lang="en-US" b="1" dirty="0">
                <a:latin typeface="Cambria Math" pitchFamily="18" charset="0"/>
                <a:ea typeface="Cambria Math" pitchFamily="18" charset="0"/>
              </a:rPr>
              <a:t> {c(e)}-1</a:t>
            </a:r>
          </a:p>
          <a:p>
            <a:pPr marL="742950" lvl="1" indent="-285750">
              <a:spcBef>
                <a:spcPct val="20000"/>
              </a:spcBef>
              <a:buClr>
                <a:schemeClr val="accent2"/>
              </a:buClr>
              <a:buSzPct val="80000"/>
              <a:buFont typeface="Wingdings" pitchFamily="2" charset="2"/>
              <a:buChar char="¨"/>
            </a:pPr>
            <a:r>
              <a:rPr lang="en-US" dirty="0" err="1">
                <a:latin typeface="+mj-lt"/>
                <a:ea typeface="Cambria Math" pitchFamily="18" charset="0"/>
              </a:rPr>
              <a:t>mst</a:t>
            </a:r>
            <a:r>
              <a:rPr lang="en-US" dirty="0">
                <a:latin typeface="+mj-lt"/>
                <a:ea typeface="Cambria Math" pitchFamily="18" charset="0"/>
              </a:rPr>
              <a:t> formed in </a:t>
            </a:r>
            <a:r>
              <a:rPr lang="en-US" b="1" dirty="0">
                <a:latin typeface="+mj-lt"/>
                <a:ea typeface="Cambria Math" pitchFamily="18" charset="0"/>
              </a:rPr>
              <a:t>Step 2 </a:t>
            </a:r>
            <a:r>
              <a:rPr lang="en-US" dirty="0">
                <a:latin typeface="+mj-lt"/>
                <a:ea typeface="Cambria Math" pitchFamily="18" charset="0"/>
              </a:rPr>
              <a:t>always contains </a:t>
            </a:r>
            <a:r>
              <a:rPr lang="en-US" b="1" dirty="0">
                <a:latin typeface="Cambria Math" pitchFamily="18" charset="0"/>
                <a:ea typeface="Cambria Math" pitchFamily="18" charset="0"/>
              </a:rPr>
              <a:t>(z, w) </a:t>
            </a:r>
            <a:r>
              <a:rPr lang="en-US" b="1" dirty="0">
                <a:latin typeface="+mj-lt"/>
                <a:ea typeface="Cambria Math" pitchFamily="18" charset="0"/>
              </a:rPr>
              <a:t> </a:t>
            </a:r>
            <a:r>
              <a:rPr lang="en-US" dirty="0">
                <a:latin typeface="+mj-lt"/>
                <a:ea typeface="Cambria Math" pitchFamily="18" charset="0"/>
              </a:rPr>
              <a:t>and after deletion of </a:t>
            </a:r>
            <a:r>
              <a:rPr lang="en-US" b="1" dirty="0">
                <a:latin typeface="Cambria Math" pitchFamily="18" charset="0"/>
                <a:ea typeface="Cambria Math" pitchFamily="18" charset="0"/>
              </a:rPr>
              <a:t>z</a:t>
            </a:r>
            <a:r>
              <a:rPr lang="en-US" dirty="0">
                <a:latin typeface="+mj-lt"/>
                <a:ea typeface="Cambria Math" pitchFamily="18" charset="0"/>
              </a:rPr>
              <a:t> the edges   </a:t>
            </a:r>
            <a:r>
              <a:rPr lang="en-US" b="1" dirty="0">
                <a:latin typeface="Cambria Math" pitchFamily="18" charset="0"/>
                <a:ea typeface="Cambria Math" pitchFamily="18" charset="0"/>
              </a:rPr>
              <a:t>(z, v)</a:t>
            </a:r>
            <a:r>
              <a:rPr lang="en-US" dirty="0">
                <a:latin typeface="+mj-lt"/>
                <a:ea typeface="Cambria Math" pitchFamily="18" charset="0"/>
              </a:rPr>
              <a:t> can be replaced by </a:t>
            </a:r>
            <a:r>
              <a:rPr lang="en-US" b="1" dirty="0">
                <a:latin typeface="Cambria Math" pitchFamily="18" charset="0"/>
                <a:ea typeface="Cambria Math" pitchFamily="18" charset="0"/>
              </a:rPr>
              <a:t>(w, v)</a:t>
            </a:r>
            <a:r>
              <a:rPr lang="en-US" dirty="0">
                <a:latin typeface="+mj-lt"/>
                <a:ea typeface="Cambria Math" pitchFamily="18" charset="0"/>
              </a:rPr>
              <a:t>  </a:t>
            </a:r>
          </a:p>
          <a:p>
            <a:pPr marL="742950" lvl="1" indent="-285750">
              <a:spcBef>
                <a:spcPct val="20000"/>
              </a:spcBef>
              <a:buClr>
                <a:schemeClr val="accent2"/>
              </a:buClr>
              <a:buSzPct val="80000"/>
              <a:buFont typeface="Wingdings" pitchFamily="2" charset="2"/>
              <a:buChar char="¨"/>
            </a:pPr>
            <a:r>
              <a:rPr lang="sr-Latn-CS" dirty="0"/>
              <a:t>each of the</a:t>
            </a:r>
            <a:r>
              <a:rPr lang="en-US" dirty="0"/>
              <a:t> three steps requires at most </a:t>
            </a:r>
            <a:r>
              <a:rPr lang="en-US" b="1" dirty="0">
                <a:latin typeface="Cambria Math" pitchFamily="18" charset="0"/>
                <a:ea typeface="Cambria Math" pitchFamily="18" charset="0"/>
              </a:rPr>
              <a:t>O(n)</a:t>
            </a:r>
            <a:r>
              <a:rPr lang="en-US" dirty="0"/>
              <a:t> steps.</a:t>
            </a:r>
            <a:endParaRPr lang="en-US" dirty="0">
              <a:latin typeface="+mj-lt"/>
              <a:ea typeface="Cambria Math" pitchFamily="18" charset="0"/>
            </a:endParaRPr>
          </a:p>
          <a:p>
            <a:pPr marL="285750" indent="-285750">
              <a:spcBef>
                <a:spcPct val="20000"/>
              </a:spcBef>
              <a:buClr>
                <a:schemeClr val="accent2"/>
              </a:buClr>
              <a:buSzPct val="80000"/>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
        <p:nvSpPr>
          <p:cNvPr id="19" name="Footer Placeholder 3"/>
          <p:cNvSpPr>
            <a:spLocks noGrp="1"/>
          </p:cNvSpPr>
          <p:nvPr>
            <p:ph type="ftr" sz="quarter" idx="11"/>
          </p:nvPr>
        </p:nvSpPr>
        <p:spPr>
          <a:xfrm>
            <a:off x="2771800" y="6546850"/>
            <a:ext cx="3600450" cy="311150"/>
          </a:xfrm>
          <a:noFill/>
        </p:spPr>
        <p:txBody>
          <a:bodyPr/>
          <a:lstStyle/>
          <a:p>
            <a:r>
              <a:rPr lang="en-US" dirty="0" err="1"/>
              <a:t>Kragujevac</a:t>
            </a:r>
            <a:r>
              <a:rPr lang="sr-Latn-CS" dirty="0"/>
              <a:t>, ju</a:t>
            </a:r>
            <a:r>
              <a:rPr lang="en-US" dirty="0"/>
              <a:t>l14</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ox(in)">
                                      <p:cBhvr>
                                        <p:cTn id="10" dur="500"/>
                                        <p:tgtEl>
                                          <p:spTgt spid="18"/>
                                        </p:tgtEl>
                                      </p:cBhvr>
                                    </p:animEffect>
                                  </p:childTnLst>
                                </p:cTn>
                              </p:par>
                              <p:par>
                                <p:cTn id="11" presetID="3" presetClass="entr" presetSubtype="1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box(in)">
                                      <p:cBhvr>
                                        <p:cTn id="16" dur="5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checkerboard(across)">
                                      <p:cBhvr>
                                        <p:cTn id="21" dur="500"/>
                                        <p:tgtEl>
                                          <p:spTgt spid="13"/>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box(in)">
                                      <p:cBhvr>
                                        <p:cTn id="24" dur="500"/>
                                        <p:tgtEl>
                                          <p:spTgt spid="21"/>
                                        </p:tgtEl>
                                      </p:cBhvr>
                                    </p:animEffect>
                                  </p:childTnLst>
                                </p:cTn>
                              </p:par>
                              <p:par>
                                <p:cTn id="25" presetID="4" presetClass="entr" presetSubtype="16"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ox(in)">
                                      <p:cBhvr>
                                        <p:cTn id="27" dur="500"/>
                                        <p:tgtEl>
                                          <p:spTgt spid="20"/>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box(in)">
                                      <p:cBhvr>
                                        <p:cTn id="30" dur="5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4" presetClass="entr" presetSubtype="16"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box(in)">
                                      <p:cBhvr>
                                        <p:cTn id="35" dur="500"/>
                                        <p:tgtEl>
                                          <p:spTgt spid="27"/>
                                        </p:tgtEl>
                                      </p:cBhvr>
                                    </p:animEffect>
                                  </p:childTnLst>
                                </p:cTn>
                              </p:par>
                              <p:par>
                                <p:cTn id="36" presetID="4" presetClass="entr" presetSubtype="16"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box(in)">
                                      <p:cBhvr>
                                        <p:cTn id="38" dur="500"/>
                                        <p:tgtEl>
                                          <p:spTgt spid="29"/>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ox(in)">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grpId="0" nodeType="click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checkerboard(across)">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2" grpId="0"/>
      <p:bldP spid="18" grpId="0"/>
      <p:bldP spid="21" grpId="0"/>
      <p:bldP spid="24" grpId="0"/>
      <p:bldP spid="25" grpId="0"/>
      <p:bldP spid="29"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3"/>
          <p:cNvSpPr>
            <a:spLocks noGrp="1" noChangeArrowheads="1"/>
          </p:cNvSpPr>
          <p:nvPr>
            <p:ph type="body" idx="1"/>
          </p:nvPr>
        </p:nvSpPr>
        <p:spPr>
          <a:xfrm>
            <a:off x="457200" y="1371600"/>
            <a:ext cx="8305800" cy="4724400"/>
          </a:xfrm>
        </p:spPr>
        <p:txBody>
          <a:bodyPr/>
          <a:lstStyle/>
          <a:p>
            <a:pPr marL="342900" indent="-342900">
              <a:tabLst>
                <a:tab pos="663575" algn="l"/>
              </a:tabLst>
            </a:pPr>
            <a:r>
              <a:rPr lang="en-US" dirty="0"/>
              <a:t>Many different method and algorithms:</a:t>
            </a:r>
          </a:p>
          <a:p>
            <a:pPr marL="742950" lvl="1" indent="-285750">
              <a:tabLst>
                <a:tab pos="663575" algn="l"/>
              </a:tabLst>
            </a:pPr>
            <a:r>
              <a:rPr lang="en-US" dirty="0"/>
              <a:t>For numeric and/or symbolic data</a:t>
            </a:r>
          </a:p>
          <a:p>
            <a:pPr marL="742950" lvl="1" indent="-285750">
              <a:tabLst>
                <a:tab pos="663575" algn="l"/>
              </a:tabLst>
            </a:pPr>
            <a:r>
              <a:rPr lang="en-US" dirty="0"/>
              <a:t>Deterministic vs. probabilistic</a:t>
            </a:r>
          </a:p>
          <a:p>
            <a:pPr marL="742950" lvl="1" indent="-285750">
              <a:tabLst>
                <a:tab pos="663575" algn="l"/>
              </a:tabLst>
            </a:pPr>
            <a:r>
              <a:rPr lang="en-US" dirty="0"/>
              <a:t>Exclusive vs. overlapping</a:t>
            </a:r>
          </a:p>
          <a:p>
            <a:pPr marL="742950" lvl="1" indent="-285750">
              <a:tabLst>
                <a:tab pos="663575" algn="l"/>
              </a:tabLst>
            </a:pPr>
            <a:r>
              <a:rPr lang="en-US" dirty="0"/>
              <a:t>Hierarchical vs. flat</a:t>
            </a:r>
          </a:p>
          <a:p>
            <a:pPr marL="742950" lvl="1" indent="-285750">
              <a:tabLst>
                <a:tab pos="663575" algn="l"/>
              </a:tabLst>
            </a:pPr>
            <a:r>
              <a:rPr lang="en-US" dirty="0"/>
              <a:t>Top-down vs. bottom-up</a:t>
            </a:r>
          </a:p>
        </p:txBody>
      </p:sp>
      <p:sp>
        <p:nvSpPr>
          <p:cNvPr id="6" name="Title 5"/>
          <p:cNvSpPr>
            <a:spLocks noGrp="1"/>
          </p:cNvSpPr>
          <p:nvPr>
            <p:ph type="title"/>
          </p:nvPr>
        </p:nvSpPr>
        <p:spPr/>
        <p:txBody>
          <a:bodyPr/>
          <a:lstStyle/>
          <a:p>
            <a:endParaRPr lang="sr-Latn-CS"/>
          </a:p>
        </p:txBody>
      </p:sp>
      <p:sp>
        <p:nvSpPr>
          <p:cNvPr id="7" name="Rectangle 2"/>
          <p:cNvSpPr txBox="1">
            <a:spLocks noChangeArrowheads="1"/>
          </p:cNvSpPr>
          <p:nvPr/>
        </p:nvSpPr>
        <p:spPr bwMode="auto">
          <a:xfrm>
            <a:off x="611560" y="260648"/>
            <a:ext cx="8229600" cy="5032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C</a:t>
            </a:r>
            <a:r>
              <a:rPr kumimoji="0" lang="en-US" sz="4000" b="0" i="0" u="none" strike="noStrike" kern="0" cap="none" spc="0" normalizeH="0" baseline="0" noProof="0" dirty="0" err="1">
                <a:ln>
                  <a:noFill/>
                </a:ln>
                <a:solidFill>
                  <a:schemeClr val="bg2"/>
                </a:solidFill>
                <a:effectLst>
                  <a:outerShdw blurRad="38100" dist="38100" dir="2700000" algn="tl">
                    <a:srgbClr val="C0C0C0"/>
                  </a:outerShdw>
                </a:effectLst>
                <a:uLnTx/>
                <a:uFillTx/>
                <a:latin typeface="+mj-lt"/>
                <a:ea typeface="+mj-ea"/>
                <a:cs typeface="+mj-cs"/>
              </a:rPr>
              <a:t>lustering</a:t>
            </a:r>
            <a:r>
              <a:rPr kumimoji="0" lang="en-U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rPr>
              <a:t> methods</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8" name="Footer Placeholder 3"/>
          <p:cNvSpPr>
            <a:spLocks noGrp="1"/>
          </p:cNvSpPr>
          <p:nvPr>
            <p:ph type="ftr" sz="quarter" idx="11"/>
          </p:nvPr>
        </p:nvSpPr>
        <p:spPr>
          <a:xfrm>
            <a:off x="2771800" y="6546850"/>
            <a:ext cx="3600450" cy="311150"/>
          </a:xfrm>
          <a:noFill/>
        </p:spPr>
        <p:txBody>
          <a:bodyPr/>
          <a:lstStyle/>
          <a:p>
            <a:r>
              <a:rPr lang="sr-Latn-CS" dirty="0"/>
              <a:t>Petnica, ju</a:t>
            </a:r>
            <a:r>
              <a:rPr lang="en-US" dirty="0"/>
              <a:t>l14</a:t>
            </a:r>
          </a:p>
        </p:txBody>
      </p:sp>
    </p:spTree>
  </p:cSld>
  <p:clrMapOvr>
    <a:masterClrMapping/>
  </p:clrMapOvr>
  <p:transition spd="slow">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1360512" y="1857364"/>
            <a:ext cx="6019800" cy="2209800"/>
          </a:xfrm>
        </p:spPr>
        <p:txBody>
          <a:bodyPr/>
          <a:lstStyle/>
          <a:p>
            <a:pPr eaLnBrk="1" hangingPunct="1"/>
            <a:r>
              <a:rPr lang="en-US" b="1" dirty="0"/>
              <a:t>Vertex and edge deletion</a:t>
            </a:r>
          </a:p>
        </p:txBody>
      </p:sp>
    </p:spTree>
  </p:cSld>
  <p:clrMapOvr>
    <a:masterClrMapping/>
  </p:clrMapOvr>
  <p:transition spd="slow">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AC63A7B-9499-4E4E-97ED-F23E50B5AB4E}" type="slidenum">
              <a:rPr lang="en-US" smtClean="0"/>
              <a:pPr>
                <a:defRPr/>
              </a:pPr>
              <a:t>51</a:t>
            </a:fld>
            <a:endParaRPr lang="en-US"/>
          </a:p>
        </p:txBody>
      </p:sp>
      <p:sp>
        <p:nvSpPr>
          <p:cNvPr id="39" name="Date Placeholder 5"/>
          <p:cNvSpPr>
            <a:spLocks noGrp="1"/>
          </p:cNvSpPr>
          <p:nvPr>
            <p:ph type="dt" sz="quarter" idx="10"/>
          </p:nvPr>
        </p:nvSpPr>
        <p:spPr>
          <a:xfrm>
            <a:off x="457200" y="6408738"/>
            <a:ext cx="2133600" cy="311150"/>
          </a:xfrm>
          <a:noFill/>
        </p:spPr>
        <p:txBody>
          <a:bodyPr/>
          <a:lstStyle/>
          <a:p>
            <a:r>
              <a:rPr lang="en-US" dirty="0"/>
              <a:t>Milan </a:t>
            </a:r>
            <a:r>
              <a:rPr lang="en-US" dirty="0" err="1"/>
              <a:t>Ba</a:t>
            </a:r>
            <a:r>
              <a:rPr lang="sr-Latn-CS" dirty="0"/>
              <a:t>šić</a:t>
            </a:r>
            <a:endParaRPr lang="en-US" dirty="0"/>
          </a:p>
        </p:txBody>
      </p:sp>
      <p:sp>
        <p:nvSpPr>
          <p:cNvPr id="40" name="Footer Placeholder 3"/>
          <p:cNvSpPr>
            <a:spLocks noGrp="1"/>
          </p:cNvSpPr>
          <p:nvPr>
            <p:ph type="ftr" sz="quarter" idx="11"/>
          </p:nvPr>
        </p:nvSpPr>
        <p:spPr>
          <a:xfrm>
            <a:off x="2771775" y="6408738"/>
            <a:ext cx="3600450" cy="311150"/>
          </a:xfrm>
          <a:noFill/>
        </p:spPr>
        <p:txBody>
          <a:bodyPr/>
          <a:lstStyle/>
          <a:p>
            <a:r>
              <a:rPr lang="sr-Latn-CS" dirty="0"/>
              <a:t>Kragujevac, ju</a:t>
            </a:r>
            <a:r>
              <a:rPr lang="en-US" dirty="0"/>
              <a:t>l</a:t>
            </a:r>
            <a:r>
              <a:rPr lang="sr-Latn-CS" dirty="0"/>
              <a:t> </a:t>
            </a:r>
            <a:r>
              <a:rPr lang="en-US" dirty="0"/>
              <a:t>14</a:t>
            </a:r>
          </a:p>
        </p:txBody>
      </p:sp>
      <p:sp>
        <p:nvSpPr>
          <p:cNvPr id="43" name="Isosceles Triangle 42"/>
          <p:cNvSpPr/>
          <p:nvPr/>
        </p:nvSpPr>
        <p:spPr>
          <a:xfrm>
            <a:off x="5652120" y="2564904"/>
            <a:ext cx="1728192" cy="1656184"/>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48" name="Rectangle 6"/>
          <p:cNvSpPr>
            <a:spLocks noChangeArrowheads="1"/>
          </p:cNvSpPr>
          <p:nvPr/>
        </p:nvSpPr>
        <p:spPr bwMode="auto">
          <a:xfrm>
            <a:off x="5580112" y="2420888"/>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sz="2000" b="1" dirty="0"/>
              <a:t>r</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52" name="Rectangle 6"/>
          <p:cNvSpPr>
            <a:spLocks noChangeArrowheads="1"/>
          </p:cNvSpPr>
          <p:nvPr/>
        </p:nvSpPr>
        <p:spPr bwMode="auto">
          <a:xfrm>
            <a:off x="6156176" y="2924944"/>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sz="2000" b="1" dirty="0"/>
              <a:t>T’(r)</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57" name="Rectangle 6"/>
          <p:cNvSpPr>
            <a:spLocks noChangeArrowheads="1"/>
          </p:cNvSpPr>
          <p:nvPr/>
        </p:nvSpPr>
        <p:spPr bwMode="auto">
          <a:xfrm>
            <a:off x="0" y="908720"/>
            <a:ext cx="6012160"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sz="2000" b="1" dirty="0">
                <a:latin typeface="Cambria Math" pitchFamily="18" charset="0"/>
                <a:ea typeface="Cambria Math" pitchFamily="18" charset="0"/>
              </a:rPr>
              <a:t>T’</a:t>
            </a:r>
            <a:r>
              <a:rPr lang="en-US" sz="1850" b="1" dirty="0"/>
              <a:t>(r)</a:t>
            </a:r>
            <a:r>
              <a:rPr lang="en-US" sz="1850" dirty="0"/>
              <a:t> - </a:t>
            </a:r>
            <a:r>
              <a:rPr lang="en-US" sz="1850" dirty="0" err="1"/>
              <a:t>subtree</a:t>
            </a:r>
            <a:r>
              <a:rPr lang="en-US" sz="1850" dirty="0"/>
              <a:t> of </a:t>
            </a:r>
            <a:r>
              <a:rPr lang="sr-Latn-CS" sz="2000" b="1" dirty="0">
                <a:latin typeface="Cambria Math" pitchFamily="18" charset="0"/>
                <a:ea typeface="Cambria Math" pitchFamily="18" charset="0"/>
              </a:rPr>
              <a:t>T’</a:t>
            </a:r>
            <a:r>
              <a:rPr lang="en-US" sz="1850" dirty="0"/>
              <a:t> which is formed when considering </a:t>
            </a:r>
            <a:r>
              <a:rPr lang="en-US" sz="2000" b="1" dirty="0">
                <a:latin typeface="Cambria Math" pitchFamily="18" charset="0"/>
                <a:ea typeface="Cambria Math" pitchFamily="18" charset="0"/>
                <a:cs typeface="Courier New" pitchFamily="49" charset="0"/>
              </a:rPr>
              <a:t>r</a:t>
            </a:r>
            <a:r>
              <a:rPr lang="en-US" sz="1850" dirty="0"/>
              <a:t> as the root</a:t>
            </a:r>
          </a:p>
          <a:p>
            <a:pPr marL="342900" lvl="1" indent="-342900">
              <a:spcBef>
                <a:spcPct val="20000"/>
              </a:spcBef>
              <a:buClr>
                <a:schemeClr val="bg2"/>
              </a:buClr>
              <a:buSzPct val="75000"/>
              <a:buFont typeface="Wingdings" pitchFamily="2" charset="2"/>
              <a:buChar char="n"/>
            </a:pPr>
            <a:r>
              <a:rPr lang="en-US" b="1" dirty="0">
                <a:latin typeface="Cambria Math" pitchFamily="18" charset="0"/>
                <a:ea typeface="Cambria Math" pitchFamily="18" charset="0"/>
              </a:rPr>
              <a:t>D</a:t>
            </a:r>
            <a:r>
              <a:rPr lang="en-US" b="1" dirty="0"/>
              <a:t>(r) </a:t>
            </a:r>
            <a:r>
              <a:rPr lang="en-US" dirty="0"/>
              <a:t>–</a:t>
            </a:r>
            <a:r>
              <a:rPr lang="sr-Latn-CS" dirty="0"/>
              <a:t> </a:t>
            </a:r>
            <a:r>
              <a:rPr lang="en-US" dirty="0"/>
              <a:t>vertex in </a:t>
            </a:r>
            <a:r>
              <a:rPr lang="sr-Latn-CS" b="1" dirty="0">
                <a:latin typeface="Cambria Math" pitchFamily="18" charset="0"/>
                <a:ea typeface="Cambria Math" pitchFamily="18" charset="0"/>
              </a:rPr>
              <a:t>T’</a:t>
            </a:r>
            <a:r>
              <a:rPr lang="en-US" dirty="0"/>
              <a:t> such that </a:t>
            </a:r>
            <a:r>
              <a:rPr lang="sr-Latn-CS" dirty="0"/>
              <a:t>among </a:t>
            </a:r>
            <a:r>
              <a:rPr lang="sr-Latn-CS" b="1" dirty="0">
                <a:latin typeface="Cambria Math" pitchFamily="18" charset="0"/>
                <a:ea typeface="Cambria Math" pitchFamily="18" charset="0"/>
              </a:rPr>
              <a:t>(</a:t>
            </a:r>
            <a:r>
              <a:rPr lang="en-US" b="1" dirty="0">
                <a:latin typeface="Cambria Math" pitchFamily="18" charset="0"/>
                <a:ea typeface="Cambria Math" pitchFamily="18" charset="0"/>
              </a:rPr>
              <a:t>D(</a:t>
            </a:r>
            <a:r>
              <a:rPr lang="sr-Latn-CS" b="1" dirty="0">
                <a:latin typeface="Cambria Math" pitchFamily="18" charset="0"/>
                <a:ea typeface="Cambria Math" pitchFamily="18" charset="0"/>
              </a:rPr>
              <a:t>r</a:t>
            </a:r>
            <a:r>
              <a:rPr lang="en-US" b="1" dirty="0">
                <a:latin typeface="Cambria Math" pitchFamily="18" charset="0"/>
                <a:ea typeface="Cambria Math" pitchFamily="18" charset="0"/>
              </a:rPr>
              <a:t>), v</a:t>
            </a:r>
            <a:r>
              <a:rPr lang="sr-Latn-CS" b="1" dirty="0">
                <a:latin typeface="Cambria Math" pitchFamily="18" charset="0"/>
                <a:ea typeface="Cambria Math" pitchFamily="18" charset="0"/>
              </a:rPr>
              <a:t>)</a:t>
            </a:r>
            <a:r>
              <a:rPr lang="en-US" b="1" dirty="0">
                <a:latin typeface="Cambria Math" pitchFamily="18" charset="0"/>
                <a:ea typeface="Cambria Math" pitchFamily="18" charset="0"/>
              </a:rPr>
              <a:t> </a:t>
            </a:r>
            <a:r>
              <a:rPr lang="en-US" dirty="0"/>
              <a:t>is the edge with smallest coast among all the edges between v and the vertices of </a:t>
            </a:r>
            <a:r>
              <a:rPr lang="sr-Latn-CS" b="1" dirty="0">
                <a:latin typeface="Cambria Math" pitchFamily="18" charset="0"/>
                <a:ea typeface="Cambria Math" pitchFamily="18" charset="0"/>
              </a:rPr>
              <a:t>T’</a:t>
            </a:r>
            <a:r>
              <a:rPr lang="en-US" b="1" dirty="0"/>
              <a:t>(r) </a:t>
            </a:r>
            <a:endParaRPr lang="sr-Latn-CS" b="1" dirty="0">
              <a:solidFill>
                <a:srgbClr val="C00000"/>
              </a:solidFill>
            </a:endParaRPr>
          </a:p>
        </p:txBody>
      </p:sp>
      <p:cxnSp>
        <p:nvCxnSpPr>
          <p:cNvPr id="22" name="Straight Arrow Connector 21"/>
          <p:cNvCxnSpPr/>
          <p:nvPr/>
        </p:nvCxnSpPr>
        <p:spPr>
          <a:xfrm flipH="1">
            <a:off x="6516216" y="2132856"/>
            <a:ext cx="144016" cy="432048"/>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7092280" y="1268760"/>
            <a:ext cx="504056" cy="288032"/>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7596336" y="1268760"/>
            <a:ext cx="216024" cy="360040"/>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7596336" y="1268760"/>
            <a:ext cx="936104" cy="288032"/>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54" name="Rectangle 6"/>
          <p:cNvSpPr>
            <a:spLocks noChangeArrowheads="1"/>
          </p:cNvSpPr>
          <p:nvPr/>
        </p:nvSpPr>
        <p:spPr bwMode="auto">
          <a:xfrm>
            <a:off x="7236296" y="836712"/>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sz="2000" b="1" dirty="0"/>
              <a:t>v</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cxnSp>
        <p:nvCxnSpPr>
          <p:cNvPr id="65" name="Straight Arrow Connector 64"/>
          <p:cNvCxnSpPr/>
          <p:nvPr/>
        </p:nvCxnSpPr>
        <p:spPr>
          <a:xfrm flipV="1">
            <a:off x="6732240" y="1196752"/>
            <a:ext cx="881844" cy="2664296"/>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71" name="Rectangle 6"/>
          <p:cNvSpPr>
            <a:spLocks noChangeArrowheads="1"/>
          </p:cNvSpPr>
          <p:nvPr/>
        </p:nvSpPr>
        <p:spPr bwMode="auto">
          <a:xfrm>
            <a:off x="5976664" y="3717032"/>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sz="2000" b="1" dirty="0"/>
              <a:t>D(r)</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72" name="Isosceles Triangle 71"/>
          <p:cNvSpPr/>
          <p:nvPr/>
        </p:nvSpPr>
        <p:spPr>
          <a:xfrm>
            <a:off x="7596336" y="2420888"/>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73" name="Isosceles Triangle 72"/>
          <p:cNvSpPr/>
          <p:nvPr/>
        </p:nvSpPr>
        <p:spPr>
          <a:xfrm>
            <a:off x="8487544" y="2348880"/>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77" name="Rectangle 6"/>
          <p:cNvSpPr>
            <a:spLocks noChangeArrowheads="1"/>
          </p:cNvSpPr>
          <p:nvPr/>
        </p:nvSpPr>
        <p:spPr bwMode="auto">
          <a:xfrm>
            <a:off x="6948264" y="620688"/>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sz="2000" b="1" dirty="0"/>
              <a:t>T’</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79" name="Rectangle 2"/>
          <p:cNvSpPr>
            <a:spLocks noGrp="1" noChangeArrowheads="1"/>
          </p:cNvSpPr>
          <p:nvPr>
            <p:ph type="title"/>
          </p:nvPr>
        </p:nvSpPr>
        <p:spPr>
          <a:xfrm>
            <a:off x="251520" y="261466"/>
            <a:ext cx="8229600" cy="503238"/>
          </a:xfrm>
        </p:spPr>
        <p:txBody>
          <a:bodyPr/>
          <a:lstStyle/>
          <a:p>
            <a:pPr algn="ctr" eaLnBrk="1" hangingPunct="1">
              <a:defRPr/>
            </a:pPr>
            <a:r>
              <a:rPr lang="en-US" sz="3400" dirty="0">
                <a:solidFill>
                  <a:schemeClr val="bg2"/>
                </a:solidFill>
                <a:effectLst>
                  <a:outerShdw blurRad="38100" dist="38100" dir="2700000" algn="tl">
                    <a:srgbClr val="C0C0C0"/>
                  </a:outerShdw>
                </a:effectLst>
              </a:rPr>
              <a:t>Auxiliary algorithm</a:t>
            </a:r>
            <a:endParaRPr lang="sr-Latn-CS" sz="3400" dirty="0">
              <a:solidFill>
                <a:schemeClr val="bg2"/>
              </a:solidFill>
              <a:effectLst>
                <a:outerShdw blurRad="38100" dist="38100" dir="2700000" algn="tl">
                  <a:srgbClr val="C0C0C0"/>
                </a:outerShdw>
              </a:effectLst>
            </a:endParaRPr>
          </a:p>
        </p:txBody>
      </p:sp>
      <p:sp>
        <p:nvSpPr>
          <p:cNvPr id="21" name="Rectangle 6"/>
          <p:cNvSpPr>
            <a:spLocks noChangeArrowheads="1"/>
          </p:cNvSpPr>
          <p:nvPr/>
        </p:nvSpPr>
        <p:spPr bwMode="auto">
          <a:xfrm>
            <a:off x="0" y="2708920"/>
            <a:ext cx="6012160"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1850" dirty="0"/>
              <a:t> Algorithm </a:t>
            </a:r>
            <a:r>
              <a:rPr lang="en-US" sz="1850" b="1" dirty="0"/>
              <a:t>DIST</a:t>
            </a:r>
            <a:r>
              <a:rPr lang="en-US" sz="1850" dirty="0"/>
              <a:t> finds </a:t>
            </a:r>
            <a:r>
              <a:rPr lang="en-US" sz="2000" b="1" dirty="0">
                <a:latin typeface="Cambria Math" pitchFamily="18" charset="0"/>
                <a:ea typeface="Cambria Math" pitchFamily="18" charset="0"/>
              </a:rPr>
              <a:t>D</a:t>
            </a:r>
            <a:r>
              <a:rPr lang="en-US" sz="2000" b="1" dirty="0"/>
              <a:t>(r)</a:t>
            </a:r>
            <a:r>
              <a:rPr lang="en-US" sz="1850" dirty="0"/>
              <a:t> for all </a:t>
            </a:r>
            <a:r>
              <a:rPr lang="en-US" sz="2000" b="1" dirty="0">
                <a:latin typeface="Cambria Math" pitchFamily="18" charset="0"/>
                <a:ea typeface="Cambria Math" pitchFamily="18" charset="0"/>
              </a:rPr>
              <a:t>r</a:t>
            </a:r>
            <a:r>
              <a:rPr lang="sr-Latn-CS" sz="2000" b="1" dirty="0">
                <a:latin typeface="Cambria Math" pitchFamily="18" charset="0"/>
                <a:ea typeface="Cambria Math" pitchFamily="18" charset="0"/>
              </a:rPr>
              <a:t> ∊</a:t>
            </a:r>
            <a:r>
              <a:rPr lang="en-US" sz="2000" b="1" dirty="0">
                <a:latin typeface="Cambria Math" pitchFamily="18" charset="0"/>
                <a:ea typeface="Cambria Math" pitchFamily="18" charset="0"/>
              </a:rPr>
              <a:t> V’∖ {v}</a:t>
            </a:r>
            <a:endParaRPr lang="en-US" sz="1850" dirty="0"/>
          </a:p>
          <a:p>
            <a:pPr marL="342900" lvl="1" indent="-342900">
              <a:spcBef>
                <a:spcPct val="20000"/>
              </a:spcBef>
              <a:buClr>
                <a:schemeClr val="bg2"/>
              </a:buClr>
              <a:buSzPct val="75000"/>
              <a:buFont typeface="Wingdings" pitchFamily="2" charset="2"/>
              <a:buChar char="n"/>
            </a:pPr>
            <a:r>
              <a:rPr lang="en-US" b="1" i="1" dirty="0"/>
              <a:t>Input</a:t>
            </a:r>
            <a:r>
              <a:rPr lang="en-US" dirty="0"/>
              <a:t>:  </a:t>
            </a:r>
            <a:r>
              <a:rPr lang="en-US" dirty="0" err="1"/>
              <a:t>mst</a:t>
            </a:r>
            <a:r>
              <a:rPr lang="en-US" dirty="0"/>
              <a:t> </a:t>
            </a:r>
            <a:r>
              <a:rPr lang="en-US" sz="2000" b="1" dirty="0">
                <a:latin typeface="Cambria Math" pitchFamily="18" charset="0"/>
                <a:ea typeface="Cambria Math" pitchFamily="18" charset="0"/>
              </a:rPr>
              <a:t>T=</a:t>
            </a:r>
            <a:r>
              <a:rPr lang="sr-Latn-CS" sz="2000" b="1" dirty="0">
                <a:latin typeface="Cambria Math" pitchFamily="18" charset="0"/>
                <a:ea typeface="Cambria Math" pitchFamily="18" charset="0"/>
              </a:rPr>
              <a:t>(V,</a:t>
            </a:r>
            <a:r>
              <a:rPr lang="en-US" sz="2000" b="1" dirty="0">
                <a:latin typeface="Cambria Math" pitchFamily="18" charset="0"/>
                <a:ea typeface="Cambria Math" pitchFamily="18" charset="0"/>
              </a:rPr>
              <a:t> </a:t>
            </a:r>
            <a:r>
              <a:rPr lang="sr-Latn-CS" sz="2000" b="1" dirty="0">
                <a:latin typeface="Cambria Math" pitchFamily="18" charset="0"/>
                <a:ea typeface="Cambria Math" pitchFamily="18" charset="0"/>
              </a:rPr>
              <a:t>E</a:t>
            </a:r>
            <a:r>
              <a:rPr lang="en-US" sz="2000" b="1" baseline="-30000" dirty="0">
                <a:latin typeface="Cambria Math" pitchFamily="18" charset="0"/>
                <a:ea typeface="Cambria Math" pitchFamily="18" charset="0"/>
              </a:rPr>
              <a:t>T</a:t>
            </a:r>
            <a:r>
              <a:rPr lang="sr-Latn-CS" sz="2000" b="1" dirty="0">
                <a:latin typeface="Cambria Math" pitchFamily="18" charset="0"/>
                <a:ea typeface="Cambria Math" pitchFamily="18" charset="0"/>
              </a:rPr>
              <a:t>)</a:t>
            </a:r>
            <a:r>
              <a:rPr lang="en-US" dirty="0"/>
              <a:t> and </a:t>
            </a:r>
            <a:r>
              <a:rPr lang="en-US" b="1" dirty="0">
                <a:latin typeface="Cambria Math" pitchFamily="18" charset="0"/>
                <a:ea typeface="Cambria Math" pitchFamily="18" charset="0"/>
              </a:rPr>
              <a:t>T’=</a:t>
            </a:r>
            <a:r>
              <a:rPr lang="sr-Latn-CS" b="1" dirty="0">
                <a:latin typeface="Cambria Math" pitchFamily="18" charset="0"/>
                <a:ea typeface="Cambria Math" pitchFamily="18" charset="0"/>
              </a:rPr>
              <a:t>(V</a:t>
            </a:r>
            <a:r>
              <a:rPr lang="en-US" b="1" dirty="0">
                <a:latin typeface="Cambria Math" pitchFamily="18" charset="0"/>
                <a:ea typeface="Cambria Math" pitchFamily="18" charset="0"/>
              </a:rPr>
              <a:t>’, </a:t>
            </a:r>
            <a:r>
              <a:rPr lang="sr-Latn-CS" b="1" dirty="0">
                <a:latin typeface="Cambria Math" pitchFamily="18" charset="0"/>
                <a:ea typeface="Cambria Math" pitchFamily="18" charset="0"/>
              </a:rPr>
              <a:t>E</a:t>
            </a:r>
            <a:r>
              <a:rPr lang="en-US" b="1" baseline="-30000" dirty="0">
                <a:latin typeface="Cambria Math" pitchFamily="18" charset="0"/>
                <a:ea typeface="Cambria Math" pitchFamily="18" charset="0"/>
              </a:rPr>
              <a:t>T’</a:t>
            </a:r>
            <a:r>
              <a:rPr lang="sr-Latn-CS" b="1" dirty="0">
                <a:latin typeface="Cambria Math" pitchFamily="18" charset="0"/>
                <a:ea typeface="Cambria Math" pitchFamily="18" charset="0"/>
              </a:rPr>
              <a:t>) </a:t>
            </a:r>
            <a:r>
              <a:rPr lang="en-US" dirty="0"/>
              <a:t>with </a:t>
            </a:r>
            <a:r>
              <a:rPr lang="sr-Latn-CS" b="1" dirty="0">
                <a:latin typeface="Cambria Math" pitchFamily="18" charset="0"/>
                <a:ea typeface="Cambria Math" pitchFamily="18" charset="0"/>
              </a:rPr>
              <a:t>V</a:t>
            </a:r>
            <a:r>
              <a:rPr lang="en-US" b="1" dirty="0">
                <a:latin typeface="Cambria Math" pitchFamily="18" charset="0"/>
                <a:ea typeface="Cambria Math" pitchFamily="18" charset="0"/>
              </a:rPr>
              <a:t> </a:t>
            </a:r>
            <a:r>
              <a:rPr lang="en-US" b="1" dirty="0">
                <a:latin typeface="Cambria Math"/>
                <a:ea typeface="Cambria Math"/>
              </a:rPr>
              <a:t>⊆</a:t>
            </a:r>
            <a:r>
              <a:rPr lang="sr-Latn-CS" b="1" dirty="0">
                <a:latin typeface="Cambria Math" pitchFamily="18" charset="0"/>
                <a:ea typeface="Cambria Math" pitchFamily="18" charset="0"/>
              </a:rPr>
              <a:t> V</a:t>
            </a:r>
            <a:r>
              <a:rPr lang="en-US" b="1" dirty="0">
                <a:latin typeface="Cambria Math" pitchFamily="18" charset="0"/>
                <a:ea typeface="Cambria Math" pitchFamily="18" charset="0"/>
              </a:rPr>
              <a:t>’</a:t>
            </a:r>
            <a:r>
              <a:rPr lang="en-US" dirty="0"/>
              <a:t>  and </a:t>
            </a:r>
            <a:r>
              <a:rPr lang="sr-Latn-CS" b="1" dirty="0">
                <a:latin typeface="Cambria Math" pitchFamily="18" charset="0"/>
                <a:ea typeface="Cambria Math" pitchFamily="18" charset="0"/>
              </a:rPr>
              <a:t>E</a:t>
            </a:r>
            <a:r>
              <a:rPr lang="en-US" b="1" baseline="-30000" dirty="0">
                <a:latin typeface="Cambria Math" pitchFamily="18" charset="0"/>
                <a:ea typeface="Cambria Math" pitchFamily="18" charset="0"/>
              </a:rPr>
              <a:t>T’</a:t>
            </a:r>
            <a:r>
              <a:rPr lang="en-US" dirty="0"/>
              <a:t> </a:t>
            </a:r>
            <a:r>
              <a:rPr lang="en-US" sz="2000" b="1" dirty="0">
                <a:latin typeface="Cambria Math"/>
                <a:ea typeface="Cambria Math"/>
              </a:rPr>
              <a:t>⊆</a:t>
            </a:r>
            <a:r>
              <a:rPr lang="sr-Latn-CS" sz="2000" b="1" dirty="0">
                <a:latin typeface="Cambria Math" pitchFamily="18" charset="0"/>
                <a:ea typeface="Cambria Math" pitchFamily="18" charset="0"/>
              </a:rPr>
              <a:t> E</a:t>
            </a:r>
            <a:r>
              <a:rPr lang="en-US" sz="2000" b="1" baseline="-30000" dirty="0">
                <a:latin typeface="Cambria Math" pitchFamily="18" charset="0"/>
                <a:ea typeface="Cambria Math" pitchFamily="18" charset="0"/>
              </a:rPr>
              <a:t>T </a:t>
            </a:r>
            <a:r>
              <a:rPr lang="en-US" sz="2000" baseline="-30000" dirty="0">
                <a:latin typeface="Cambria Math" pitchFamily="18" charset="0"/>
                <a:ea typeface="Cambria Math" pitchFamily="18" charset="0"/>
              </a:rPr>
              <a:t> </a:t>
            </a:r>
            <a:r>
              <a:rPr lang="en-US" dirty="0"/>
              <a:t>and the vertex </a:t>
            </a:r>
            <a:r>
              <a:rPr lang="en-US" b="1" dirty="0">
                <a:latin typeface="Cambria Math" pitchFamily="18" charset="0"/>
                <a:ea typeface="Cambria Math" pitchFamily="18" charset="0"/>
              </a:rPr>
              <a:t>v</a:t>
            </a:r>
            <a:r>
              <a:rPr lang="en-US" dirty="0"/>
              <a:t>  as the root of  </a:t>
            </a:r>
            <a:r>
              <a:rPr lang="en-US" b="1" dirty="0">
                <a:latin typeface="Cambria Math" pitchFamily="18" charset="0"/>
                <a:ea typeface="Cambria Math" pitchFamily="18" charset="0"/>
              </a:rPr>
              <a:t>T’</a:t>
            </a:r>
            <a:r>
              <a:rPr lang="en-US" dirty="0"/>
              <a:t> </a:t>
            </a:r>
          </a:p>
          <a:p>
            <a:pPr marL="342900" lvl="1" indent="-342900">
              <a:spcBef>
                <a:spcPct val="20000"/>
              </a:spcBef>
              <a:buClr>
                <a:schemeClr val="bg2"/>
              </a:buClr>
              <a:buSzPct val="75000"/>
              <a:buFont typeface="Wingdings" pitchFamily="2" charset="2"/>
              <a:buChar char="n"/>
            </a:pPr>
            <a:r>
              <a:rPr lang="en-US" b="1" i="1" dirty="0"/>
              <a:t>Output</a:t>
            </a:r>
            <a:r>
              <a:rPr lang="en-US" dirty="0"/>
              <a:t>: The array </a:t>
            </a:r>
            <a:r>
              <a:rPr lang="en-US" b="1" dirty="0">
                <a:latin typeface="Cambria Math" pitchFamily="18" charset="0"/>
                <a:ea typeface="Cambria Math" pitchFamily="18" charset="0"/>
              </a:rPr>
              <a:t>D</a:t>
            </a:r>
            <a:r>
              <a:rPr lang="en-US" b="1" dirty="0"/>
              <a:t>(r)</a:t>
            </a:r>
            <a:r>
              <a:rPr lang="en-US" dirty="0"/>
              <a:t>, </a:t>
            </a:r>
            <a:r>
              <a:rPr lang="en-US" b="1" dirty="0">
                <a:latin typeface="Cambria Math" pitchFamily="18" charset="0"/>
                <a:ea typeface="Cambria Math" pitchFamily="18" charset="0"/>
              </a:rPr>
              <a:t>r</a:t>
            </a:r>
            <a:r>
              <a:rPr lang="sr-Latn-CS" b="1" dirty="0">
                <a:latin typeface="Cambria Math" pitchFamily="18" charset="0"/>
                <a:ea typeface="Cambria Math" pitchFamily="18" charset="0"/>
              </a:rPr>
              <a:t> ∊</a:t>
            </a:r>
            <a:r>
              <a:rPr lang="en-US" b="1" dirty="0">
                <a:latin typeface="Cambria Math" pitchFamily="18" charset="0"/>
                <a:ea typeface="Cambria Math" pitchFamily="18" charset="0"/>
              </a:rPr>
              <a:t> V’∖ {v}</a:t>
            </a:r>
          </a:p>
          <a:p>
            <a:pPr marL="342900" lvl="1" indent="-342900">
              <a:spcBef>
                <a:spcPct val="20000"/>
              </a:spcBef>
              <a:buClr>
                <a:schemeClr val="bg2"/>
              </a:buClr>
              <a:buSzPct val="75000"/>
              <a:buFont typeface="Wingdings" pitchFamily="2" charset="2"/>
              <a:buChar char="n"/>
            </a:pPr>
            <a:r>
              <a:rPr lang="en-US" sz="1600" b="1" i="1" dirty="0">
                <a:latin typeface="Courier New" pitchFamily="49" charset="0"/>
                <a:cs typeface="Courier New" pitchFamily="49" charset="0"/>
              </a:rPr>
              <a:t>begin </a:t>
            </a:r>
            <a:r>
              <a:rPr lang="en-US" sz="1600" b="1" i="1" dirty="0">
                <a:latin typeface="Courier New" pitchFamily="49" charset="0"/>
                <a:ea typeface="Cambria Math"/>
                <a:cs typeface="Courier New" pitchFamily="49" charset="0"/>
              </a:rPr>
              <a:t>(*main program*)</a:t>
            </a:r>
          </a:p>
          <a:p>
            <a:pPr marL="342900" lvl="1" indent="-342900">
              <a:spcBef>
                <a:spcPct val="20000"/>
              </a:spcBef>
              <a:buClr>
                <a:schemeClr val="bg2"/>
              </a:buClr>
              <a:buSzPct val="75000"/>
            </a:pPr>
            <a:r>
              <a:rPr lang="en-US" sz="1600" b="1" i="1" dirty="0">
                <a:latin typeface="Courier New" pitchFamily="49" charset="0"/>
                <a:ea typeface="Cambria Math"/>
                <a:cs typeface="Courier New" pitchFamily="49" charset="0"/>
              </a:rPr>
              <a:t>  (*”0”/”1”-characteristic function on V’, ”old”/”new”-</a:t>
            </a:r>
            <a:r>
              <a:rPr lang="en-US" sz="1600" b="1" i="1" dirty="0" err="1">
                <a:latin typeface="Courier New" pitchFamily="49" charset="0"/>
                <a:ea typeface="Cambria Math"/>
                <a:cs typeface="Courier New" pitchFamily="49" charset="0"/>
              </a:rPr>
              <a:t>uvisited</a:t>
            </a:r>
            <a:r>
              <a:rPr lang="en-US" sz="1600" b="1" i="1" dirty="0">
                <a:latin typeface="Courier New" pitchFamily="49" charset="0"/>
                <a:ea typeface="Cambria Math"/>
                <a:cs typeface="Courier New" pitchFamily="49" charset="0"/>
              </a:rPr>
              <a:t>/visited vertices in V’*)</a:t>
            </a:r>
          </a:p>
          <a:p>
            <a:pPr marL="342900" lvl="1" indent="-342900">
              <a:spcBef>
                <a:spcPct val="20000"/>
              </a:spcBef>
              <a:buClr>
                <a:schemeClr val="bg2"/>
              </a:buClr>
              <a:buSzPct val="75000"/>
            </a:pPr>
            <a:endParaRPr lang="en-US" sz="1600" b="1" i="1" dirty="0">
              <a:latin typeface="Courier New" pitchFamily="49" charset="0"/>
              <a:cs typeface="Courier New" pitchFamily="49" charset="0"/>
            </a:endParaRPr>
          </a:p>
          <a:p>
            <a:r>
              <a:rPr lang="en-US" sz="1600" b="1" dirty="0">
                <a:latin typeface="Courier New" pitchFamily="49" charset="0"/>
                <a:cs typeface="Courier New" pitchFamily="49" charset="0"/>
              </a:rPr>
              <a:t>    for each vertex u</a:t>
            </a:r>
            <a:r>
              <a:rPr lang="sr-Latn-CS" sz="1600" b="1" dirty="0">
                <a:latin typeface="Courier New" pitchFamily="49" charset="0"/>
                <a:ea typeface="Cambria Math" pitchFamily="18" charset="0"/>
                <a:cs typeface="Courier New" pitchFamily="49" charset="0"/>
              </a:rPr>
              <a:t> ∊</a:t>
            </a:r>
            <a:r>
              <a:rPr lang="en-US" sz="1600" b="1" dirty="0">
                <a:latin typeface="Courier New" pitchFamily="49" charset="0"/>
                <a:ea typeface="Cambria Math" pitchFamily="18" charset="0"/>
                <a:cs typeface="Courier New" pitchFamily="49" charset="0"/>
              </a:rPr>
              <a:t> V∖V’</a:t>
            </a:r>
            <a:r>
              <a:rPr lang="en-US" sz="1600" b="1" dirty="0">
                <a:latin typeface="Courier New" pitchFamily="49" charset="0"/>
                <a:cs typeface="Courier New" pitchFamily="49" charset="0"/>
              </a:rPr>
              <a:t> mark u “0”</a:t>
            </a:r>
          </a:p>
          <a:p>
            <a:r>
              <a:rPr lang="en-US" sz="1600" b="1" dirty="0">
                <a:latin typeface="Courier New" pitchFamily="49" charset="0"/>
                <a:cs typeface="Courier New" pitchFamily="49" charset="0"/>
              </a:rPr>
              <a:t>    for each vertex u</a:t>
            </a:r>
            <a:r>
              <a:rPr lang="sr-Latn-CS" sz="1600" b="1" dirty="0">
                <a:latin typeface="Courier New" pitchFamily="49" charset="0"/>
                <a:ea typeface="Cambria Math" pitchFamily="18" charset="0"/>
                <a:cs typeface="Courier New" pitchFamily="49" charset="0"/>
              </a:rPr>
              <a:t> ∊</a:t>
            </a:r>
            <a:r>
              <a:rPr lang="en-US" sz="1600" b="1" dirty="0">
                <a:latin typeface="Courier New" pitchFamily="49" charset="0"/>
                <a:ea typeface="Cambria Math" pitchFamily="18" charset="0"/>
                <a:cs typeface="Courier New" pitchFamily="49" charset="0"/>
              </a:rPr>
              <a:t> V’</a:t>
            </a:r>
            <a:r>
              <a:rPr lang="en-US" sz="1600" b="1" dirty="0">
                <a:latin typeface="Courier New" pitchFamily="49" charset="0"/>
                <a:cs typeface="Courier New" pitchFamily="49" charset="0"/>
              </a:rPr>
              <a:t> mark u “1” and “old”</a:t>
            </a:r>
          </a:p>
          <a:p>
            <a:r>
              <a:rPr lang="en-US" sz="1600" b="1" dirty="0">
                <a:latin typeface="Courier New" pitchFamily="49" charset="0"/>
                <a:cs typeface="Courier New" pitchFamily="49" charset="0"/>
              </a:rPr>
              <a:t>    mark v “1” and “new”</a:t>
            </a:r>
          </a:p>
          <a:p>
            <a:r>
              <a:rPr lang="en-US" sz="1600" b="1" i="1" dirty="0">
                <a:latin typeface="Courier New" pitchFamily="49" charset="0"/>
                <a:ea typeface="Cambria Math"/>
                <a:cs typeface="Courier New" pitchFamily="49" charset="0"/>
              </a:rPr>
              <a:t>   end	</a:t>
            </a:r>
            <a:endParaRPr lang="en-US" sz="1600" b="1" i="1" dirty="0">
              <a:latin typeface="Courier New" pitchFamily="49" charset="0"/>
              <a:cs typeface="Courier New" pitchFamily="49" charset="0"/>
            </a:endParaRPr>
          </a:p>
          <a:p>
            <a:pPr marL="342900" lvl="1" indent="-342900">
              <a:spcBef>
                <a:spcPct val="20000"/>
              </a:spcBef>
              <a:buClr>
                <a:schemeClr val="bg2"/>
              </a:buClr>
              <a:buSzPct val="75000"/>
              <a:buFont typeface="Wingdings" pitchFamily="2" charset="2"/>
              <a:buChar char="n"/>
            </a:pPr>
            <a:endParaRPr lang="en-US" dirty="0"/>
          </a:p>
          <a:p>
            <a:pPr marL="342900" lvl="1" indent="-342900">
              <a:spcBef>
                <a:spcPct val="20000"/>
              </a:spcBef>
              <a:buClr>
                <a:schemeClr val="bg2"/>
              </a:buClr>
              <a:buSzPct val="75000"/>
              <a:buFont typeface="Wingdings" pitchFamily="2" charset="2"/>
              <a:buChar char="n"/>
            </a:pPr>
            <a:endParaRPr lang="en-US" dirty="0"/>
          </a:p>
          <a:p>
            <a:pPr marL="342900" lvl="1" indent="-342900">
              <a:spcBef>
                <a:spcPct val="20000"/>
              </a:spcBef>
              <a:buClr>
                <a:schemeClr val="bg2"/>
              </a:buClr>
              <a:buSzPct val="75000"/>
              <a:buFont typeface="Wingdings" pitchFamily="2" charset="2"/>
              <a:buChar char="n"/>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ox(in)">
                                      <p:cBhvr>
                                        <p:cTn id="7" dur="500"/>
                                        <p:tgtEl>
                                          <p:spTgt spid="57"/>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box(in)">
                                      <p:cBhvr>
                                        <p:cTn id="10" dur="500"/>
                                        <p:tgtEl>
                                          <p:spTgt spid="43"/>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box(in)">
                                      <p:cBhvr>
                                        <p:cTn id="13" dur="500"/>
                                        <p:tgtEl>
                                          <p:spTgt spid="48"/>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box(in)">
                                      <p:cBhvr>
                                        <p:cTn id="16" dur="500"/>
                                        <p:tgtEl>
                                          <p:spTgt spid="52"/>
                                        </p:tgtEl>
                                      </p:cBhvr>
                                    </p:animEffect>
                                  </p:childTnLst>
                                </p:cTn>
                              </p:par>
                              <p:par>
                                <p:cTn id="17" presetID="4" presetClass="entr" presetSubtype="16"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ox(in)">
                                      <p:cBhvr>
                                        <p:cTn id="19" dur="500"/>
                                        <p:tgtEl>
                                          <p:spTgt spid="22"/>
                                        </p:tgtEl>
                                      </p:cBhvr>
                                    </p:animEffect>
                                  </p:childTnLst>
                                </p:cTn>
                              </p:par>
                              <p:par>
                                <p:cTn id="20" presetID="4"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box(in)">
                                      <p:cBhvr>
                                        <p:cTn id="22" dur="500"/>
                                        <p:tgtEl>
                                          <p:spTgt spid="25"/>
                                        </p:tgtEl>
                                      </p:cBhvr>
                                    </p:animEffect>
                                  </p:childTnLst>
                                </p:cTn>
                              </p:par>
                              <p:par>
                                <p:cTn id="23" presetID="4" presetClass="entr" presetSubtype="16"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box(in)">
                                      <p:cBhvr>
                                        <p:cTn id="25" dur="500"/>
                                        <p:tgtEl>
                                          <p:spTgt spid="29"/>
                                        </p:tgtEl>
                                      </p:cBhvr>
                                    </p:animEffect>
                                  </p:childTnLst>
                                </p:cTn>
                              </p:par>
                              <p:par>
                                <p:cTn id="26" presetID="4" presetClass="entr" presetSubtype="16"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box(in)">
                                      <p:cBhvr>
                                        <p:cTn id="28" dur="500"/>
                                        <p:tgtEl>
                                          <p:spTgt spid="33"/>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box(in)">
                                      <p:cBhvr>
                                        <p:cTn id="31" dur="500"/>
                                        <p:tgtEl>
                                          <p:spTgt spid="54"/>
                                        </p:tgtEl>
                                      </p:cBhvr>
                                    </p:animEffect>
                                  </p:childTnLst>
                                </p:cTn>
                              </p:par>
                              <p:par>
                                <p:cTn id="32" presetID="4" presetClass="entr" presetSubtype="16" fill="hold"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box(in)">
                                      <p:cBhvr>
                                        <p:cTn id="34" dur="500"/>
                                        <p:tgtEl>
                                          <p:spTgt spid="65"/>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box(in)">
                                      <p:cBhvr>
                                        <p:cTn id="37" dur="500"/>
                                        <p:tgtEl>
                                          <p:spTgt spid="71"/>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box(in)">
                                      <p:cBhvr>
                                        <p:cTn id="40" dur="500"/>
                                        <p:tgtEl>
                                          <p:spTgt spid="72"/>
                                        </p:tgtEl>
                                      </p:cBhvr>
                                    </p:animEffect>
                                  </p:childTnLst>
                                </p:cTn>
                              </p:par>
                              <p:par>
                                <p:cTn id="41" presetID="4" presetClass="entr" presetSubtype="16" fill="hold" grpId="0" nodeType="with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box(in)">
                                      <p:cBhvr>
                                        <p:cTn id="43" dur="500"/>
                                        <p:tgtEl>
                                          <p:spTgt spid="73"/>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box(in)">
                                      <p:cBhvr>
                                        <p:cTn id="46" dur="500"/>
                                        <p:tgtEl>
                                          <p:spTgt spid="77"/>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box(in)">
                                      <p:cBhvr>
                                        <p:cTn id="5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8" grpId="0"/>
      <p:bldP spid="52" grpId="0"/>
      <p:bldP spid="57" grpId="0"/>
      <p:bldP spid="54" grpId="0"/>
      <p:bldP spid="71" grpId="0"/>
      <p:bldP spid="72" grpId="0" animBg="1"/>
      <p:bldP spid="73" grpId="0" animBg="1"/>
      <p:bldP spid="77" grpId="0"/>
      <p:bldP spid="2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26566"/>
            <a:ext cx="8229600" cy="503238"/>
          </a:xfrm>
        </p:spPr>
        <p:txBody>
          <a:bodyPr/>
          <a:lstStyle/>
          <a:p>
            <a:pPr algn="ctr" eaLnBrk="1" hangingPunct="1">
              <a:defRPr/>
            </a:pPr>
            <a:r>
              <a:rPr lang="en-US" sz="3600" dirty="0" err="1">
                <a:solidFill>
                  <a:schemeClr val="bg2"/>
                </a:solidFill>
                <a:effectLst>
                  <a:outerShdw blurRad="38100" dist="38100" dir="2700000" algn="tl">
                    <a:srgbClr val="C0C0C0"/>
                  </a:outerShdw>
                </a:effectLst>
              </a:rPr>
              <a:t>Pseudocode</a:t>
            </a:r>
            <a:endParaRPr lang="sr-Latn-CS" sz="3600" dirty="0">
              <a:solidFill>
                <a:schemeClr val="bg2"/>
              </a:solidFill>
              <a:effectLst>
                <a:outerShdw blurRad="38100" dist="38100" dir="2700000" algn="tl">
                  <a:srgbClr val="C0C0C0"/>
                </a:outerShdw>
              </a:effectLst>
            </a:endParaRPr>
          </a:p>
        </p:txBody>
      </p:sp>
      <p:sp>
        <p:nvSpPr>
          <p:cNvPr id="54275" name="Date Placeholder 5"/>
          <p:cNvSpPr>
            <a:spLocks noGrp="1"/>
          </p:cNvSpPr>
          <p:nvPr>
            <p:ph type="dt" sz="quarter" idx="10"/>
          </p:nvPr>
        </p:nvSpPr>
        <p:spPr>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52</a:t>
            </a:fld>
            <a:endParaRPr lang="en-US"/>
          </a:p>
        </p:txBody>
      </p:sp>
      <p:sp>
        <p:nvSpPr>
          <p:cNvPr id="15" name="Footer Placeholder 3"/>
          <p:cNvSpPr>
            <a:spLocks noGrp="1"/>
          </p:cNvSpPr>
          <p:nvPr>
            <p:ph type="ftr" sz="quarter" idx="11"/>
          </p:nvPr>
        </p:nvSpPr>
        <p:spPr>
          <a:xfrm>
            <a:off x="2771775" y="6408738"/>
            <a:ext cx="3600450" cy="311150"/>
          </a:xfrm>
          <a:noFill/>
        </p:spPr>
        <p:txBody>
          <a:bodyPr/>
          <a:lstStyle/>
          <a:p>
            <a:r>
              <a:rPr lang="en-US" dirty="0" err="1"/>
              <a:t>Petnica</a:t>
            </a:r>
            <a:r>
              <a:rPr lang="sr-Latn-CS" dirty="0"/>
              <a:t>, ju</a:t>
            </a:r>
            <a:r>
              <a:rPr lang="en-US" dirty="0"/>
              <a:t>l</a:t>
            </a:r>
            <a:r>
              <a:rPr lang="sr-Latn-CS" dirty="0"/>
              <a:t> </a:t>
            </a:r>
            <a:r>
              <a:rPr lang="en-US" dirty="0"/>
              <a:t>14</a:t>
            </a:r>
          </a:p>
        </p:txBody>
      </p:sp>
      <p:sp>
        <p:nvSpPr>
          <p:cNvPr id="10" name="Rectangle 6"/>
          <p:cNvSpPr>
            <a:spLocks noChangeArrowheads="1"/>
          </p:cNvSpPr>
          <p:nvPr/>
        </p:nvSpPr>
        <p:spPr bwMode="auto">
          <a:xfrm>
            <a:off x="0" y="764704"/>
            <a:ext cx="6300192" cy="792088"/>
          </a:xfrm>
          <a:prstGeom prst="rect">
            <a:avLst/>
          </a:prstGeom>
          <a:noFill/>
          <a:ln w="9525">
            <a:noFill/>
            <a:miter lim="800000"/>
            <a:headEnd/>
            <a:tailEnd/>
          </a:ln>
        </p:spPr>
        <p:txBody>
          <a:bodyPr/>
          <a:lstStyle/>
          <a:p>
            <a:r>
              <a:rPr lang="sr-Latn-CS" sz="1600" b="1" dirty="0">
                <a:latin typeface="Courier New" pitchFamily="49" charset="0"/>
                <a:cs typeface="Courier New" pitchFamily="49" charset="0"/>
              </a:rPr>
              <a:t>Procedure</a:t>
            </a:r>
            <a:r>
              <a:rPr lang="sr-Latn-CS" sz="1600" b="1" dirty="0"/>
              <a:t> </a:t>
            </a:r>
            <a:r>
              <a:rPr lang="en-US" sz="1600" b="1" dirty="0">
                <a:latin typeface="Courier New" pitchFamily="49" charset="0"/>
                <a:cs typeface="Courier New" pitchFamily="49" charset="0"/>
              </a:rPr>
              <a:t>DI</a:t>
            </a:r>
            <a:r>
              <a:rPr lang="sr-Latn-CS" sz="1600" b="1" dirty="0">
                <a:latin typeface="Courier New" pitchFamily="49" charset="0"/>
                <a:cs typeface="Courier New" pitchFamily="49" charset="0"/>
              </a:rPr>
              <a:t>ST(r</a:t>
            </a:r>
            <a:r>
              <a:rPr lang="en-US" sz="1600" b="1" dirty="0">
                <a:latin typeface="Courier New" pitchFamily="49" charset="0"/>
                <a:cs typeface="Courier New" pitchFamily="49" charset="0"/>
              </a:rPr>
              <a:t>,v</a:t>
            </a:r>
            <a:r>
              <a:rPr lang="sr-Latn-CS" sz="1600" b="1" dirty="0">
                <a:latin typeface="Courier New" pitchFamily="49" charset="0"/>
                <a:cs typeface="Courier New" pitchFamily="49" charset="0"/>
              </a:rPr>
              <a:t>)</a:t>
            </a:r>
          </a:p>
          <a:p>
            <a:r>
              <a:rPr lang="en-US" sz="1600" b="1" i="1" dirty="0">
                <a:latin typeface="Courier New" pitchFamily="49" charset="0"/>
                <a:cs typeface="Courier New" pitchFamily="49" charset="0"/>
              </a:rPr>
              <a:t>begin</a:t>
            </a:r>
            <a:endParaRPr lang="en-US" sz="1600" b="1" dirty="0">
              <a:latin typeface="Courier New" pitchFamily="49" charset="0"/>
              <a:cs typeface="Courier New" pitchFamily="49" charset="0"/>
            </a:endParaRPr>
          </a:p>
          <a:p>
            <a:r>
              <a:rPr lang="en-US" sz="1600" b="1" dirty="0">
                <a:latin typeface="Courier New" pitchFamily="49" charset="0"/>
                <a:cs typeface="Courier New" pitchFamily="49" charset="0"/>
              </a:rPr>
              <a:t>1.  mark  r “new”</a:t>
            </a:r>
          </a:p>
          <a:p>
            <a:r>
              <a:rPr lang="sr-Latn-CS" sz="1600" b="1" dirty="0">
                <a:latin typeface="Courier New" pitchFamily="49" charset="0"/>
                <a:cs typeface="Courier New" pitchFamily="49" charset="0"/>
              </a:rPr>
              <a:t>2. </a:t>
            </a:r>
            <a:r>
              <a:rPr lang="en-US" sz="1600" b="1" dirty="0">
                <a:latin typeface="Courier New" pitchFamily="49" charset="0"/>
                <a:cs typeface="Courier New" pitchFamily="49" charset="0"/>
              </a:rPr>
              <a:t> </a:t>
            </a:r>
            <a:r>
              <a:rPr lang="sr-Latn-CS" sz="1600" b="1" dirty="0">
                <a:latin typeface="Courier New" pitchFamily="49" charset="0"/>
                <a:cs typeface="Courier New" pitchFamily="49" charset="0"/>
              </a:rPr>
              <a:t>m</a:t>
            </a:r>
            <a:r>
              <a:rPr lang="en-US" sz="1600" b="1" dirty="0">
                <a:latin typeface="Courier New" pitchFamily="49" charset="0"/>
                <a:cs typeface="Courier New" pitchFamily="49" charset="0"/>
              </a:rPr>
              <a:t>:= </a:t>
            </a:r>
            <a:r>
              <a:rPr lang="sr-Latn-CS" sz="1600" b="1" dirty="0">
                <a:latin typeface="Courier New" pitchFamily="49" charset="0"/>
                <a:cs typeface="Courier New" pitchFamily="49" charset="0"/>
              </a:rPr>
              <a:t>r</a:t>
            </a:r>
          </a:p>
          <a:p>
            <a:r>
              <a:rPr lang="en-US" sz="1600" b="1" dirty="0">
                <a:latin typeface="Courier New" pitchFamily="49" charset="0"/>
                <a:cs typeface="Courier New" pitchFamily="49" charset="0"/>
              </a:rPr>
              <a:t>3.  for each vertex w on L(r) do</a:t>
            </a:r>
          </a:p>
          <a:p>
            <a:r>
              <a:rPr lang="sr-Latn-CS" sz="1600" b="1" dirty="0">
                <a:latin typeface="Courier New" pitchFamily="49" charset="0"/>
                <a:cs typeface="Courier New" pitchFamily="49" charset="0"/>
              </a:rPr>
              <a:t>4.</a:t>
            </a:r>
            <a:r>
              <a:rPr lang="en-US" sz="1600" b="1" dirty="0">
                <a:latin typeface="Courier New" pitchFamily="49" charset="0"/>
                <a:cs typeface="Courier New" pitchFamily="49" charset="0"/>
              </a:rPr>
              <a:t>    If w is marked “1” and “old” then</a:t>
            </a:r>
            <a:endParaRPr lang="sr-Latn-CS" sz="1600" b="1" dirty="0">
              <a:latin typeface="Courier New" pitchFamily="49" charset="0"/>
              <a:cs typeface="Courier New" pitchFamily="49" charset="0"/>
            </a:endParaRPr>
          </a:p>
          <a:p>
            <a:r>
              <a:rPr lang="en-US" sz="1600" b="1" dirty="0">
                <a:latin typeface="Courier New" pitchFamily="49" charset="0"/>
                <a:cs typeface="Courier New" pitchFamily="49" charset="0"/>
              </a:rPr>
              <a:t>         </a:t>
            </a:r>
            <a:r>
              <a:rPr lang="en-US" sz="1600" b="1" i="1" dirty="0">
                <a:latin typeface="Courier New" pitchFamily="49" charset="0"/>
                <a:cs typeface="Courier New" pitchFamily="49" charset="0"/>
              </a:rPr>
              <a:t>begin</a:t>
            </a:r>
          </a:p>
          <a:p>
            <a:r>
              <a:rPr lang="sr-Latn-CS" sz="1600" b="1" dirty="0">
                <a:latin typeface="Courier New" pitchFamily="49" charset="0"/>
                <a:cs typeface="Courier New" pitchFamily="49" charset="0"/>
              </a:rPr>
              <a:t>5.</a:t>
            </a:r>
            <a:r>
              <a:rPr lang="en-US" sz="1600" b="1" dirty="0">
                <a:latin typeface="Courier New" pitchFamily="49" charset="0"/>
                <a:cs typeface="Courier New" pitchFamily="49" charset="0"/>
              </a:rPr>
              <a:t>        DIS</a:t>
            </a:r>
            <a:r>
              <a:rPr lang="sr-Latn-CS" sz="1600" b="1" dirty="0">
                <a:latin typeface="Courier New" pitchFamily="49" charset="0"/>
                <a:cs typeface="Courier New" pitchFamily="49" charset="0"/>
              </a:rPr>
              <a:t>T(w</a:t>
            </a:r>
            <a:r>
              <a:rPr lang="en-US" sz="1600" b="1" dirty="0">
                <a:latin typeface="Courier New" pitchFamily="49" charset="0"/>
                <a:cs typeface="Courier New" pitchFamily="49" charset="0"/>
              </a:rPr>
              <a:t>,v</a:t>
            </a:r>
            <a:r>
              <a:rPr lang="sr-Latn-CS" sz="1600" b="1" dirty="0">
                <a:latin typeface="Courier New" pitchFamily="49" charset="0"/>
                <a:cs typeface="Courier New" pitchFamily="49" charset="0"/>
              </a:rPr>
              <a:t>)</a:t>
            </a:r>
          </a:p>
          <a:p>
            <a:r>
              <a:rPr lang="sr-Latn-CS" sz="1600" b="1" dirty="0">
                <a:latin typeface="Courier New" pitchFamily="49" charset="0"/>
                <a:cs typeface="Courier New" pitchFamily="49" charset="0"/>
              </a:rPr>
              <a:t>6.</a:t>
            </a:r>
            <a:r>
              <a:rPr lang="en-US" sz="1600" b="1" dirty="0">
                <a:latin typeface="Courier New" pitchFamily="49" charset="0"/>
                <a:cs typeface="Courier New" pitchFamily="49" charset="0"/>
              </a:rPr>
              <a:t>        if c((</a:t>
            </a:r>
            <a:r>
              <a:rPr lang="en-US" sz="1600" b="1" dirty="0" err="1">
                <a:latin typeface="Courier New" pitchFamily="49" charset="0"/>
                <a:cs typeface="Courier New" pitchFamily="49" charset="0"/>
              </a:rPr>
              <a:t>v,m</a:t>
            </a:r>
            <a:r>
              <a:rPr lang="en-US" sz="1600" b="1" dirty="0">
                <a:latin typeface="Courier New" pitchFamily="49" charset="0"/>
                <a:cs typeface="Courier New" pitchFamily="49" charset="0"/>
              </a:rPr>
              <a:t>)) &lt; c((</a:t>
            </a:r>
            <a:r>
              <a:rPr lang="en-US" sz="1600" b="1" dirty="0" err="1">
                <a:latin typeface="Courier New" pitchFamily="49" charset="0"/>
                <a:cs typeface="Courier New" pitchFamily="49" charset="0"/>
              </a:rPr>
              <a:t>v,D</a:t>
            </a:r>
            <a:r>
              <a:rPr lang="en-US" sz="1600" b="1" dirty="0">
                <a:latin typeface="Courier New" pitchFamily="49" charset="0"/>
                <a:cs typeface="Courier New" pitchFamily="49" charset="0"/>
              </a:rPr>
              <a:t>(w))) then m:=D(w)</a:t>
            </a:r>
          </a:p>
          <a:p>
            <a:r>
              <a:rPr lang="en-US" sz="1600" b="1" dirty="0">
                <a:latin typeface="Courier New" pitchFamily="49" charset="0"/>
                <a:cs typeface="Courier New" pitchFamily="49" charset="0"/>
              </a:rPr>
              <a:t>         </a:t>
            </a:r>
            <a:r>
              <a:rPr lang="en-US" sz="1600" b="1" i="1" dirty="0">
                <a:latin typeface="Courier New" pitchFamily="49" charset="0"/>
                <a:cs typeface="Courier New" pitchFamily="49" charset="0"/>
              </a:rPr>
              <a:t>end</a:t>
            </a:r>
            <a:endParaRPr lang="sr-Latn-CS" sz="1600" b="1" i="1" dirty="0">
              <a:latin typeface="Courier New" pitchFamily="49" charset="0"/>
              <a:cs typeface="Courier New" pitchFamily="49" charset="0"/>
            </a:endParaRPr>
          </a:p>
          <a:p>
            <a:r>
              <a:rPr lang="en-US" sz="1600" b="1" dirty="0">
                <a:latin typeface="Courier New" pitchFamily="49" charset="0"/>
                <a:cs typeface="Courier New" pitchFamily="49" charset="0"/>
              </a:rPr>
              <a:t>7</a:t>
            </a:r>
            <a:r>
              <a:rPr lang="sr-Latn-CS" sz="1600" b="1" dirty="0">
                <a:latin typeface="Courier New" pitchFamily="49" charset="0"/>
                <a:cs typeface="Courier New" pitchFamily="49" charset="0"/>
              </a:rPr>
              <a:t>.</a:t>
            </a:r>
            <a:r>
              <a:rPr lang="en-US" sz="1600" b="1" dirty="0">
                <a:latin typeface="Courier New" pitchFamily="49" charset="0"/>
                <a:cs typeface="Courier New" pitchFamily="49" charset="0"/>
              </a:rPr>
              <a:t>  D(r):=m</a:t>
            </a:r>
            <a:endParaRPr lang="sr-Latn-CS" sz="1600" b="1" dirty="0">
              <a:latin typeface="Courier New" pitchFamily="49" charset="0"/>
              <a:cs typeface="Courier New" pitchFamily="49" charset="0"/>
            </a:endParaRPr>
          </a:p>
          <a:p>
            <a:r>
              <a:rPr lang="en-US" sz="1600" b="1" dirty="0">
                <a:latin typeface="Courier New" pitchFamily="49" charset="0"/>
                <a:cs typeface="Courier New" pitchFamily="49" charset="0"/>
              </a:rPr>
              <a:t>e</a:t>
            </a:r>
            <a:r>
              <a:rPr lang="sr-Latn-CS" sz="1600" b="1" i="1" dirty="0">
                <a:latin typeface="Courier New" pitchFamily="49" charset="0"/>
                <a:cs typeface="Courier New" pitchFamily="49" charset="0"/>
              </a:rPr>
              <a:t>nd</a:t>
            </a:r>
            <a:endParaRPr lang="sr-Latn-CS" sz="1600" b="1" i="1" dirty="0">
              <a:solidFill>
                <a:srgbClr val="009900"/>
              </a:solidFill>
              <a:latin typeface="Courier New" pitchFamily="49" charset="0"/>
              <a:cs typeface="Courier New" pitchFamily="49"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6" name="Rectangle 6"/>
          <p:cNvSpPr>
            <a:spLocks noChangeArrowheads="1"/>
          </p:cNvSpPr>
          <p:nvPr/>
        </p:nvSpPr>
        <p:spPr bwMode="auto">
          <a:xfrm>
            <a:off x="7308304" y="1988840"/>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sz="2000" b="1" dirty="0"/>
              <a:t>r</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9" name="Rectangle 6"/>
          <p:cNvSpPr>
            <a:spLocks noChangeArrowheads="1"/>
          </p:cNvSpPr>
          <p:nvPr/>
        </p:nvSpPr>
        <p:spPr bwMode="auto">
          <a:xfrm>
            <a:off x="6840760" y="2420888"/>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b="1" dirty="0">
                <a:latin typeface="Arial Rounded MT Bold" pitchFamily="34" charset="0"/>
              </a:rPr>
              <a:t>w</a:t>
            </a:r>
            <a:r>
              <a:rPr lang="en-US" b="1" baseline="-25000" dirty="0">
                <a:latin typeface="Arial Rounded MT Bold" pitchFamily="34" charset="0"/>
              </a:rPr>
              <a:t>2</a:t>
            </a:r>
            <a:endParaRPr lang="sr-Latn-CS"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4" name="Rectangle 6"/>
          <p:cNvSpPr>
            <a:spLocks noChangeArrowheads="1"/>
          </p:cNvSpPr>
          <p:nvPr/>
        </p:nvSpPr>
        <p:spPr bwMode="auto">
          <a:xfrm>
            <a:off x="6804248" y="332656"/>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sz="2000" b="1" dirty="0"/>
              <a:t>v</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5" name="Rectangle 6"/>
          <p:cNvSpPr>
            <a:spLocks noChangeArrowheads="1"/>
          </p:cNvSpPr>
          <p:nvPr/>
        </p:nvSpPr>
        <p:spPr bwMode="auto">
          <a:xfrm>
            <a:off x="6300192" y="1484784"/>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sz="2000" b="1" dirty="0"/>
              <a:t>T’</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32" name="Freeform 31"/>
          <p:cNvSpPr/>
          <p:nvPr/>
        </p:nvSpPr>
        <p:spPr>
          <a:xfrm>
            <a:off x="7164288" y="692696"/>
            <a:ext cx="288032" cy="1656184"/>
          </a:xfrm>
          <a:custGeom>
            <a:avLst/>
            <a:gdLst>
              <a:gd name="connsiteX0" fmla="*/ 5166 w 299634"/>
              <a:gd name="connsiteY0" fmla="*/ 0 h 2138766"/>
              <a:gd name="connsiteX1" fmla="*/ 129152 w 299634"/>
              <a:gd name="connsiteY1" fmla="*/ 201478 h 2138766"/>
              <a:gd name="connsiteX2" fmla="*/ 5166 w 299634"/>
              <a:gd name="connsiteY2" fmla="*/ 433953 h 2138766"/>
              <a:gd name="connsiteX3" fmla="*/ 160149 w 299634"/>
              <a:gd name="connsiteY3" fmla="*/ 681925 h 2138766"/>
              <a:gd name="connsiteX4" fmla="*/ 51661 w 299634"/>
              <a:gd name="connsiteY4" fmla="*/ 976393 h 2138766"/>
              <a:gd name="connsiteX5" fmla="*/ 191145 w 299634"/>
              <a:gd name="connsiteY5" fmla="*/ 1208868 h 2138766"/>
              <a:gd name="connsiteX6" fmla="*/ 113654 w 299634"/>
              <a:gd name="connsiteY6" fmla="*/ 1456841 h 2138766"/>
              <a:gd name="connsiteX7" fmla="*/ 253139 w 299634"/>
              <a:gd name="connsiteY7" fmla="*/ 1658319 h 2138766"/>
              <a:gd name="connsiteX8" fmla="*/ 129152 w 299634"/>
              <a:gd name="connsiteY8" fmla="*/ 1921790 h 2138766"/>
              <a:gd name="connsiteX9" fmla="*/ 299634 w 299634"/>
              <a:gd name="connsiteY9" fmla="*/ 2138766 h 2138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9634" h="2138766">
                <a:moveTo>
                  <a:pt x="5166" y="0"/>
                </a:moveTo>
                <a:cubicBezTo>
                  <a:pt x="67159" y="64576"/>
                  <a:pt x="129152" y="129153"/>
                  <a:pt x="129152" y="201478"/>
                </a:cubicBezTo>
                <a:cubicBezTo>
                  <a:pt x="129152" y="273803"/>
                  <a:pt x="0" y="353878"/>
                  <a:pt x="5166" y="433953"/>
                </a:cubicBezTo>
                <a:cubicBezTo>
                  <a:pt x="10332" y="514028"/>
                  <a:pt x="152400" y="591518"/>
                  <a:pt x="160149" y="681925"/>
                </a:cubicBezTo>
                <a:cubicBezTo>
                  <a:pt x="167898" y="772332"/>
                  <a:pt x="46495" y="888569"/>
                  <a:pt x="51661" y="976393"/>
                </a:cubicBezTo>
                <a:cubicBezTo>
                  <a:pt x="56827" y="1064217"/>
                  <a:pt x="180813" y="1128793"/>
                  <a:pt x="191145" y="1208868"/>
                </a:cubicBezTo>
                <a:cubicBezTo>
                  <a:pt x="201477" y="1288943"/>
                  <a:pt x="103322" y="1381933"/>
                  <a:pt x="113654" y="1456841"/>
                </a:cubicBezTo>
                <a:cubicBezTo>
                  <a:pt x="123986" y="1531749"/>
                  <a:pt x="250556" y="1580828"/>
                  <a:pt x="253139" y="1658319"/>
                </a:cubicBezTo>
                <a:cubicBezTo>
                  <a:pt x="255722" y="1735810"/>
                  <a:pt x="121403" y="1841716"/>
                  <a:pt x="129152" y="1921790"/>
                </a:cubicBezTo>
                <a:cubicBezTo>
                  <a:pt x="136901" y="2001865"/>
                  <a:pt x="218267" y="2070315"/>
                  <a:pt x="299634" y="2138766"/>
                </a:cubicBezTo>
              </a:path>
            </a:pathLst>
          </a:custGeom>
          <a:ln w="38100">
            <a:solidFill>
              <a:srgbClr val="333399"/>
            </a:solidFill>
            <a:headEnd type="none" w="lg" len="med"/>
            <a:tailEnd type="oval" w="lg" len="lg"/>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CS"/>
          </a:p>
        </p:txBody>
      </p:sp>
      <p:sp>
        <p:nvSpPr>
          <p:cNvPr id="33" name="Rectangle 6"/>
          <p:cNvSpPr>
            <a:spLocks noChangeArrowheads="1"/>
          </p:cNvSpPr>
          <p:nvPr/>
        </p:nvSpPr>
        <p:spPr bwMode="auto">
          <a:xfrm>
            <a:off x="6228184" y="2276872"/>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b="1" dirty="0">
                <a:latin typeface="Arial Rounded MT Bold" pitchFamily="34" charset="0"/>
              </a:rPr>
              <a:t>w</a:t>
            </a:r>
            <a:r>
              <a:rPr lang="en-US" b="1" baseline="-25000" dirty="0">
                <a:latin typeface="Arial Rounded MT Bold" pitchFamily="34" charset="0"/>
              </a:rPr>
              <a:t>1</a:t>
            </a:r>
            <a:endParaRPr lang="sr-Latn-CS"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34" name="Rectangle 6"/>
          <p:cNvSpPr>
            <a:spLocks noChangeArrowheads="1"/>
          </p:cNvSpPr>
          <p:nvPr/>
        </p:nvSpPr>
        <p:spPr bwMode="auto">
          <a:xfrm>
            <a:off x="8172400" y="2276872"/>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b="1" dirty="0">
                <a:latin typeface="Arial Rounded MT Bold" pitchFamily="34" charset="0"/>
              </a:rPr>
              <a:t>w</a:t>
            </a:r>
            <a:r>
              <a:rPr lang="en-US" b="1" baseline="-25000" dirty="0">
                <a:latin typeface="Arial Rounded MT Bold" pitchFamily="34" charset="0"/>
              </a:rPr>
              <a:t>k</a:t>
            </a:r>
            <a:endParaRPr lang="sr-Latn-CS"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35" name="Isosceles Triangle 34"/>
          <p:cNvSpPr/>
          <p:nvPr/>
        </p:nvSpPr>
        <p:spPr>
          <a:xfrm>
            <a:off x="6651848" y="2708920"/>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18" name="Straight Arrow Connector 17"/>
          <p:cNvCxnSpPr>
            <a:endCxn id="35" idx="0"/>
          </p:cNvCxnSpPr>
          <p:nvPr/>
        </p:nvCxnSpPr>
        <p:spPr>
          <a:xfrm flipH="1">
            <a:off x="6973656" y="2348880"/>
            <a:ext cx="478664" cy="360040"/>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37" name="Isosceles Triangle 36"/>
          <p:cNvSpPr/>
          <p:nvPr/>
        </p:nvSpPr>
        <p:spPr>
          <a:xfrm>
            <a:off x="7380312" y="2780928"/>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22" name="Straight Arrow Connector 21"/>
          <p:cNvCxnSpPr>
            <a:stCxn id="37" idx="0"/>
          </p:cNvCxnSpPr>
          <p:nvPr/>
        </p:nvCxnSpPr>
        <p:spPr>
          <a:xfrm flipH="1" flipV="1">
            <a:off x="7452320" y="2348880"/>
            <a:ext cx="249800" cy="432048"/>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39" name="Isosceles Triangle 38"/>
          <p:cNvSpPr/>
          <p:nvPr/>
        </p:nvSpPr>
        <p:spPr>
          <a:xfrm>
            <a:off x="8100392" y="2708920"/>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23" name="Straight Arrow Connector 22"/>
          <p:cNvCxnSpPr>
            <a:stCxn id="39" idx="0"/>
          </p:cNvCxnSpPr>
          <p:nvPr/>
        </p:nvCxnSpPr>
        <p:spPr>
          <a:xfrm flipH="1" flipV="1">
            <a:off x="7452320" y="2348880"/>
            <a:ext cx="969880" cy="360040"/>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41" name="Rectangle 6"/>
          <p:cNvSpPr>
            <a:spLocks noChangeArrowheads="1"/>
          </p:cNvSpPr>
          <p:nvPr/>
        </p:nvSpPr>
        <p:spPr bwMode="auto">
          <a:xfrm>
            <a:off x="0" y="393305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1850" b="1" dirty="0"/>
              <a:t>Theorem</a:t>
            </a:r>
            <a:r>
              <a:rPr lang="en-US" sz="1850" dirty="0"/>
              <a:t> </a:t>
            </a:r>
            <a:r>
              <a:rPr lang="en-US" sz="2000" b="1" dirty="0">
                <a:latin typeface="Cambria Math" pitchFamily="18" charset="0"/>
                <a:ea typeface="Cambria Math" pitchFamily="18" charset="0"/>
              </a:rPr>
              <a:t>DIST</a:t>
            </a:r>
            <a:r>
              <a:rPr lang="en-US" sz="1850" dirty="0"/>
              <a:t> correctly finds </a:t>
            </a:r>
            <a:r>
              <a:rPr lang="en-US" sz="2000" b="1" dirty="0">
                <a:latin typeface="Cambria Math" pitchFamily="18" charset="0"/>
                <a:ea typeface="Cambria Math" pitchFamily="18" charset="0"/>
                <a:cs typeface="Courier New" pitchFamily="49" charset="0"/>
              </a:rPr>
              <a:t>D(r)</a:t>
            </a:r>
            <a:r>
              <a:rPr lang="en-US" sz="1850" dirty="0"/>
              <a:t> for </a:t>
            </a:r>
            <a:r>
              <a:rPr lang="en-US" sz="2000" b="1" dirty="0">
                <a:latin typeface="Cambria Math" pitchFamily="18" charset="0"/>
                <a:ea typeface="Cambria Math" pitchFamily="18" charset="0"/>
              </a:rPr>
              <a:t>r</a:t>
            </a:r>
            <a:r>
              <a:rPr lang="sr-Latn-CS" sz="2000" b="1" dirty="0">
                <a:latin typeface="Cambria Math" pitchFamily="18" charset="0"/>
                <a:ea typeface="Cambria Math" pitchFamily="18" charset="0"/>
              </a:rPr>
              <a:t> ∊</a:t>
            </a:r>
            <a:r>
              <a:rPr lang="en-US" sz="2000" b="1" dirty="0">
                <a:latin typeface="Cambria Math" pitchFamily="18" charset="0"/>
                <a:ea typeface="Cambria Math" pitchFamily="18" charset="0"/>
              </a:rPr>
              <a:t> V’∖ {v}</a:t>
            </a:r>
            <a:r>
              <a:rPr lang="en-US" sz="1850" dirty="0"/>
              <a:t> and takes </a:t>
            </a:r>
            <a:r>
              <a:rPr lang="en-US" sz="1850" b="1" dirty="0">
                <a:latin typeface="Cambria Math" pitchFamily="18" charset="0"/>
                <a:ea typeface="Cambria Math" pitchFamily="18" charset="0"/>
              </a:rPr>
              <a:t>O(|V’|) </a:t>
            </a:r>
            <a:r>
              <a:rPr lang="en-US" sz="1850" dirty="0"/>
              <a:t>steps</a:t>
            </a:r>
            <a:endParaRPr lang="sr-Latn-CS" sz="1850" dirty="0">
              <a:solidFill>
                <a:srgbClr val="333399"/>
              </a:solidFill>
              <a:latin typeface="Arial Rounded MT Bold" pitchFamily="34" charset="0"/>
            </a:endParaRPr>
          </a:p>
          <a:p>
            <a:pPr marL="742950" lvl="1" indent="-285750">
              <a:spcBef>
                <a:spcPct val="20000"/>
              </a:spcBef>
              <a:buClr>
                <a:schemeClr val="accent2"/>
              </a:buClr>
              <a:buSzPct val="80000"/>
              <a:buFont typeface="Wingdings" pitchFamily="2" charset="2"/>
              <a:buChar char="¨"/>
            </a:pPr>
            <a:r>
              <a:rPr lang="en-US" dirty="0"/>
              <a:t>Suppose in </a:t>
            </a:r>
            <a:r>
              <a:rPr lang="en-US" dirty="0" err="1"/>
              <a:t>subtrees</a:t>
            </a:r>
            <a:r>
              <a:rPr lang="en-US" dirty="0"/>
              <a:t> </a:t>
            </a:r>
            <a:r>
              <a:rPr lang="sr-Latn-CS" sz="2000" b="1" dirty="0">
                <a:latin typeface="Cambria Math" pitchFamily="18" charset="0"/>
                <a:ea typeface="Cambria Math" pitchFamily="18" charset="0"/>
              </a:rPr>
              <a:t>T’</a:t>
            </a:r>
            <a:r>
              <a:rPr lang="en-US" sz="2000" b="1" dirty="0">
                <a:latin typeface="Cambria Math" pitchFamily="18" charset="0"/>
                <a:ea typeface="Cambria Math" pitchFamily="18" charset="0"/>
              </a:rPr>
              <a:t>(w</a:t>
            </a:r>
            <a:r>
              <a:rPr lang="en-US" sz="2000" b="1" baseline="-25000" dirty="0">
                <a:latin typeface="Cambria Math" pitchFamily="18" charset="0"/>
                <a:ea typeface="Cambria Math" pitchFamily="18" charset="0"/>
              </a:rPr>
              <a:t>1</a:t>
            </a:r>
            <a:r>
              <a:rPr lang="en-US" sz="2000" b="1" dirty="0">
                <a:latin typeface="Cambria Math" pitchFamily="18" charset="0"/>
                <a:ea typeface="Cambria Math" pitchFamily="18" charset="0"/>
              </a:rPr>
              <a:t>)</a:t>
            </a:r>
            <a:r>
              <a:rPr lang="sr-Latn-CS" sz="2000" dirty="0"/>
              <a:t>,</a:t>
            </a:r>
            <a:r>
              <a:rPr lang="en-US" sz="2000" b="1" dirty="0">
                <a:latin typeface="Cambria Math" pitchFamily="18" charset="0"/>
                <a:ea typeface="Cambria Math" pitchFamily="18" charset="0"/>
              </a:rPr>
              <a:t> </a:t>
            </a:r>
            <a:r>
              <a:rPr lang="sr-Latn-CS" b="1" dirty="0">
                <a:latin typeface="Cambria Math" pitchFamily="18" charset="0"/>
                <a:ea typeface="Cambria Math" pitchFamily="18" charset="0"/>
              </a:rPr>
              <a:t>T’</a:t>
            </a:r>
            <a:r>
              <a:rPr lang="en-US" b="1" dirty="0">
                <a:latin typeface="Cambria Math" pitchFamily="18" charset="0"/>
                <a:ea typeface="Cambria Math" pitchFamily="18" charset="0"/>
              </a:rPr>
              <a:t>(w</a:t>
            </a:r>
            <a:r>
              <a:rPr lang="en-US" b="1" baseline="-25000" dirty="0">
                <a:latin typeface="Cambria Math" pitchFamily="18" charset="0"/>
                <a:ea typeface="Cambria Math" pitchFamily="18" charset="0"/>
              </a:rPr>
              <a:t>2</a:t>
            </a:r>
            <a:r>
              <a:rPr lang="en-US" b="1" dirty="0">
                <a:latin typeface="Cambria Math" pitchFamily="18" charset="0"/>
                <a:ea typeface="Cambria Math" pitchFamily="18" charset="0"/>
              </a:rPr>
              <a:t>)</a:t>
            </a:r>
            <a:r>
              <a:rPr lang="sr-Latn-CS" dirty="0"/>
              <a:t>,</a:t>
            </a:r>
            <a:r>
              <a:rPr lang="en-US" dirty="0"/>
              <a:t>…,</a:t>
            </a:r>
            <a:r>
              <a:rPr lang="en-US" b="1" dirty="0">
                <a:latin typeface="Cambria Math" pitchFamily="18" charset="0"/>
                <a:ea typeface="Cambria Math" pitchFamily="18" charset="0"/>
              </a:rPr>
              <a:t> </a:t>
            </a:r>
            <a:r>
              <a:rPr lang="sr-Latn-CS" b="1" dirty="0">
                <a:latin typeface="Cambria Math" pitchFamily="18" charset="0"/>
                <a:ea typeface="Cambria Math" pitchFamily="18" charset="0"/>
              </a:rPr>
              <a:t>T’</a:t>
            </a:r>
            <a:r>
              <a:rPr lang="en-US" b="1" dirty="0">
                <a:latin typeface="Cambria Math" pitchFamily="18" charset="0"/>
                <a:ea typeface="Cambria Math" pitchFamily="18" charset="0"/>
              </a:rPr>
              <a:t>(w</a:t>
            </a:r>
            <a:r>
              <a:rPr lang="en-US" b="1" baseline="-25000" dirty="0">
                <a:latin typeface="Cambria Math" pitchFamily="18" charset="0"/>
                <a:ea typeface="Cambria Math" pitchFamily="18" charset="0"/>
              </a:rPr>
              <a:t>k</a:t>
            </a:r>
            <a:r>
              <a:rPr lang="en-US" b="1" dirty="0">
                <a:latin typeface="Cambria Math" pitchFamily="18" charset="0"/>
                <a:ea typeface="Cambria Math" pitchFamily="18" charset="0"/>
              </a:rPr>
              <a:t>)</a:t>
            </a:r>
            <a:r>
              <a:rPr lang="sr-Latn-CS" dirty="0"/>
              <a:t> </a:t>
            </a:r>
            <a:r>
              <a:rPr lang="en-US" dirty="0"/>
              <a:t> </a:t>
            </a:r>
            <a:r>
              <a:rPr lang="en-US" b="1" dirty="0">
                <a:latin typeface="Cambria Math" pitchFamily="18" charset="0"/>
                <a:ea typeface="Cambria Math" pitchFamily="18" charset="0"/>
              </a:rPr>
              <a:t>DIST(</a:t>
            </a:r>
            <a:r>
              <a:rPr lang="en-US" b="1" dirty="0" err="1">
                <a:latin typeface="Cambria Math" pitchFamily="18" charset="0"/>
                <a:ea typeface="Cambria Math" pitchFamily="18" charset="0"/>
              </a:rPr>
              <a:t>w</a:t>
            </a:r>
            <a:r>
              <a:rPr lang="en-US" b="1" baseline="-25000" dirty="0" err="1">
                <a:latin typeface="Cambria Math" pitchFamily="18" charset="0"/>
                <a:ea typeface="Cambria Math" pitchFamily="18" charset="0"/>
              </a:rPr>
              <a:t>i</a:t>
            </a:r>
            <a:r>
              <a:rPr lang="en-US" b="1" dirty="0" err="1">
                <a:latin typeface="Cambria Math" pitchFamily="18" charset="0"/>
                <a:ea typeface="Cambria Math" pitchFamily="18" charset="0"/>
              </a:rPr>
              <a:t>,v</a:t>
            </a:r>
            <a:r>
              <a:rPr lang="en-US" b="1" dirty="0">
                <a:latin typeface="Cambria Math" pitchFamily="18" charset="0"/>
                <a:ea typeface="Cambria Math" pitchFamily="18" charset="0"/>
              </a:rPr>
              <a:t>) </a:t>
            </a:r>
            <a:r>
              <a:rPr lang="en-US" dirty="0"/>
              <a:t>returns correct values for </a:t>
            </a:r>
            <a:r>
              <a:rPr lang="en-US" sz="2000" b="1" dirty="0">
                <a:latin typeface="Cambria Math" pitchFamily="18" charset="0"/>
                <a:ea typeface="Cambria Math" pitchFamily="18" charset="0"/>
              </a:rPr>
              <a:t>D(w</a:t>
            </a:r>
            <a:r>
              <a:rPr lang="en-US" sz="2000" b="1" baseline="-25000" dirty="0">
                <a:latin typeface="Cambria Math" pitchFamily="18" charset="0"/>
                <a:ea typeface="Cambria Math" pitchFamily="18" charset="0"/>
              </a:rPr>
              <a:t>1</a:t>
            </a:r>
            <a:r>
              <a:rPr lang="en-US" sz="2000" b="1" dirty="0">
                <a:latin typeface="Cambria Math" pitchFamily="18" charset="0"/>
                <a:ea typeface="Cambria Math" pitchFamily="18" charset="0"/>
              </a:rPr>
              <a:t>)</a:t>
            </a:r>
            <a:r>
              <a:rPr lang="sr-Latn-CS" sz="2000" dirty="0"/>
              <a:t>,</a:t>
            </a:r>
            <a:r>
              <a:rPr lang="en-US" sz="2000" b="1" dirty="0">
                <a:latin typeface="Cambria Math" pitchFamily="18" charset="0"/>
                <a:ea typeface="Cambria Math" pitchFamily="18" charset="0"/>
              </a:rPr>
              <a:t> </a:t>
            </a:r>
            <a:r>
              <a:rPr lang="en-US" b="1" dirty="0">
                <a:latin typeface="Cambria Math" pitchFamily="18" charset="0"/>
                <a:ea typeface="Cambria Math" pitchFamily="18" charset="0"/>
              </a:rPr>
              <a:t>D(w</a:t>
            </a:r>
            <a:r>
              <a:rPr lang="en-US" b="1" baseline="-25000" dirty="0">
                <a:latin typeface="Cambria Math" pitchFamily="18" charset="0"/>
                <a:ea typeface="Cambria Math" pitchFamily="18" charset="0"/>
              </a:rPr>
              <a:t>2</a:t>
            </a:r>
            <a:r>
              <a:rPr lang="en-US" b="1" dirty="0">
                <a:latin typeface="Cambria Math" pitchFamily="18" charset="0"/>
                <a:ea typeface="Cambria Math" pitchFamily="18" charset="0"/>
              </a:rPr>
              <a:t>)</a:t>
            </a:r>
            <a:r>
              <a:rPr lang="sr-Latn-CS" dirty="0"/>
              <a:t>,</a:t>
            </a:r>
            <a:r>
              <a:rPr lang="en-US" dirty="0"/>
              <a:t>…,</a:t>
            </a:r>
            <a:r>
              <a:rPr lang="en-US" b="1" dirty="0">
                <a:latin typeface="Cambria Math" pitchFamily="18" charset="0"/>
                <a:ea typeface="Cambria Math" pitchFamily="18" charset="0"/>
              </a:rPr>
              <a:t> D(w</a:t>
            </a:r>
            <a:r>
              <a:rPr lang="en-US" b="1" baseline="-25000" dirty="0">
                <a:latin typeface="Cambria Math" pitchFamily="18" charset="0"/>
                <a:ea typeface="Cambria Math" pitchFamily="18" charset="0"/>
              </a:rPr>
              <a:t>k</a:t>
            </a:r>
            <a:r>
              <a:rPr lang="en-US" b="1" dirty="0">
                <a:latin typeface="Cambria Math" pitchFamily="18" charset="0"/>
                <a:ea typeface="Cambria Math" pitchFamily="18" charset="0"/>
              </a:rPr>
              <a:t>)</a:t>
            </a:r>
            <a:r>
              <a:rPr lang="en-US" dirty="0"/>
              <a:t>. Step </a:t>
            </a:r>
            <a:r>
              <a:rPr lang="en-US" b="1" dirty="0"/>
              <a:t>6</a:t>
            </a:r>
            <a:r>
              <a:rPr lang="en-US" dirty="0"/>
              <a:t> ensures that </a:t>
            </a:r>
            <a:r>
              <a:rPr lang="en-US" b="1" dirty="0">
                <a:latin typeface="Cambria Math" pitchFamily="18" charset="0"/>
                <a:ea typeface="Cambria Math" pitchFamily="18" charset="0"/>
              </a:rPr>
              <a:t>m</a:t>
            </a:r>
            <a:r>
              <a:rPr lang="en-US" dirty="0"/>
              <a:t> is the closest vertex to </a:t>
            </a:r>
            <a:r>
              <a:rPr lang="en-US" b="1" dirty="0">
                <a:latin typeface="Cambria Math" pitchFamily="18" charset="0"/>
                <a:ea typeface="Cambria Math" pitchFamily="18" charset="0"/>
              </a:rPr>
              <a:t>v</a:t>
            </a:r>
            <a:endParaRPr lang="en-US" dirty="0"/>
          </a:p>
          <a:p>
            <a:pPr marL="742950" lvl="1" indent="-285750">
              <a:spcBef>
                <a:spcPct val="20000"/>
              </a:spcBef>
              <a:buClr>
                <a:schemeClr val="accent2"/>
              </a:buClr>
              <a:buSzPct val="80000"/>
              <a:buFont typeface="Wingdings" pitchFamily="2" charset="2"/>
              <a:buChar char="¨"/>
            </a:pPr>
            <a:r>
              <a:rPr lang="en-US" b="1" dirty="0">
                <a:latin typeface="Cambria Math" pitchFamily="18" charset="0"/>
                <a:ea typeface="Cambria Math" pitchFamily="18" charset="0"/>
              </a:rPr>
              <a:t>DIST </a:t>
            </a:r>
            <a:r>
              <a:rPr lang="en-US" dirty="0"/>
              <a:t>is called once for each vertex and in every call lines </a:t>
            </a:r>
            <a:r>
              <a:rPr lang="en-US" b="1" dirty="0"/>
              <a:t>3</a:t>
            </a:r>
            <a:r>
              <a:rPr lang="en-US" dirty="0"/>
              <a:t> and </a:t>
            </a:r>
            <a:r>
              <a:rPr lang="en-US" b="1" dirty="0"/>
              <a:t>4</a:t>
            </a:r>
            <a:r>
              <a:rPr lang="en-US" dirty="0"/>
              <a:t> are executed </a:t>
            </a:r>
            <a:r>
              <a:rPr lang="en-US" b="1" dirty="0">
                <a:latin typeface="Cambria Math" pitchFamily="18" charset="0"/>
                <a:ea typeface="Cambria Math" pitchFamily="18" charset="0"/>
              </a:rPr>
              <a:t>∑</a:t>
            </a:r>
            <a:r>
              <a:rPr lang="en-US" b="1" baseline="-25000" dirty="0" err="1">
                <a:latin typeface="Cambria Math" pitchFamily="18" charset="0"/>
                <a:ea typeface="Cambria Math" pitchFamily="18" charset="0"/>
              </a:rPr>
              <a:t>v∊V</a:t>
            </a:r>
            <a:r>
              <a:rPr lang="en-US" b="1" dirty="0" err="1">
                <a:latin typeface="Cambria Math" pitchFamily="18" charset="0"/>
                <a:ea typeface="Cambria Math" pitchFamily="18" charset="0"/>
              </a:rPr>
              <a:t>|L</a:t>
            </a:r>
            <a:r>
              <a:rPr lang="en-US" b="1" dirty="0">
                <a:latin typeface="Cambria Math" pitchFamily="18" charset="0"/>
                <a:ea typeface="Cambria Math" pitchFamily="18" charset="0"/>
              </a:rPr>
              <a:t>(v</a:t>
            </a:r>
            <a:r>
              <a:rPr lang="sr-Latn-CS" b="1" dirty="0">
                <a:latin typeface="Cambria Math" pitchFamily="18" charset="0"/>
                <a:ea typeface="Cambria Math" pitchFamily="18" charset="0"/>
              </a:rPr>
              <a:t>)</a:t>
            </a:r>
            <a:r>
              <a:rPr lang="en-US" b="1" dirty="0">
                <a:latin typeface="Cambria Math" pitchFamily="18" charset="0"/>
                <a:ea typeface="Cambria Math" pitchFamily="18" charset="0"/>
              </a:rPr>
              <a:t>|=2(|V’|-1)</a:t>
            </a:r>
            <a:endParaRPr lang="en-US"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linds(horizontal)">
                                      <p:cBhvr>
                                        <p:cTn id="7" dur="500"/>
                                        <p:tgtEl>
                                          <p:spTgt spid="2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blinds(horizontal)">
                                      <p:cBhvr>
                                        <p:cTn id="10" dur="500"/>
                                        <p:tgtEl>
                                          <p:spTgt spid="2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blinds(horizontal)">
                                      <p:cBhvr>
                                        <p:cTn id="13" dur="500"/>
                                        <p:tgtEl>
                                          <p:spTgt spid="2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blinds(horizontal)">
                                      <p:cBhvr>
                                        <p:cTn id="16" dur="500"/>
                                        <p:tgtEl>
                                          <p:spTgt spid="32"/>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blinds(horizontal)">
                                      <p:cBhvr>
                                        <p:cTn id="19" dur="500"/>
                                        <p:tgtEl>
                                          <p:spTgt spid="33"/>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blinds(horizontal)">
                                      <p:cBhvr>
                                        <p:cTn id="22" dur="500"/>
                                        <p:tgtEl>
                                          <p:spTgt spid="34"/>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blinds(horizontal)">
                                      <p:cBhvr>
                                        <p:cTn id="25" dur="500"/>
                                        <p:tgtEl>
                                          <p:spTgt spid="35"/>
                                        </p:tgtEl>
                                      </p:cBhvr>
                                    </p:animEffect>
                                  </p:childTnLst>
                                </p:cTn>
                              </p:par>
                              <p:par>
                                <p:cTn id="26" presetID="3" presetClass="entr" presetSubtype="1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linds(horizontal)">
                                      <p:cBhvr>
                                        <p:cTn id="28" dur="500"/>
                                        <p:tgtEl>
                                          <p:spTgt spid="18"/>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blinds(horizontal)">
                                      <p:cBhvr>
                                        <p:cTn id="31" dur="500"/>
                                        <p:tgtEl>
                                          <p:spTgt spid="37"/>
                                        </p:tgtEl>
                                      </p:cBhvr>
                                    </p:animEffect>
                                  </p:childTnLst>
                                </p:cTn>
                              </p:par>
                              <p:par>
                                <p:cTn id="32" presetID="3" presetClass="entr" presetSubtype="1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linds(horizontal)">
                                      <p:cBhvr>
                                        <p:cTn id="34" dur="500"/>
                                        <p:tgtEl>
                                          <p:spTgt spid="22"/>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blinds(horizontal)">
                                      <p:cBhvr>
                                        <p:cTn id="37" dur="500"/>
                                        <p:tgtEl>
                                          <p:spTgt spid="39"/>
                                        </p:tgtEl>
                                      </p:cBhvr>
                                    </p:animEffect>
                                  </p:childTnLst>
                                </p:cTn>
                              </p:par>
                              <p:par>
                                <p:cTn id="38" presetID="3" presetClass="entr" presetSubtype="10"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blinds(horizontal)">
                                      <p:cBhvr>
                                        <p:cTn id="40" dur="500"/>
                                        <p:tgtEl>
                                          <p:spTgt spid="23"/>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blinds(horizontal)">
                                      <p:cBhvr>
                                        <p:cTn id="43" dur="500"/>
                                        <p:tgtEl>
                                          <p:spTgt spid="10"/>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box(in)">
                                      <p:cBhvr>
                                        <p:cTn id="46" dur="500"/>
                                        <p:tgtEl>
                                          <p:spTgt spid="24"/>
                                        </p:tgtEl>
                                      </p:cBhvr>
                                    </p:animEffect>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checkerboard(across)">
                                      <p:cBhvr>
                                        <p:cTn id="5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6" grpId="0"/>
      <p:bldP spid="29" grpId="0"/>
      <p:bldP spid="24" grpId="0"/>
      <p:bldP spid="25" grpId="0"/>
      <p:bldP spid="32" grpId="0" animBg="1"/>
      <p:bldP spid="33" grpId="0"/>
      <p:bldP spid="34" grpId="0"/>
      <p:bldP spid="35" grpId="0" animBg="1"/>
      <p:bldP spid="37" grpId="0" animBg="1"/>
      <p:bldP spid="39" grpId="0" animBg="1"/>
      <p:bldP spid="4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44624"/>
            <a:ext cx="8229600" cy="503238"/>
          </a:xfrm>
        </p:spPr>
        <p:txBody>
          <a:bodyPr/>
          <a:lstStyle/>
          <a:p>
            <a:pPr algn="ctr" eaLnBrk="1" hangingPunct="1">
              <a:defRPr/>
            </a:pPr>
            <a:r>
              <a:rPr lang="en-US" sz="3400" dirty="0">
                <a:solidFill>
                  <a:schemeClr val="bg2"/>
                </a:solidFill>
                <a:effectLst>
                  <a:outerShdw blurRad="38100" dist="38100" dir="2700000" algn="tl">
                    <a:srgbClr val="C0C0C0"/>
                  </a:outerShdw>
                </a:effectLst>
              </a:rPr>
              <a:t>Deletion of an edge</a:t>
            </a:r>
            <a:endParaRPr lang="sr-Latn-CS" sz="3400" dirty="0">
              <a:solidFill>
                <a:schemeClr val="bg2"/>
              </a:solidFill>
              <a:effectLst>
                <a:outerShdw blurRad="38100" dist="38100" dir="2700000" algn="tl">
                  <a:srgbClr val="C0C0C0"/>
                </a:outerShdw>
              </a:effectLst>
            </a:endParaRPr>
          </a:p>
        </p:txBody>
      </p:sp>
      <p:sp>
        <p:nvSpPr>
          <p:cNvPr id="54275" name="Date Placeholder 5"/>
          <p:cNvSpPr>
            <a:spLocks noGrp="1"/>
          </p:cNvSpPr>
          <p:nvPr>
            <p:ph type="dt" sz="quarter" idx="10"/>
          </p:nvPr>
        </p:nvSpPr>
        <p:spPr>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53</a:t>
            </a:fld>
            <a:endParaRPr lang="en-US" dirty="0"/>
          </a:p>
        </p:txBody>
      </p:sp>
      <p:sp>
        <p:nvSpPr>
          <p:cNvPr id="15" name="Footer Placeholder 3"/>
          <p:cNvSpPr>
            <a:spLocks noGrp="1"/>
          </p:cNvSpPr>
          <p:nvPr>
            <p:ph type="ftr" sz="quarter" idx="11"/>
          </p:nvPr>
        </p:nvSpPr>
        <p:spPr>
          <a:xfrm>
            <a:off x="2771775" y="6408738"/>
            <a:ext cx="3600450" cy="311150"/>
          </a:xfrm>
          <a:noFill/>
        </p:spPr>
        <p:txBody>
          <a:bodyPr/>
          <a:lstStyle/>
          <a:p>
            <a:r>
              <a:rPr lang="sr-Latn-CS" dirty="0"/>
              <a:t>Kragujevac, ju</a:t>
            </a:r>
            <a:r>
              <a:rPr lang="en-US" dirty="0"/>
              <a:t>l</a:t>
            </a:r>
            <a:r>
              <a:rPr lang="sr-Latn-CS" dirty="0"/>
              <a:t> </a:t>
            </a:r>
            <a:r>
              <a:rPr lang="en-US" dirty="0"/>
              <a:t>14</a:t>
            </a:r>
          </a:p>
        </p:txBody>
      </p:sp>
      <p:sp>
        <p:nvSpPr>
          <p:cNvPr id="17" name="Rectangle 6"/>
          <p:cNvSpPr>
            <a:spLocks noChangeArrowheads="1"/>
          </p:cNvSpPr>
          <p:nvPr/>
        </p:nvSpPr>
        <p:spPr bwMode="auto">
          <a:xfrm>
            <a:off x="0" y="908720"/>
            <a:ext cx="8820472"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en-US" sz="1950" b="1" i="1" dirty="0"/>
              <a:t>Task</a:t>
            </a:r>
            <a:r>
              <a:rPr lang="en-US" sz="1950" dirty="0"/>
              <a:t>: for a given </a:t>
            </a:r>
            <a:r>
              <a:rPr lang="en-US" sz="1950" dirty="0" err="1"/>
              <a:t>mst</a:t>
            </a:r>
            <a:r>
              <a:rPr lang="en-US" sz="1950" dirty="0"/>
              <a:t> </a:t>
            </a:r>
            <a:r>
              <a:rPr lang="en-US" sz="2100" b="1" dirty="0">
                <a:latin typeface="Cambria Math" pitchFamily="18" charset="0"/>
                <a:ea typeface="Cambria Math" pitchFamily="18" charset="0"/>
              </a:rPr>
              <a:t>T</a:t>
            </a:r>
            <a:r>
              <a:rPr lang="en-US" sz="2000" b="1" dirty="0">
                <a:latin typeface="Cambria Math" pitchFamily="18" charset="0"/>
                <a:ea typeface="Cambria Math" pitchFamily="18" charset="0"/>
              </a:rPr>
              <a:t> =</a:t>
            </a:r>
            <a:r>
              <a:rPr lang="sr-Latn-CS" sz="2000" b="1" dirty="0">
                <a:latin typeface="Cambria Math" pitchFamily="18" charset="0"/>
                <a:ea typeface="Cambria Math" pitchFamily="18" charset="0"/>
              </a:rPr>
              <a:t>(V,</a:t>
            </a:r>
            <a:r>
              <a:rPr lang="en-US" sz="2000" b="1" dirty="0">
                <a:latin typeface="Cambria Math" pitchFamily="18" charset="0"/>
                <a:ea typeface="Cambria Math" pitchFamily="18" charset="0"/>
              </a:rPr>
              <a:t> </a:t>
            </a:r>
            <a:r>
              <a:rPr lang="sr-Latn-CS" sz="2000" b="1" dirty="0">
                <a:latin typeface="Cambria Math" pitchFamily="18" charset="0"/>
                <a:ea typeface="Cambria Math" pitchFamily="18" charset="0"/>
              </a:rPr>
              <a:t>E</a:t>
            </a:r>
            <a:r>
              <a:rPr lang="en-US" sz="2000" b="1" baseline="-30000" dirty="0">
                <a:latin typeface="Cambria Math" pitchFamily="18" charset="0"/>
                <a:ea typeface="Cambria Math" pitchFamily="18" charset="0"/>
              </a:rPr>
              <a:t>T</a:t>
            </a:r>
            <a:r>
              <a:rPr lang="sr-Latn-CS" sz="2000" b="1" dirty="0">
                <a:latin typeface="Cambria Math" pitchFamily="18" charset="0"/>
                <a:ea typeface="Cambria Math" pitchFamily="18" charset="0"/>
              </a:rPr>
              <a:t>)</a:t>
            </a:r>
            <a:r>
              <a:rPr lang="en-US" sz="1950" dirty="0"/>
              <a:t> on </a:t>
            </a:r>
            <a:r>
              <a:rPr lang="en-US" sz="2100" b="1" dirty="0">
                <a:latin typeface="Cambria Math" pitchFamily="18" charset="0"/>
                <a:ea typeface="Cambria Math" pitchFamily="18" charset="0"/>
              </a:rPr>
              <a:t>G=(V, E) </a:t>
            </a:r>
            <a:r>
              <a:rPr lang="en-US" sz="1950" dirty="0"/>
              <a:t>find a label for each tree edge </a:t>
            </a:r>
            <a:r>
              <a:rPr lang="en-US" sz="2000" b="1" dirty="0">
                <a:latin typeface="Cambria Math" pitchFamily="18" charset="0"/>
                <a:ea typeface="Cambria Math" pitchFamily="18" charset="0"/>
              </a:rPr>
              <a:t>e</a:t>
            </a:r>
            <a:r>
              <a:rPr lang="en-US" sz="1950" dirty="0"/>
              <a:t> which indicates the new edge in </a:t>
            </a:r>
            <a:r>
              <a:rPr lang="en-US" sz="1950" dirty="0" err="1"/>
              <a:t>mst</a:t>
            </a:r>
            <a:r>
              <a:rPr lang="en-US" sz="1950" dirty="0"/>
              <a:t> should </a:t>
            </a:r>
            <a:r>
              <a:rPr lang="en-US" sz="2000" b="1" dirty="0">
                <a:latin typeface="Cambria Math" pitchFamily="18" charset="0"/>
                <a:ea typeface="Cambria Math" pitchFamily="18" charset="0"/>
              </a:rPr>
              <a:t>e</a:t>
            </a:r>
            <a:r>
              <a:rPr lang="en-US" sz="1950" dirty="0"/>
              <a:t> be deleted</a:t>
            </a:r>
            <a:endParaRPr lang="sr-Latn-CS" sz="1950" dirty="0">
              <a:solidFill>
                <a:srgbClr val="333399"/>
              </a:solidFill>
              <a:latin typeface="Arial Rounded MT Bold" pitchFamily="34" charset="0"/>
            </a:endParaRPr>
          </a:p>
          <a:p>
            <a:endParaRPr lang="sr-Latn-CS" dirty="0">
              <a:solidFill>
                <a:srgbClr val="009900"/>
              </a:solidFill>
              <a:latin typeface="Arial Rounded MT Bold" pitchFamily="34" charset="0"/>
            </a:endParaRPr>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dirty="0">
              <a:solidFill>
                <a:srgbClr val="008000"/>
              </a:solidFill>
              <a:latin typeface="Arial Rounded MT Bold" pitchFamily="34" charset="0"/>
            </a:endParaRPr>
          </a:p>
          <a:p>
            <a:pPr marL="742950" lvl="1" indent="-285750">
              <a:spcBef>
                <a:spcPct val="20000"/>
              </a:spcBef>
              <a:buClr>
                <a:schemeClr val="accent2"/>
              </a:buClr>
              <a:buSzPct val="80000"/>
            </a:pPr>
            <a:endParaRPr lang="sr-Latn-CS" dirty="0">
              <a:solidFill>
                <a:srgbClr val="0080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9900"/>
              </a:solidFill>
              <a:latin typeface="Arial Rounded MT Bold" pitchFamily="34" charset="0"/>
            </a:endParaRPr>
          </a:p>
          <a:p>
            <a:pPr marL="342900" lvl="1" indent="-342900">
              <a:spcBef>
                <a:spcPct val="20000"/>
              </a:spcBef>
              <a:buClr>
                <a:schemeClr val="bg2"/>
              </a:buClr>
              <a:buSzPct val="75000"/>
              <a:buFont typeface="Wingdings" pitchFamily="2" charset="2"/>
              <a:buChar char="n"/>
            </a:pPr>
            <a:r>
              <a:rPr lang="en-US" sz="1600" b="1" i="1" dirty="0">
                <a:latin typeface="Courier New" pitchFamily="49" charset="0"/>
                <a:cs typeface="Courier New" pitchFamily="49" charset="0"/>
              </a:rPr>
              <a:t>begin </a:t>
            </a:r>
            <a:r>
              <a:rPr lang="en-US" sz="1600" b="1" i="1" dirty="0">
                <a:latin typeface="Courier New" pitchFamily="49" charset="0"/>
                <a:ea typeface="Cambria Math"/>
                <a:cs typeface="Courier New" pitchFamily="49" charset="0"/>
              </a:rPr>
              <a:t>(*main program*)</a:t>
            </a:r>
          </a:p>
          <a:p>
            <a:pPr marL="342900" lvl="1" indent="-342900">
              <a:spcBef>
                <a:spcPct val="20000"/>
              </a:spcBef>
              <a:buClr>
                <a:schemeClr val="bg2"/>
              </a:buClr>
              <a:buSzPct val="75000"/>
            </a:pPr>
            <a:r>
              <a:rPr lang="en-US" sz="1600" b="1" i="1" dirty="0">
                <a:latin typeface="Courier New" pitchFamily="49" charset="0"/>
                <a:ea typeface="Cambria Math"/>
                <a:cs typeface="Courier New" pitchFamily="49" charset="0"/>
              </a:rPr>
              <a:t> </a:t>
            </a:r>
            <a:r>
              <a:rPr lang="en-US" sz="1600" b="1" dirty="0">
                <a:latin typeface="Courier New" pitchFamily="49" charset="0"/>
                <a:ea typeface="Cambria Math"/>
                <a:cs typeface="Courier New" pitchFamily="49" charset="0"/>
              </a:rPr>
              <a:t>   </a:t>
            </a:r>
            <a:r>
              <a:rPr lang="en-US" sz="1600" b="1" dirty="0">
                <a:latin typeface="Courier New" pitchFamily="49" charset="0"/>
                <a:ea typeface="Cambria Math" pitchFamily="18" charset="0"/>
                <a:cs typeface="Courier New" pitchFamily="49" charset="0"/>
              </a:rPr>
              <a:t>m:= max</a:t>
            </a:r>
            <a:r>
              <a:rPr lang="en-US" sz="1600" b="1" baseline="-25000" dirty="0">
                <a:latin typeface="Courier New" pitchFamily="49" charset="0"/>
                <a:ea typeface="Cambria Math" pitchFamily="18" charset="0"/>
                <a:cs typeface="Courier New" pitchFamily="49" charset="0"/>
              </a:rPr>
              <a:t> </a:t>
            </a:r>
            <a:r>
              <a:rPr lang="en-US" sz="1600" b="1" baseline="-25000" dirty="0" err="1">
                <a:latin typeface="Courier New" pitchFamily="49" charset="0"/>
                <a:ea typeface="Cambria Math" pitchFamily="18" charset="0"/>
                <a:cs typeface="Courier New" pitchFamily="49" charset="0"/>
              </a:rPr>
              <a:t>e∊E</a:t>
            </a:r>
            <a:r>
              <a:rPr lang="en-US" sz="1600" b="1" baseline="-25000" dirty="0">
                <a:latin typeface="Courier New" pitchFamily="49" charset="0"/>
                <a:ea typeface="Cambria Math" pitchFamily="18" charset="0"/>
                <a:cs typeface="Courier New" pitchFamily="49" charset="0"/>
              </a:rPr>
              <a:t> </a:t>
            </a:r>
            <a:r>
              <a:rPr lang="en-US" sz="1600" b="1" dirty="0">
                <a:latin typeface="Courier New" pitchFamily="49" charset="0"/>
                <a:ea typeface="Cambria Math" pitchFamily="18" charset="0"/>
                <a:cs typeface="Courier New" pitchFamily="49" charset="0"/>
              </a:rPr>
              <a:t> {c(e)}</a:t>
            </a:r>
            <a:r>
              <a:rPr lang="en-US" sz="1600" b="1" i="1" dirty="0">
                <a:latin typeface="Courier New" pitchFamily="49" charset="0"/>
                <a:ea typeface="Cambria Math"/>
                <a:cs typeface="Courier New" pitchFamily="49" charset="0"/>
              </a:rPr>
              <a:t> </a:t>
            </a:r>
          </a:p>
          <a:p>
            <a:pPr marL="342900" lvl="1" indent="-342900">
              <a:spcBef>
                <a:spcPct val="20000"/>
              </a:spcBef>
              <a:buClr>
                <a:schemeClr val="bg2"/>
              </a:buClr>
              <a:buSzPct val="75000"/>
            </a:pPr>
            <a:r>
              <a:rPr lang="en-US" sz="1600" b="1" i="1" dirty="0">
                <a:latin typeface="Courier New" pitchFamily="49" charset="0"/>
                <a:ea typeface="Cambria Math"/>
                <a:cs typeface="Courier New" pitchFamily="49" charset="0"/>
              </a:rPr>
              <a:t>    </a:t>
            </a:r>
            <a:r>
              <a:rPr lang="en-US" sz="1600" b="1" dirty="0">
                <a:latin typeface="Courier New" pitchFamily="49" charset="0"/>
                <a:cs typeface="Courier New" pitchFamily="49" charset="0"/>
              </a:rPr>
              <a:t>for each vertex u</a:t>
            </a:r>
            <a:r>
              <a:rPr lang="sr-Latn-CS" sz="1600" b="1" dirty="0">
                <a:latin typeface="Courier New" pitchFamily="49" charset="0"/>
                <a:ea typeface="Cambria Math" pitchFamily="18" charset="0"/>
                <a:cs typeface="Courier New" pitchFamily="49" charset="0"/>
              </a:rPr>
              <a:t> ∊</a:t>
            </a:r>
            <a:r>
              <a:rPr lang="en-US" sz="1600" b="1" dirty="0">
                <a:latin typeface="Courier New" pitchFamily="49" charset="0"/>
                <a:ea typeface="Cambria Math" pitchFamily="18" charset="0"/>
                <a:cs typeface="Courier New" pitchFamily="49" charset="0"/>
              </a:rPr>
              <a:t> V</a:t>
            </a:r>
            <a:r>
              <a:rPr lang="en-US" sz="1600" b="1" dirty="0">
                <a:latin typeface="Courier New" pitchFamily="49" charset="0"/>
                <a:cs typeface="Courier New" pitchFamily="49" charset="0"/>
              </a:rPr>
              <a:t> mark u “0” and “new” </a:t>
            </a:r>
            <a:r>
              <a:rPr lang="en-US" sz="1600" b="1" i="1" dirty="0">
                <a:latin typeface="Courier New" pitchFamily="49" charset="0"/>
                <a:cs typeface="Courier New" pitchFamily="49" charset="0"/>
              </a:rPr>
              <a:t>(* T’:=</a:t>
            </a:r>
            <a:r>
              <a:rPr lang="en-US" sz="1600" b="1" i="1" dirty="0">
                <a:latin typeface="Courier New" pitchFamily="49" charset="0"/>
                <a:ea typeface="Cambria Math"/>
                <a:cs typeface="Courier New" pitchFamily="49" charset="0"/>
              </a:rPr>
              <a:t>⌀</a:t>
            </a:r>
            <a:r>
              <a:rPr lang="en-US" sz="1600" b="1" i="1" dirty="0">
                <a:latin typeface="Courier New" pitchFamily="49" charset="0"/>
                <a:cs typeface="Courier New" pitchFamily="49" charset="0"/>
              </a:rPr>
              <a:t> *)</a:t>
            </a:r>
            <a:endParaRPr lang="en-US" sz="1600" b="1" i="1" dirty="0">
              <a:latin typeface="Courier New" pitchFamily="49" charset="0"/>
              <a:ea typeface="Cambria Math"/>
              <a:cs typeface="Courier New" pitchFamily="49" charset="0"/>
            </a:endParaRPr>
          </a:p>
          <a:p>
            <a:pPr marL="342900" lvl="1" indent="-342900">
              <a:spcBef>
                <a:spcPct val="20000"/>
              </a:spcBef>
              <a:buClr>
                <a:schemeClr val="bg2"/>
              </a:buClr>
              <a:buSzPct val="75000"/>
            </a:pPr>
            <a:r>
              <a:rPr lang="en-US" sz="1600" b="1" i="1" dirty="0">
                <a:latin typeface="Courier New" pitchFamily="49" charset="0"/>
                <a:cs typeface="Courier New" pitchFamily="49" charset="0"/>
              </a:rPr>
              <a:t>    </a:t>
            </a:r>
            <a:r>
              <a:rPr lang="en-US" sz="1600" b="1" dirty="0">
                <a:latin typeface="Courier New" pitchFamily="49" charset="0"/>
                <a:cs typeface="Courier New" pitchFamily="49" charset="0"/>
              </a:rPr>
              <a:t>mark r “1” and “old” </a:t>
            </a:r>
            <a:r>
              <a:rPr lang="en-US" sz="1600" b="1" i="1" dirty="0">
                <a:latin typeface="Courier New" pitchFamily="49" charset="0"/>
                <a:cs typeface="Courier New" pitchFamily="49" charset="0"/>
              </a:rPr>
              <a:t>(* r is an arbitrary vertex of V and T’:=</a:t>
            </a:r>
            <a:r>
              <a:rPr lang="en-US" sz="1600" b="1" i="1" dirty="0">
                <a:latin typeface="Courier New" pitchFamily="49" charset="0"/>
                <a:ea typeface="Cambria Math"/>
                <a:cs typeface="Courier New" pitchFamily="49" charset="0"/>
              </a:rPr>
              <a:t>{r} </a:t>
            </a:r>
            <a:r>
              <a:rPr lang="en-US" sz="1600" b="1" i="1" dirty="0">
                <a:latin typeface="Courier New" pitchFamily="49" charset="0"/>
                <a:cs typeface="Courier New" pitchFamily="49" charset="0"/>
              </a:rPr>
              <a:t>*)</a:t>
            </a:r>
          </a:p>
          <a:p>
            <a:r>
              <a:rPr lang="en-US" sz="1600" b="1" i="1" dirty="0">
                <a:latin typeface="Courier New" pitchFamily="49" charset="0"/>
                <a:ea typeface="Cambria Math"/>
                <a:cs typeface="Courier New" pitchFamily="49" charset="0"/>
              </a:rPr>
              <a:t>    </a:t>
            </a:r>
            <a:r>
              <a:rPr lang="en-US" sz="1600" b="1" dirty="0">
                <a:latin typeface="Courier New" pitchFamily="49" charset="0"/>
                <a:ea typeface="Cambria Math"/>
                <a:cs typeface="Courier New" pitchFamily="49" charset="0"/>
              </a:rPr>
              <a:t>LABELEDGE(r) </a:t>
            </a:r>
          </a:p>
          <a:p>
            <a:r>
              <a:rPr lang="en-US" sz="1600" b="1" i="1" dirty="0">
                <a:latin typeface="Courier New" pitchFamily="49" charset="0"/>
                <a:ea typeface="Cambria Math"/>
                <a:cs typeface="Courier New" pitchFamily="49" charset="0"/>
              </a:rPr>
              <a:t>  end	</a:t>
            </a:r>
            <a:endParaRPr lang="en-US" sz="1600" b="1" i="1" dirty="0">
              <a:latin typeface="Courier New" pitchFamily="49" charset="0"/>
              <a:cs typeface="Courier New" pitchFamily="49" charset="0"/>
            </a:endParaRPr>
          </a:p>
          <a:p>
            <a:pPr marL="742950" lvl="1" indent="-285750">
              <a:spcBef>
                <a:spcPct val="20000"/>
              </a:spcBef>
              <a:buClr>
                <a:schemeClr val="accent2"/>
              </a:buClr>
              <a:buSzPct val="80000"/>
            </a:pPr>
            <a:endParaRPr lang="sr-Latn-CS" dirty="0">
              <a:solidFill>
                <a:srgbClr val="009900"/>
              </a:solidFill>
              <a:latin typeface="Arial Rounded MT Bold" pitchFamily="34" charset="0"/>
            </a:endParaRPr>
          </a:p>
          <a:p>
            <a:pPr marL="742950" lvl="1" indent="-285750">
              <a:spcBef>
                <a:spcPct val="20000"/>
              </a:spcBef>
              <a:buClr>
                <a:schemeClr val="accent2"/>
              </a:buClr>
              <a:buSzPct val="80000"/>
            </a:pP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16" name="Rectangle 6"/>
          <p:cNvSpPr>
            <a:spLocks noChangeArrowheads="1"/>
          </p:cNvSpPr>
          <p:nvPr/>
        </p:nvSpPr>
        <p:spPr bwMode="auto">
          <a:xfrm>
            <a:off x="0" y="1844824"/>
            <a:ext cx="8820472"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en-US" sz="1950" b="1" i="1" dirty="0"/>
              <a:t>Input</a:t>
            </a:r>
            <a:r>
              <a:rPr lang="en-US" sz="1950" dirty="0"/>
              <a:t>: </a:t>
            </a:r>
            <a:r>
              <a:rPr lang="en-US" sz="2000" dirty="0"/>
              <a:t> </a:t>
            </a:r>
            <a:r>
              <a:rPr lang="en-US" sz="1950" dirty="0"/>
              <a:t>A </a:t>
            </a:r>
            <a:r>
              <a:rPr lang="en-US" sz="1950" dirty="0" err="1"/>
              <a:t>mst</a:t>
            </a:r>
            <a:r>
              <a:rPr lang="en-US" sz="1950" dirty="0"/>
              <a:t> </a:t>
            </a:r>
            <a:r>
              <a:rPr lang="en-US" sz="2100" b="1" dirty="0">
                <a:latin typeface="Cambria Math" pitchFamily="18" charset="0"/>
                <a:ea typeface="Cambria Math" pitchFamily="18" charset="0"/>
              </a:rPr>
              <a:t>T=</a:t>
            </a:r>
            <a:r>
              <a:rPr lang="sr-Latn-CS" sz="2100" b="1" dirty="0">
                <a:latin typeface="Cambria Math" pitchFamily="18" charset="0"/>
                <a:ea typeface="Cambria Math" pitchFamily="18" charset="0"/>
              </a:rPr>
              <a:t>(V,</a:t>
            </a:r>
            <a:r>
              <a:rPr lang="en-US" sz="2100" b="1" dirty="0">
                <a:latin typeface="Cambria Math" pitchFamily="18" charset="0"/>
                <a:ea typeface="Cambria Math" pitchFamily="18" charset="0"/>
              </a:rPr>
              <a:t> </a:t>
            </a:r>
            <a:r>
              <a:rPr lang="sr-Latn-CS" sz="2100" b="1" dirty="0">
                <a:latin typeface="Cambria Math" pitchFamily="18" charset="0"/>
                <a:ea typeface="Cambria Math" pitchFamily="18" charset="0"/>
              </a:rPr>
              <a:t>E</a:t>
            </a:r>
            <a:r>
              <a:rPr lang="en-US" sz="2100" b="1" baseline="-30000" dirty="0">
                <a:latin typeface="Cambria Math" pitchFamily="18" charset="0"/>
                <a:ea typeface="Cambria Math" pitchFamily="18" charset="0"/>
              </a:rPr>
              <a:t>T</a:t>
            </a:r>
            <a:r>
              <a:rPr lang="sr-Latn-CS" sz="2100" b="1" dirty="0">
                <a:latin typeface="Cambria Math" pitchFamily="18" charset="0"/>
                <a:ea typeface="Cambria Math" pitchFamily="18" charset="0"/>
              </a:rPr>
              <a:t>)</a:t>
            </a:r>
            <a:r>
              <a:rPr lang="en-US" sz="2000" dirty="0"/>
              <a:t> on </a:t>
            </a:r>
            <a:r>
              <a:rPr lang="en-US" sz="2100" b="1" dirty="0">
                <a:latin typeface="Cambria Math" pitchFamily="18" charset="0"/>
                <a:ea typeface="Cambria Math" pitchFamily="18" charset="0"/>
              </a:rPr>
              <a:t>G=(V, E) </a:t>
            </a:r>
            <a:r>
              <a:rPr lang="en-US" sz="2000" dirty="0"/>
              <a:t>with a cost function </a:t>
            </a:r>
            <a:r>
              <a:rPr lang="en-US" sz="2100" b="1" dirty="0">
                <a:latin typeface="Cambria Math" pitchFamily="18" charset="0"/>
                <a:ea typeface="Cambria Math" pitchFamily="18" charset="0"/>
              </a:rPr>
              <a:t>c(e)</a:t>
            </a:r>
            <a:r>
              <a:rPr lang="en-US" sz="2000" dirty="0"/>
              <a:t>,</a:t>
            </a:r>
            <a:r>
              <a:rPr lang="en-US" sz="2100" dirty="0">
                <a:latin typeface="Cambria Math" pitchFamily="18" charset="0"/>
                <a:ea typeface="Cambria Math" pitchFamily="18" charset="0"/>
              </a:rPr>
              <a:t> </a:t>
            </a:r>
            <a:r>
              <a:rPr lang="en-US" sz="2100" b="1" dirty="0">
                <a:latin typeface="Cambria Math" pitchFamily="18" charset="0"/>
                <a:ea typeface="Cambria Math" pitchFamily="18" charset="0"/>
              </a:rPr>
              <a:t>e</a:t>
            </a:r>
            <a:r>
              <a:rPr lang="sr-Latn-CS" sz="2100" b="1" dirty="0">
                <a:latin typeface="Cambria Math" pitchFamily="18" charset="0"/>
                <a:ea typeface="Cambria Math" pitchFamily="18" charset="0"/>
              </a:rPr>
              <a:t> ∊</a:t>
            </a:r>
            <a:r>
              <a:rPr lang="en-US" sz="2100" b="1" dirty="0">
                <a:latin typeface="Cambria Math" pitchFamily="18" charset="0"/>
                <a:ea typeface="Cambria Math" pitchFamily="18" charset="0"/>
              </a:rPr>
              <a:t>E</a:t>
            </a:r>
            <a:r>
              <a:rPr lang="en-US" sz="2000" dirty="0"/>
              <a:t> represented by adjacency lists </a:t>
            </a:r>
            <a:r>
              <a:rPr lang="en-US" sz="2100" b="1" dirty="0">
                <a:latin typeface="Cambria Math" pitchFamily="18" charset="0"/>
                <a:ea typeface="Cambria Math" pitchFamily="18" charset="0"/>
              </a:rPr>
              <a:t>L(v)</a:t>
            </a:r>
            <a:r>
              <a:rPr lang="en-US" sz="2000" dirty="0"/>
              <a:t> for </a:t>
            </a:r>
            <a:r>
              <a:rPr lang="en-US" sz="2100" b="1" dirty="0">
                <a:latin typeface="Cambria Math" pitchFamily="18" charset="0"/>
                <a:ea typeface="Cambria Math" pitchFamily="18" charset="0"/>
              </a:rPr>
              <a:t>v</a:t>
            </a:r>
            <a:r>
              <a:rPr lang="en-US" sz="2000" dirty="0"/>
              <a:t> in </a:t>
            </a:r>
            <a:r>
              <a:rPr lang="en-US" sz="2100" b="1" dirty="0">
                <a:latin typeface="Cambria Math" pitchFamily="18" charset="0"/>
                <a:ea typeface="Cambria Math" pitchFamily="18" charset="0"/>
              </a:rPr>
              <a:t>V</a:t>
            </a:r>
            <a:endParaRPr lang="en-US" sz="2000" dirty="0"/>
          </a:p>
          <a:p>
            <a:pPr marL="342900" indent="-342900">
              <a:spcBef>
                <a:spcPct val="20000"/>
              </a:spcBef>
              <a:buClr>
                <a:schemeClr val="bg2"/>
              </a:buClr>
              <a:buSzPct val="75000"/>
              <a:buFont typeface="Wingdings" pitchFamily="2" charset="2"/>
              <a:buChar char="n"/>
            </a:pPr>
            <a:r>
              <a:rPr lang="en-US" sz="2000" b="1" i="1" dirty="0"/>
              <a:t>Output</a:t>
            </a:r>
            <a:r>
              <a:rPr lang="en-US" sz="2000" dirty="0"/>
              <a:t>. A label </a:t>
            </a:r>
            <a:r>
              <a:rPr lang="en-US" sz="2000" b="1" dirty="0">
                <a:latin typeface="Cambria Math" pitchFamily="18" charset="0"/>
                <a:ea typeface="Cambria Math" pitchFamily="18" charset="0"/>
              </a:rPr>
              <a:t>le(e)</a:t>
            </a:r>
            <a:r>
              <a:rPr lang="en-US" sz="2000" dirty="0"/>
              <a:t> for each</a:t>
            </a:r>
            <a:r>
              <a:rPr lang="en-US" sz="2100" b="1" dirty="0">
                <a:latin typeface="Cambria Math" pitchFamily="18" charset="0"/>
                <a:ea typeface="Cambria Math" pitchFamily="18" charset="0"/>
              </a:rPr>
              <a:t> e</a:t>
            </a:r>
            <a:r>
              <a:rPr lang="sr-Latn-CS" sz="2100" b="1" dirty="0">
                <a:latin typeface="Cambria Math" pitchFamily="18" charset="0"/>
                <a:ea typeface="Cambria Math" pitchFamily="18" charset="0"/>
              </a:rPr>
              <a:t> ∊ E</a:t>
            </a:r>
            <a:r>
              <a:rPr lang="en-US" sz="2100" b="1" baseline="-30000" dirty="0">
                <a:latin typeface="Cambria Math" pitchFamily="18" charset="0"/>
                <a:ea typeface="Cambria Math" pitchFamily="18" charset="0"/>
              </a:rPr>
              <a:t>T</a:t>
            </a:r>
            <a:r>
              <a:rPr lang="en-US" sz="2000" dirty="0"/>
              <a:t> </a:t>
            </a:r>
            <a:endParaRPr lang="en-US" sz="1950" dirty="0"/>
          </a:p>
          <a:p>
            <a:pPr marL="342900" indent="-342900">
              <a:spcBef>
                <a:spcPct val="20000"/>
              </a:spcBef>
              <a:buClr>
                <a:schemeClr val="bg2"/>
              </a:buClr>
              <a:buSzPct val="75000"/>
              <a:buFont typeface="Wingdings" pitchFamily="2" charset="2"/>
              <a:buChar char="n"/>
            </a:pPr>
            <a:endParaRPr lang="en-US" sz="1950" dirty="0">
              <a:solidFill>
                <a:srgbClr val="333399"/>
              </a:solidFill>
              <a:latin typeface="Arial Rounded MT Bold" pitchFamily="34" charset="0"/>
            </a:endParaRPr>
          </a:p>
          <a:p>
            <a:pPr marL="342900" indent="-342900">
              <a:spcBef>
                <a:spcPct val="20000"/>
              </a:spcBef>
              <a:buClr>
                <a:schemeClr val="bg2"/>
              </a:buClr>
              <a:buSzPct val="75000"/>
            </a:pPr>
            <a:endParaRPr lang="sr-Latn-CS" sz="1950" dirty="0">
              <a:solidFill>
                <a:srgbClr val="333399"/>
              </a:solidFill>
              <a:latin typeface="Arial Rounded MT Bold" pitchFamily="34" charset="0"/>
            </a:endParaRPr>
          </a:p>
          <a:p>
            <a:pPr marL="742950" lvl="1" indent="-285750">
              <a:spcBef>
                <a:spcPct val="20000"/>
              </a:spcBef>
              <a:buClr>
                <a:schemeClr val="accent2"/>
              </a:buClr>
              <a:buSzPct val="80000"/>
            </a:pPr>
            <a:endParaRPr lang="sr-Latn-CS" b="1" dirty="0">
              <a:solidFill>
                <a:srgbClr val="C00000"/>
              </a:solidFill>
              <a:latin typeface="+mn-lt"/>
            </a:endParaRPr>
          </a:p>
        </p:txBody>
      </p:sp>
    </p:spTree>
  </p:cSld>
  <p:clrMapOvr>
    <a:masterClrMapping/>
  </p:clrMapOvr>
  <p:transition spd="slow">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Isosceles Triangle 65"/>
          <p:cNvSpPr/>
          <p:nvPr/>
        </p:nvSpPr>
        <p:spPr>
          <a:xfrm>
            <a:off x="7884368" y="5013176"/>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60418" name="Rectangle 2"/>
          <p:cNvSpPr>
            <a:spLocks noGrp="1" noChangeArrowheads="1"/>
          </p:cNvSpPr>
          <p:nvPr>
            <p:ph type="title"/>
          </p:nvPr>
        </p:nvSpPr>
        <p:spPr>
          <a:xfrm>
            <a:off x="251520" y="-26566"/>
            <a:ext cx="8229600" cy="503238"/>
          </a:xfrm>
        </p:spPr>
        <p:txBody>
          <a:bodyPr/>
          <a:lstStyle/>
          <a:p>
            <a:pPr algn="ctr" eaLnBrk="1" hangingPunct="1">
              <a:defRPr/>
            </a:pPr>
            <a:r>
              <a:rPr lang="en-US" sz="3600" dirty="0" err="1">
                <a:solidFill>
                  <a:schemeClr val="bg2"/>
                </a:solidFill>
                <a:effectLst>
                  <a:outerShdw blurRad="38100" dist="38100" dir="2700000" algn="tl">
                    <a:srgbClr val="C0C0C0"/>
                  </a:outerShdw>
                </a:effectLst>
              </a:rPr>
              <a:t>Pseudocode</a:t>
            </a:r>
            <a:endParaRPr lang="sr-Latn-CS" sz="3600" dirty="0">
              <a:solidFill>
                <a:schemeClr val="bg2"/>
              </a:solidFill>
              <a:effectLst>
                <a:outerShdw blurRad="38100" dist="38100" dir="2700000" algn="tl">
                  <a:srgbClr val="C0C0C0"/>
                </a:outerShdw>
              </a:effectLst>
            </a:endParaRPr>
          </a:p>
        </p:txBody>
      </p:sp>
      <p:sp>
        <p:nvSpPr>
          <p:cNvPr id="54275" name="Date Placeholder 5"/>
          <p:cNvSpPr>
            <a:spLocks noGrp="1"/>
          </p:cNvSpPr>
          <p:nvPr>
            <p:ph type="dt" sz="quarter" idx="10"/>
          </p:nvPr>
        </p:nvSpPr>
        <p:spPr>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54</a:t>
            </a:fld>
            <a:endParaRPr lang="en-US"/>
          </a:p>
        </p:txBody>
      </p:sp>
      <p:sp>
        <p:nvSpPr>
          <p:cNvPr id="15" name="Footer Placeholder 3"/>
          <p:cNvSpPr>
            <a:spLocks noGrp="1"/>
          </p:cNvSpPr>
          <p:nvPr>
            <p:ph type="ftr" sz="quarter" idx="11"/>
          </p:nvPr>
        </p:nvSpPr>
        <p:spPr>
          <a:xfrm>
            <a:off x="2771775" y="6408738"/>
            <a:ext cx="3600450" cy="311150"/>
          </a:xfrm>
          <a:noFill/>
        </p:spPr>
        <p:txBody>
          <a:bodyPr/>
          <a:lstStyle/>
          <a:p>
            <a:r>
              <a:rPr lang="sr-Latn-CS" dirty="0"/>
              <a:t>Kragujevac</a:t>
            </a:r>
            <a:r>
              <a:rPr lang="en-US" dirty="0"/>
              <a:t>c</a:t>
            </a:r>
            <a:r>
              <a:rPr lang="sr-Latn-CS" dirty="0"/>
              <a:t>, ju</a:t>
            </a:r>
            <a:r>
              <a:rPr lang="en-US" dirty="0"/>
              <a:t>l</a:t>
            </a:r>
            <a:r>
              <a:rPr lang="sr-Latn-CS" dirty="0"/>
              <a:t> </a:t>
            </a:r>
            <a:r>
              <a:rPr lang="en-US" dirty="0"/>
              <a:t>14</a:t>
            </a:r>
          </a:p>
        </p:txBody>
      </p:sp>
      <p:sp>
        <p:nvSpPr>
          <p:cNvPr id="10" name="Rectangle 6"/>
          <p:cNvSpPr>
            <a:spLocks noChangeArrowheads="1"/>
          </p:cNvSpPr>
          <p:nvPr/>
        </p:nvSpPr>
        <p:spPr bwMode="auto">
          <a:xfrm>
            <a:off x="0" y="332656"/>
            <a:ext cx="6732240" cy="792088"/>
          </a:xfrm>
          <a:prstGeom prst="rect">
            <a:avLst/>
          </a:prstGeom>
          <a:noFill/>
          <a:ln w="9525">
            <a:noFill/>
            <a:miter lim="800000"/>
            <a:headEnd/>
            <a:tailEnd/>
          </a:ln>
        </p:spPr>
        <p:txBody>
          <a:bodyPr/>
          <a:lstStyle/>
          <a:p>
            <a:r>
              <a:rPr lang="sr-Latn-CS" sz="1600" b="1" dirty="0">
                <a:latin typeface="Courier New" pitchFamily="49" charset="0"/>
                <a:cs typeface="Courier New" pitchFamily="49" charset="0"/>
              </a:rPr>
              <a:t>Procedure</a:t>
            </a:r>
            <a:r>
              <a:rPr lang="sr-Latn-CS" sz="1600" b="1" dirty="0"/>
              <a:t> </a:t>
            </a:r>
            <a:r>
              <a:rPr lang="en-US" sz="1600" b="1" dirty="0">
                <a:latin typeface="Courier New" pitchFamily="49" charset="0"/>
                <a:cs typeface="Courier New" pitchFamily="49" charset="0"/>
              </a:rPr>
              <a:t>LABELEDGE</a:t>
            </a:r>
            <a:r>
              <a:rPr lang="sr-Latn-CS" sz="1600" b="1" dirty="0">
                <a:latin typeface="Courier New" pitchFamily="49" charset="0"/>
                <a:cs typeface="Courier New" pitchFamily="49" charset="0"/>
              </a:rPr>
              <a:t>(r)</a:t>
            </a:r>
          </a:p>
          <a:p>
            <a:r>
              <a:rPr lang="en-US" sz="1600" b="1" i="1" dirty="0">
                <a:latin typeface="Courier New" pitchFamily="49" charset="0"/>
                <a:cs typeface="Courier New" pitchFamily="49" charset="0"/>
              </a:rPr>
              <a:t>begin</a:t>
            </a:r>
            <a:endParaRPr lang="en-US" sz="1600" b="1" dirty="0">
              <a:latin typeface="Courier New" pitchFamily="49" charset="0"/>
              <a:cs typeface="Courier New" pitchFamily="49" charset="0"/>
            </a:endParaRPr>
          </a:p>
          <a:p>
            <a:pPr marL="342900" indent="-342900">
              <a:buAutoNum type="arabicPeriod"/>
            </a:pPr>
            <a:r>
              <a:rPr lang="en-US" sz="1600" b="1" dirty="0">
                <a:latin typeface="Courier New" pitchFamily="49" charset="0"/>
                <a:cs typeface="Courier New" pitchFamily="49" charset="0"/>
              </a:rPr>
              <a:t>for each vertex w on L(r) do </a:t>
            </a:r>
          </a:p>
          <a:p>
            <a:pPr marL="342900" indent="-342900">
              <a:buAutoNum type="arabicPeriod"/>
            </a:pPr>
            <a:r>
              <a:rPr lang="en-US" sz="1600" b="1" dirty="0">
                <a:latin typeface="Courier New" pitchFamily="49" charset="0"/>
                <a:cs typeface="Courier New" pitchFamily="49" charset="0"/>
              </a:rPr>
              <a:t> if w is marked “0” then</a:t>
            </a:r>
          </a:p>
          <a:p>
            <a:pPr marL="342900" indent="-342900"/>
            <a:r>
              <a:rPr lang="en-US" sz="1600" b="1" dirty="0">
                <a:latin typeface="Courier New" pitchFamily="49" charset="0"/>
                <a:cs typeface="Courier New" pitchFamily="49" charset="0"/>
              </a:rPr>
              <a:t>     begin  </a:t>
            </a:r>
          </a:p>
          <a:p>
            <a:pPr marL="342900" indent="-342900"/>
            <a:r>
              <a:rPr lang="en-US" sz="1600" b="1" dirty="0">
                <a:latin typeface="Courier New" pitchFamily="49" charset="0"/>
                <a:cs typeface="Courier New" pitchFamily="49" charset="0"/>
              </a:rPr>
              <a:t>3.		mark w “1”</a:t>
            </a:r>
          </a:p>
          <a:p>
            <a:pPr marL="342900" indent="-342900">
              <a:buAutoNum type="arabicPeriod" startAt="4"/>
            </a:pPr>
            <a:r>
              <a:rPr lang="en-US" sz="1600" b="1" dirty="0">
                <a:latin typeface="Courier New" pitchFamily="49" charset="0"/>
                <a:cs typeface="Courier New" pitchFamily="49" charset="0"/>
              </a:rPr>
              <a:t>     temp:=c(</a:t>
            </a:r>
            <a:r>
              <a:rPr lang="sr-Latn-CS" sz="1600" b="1" dirty="0">
                <a:latin typeface="Courier New" pitchFamily="49" charset="0"/>
                <a:cs typeface="Courier New" pitchFamily="49" charset="0"/>
              </a:rPr>
              <a:t>(r,</a:t>
            </a:r>
            <a:r>
              <a:rPr lang="en-US" sz="1600" b="1" dirty="0">
                <a:latin typeface="Courier New" pitchFamily="49" charset="0"/>
                <a:cs typeface="Courier New" pitchFamily="49" charset="0"/>
              </a:rPr>
              <a:t>w))</a:t>
            </a:r>
            <a:endParaRPr lang="sr-Latn-CS" sz="1600" b="1" dirty="0">
              <a:latin typeface="Courier New" pitchFamily="49" charset="0"/>
              <a:cs typeface="Courier New" pitchFamily="49" charset="0"/>
            </a:endParaRPr>
          </a:p>
          <a:p>
            <a:pPr marL="342900" indent="-342900"/>
            <a:r>
              <a:rPr lang="en-US" sz="1600" b="1" dirty="0">
                <a:latin typeface="Courier New" pitchFamily="49" charset="0"/>
                <a:cs typeface="Courier New" pitchFamily="49" charset="0"/>
              </a:rPr>
              <a:t>5.      c(</a:t>
            </a:r>
            <a:r>
              <a:rPr lang="sr-Latn-CS" sz="1600" b="1" dirty="0">
                <a:latin typeface="Courier New" pitchFamily="49" charset="0"/>
                <a:cs typeface="Courier New" pitchFamily="49" charset="0"/>
              </a:rPr>
              <a:t>(r,</a:t>
            </a:r>
            <a:r>
              <a:rPr lang="en-US" sz="1600" b="1" dirty="0">
                <a:latin typeface="Courier New" pitchFamily="49" charset="0"/>
                <a:cs typeface="Courier New" pitchFamily="49" charset="0"/>
              </a:rPr>
              <a:t>w)):=m+1</a:t>
            </a:r>
          </a:p>
          <a:p>
            <a:pPr marL="342900" indent="-342900">
              <a:buAutoNum type="arabicPeriod" startAt="6"/>
            </a:pPr>
            <a:r>
              <a:rPr lang="en-US" sz="1600" b="1" dirty="0">
                <a:latin typeface="Courier New" pitchFamily="49" charset="0"/>
                <a:cs typeface="Courier New" pitchFamily="49" charset="0"/>
              </a:rPr>
              <a:t>      DIST(</a:t>
            </a:r>
            <a:r>
              <a:rPr lang="en-US" sz="1600" b="1" dirty="0" err="1">
                <a:latin typeface="Courier New" pitchFamily="49" charset="0"/>
                <a:cs typeface="Courier New" pitchFamily="49" charset="0"/>
              </a:rPr>
              <a:t>r,w</a:t>
            </a:r>
            <a:r>
              <a:rPr lang="en-US" sz="1600" b="1" dirty="0">
                <a:latin typeface="Courier New" pitchFamily="49" charset="0"/>
                <a:cs typeface="Courier New" pitchFamily="49" charset="0"/>
              </a:rPr>
              <a:t>) </a:t>
            </a:r>
          </a:p>
          <a:p>
            <a:pPr marL="342900" indent="-342900"/>
            <a:r>
              <a:rPr lang="en-US" sz="1600" b="1" i="1" dirty="0">
                <a:latin typeface="Courier New" pitchFamily="49" charset="0"/>
                <a:cs typeface="Courier New" pitchFamily="49" charset="0"/>
              </a:rPr>
              <a:t>        (*after DIST all vertices are marked “new”*</a:t>
            </a:r>
            <a:r>
              <a:rPr lang="en-US" sz="1600" b="1" dirty="0">
                <a:latin typeface="Courier New" pitchFamily="49" charset="0"/>
                <a:cs typeface="Courier New" pitchFamily="49" charset="0"/>
              </a:rPr>
              <a:t>)</a:t>
            </a:r>
            <a:endParaRPr lang="sr-Latn-CS" sz="1600" b="1" dirty="0">
              <a:latin typeface="Courier New" pitchFamily="49" charset="0"/>
              <a:cs typeface="Courier New" pitchFamily="49" charset="0"/>
            </a:endParaRPr>
          </a:p>
          <a:p>
            <a:pPr marL="342900" indent="-342900">
              <a:buAutoNum type="arabicPeriod" startAt="7"/>
            </a:pPr>
            <a:r>
              <a:rPr lang="en-US" sz="1600" b="1" dirty="0">
                <a:latin typeface="Courier New" pitchFamily="49" charset="0"/>
                <a:cs typeface="Courier New" pitchFamily="49" charset="0"/>
              </a:rPr>
              <a:t>      mark w “old” </a:t>
            </a:r>
          </a:p>
          <a:p>
            <a:pPr marL="342900" indent="-342900">
              <a:buAutoNum type="arabicPeriod" startAt="7"/>
            </a:pPr>
            <a:r>
              <a:rPr lang="en-US" sz="1600" b="1" dirty="0">
                <a:latin typeface="Courier New" pitchFamily="49" charset="0"/>
                <a:cs typeface="Courier New" pitchFamily="49" charset="0"/>
              </a:rPr>
              <a:t>      LE(</a:t>
            </a:r>
            <a:r>
              <a:rPr lang="en-US" sz="1600" b="1" dirty="0" err="1">
                <a:latin typeface="Courier New" pitchFamily="49" charset="0"/>
                <a:cs typeface="Courier New" pitchFamily="49" charset="0"/>
              </a:rPr>
              <a:t>r,w,w</a:t>
            </a:r>
            <a:r>
              <a:rPr lang="en-US" sz="1600" b="1" dirty="0">
                <a:latin typeface="Courier New" pitchFamily="49" charset="0"/>
                <a:cs typeface="Courier New" pitchFamily="49" charset="0"/>
              </a:rPr>
              <a:t>) </a:t>
            </a:r>
            <a:r>
              <a:rPr lang="en-US" sz="1600" b="1" i="1" dirty="0">
                <a:latin typeface="Courier New" pitchFamily="49" charset="0"/>
                <a:cs typeface="Courier New" pitchFamily="49" charset="0"/>
              </a:rPr>
              <a:t>(*LE changes vertices into “old”*</a:t>
            </a:r>
            <a:r>
              <a:rPr lang="en-US" sz="1600" b="1" dirty="0">
                <a:latin typeface="Courier New" pitchFamily="49" charset="0"/>
                <a:cs typeface="Courier New" pitchFamily="49" charset="0"/>
              </a:rPr>
              <a:t>)</a:t>
            </a:r>
            <a:endParaRPr lang="sr-Latn-CS" sz="1600" b="1" dirty="0">
              <a:latin typeface="Courier New" pitchFamily="49" charset="0"/>
              <a:cs typeface="Courier New" pitchFamily="49" charset="0"/>
            </a:endParaRPr>
          </a:p>
          <a:p>
            <a:pPr marL="342900" indent="-342900">
              <a:buAutoNum type="arabicPeriod" startAt="9"/>
            </a:pPr>
            <a:r>
              <a:rPr lang="en-US" sz="1600" b="1" dirty="0">
                <a:latin typeface="Courier New" pitchFamily="49" charset="0"/>
                <a:cs typeface="Courier New" pitchFamily="49" charset="0"/>
              </a:rPr>
              <a:t>      c(</a:t>
            </a:r>
            <a:r>
              <a:rPr lang="sr-Latn-CS" sz="1600" b="1" dirty="0">
                <a:latin typeface="Courier New" pitchFamily="49" charset="0"/>
                <a:cs typeface="Courier New" pitchFamily="49" charset="0"/>
              </a:rPr>
              <a:t>(r,</a:t>
            </a:r>
            <a:r>
              <a:rPr lang="en-US" sz="1600" b="1" dirty="0">
                <a:latin typeface="Courier New" pitchFamily="49" charset="0"/>
                <a:cs typeface="Courier New" pitchFamily="49" charset="0"/>
              </a:rPr>
              <a:t>w)):=temp</a:t>
            </a:r>
          </a:p>
          <a:p>
            <a:pPr marL="342900" indent="-342900">
              <a:buAutoNum type="arabicPeriod" startAt="9"/>
            </a:pPr>
            <a:r>
              <a:rPr lang="en-US" sz="1600" b="1" dirty="0">
                <a:latin typeface="Courier New" pitchFamily="49" charset="0"/>
                <a:cs typeface="Courier New" pitchFamily="49" charset="0"/>
              </a:rPr>
              <a:t>      LABELEDGE(w)</a:t>
            </a:r>
          </a:p>
          <a:p>
            <a:r>
              <a:rPr lang="en-US" sz="1600" b="1" dirty="0">
                <a:latin typeface="Courier New" pitchFamily="49" charset="0"/>
                <a:cs typeface="Courier New" pitchFamily="49" charset="0"/>
              </a:rPr>
              <a:t>     </a:t>
            </a:r>
            <a:r>
              <a:rPr lang="en-US" sz="1600" b="1" i="1" dirty="0">
                <a:latin typeface="Courier New" pitchFamily="49" charset="0"/>
                <a:cs typeface="Courier New" pitchFamily="49" charset="0"/>
              </a:rPr>
              <a:t>end</a:t>
            </a:r>
            <a:endParaRPr lang="sr-Latn-CS" sz="1600" b="1" i="1" dirty="0">
              <a:latin typeface="Courier New" pitchFamily="49" charset="0"/>
              <a:cs typeface="Courier New" pitchFamily="49" charset="0"/>
            </a:endParaRPr>
          </a:p>
          <a:p>
            <a:r>
              <a:rPr lang="en-US" sz="1600" b="1" i="1" dirty="0">
                <a:latin typeface="Courier New" pitchFamily="49" charset="0"/>
                <a:cs typeface="Courier New" pitchFamily="49" charset="0"/>
              </a:rPr>
              <a:t>e</a:t>
            </a:r>
            <a:r>
              <a:rPr lang="sr-Latn-CS" sz="1600" b="1" i="1" dirty="0">
                <a:latin typeface="Courier New" pitchFamily="49" charset="0"/>
                <a:cs typeface="Courier New" pitchFamily="49" charset="0"/>
              </a:rPr>
              <a:t>nd</a:t>
            </a:r>
            <a:endParaRPr lang="en-US" sz="1600" b="1" i="1" dirty="0">
              <a:latin typeface="Courier New" pitchFamily="49" charset="0"/>
              <a:cs typeface="Courier New" pitchFamily="49" charset="0"/>
            </a:endParaRPr>
          </a:p>
          <a:p>
            <a:endParaRPr lang="sr-Latn-CS" sz="1600" b="1" dirty="0">
              <a:latin typeface="Courier New" pitchFamily="49" charset="0"/>
              <a:cs typeface="Courier New" pitchFamily="49" charset="0"/>
            </a:endParaRPr>
          </a:p>
          <a:p>
            <a:endParaRPr lang="sr-Latn-CS" sz="1600" b="1" i="1" dirty="0">
              <a:solidFill>
                <a:srgbClr val="009900"/>
              </a:solidFill>
              <a:latin typeface="Courier New" pitchFamily="49" charset="0"/>
              <a:cs typeface="Courier New" pitchFamily="49"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18" name="Rectangle 6"/>
          <p:cNvSpPr>
            <a:spLocks noChangeArrowheads="1"/>
          </p:cNvSpPr>
          <p:nvPr/>
        </p:nvSpPr>
        <p:spPr bwMode="auto">
          <a:xfrm>
            <a:off x="7092280" y="1340768"/>
            <a:ext cx="576064"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sz="2000" b="1" dirty="0"/>
              <a:t>r</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pPr>
            <a:endParaRPr lang="sr-Latn-CS" b="1" dirty="0">
              <a:solidFill>
                <a:srgbClr val="C00000"/>
              </a:solidFill>
            </a:endParaRPr>
          </a:p>
        </p:txBody>
      </p:sp>
      <p:sp>
        <p:nvSpPr>
          <p:cNvPr id="22" name="Rectangle 6"/>
          <p:cNvSpPr>
            <a:spLocks noChangeArrowheads="1"/>
          </p:cNvSpPr>
          <p:nvPr/>
        </p:nvSpPr>
        <p:spPr bwMode="auto">
          <a:xfrm>
            <a:off x="6840760" y="1844824"/>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b="1" dirty="0">
                <a:latin typeface="Arial Rounded MT Bold" pitchFamily="34" charset="0"/>
              </a:rPr>
              <a:t>w</a:t>
            </a:r>
            <a:r>
              <a:rPr lang="en-US" b="1" baseline="-25000" dirty="0">
                <a:latin typeface="Arial Rounded MT Bold" pitchFamily="34" charset="0"/>
              </a:rPr>
              <a:t>2</a:t>
            </a:r>
            <a:endParaRPr lang="sr-Latn-CS"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3" name="Rectangle 6"/>
          <p:cNvSpPr>
            <a:spLocks noChangeArrowheads="1"/>
          </p:cNvSpPr>
          <p:nvPr/>
        </p:nvSpPr>
        <p:spPr bwMode="auto">
          <a:xfrm>
            <a:off x="6624736" y="980728"/>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sz="2000" b="1" dirty="0"/>
              <a:t>T’</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5" name="Rectangle 6"/>
          <p:cNvSpPr>
            <a:spLocks noChangeArrowheads="1"/>
          </p:cNvSpPr>
          <p:nvPr/>
        </p:nvSpPr>
        <p:spPr bwMode="auto">
          <a:xfrm>
            <a:off x="6228184" y="1700808"/>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b="1" dirty="0">
                <a:latin typeface="Arial Rounded MT Bold" pitchFamily="34" charset="0"/>
              </a:rPr>
              <a:t>w</a:t>
            </a:r>
            <a:r>
              <a:rPr lang="en-US" b="1" baseline="-25000" dirty="0">
                <a:latin typeface="Arial Rounded MT Bold" pitchFamily="34" charset="0"/>
              </a:rPr>
              <a:t>1</a:t>
            </a:r>
            <a:endParaRPr lang="sr-Latn-CS"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32" name="Rectangle 6"/>
          <p:cNvSpPr>
            <a:spLocks noChangeArrowheads="1"/>
          </p:cNvSpPr>
          <p:nvPr/>
        </p:nvSpPr>
        <p:spPr bwMode="auto">
          <a:xfrm>
            <a:off x="8172400" y="1700808"/>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b="1" dirty="0">
                <a:latin typeface="Arial Rounded MT Bold" pitchFamily="34" charset="0"/>
              </a:rPr>
              <a:t>w</a:t>
            </a:r>
            <a:r>
              <a:rPr lang="en-US" b="1" baseline="-25000" dirty="0">
                <a:latin typeface="Arial Rounded MT Bold" pitchFamily="34" charset="0"/>
              </a:rPr>
              <a:t>k</a:t>
            </a:r>
            <a:endParaRPr lang="sr-Latn-CS"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33" name="Isosceles Triangle 32"/>
          <p:cNvSpPr/>
          <p:nvPr/>
        </p:nvSpPr>
        <p:spPr>
          <a:xfrm>
            <a:off x="6651848" y="2132856"/>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34" name="Straight Arrow Connector 33"/>
          <p:cNvCxnSpPr>
            <a:endCxn id="33" idx="0"/>
          </p:cNvCxnSpPr>
          <p:nvPr/>
        </p:nvCxnSpPr>
        <p:spPr>
          <a:xfrm flipH="1">
            <a:off x="6973656" y="1772816"/>
            <a:ext cx="478664" cy="360040"/>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35" name="Isosceles Triangle 34"/>
          <p:cNvSpPr/>
          <p:nvPr/>
        </p:nvSpPr>
        <p:spPr>
          <a:xfrm>
            <a:off x="7380312" y="2204864"/>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36" name="Straight Arrow Connector 35"/>
          <p:cNvCxnSpPr>
            <a:stCxn id="35" idx="0"/>
          </p:cNvCxnSpPr>
          <p:nvPr/>
        </p:nvCxnSpPr>
        <p:spPr>
          <a:xfrm flipH="1" flipV="1">
            <a:off x="7452320" y="1772816"/>
            <a:ext cx="249800" cy="432048"/>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37" name="Isosceles Triangle 36"/>
          <p:cNvSpPr/>
          <p:nvPr/>
        </p:nvSpPr>
        <p:spPr>
          <a:xfrm>
            <a:off x="8100392" y="2132856"/>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38" name="Straight Arrow Connector 37"/>
          <p:cNvCxnSpPr>
            <a:stCxn id="37" idx="0"/>
          </p:cNvCxnSpPr>
          <p:nvPr/>
        </p:nvCxnSpPr>
        <p:spPr>
          <a:xfrm flipH="1" flipV="1">
            <a:off x="7452320" y="1772816"/>
            <a:ext cx="969880" cy="360040"/>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39" name="Rectangle 6"/>
          <p:cNvSpPr>
            <a:spLocks noChangeArrowheads="1"/>
          </p:cNvSpPr>
          <p:nvPr/>
        </p:nvSpPr>
        <p:spPr bwMode="auto">
          <a:xfrm>
            <a:off x="8028384" y="908720"/>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b="1" dirty="0">
                <a:solidFill>
                  <a:srgbClr val="009900"/>
                </a:solidFill>
                <a:latin typeface="Arial Rounded MT Bold" pitchFamily="34" charset="0"/>
              </a:rPr>
              <a:t>w</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cxnSp>
        <p:nvCxnSpPr>
          <p:cNvPr id="40" name="Straight Arrow Connector 39"/>
          <p:cNvCxnSpPr>
            <a:endCxn id="18" idx="2"/>
          </p:cNvCxnSpPr>
          <p:nvPr/>
        </p:nvCxnSpPr>
        <p:spPr>
          <a:xfrm flipH="1">
            <a:off x="7380312" y="1268760"/>
            <a:ext cx="1080120" cy="504056"/>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48" name="Freeform 47"/>
          <p:cNvSpPr/>
          <p:nvPr/>
        </p:nvSpPr>
        <p:spPr>
          <a:xfrm>
            <a:off x="7164288" y="3429000"/>
            <a:ext cx="792088" cy="864096"/>
          </a:xfrm>
          <a:custGeom>
            <a:avLst/>
            <a:gdLst>
              <a:gd name="connsiteX0" fmla="*/ 5166 w 299634"/>
              <a:gd name="connsiteY0" fmla="*/ 0 h 2138766"/>
              <a:gd name="connsiteX1" fmla="*/ 129152 w 299634"/>
              <a:gd name="connsiteY1" fmla="*/ 201478 h 2138766"/>
              <a:gd name="connsiteX2" fmla="*/ 5166 w 299634"/>
              <a:gd name="connsiteY2" fmla="*/ 433953 h 2138766"/>
              <a:gd name="connsiteX3" fmla="*/ 160149 w 299634"/>
              <a:gd name="connsiteY3" fmla="*/ 681925 h 2138766"/>
              <a:gd name="connsiteX4" fmla="*/ 51661 w 299634"/>
              <a:gd name="connsiteY4" fmla="*/ 976393 h 2138766"/>
              <a:gd name="connsiteX5" fmla="*/ 191145 w 299634"/>
              <a:gd name="connsiteY5" fmla="*/ 1208868 h 2138766"/>
              <a:gd name="connsiteX6" fmla="*/ 113654 w 299634"/>
              <a:gd name="connsiteY6" fmla="*/ 1456841 h 2138766"/>
              <a:gd name="connsiteX7" fmla="*/ 253139 w 299634"/>
              <a:gd name="connsiteY7" fmla="*/ 1658319 h 2138766"/>
              <a:gd name="connsiteX8" fmla="*/ 129152 w 299634"/>
              <a:gd name="connsiteY8" fmla="*/ 1921790 h 2138766"/>
              <a:gd name="connsiteX9" fmla="*/ 299634 w 299634"/>
              <a:gd name="connsiteY9" fmla="*/ 2138766 h 2138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9634" h="2138766">
                <a:moveTo>
                  <a:pt x="5166" y="0"/>
                </a:moveTo>
                <a:cubicBezTo>
                  <a:pt x="67159" y="64576"/>
                  <a:pt x="129152" y="129153"/>
                  <a:pt x="129152" y="201478"/>
                </a:cubicBezTo>
                <a:cubicBezTo>
                  <a:pt x="129152" y="273803"/>
                  <a:pt x="0" y="353878"/>
                  <a:pt x="5166" y="433953"/>
                </a:cubicBezTo>
                <a:cubicBezTo>
                  <a:pt x="10332" y="514028"/>
                  <a:pt x="152400" y="591518"/>
                  <a:pt x="160149" y="681925"/>
                </a:cubicBezTo>
                <a:cubicBezTo>
                  <a:pt x="167898" y="772332"/>
                  <a:pt x="46495" y="888569"/>
                  <a:pt x="51661" y="976393"/>
                </a:cubicBezTo>
                <a:cubicBezTo>
                  <a:pt x="56827" y="1064217"/>
                  <a:pt x="180813" y="1128793"/>
                  <a:pt x="191145" y="1208868"/>
                </a:cubicBezTo>
                <a:cubicBezTo>
                  <a:pt x="201477" y="1288943"/>
                  <a:pt x="103322" y="1381933"/>
                  <a:pt x="113654" y="1456841"/>
                </a:cubicBezTo>
                <a:cubicBezTo>
                  <a:pt x="123986" y="1531749"/>
                  <a:pt x="250556" y="1580828"/>
                  <a:pt x="253139" y="1658319"/>
                </a:cubicBezTo>
                <a:cubicBezTo>
                  <a:pt x="255722" y="1735810"/>
                  <a:pt x="121403" y="1841716"/>
                  <a:pt x="129152" y="1921790"/>
                </a:cubicBezTo>
                <a:cubicBezTo>
                  <a:pt x="136901" y="2001865"/>
                  <a:pt x="218267" y="2070315"/>
                  <a:pt x="299634" y="2138766"/>
                </a:cubicBezTo>
              </a:path>
            </a:pathLst>
          </a:custGeom>
          <a:ln w="38100">
            <a:solidFill>
              <a:srgbClr val="333399"/>
            </a:solidFill>
            <a:headEnd type="none" w="lg" len="med"/>
            <a:tailEnd type="oval" w="lg" len="lg"/>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CS"/>
          </a:p>
        </p:txBody>
      </p:sp>
      <p:sp>
        <p:nvSpPr>
          <p:cNvPr id="51" name="Isosceles Triangle 50"/>
          <p:cNvSpPr/>
          <p:nvPr/>
        </p:nvSpPr>
        <p:spPr>
          <a:xfrm>
            <a:off x="6732240" y="4869160"/>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53" name="Straight Arrow Connector 52"/>
          <p:cNvCxnSpPr/>
          <p:nvPr/>
        </p:nvCxnSpPr>
        <p:spPr>
          <a:xfrm flipH="1" flipV="1">
            <a:off x="8028384" y="4365104"/>
            <a:ext cx="423664" cy="288032"/>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66" idx="0"/>
          </p:cNvCxnSpPr>
          <p:nvPr/>
        </p:nvCxnSpPr>
        <p:spPr>
          <a:xfrm flipV="1">
            <a:off x="8206176" y="4653136"/>
            <a:ext cx="254256" cy="360040"/>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62" name="Rectangle 6"/>
          <p:cNvSpPr>
            <a:spLocks noChangeArrowheads="1"/>
          </p:cNvSpPr>
          <p:nvPr/>
        </p:nvSpPr>
        <p:spPr bwMode="auto">
          <a:xfrm>
            <a:off x="6804248" y="3068960"/>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b="1" dirty="0">
                <a:solidFill>
                  <a:srgbClr val="009900"/>
                </a:solidFill>
                <a:latin typeface="Arial Rounded MT Bold" pitchFamily="34" charset="0"/>
              </a:rPr>
              <a:t>w</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63" name="Rectangle 6"/>
          <p:cNvSpPr>
            <a:spLocks noChangeArrowheads="1"/>
          </p:cNvSpPr>
          <p:nvPr/>
        </p:nvSpPr>
        <p:spPr bwMode="auto">
          <a:xfrm>
            <a:off x="7812360" y="4005064"/>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b="1" dirty="0">
                <a:latin typeface="Arial Rounded MT Bold" pitchFamily="34" charset="0"/>
              </a:rPr>
              <a:t>s</a:t>
            </a:r>
            <a:endParaRPr lang="sr-Latn-CS" b="1"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64" name="Rectangle 6"/>
          <p:cNvSpPr>
            <a:spLocks noChangeArrowheads="1"/>
          </p:cNvSpPr>
          <p:nvPr/>
        </p:nvSpPr>
        <p:spPr bwMode="auto">
          <a:xfrm>
            <a:off x="8064896" y="4869160"/>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b="1" dirty="0">
                <a:latin typeface="Arial Rounded MT Bold" pitchFamily="34" charset="0"/>
              </a:rPr>
              <a:t>v</a:t>
            </a:r>
            <a:endParaRPr lang="sr-Latn-CS" b="1"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65" name="Rectangle 6"/>
          <p:cNvSpPr>
            <a:spLocks noChangeArrowheads="1"/>
          </p:cNvSpPr>
          <p:nvPr/>
        </p:nvSpPr>
        <p:spPr bwMode="auto">
          <a:xfrm>
            <a:off x="8433320" y="4589512"/>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b="1" dirty="0">
                <a:latin typeface="Arial Rounded MT Bold" pitchFamily="34" charset="0"/>
              </a:rPr>
              <a:t>r</a:t>
            </a:r>
            <a:endParaRPr lang="sr-Latn-CS" b="1"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cxnSp>
        <p:nvCxnSpPr>
          <p:cNvPr id="49" name="Straight Arrow Connector 48"/>
          <p:cNvCxnSpPr>
            <a:endCxn id="51" idx="0"/>
          </p:cNvCxnSpPr>
          <p:nvPr/>
        </p:nvCxnSpPr>
        <p:spPr>
          <a:xfrm flipH="1">
            <a:off x="7054048" y="4365104"/>
            <a:ext cx="944488" cy="504056"/>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31" name="Rectangle 6"/>
          <p:cNvSpPr>
            <a:spLocks noChangeArrowheads="1"/>
          </p:cNvSpPr>
          <p:nvPr/>
        </p:nvSpPr>
        <p:spPr bwMode="auto">
          <a:xfrm>
            <a:off x="72008" y="4293096"/>
            <a:ext cx="6372200" cy="792088"/>
          </a:xfrm>
          <a:prstGeom prst="rect">
            <a:avLst/>
          </a:prstGeom>
          <a:noFill/>
          <a:ln w="9525">
            <a:noFill/>
            <a:miter lim="800000"/>
            <a:headEnd/>
            <a:tailEnd/>
          </a:ln>
        </p:spPr>
        <p:txBody>
          <a:bodyPr/>
          <a:lstStyle/>
          <a:p>
            <a:r>
              <a:rPr lang="sr-Latn-CS" sz="1600" b="1" dirty="0">
                <a:latin typeface="Courier New" pitchFamily="49" charset="0"/>
                <a:cs typeface="Courier New" pitchFamily="49" charset="0"/>
              </a:rPr>
              <a:t>Procedure</a:t>
            </a:r>
            <a:r>
              <a:rPr lang="sr-Latn-CS" sz="1600" b="1" dirty="0"/>
              <a:t> </a:t>
            </a:r>
            <a:r>
              <a:rPr lang="en-US" sz="1600" b="1" dirty="0">
                <a:latin typeface="Courier New" pitchFamily="49" charset="0"/>
                <a:cs typeface="Courier New" pitchFamily="49" charset="0"/>
              </a:rPr>
              <a:t>LE</a:t>
            </a:r>
            <a:r>
              <a:rPr lang="sr-Latn-CS" sz="1600" b="1" dirty="0">
                <a:latin typeface="Courier New" pitchFamily="49" charset="0"/>
                <a:cs typeface="Courier New" pitchFamily="49" charset="0"/>
              </a:rPr>
              <a:t>(r</a:t>
            </a:r>
            <a:r>
              <a:rPr lang="en-US" sz="1600" b="1" dirty="0">
                <a:latin typeface="Courier New" pitchFamily="49" charset="0"/>
                <a:cs typeface="Courier New" pitchFamily="49" charset="0"/>
              </a:rPr>
              <a:t>,</a:t>
            </a:r>
            <a:r>
              <a:rPr lang="en-US" sz="1600" b="1" dirty="0" err="1">
                <a:latin typeface="Courier New" pitchFamily="49" charset="0"/>
                <a:cs typeface="Courier New" pitchFamily="49" charset="0"/>
              </a:rPr>
              <a:t>s,w</a:t>
            </a:r>
            <a:r>
              <a:rPr lang="sr-Latn-CS" sz="1600" b="1" dirty="0">
                <a:latin typeface="Courier New" pitchFamily="49" charset="0"/>
                <a:cs typeface="Courier New" pitchFamily="49" charset="0"/>
              </a:rPr>
              <a:t>)</a:t>
            </a:r>
            <a:endParaRPr lang="en-US" sz="1600" b="1" dirty="0">
              <a:latin typeface="Courier New" pitchFamily="49" charset="0"/>
              <a:cs typeface="Courier New" pitchFamily="49" charset="0"/>
            </a:endParaRPr>
          </a:p>
          <a:p>
            <a:r>
              <a:rPr lang="en-US" sz="1600" b="1" i="1" dirty="0">
                <a:latin typeface="Courier New" pitchFamily="49" charset="0"/>
                <a:cs typeface="Courier New" pitchFamily="49" charset="0"/>
              </a:rPr>
              <a:t>(*LE updates le(</a:t>
            </a:r>
            <a:r>
              <a:rPr lang="en-US" sz="1600" b="1" i="1" dirty="0" err="1">
                <a:latin typeface="Courier New" pitchFamily="49" charset="0"/>
                <a:cs typeface="Courier New" pitchFamily="49" charset="0"/>
              </a:rPr>
              <a:t>r,s</a:t>
            </a:r>
            <a:r>
              <a:rPr lang="en-US" sz="1600" b="1" i="1" dirty="0">
                <a:latin typeface="Courier New" pitchFamily="49" charset="0"/>
                <a:cs typeface="Courier New" pitchFamily="49" charset="0"/>
              </a:rPr>
              <a:t>) for every edge (</a:t>
            </a:r>
            <a:r>
              <a:rPr lang="en-US" sz="1600" b="1" i="1" dirty="0" err="1">
                <a:latin typeface="Courier New" pitchFamily="49" charset="0"/>
                <a:cs typeface="Courier New" pitchFamily="49" charset="0"/>
              </a:rPr>
              <a:t>r,s</a:t>
            </a:r>
            <a:r>
              <a:rPr lang="en-US" sz="1600" b="1" i="1" dirty="0">
                <a:latin typeface="Courier New" pitchFamily="49" charset="0"/>
                <a:cs typeface="Courier New" pitchFamily="49" charset="0"/>
              </a:rPr>
              <a:t>) of T’, with w being the new vertex*</a:t>
            </a:r>
            <a:r>
              <a:rPr lang="en-US" sz="1600" b="1" dirty="0">
                <a:latin typeface="Courier New" pitchFamily="49" charset="0"/>
                <a:cs typeface="Courier New" pitchFamily="49" charset="0"/>
              </a:rPr>
              <a:t>)</a:t>
            </a:r>
            <a:endParaRPr lang="sr-Latn-CS" sz="1600" b="1" dirty="0">
              <a:latin typeface="Courier New" pitchFamily="49" charset="0"/>
              <a:cs typeface="Courier New" pitchFamily="49" charset="0"/>
            </a:endParaRPr>
          </a:p>
          <a:p>
            <a:r>
              <a:rPr lang="en-US" sz="1600" b="1" i="1" dirty="0">
                <a:latin typeface="Courier New" pitchFamily="49" charset="0"/>
                <a:cs typeface="Courier New" pitchFamily="49" charset="0"/>
              </a:rPr>
              <a:t>begin</a:t>
            </a:r>
            <a:endParaRPr lang="en-US" sz="1600" b="1" dirty="0">
              <a:latin typeface="Courier New" pitchFamily="49" charset="0"/>
              <a:cs typeface="Courier New" pitchFamily="49" charset="0"/>
            </a:endParaRPr>
          </a:p>
          <a:p>
            <a:pPr marL="342900" indent="-342900"/>
            <a:r>
              <a:rPr lang="en-US" sz="1600" b="1" dirty="0">
                <a:latin typeface="Courier New" pitchFamily="49" charset="0"/>
                <a:cs typeface="Courier New" pitchFamily="49" charset="0"/>
              </a:rPr>
              <a:t>11. mark r “old” </a:t>
            </a:r>
          </a:p>
          <a:p>
            <a:pPr marL="342900" indent="-342900"/>
            <a:r>
              <a:rPr lang="en-US" sz="1600" b="1" dirty="0">
                <a:latin typeface="Courier New" pitchFamily="49" charset="0"/>
                <a:cs typeface="Courier New" pitchFamily="49" charset="0"/>
              </a:rPr>
              <a:t>12. if s=w then le(</a:t>
            </a:r>
            <a:r>
              <a:rPr lang="en-US" sz="1600" b="1" dirty="0" err="1">
                <a:latin typeface="Courier New" pitchFamily="49" charset="0"/>
                <a:cs typeface="Courier New" pitchFamily="49" charset="0"/>
              </a:rPr>
              <a:t>r,s</a:t>
            </a:r>
            <a:r>
              <a:rPr lang="en-US" sz="1600" b="1" dirty="0">
                <a:latin typeface="Courier New" pitchFamily="49" charset="0"/>
                <a:cs typeface="Courier New" pitchFamily="49" charset="0"/>
              </a:rPr>
              <a:t>):=(</a:t>
            </a:r>
            <a:r>
              <a:rPr lang="en-US" sz="1600" b="1" dirty="0" err="1">
                <a:latin typeface="Courier New" pitchFamily="49" charset="0"/>
                <a:cs typeface="Courier New" pitchFamily="49" charset="0"/>
              </a:rPr>
              <a:t>w,D</a:t>
            </a:r>
            <a:r>
              <a:rPr lang="en-US" sz="1600" b="1" dirty="0">
                <a:latin typeface="Courier New" pitchFamily="49" charset="0"/>
                <a:cs typeface="Courier New" pitchFamily="49" charset="0"/>
              </a:rPr>
              <a:t>(r))</a:t>
            </a:r>
          </a:p>
          <a:p>
            <a:pPr marL="342900" indent="-342900"/>
            <a:r>
              <a:rPr lang="en-US" sz="1600" b="1" dirty="0">
                <a:latin typeface="Courier New" pitchFamily="49" charset="0"/>
                <a:cs typeface="Courier New" pitchFamily="49" charset="0"/>
              </a:rPr>
              <a:t>           else le(</a:t>
            </a:r>
            <a:r>
              <a:rPr lang="en-US" sz="1600" b="1" dirty="0" err="1">
                <a:latin typeface="Courier New" pitchFamily="49" charset="0"/>
                <a:cs typeface="Courier New" pitchFamily="49" charset="0"/>
              </a:rPr>
              <a:t>r,s</a:t>
            </a:r>
            <a:r>
              <a:rPr lang="en-US" sz="1600" b="1" dirty="0">
                <a:latin typeface="Courier New" pitchFamily="49" charset="0"/>
                <a:cs typeface="Courier New" pitchFamily="49" charset="0"/>
              </a:rPr>
              <a:t>):=min(c(</a:t>
            </a:r>
            <a:r>
              <a:rPr lang="en-US" sz="1600" b="1" dirty="0" err="1">
                <a:latin typeface="Courier New" pitchFamily="49" charset="0"/>
                <a:cs typeface="Courier New" pitchFamily="49" charset="0"/>
              </a:rPr>
              <a:t>w,D</a:t>
            </a:r>
            <a:r>
              <a:rPr lang="en-US" sz="1600" b="1" dirty="0">
                <a:latin typeface="Courier New" pitchFamily="49" charset="0"/>
                <a:cs typeface="Courier New" pitchFamily="49" charset="0"/>
              </a:rPr>
              <a:t>(r)),le(</a:t>
            </a:r>
            <a:r>
              <a:rPr lang="en-US" sz="1600" b="1" dirty="0" err="1">
                <a:latin typeface="Courier New" pitchFamily="49" charset="0"/>
                <a:cs typeface="Courier New" pitchFamily="49" charset="0"/>
              </a:rPr>
              <a:t>r,s</a:t>
            </a:r>
            <a:r>
              <a:rPr lang="en-US" sz="1600" b="1" dirty="0">
                <a:latin typeface="Courier New" pitchFamily="49" charset="0"/>
                <a:cs typeface="Courier New" pitchFamily="49" charset="0"/>
              </a:rPr>
              <a:t>))</a:t>
            </a:r>
          </a:p>
          <a:p>
            <a:pPr marL="342900" indent="-342900"/>
            <a:r>
              <a:rPr lang="en-US" sz="1600" b="1" dirty="0">
                <a:latin typeface="Courier New" pitchFamily="49" charset="0"/>
                <a:cs typeface="Courier New" pitchFamily="49" charset="0"/>
              </a:rPr>
              <a:t>13. for each vertex v on L(r) do  </a:t>
            </a:r>
          </a:p>
          <a:p>
            <a:pPr marL="342900" indent="-342900"/>
            <a:r>
              <a:rPr lang="en-US" sz="1600" b="1" dirty="0">
                <a:latin typeface="Courier New" pitchFamily="49" charset="0"/>
                <a:cs typeface="Courier New" pitchFamily="49" charset="0"/>
              </a:rPr>
              <a:t>14. if v is marked “new” and “1” then LE(</a:t>
            </a:r>
            <a:r>
              <a:rPr lang="en-US" sz="1600" b="1" dirty="0" err="1">
                <a:latin typeface="Courier New" pitchFamily="49" charset="0"/>
                <a:cs typeface="Courier New" pitchFamily="49" charset="0"/>
              </a:rPr>
              <a:t>v,r,w</a:t>
            </a:r>
            <a:r>
              <a:rPr lang="en-US" sz="1600" b="1" dirty="0">
                <a:latin typeface="Courier New" pitchFamily="49" charset="0"/>
                <a:cs typeface="Courier New" pitchFamily="49" charset="0"/>
              </a:rPr>
              <a:t>)</a:t>
            </a:r>
          </a:p>
          <a:p>
            <a:r>
              <a:rPr lang="en-US" sz="1600" b="1" i="1" dirty="0">
                <a:latin typeface="Courier New" pitchFamily="49" charset="0"/>
                <a:cs typeface="Courier New" pitchFamily="49" charset="0"/>
              </a:rPr>
              <a:t>e</a:t>
            </a:r>
            <a:r>
              <a:rPr lang="sr-Latn-CS" sz="1600" b="1" i="1" dirty="0">
                <a:latin typeface="Courier New" pitchFamily="49" charset="0"/>
                <a:cs typeface="Courier New" pitchFamily="49" charset="0"/>
              </a:rPr>
              <a:t>nd</a:t>
            </a:r>
            <a:endParaRPr lang="en-US" sz="1600" b="1" i="1" dirty="0">
              <a:latin typeface="Courier New" pitchFamily="49" charset="0"/>
              <a:cs typeface="Courier New" pitchFamily="49" charset="0"/>
            </a:endParaRPr>
          </a:p>
          <a:p>
            <a:endParaRPr lang="sr-Latn-CS" sz="1600" b="1" dirty="0">
              <a:latin typeface="Courier New" pitchFamily="49" charset="0"/>
              <a:cs typeface="Courier New" pitchFamily="49" charset="0"/>
            </a:endParaRPr>
          </a:p>
          <a:p>
            <a:endParaRPr lang="sr-Latn-CS" sz="1600" b="1" i="1" dirty="0">
              <a:solidFill>
                <a:srgbClr val="009900"/>
              </a:solidFill>
              <a:latin typeface="Courier New" pitchFamily="49" charset="0"/>
              <a:cs typeface="Courier New" pitchFamily="49"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blinds(horizontal)">
                                      <p:cBhvr>
                                        <p:cTn id="13" dur="500"/>
                                        <p:tgtEl>
                                          <p:spTgt spid="22"/>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blinds(horizontal)">
                                      <p:cBhvr>
                                        <p:cTn id="16" dur="500"/>
                                        <p:tgtEl>
                                          <p:spTgt spid="23"/>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blinds(horizontal)">
                                      <p:cBhvr>
                                        <p:cTn id="19" dur="500"/>
                                        <p:tgtEl>
                                          <p:spTgt spid="25"/>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blinds(horizontal)">
                                      <p:cBhvr>
                                        <p:cTn id="22" dur="500"/>
                                        <p:tgtEl>
                                          <p:spTgt spid="32"/>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blinds(horizontal)">
                                      <p:cBhvr>
                                        <p:cTn id="25" dur="500"/>
                                        <p:tgtEl>
                                          <p:spTgt spid="33"/>
                                        </p:tgtEl>
                                      </p:cBhvr>
                                    </p:animEffect>
                                  </p:childTnLst>
                                </p:cTn>
                              </p:par>
                              <p:par>
                                <p:cTn id="26" presetID="3" presetClass="entr" presetSubtype="10" fill="hold"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linds(horizontal)">
                                      <p:cBhvr>
                                        <p:cTn id="28" dur="500"/>
                                        <p:tgtEl>
                                          <p:spTgt spid="34"/>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blinds(horizontal)">
                                      <p:cBhvr>
                                        <p:cTn id="31" dur="500"/>
                                        <p:tgtEl>
                                          <p:spTgt spid="35"/>
                                        </p:tgtEl>
                                      </p:cBhvr>
                                    </p:animEffect>
                                  </p:childTnLst>
                                </p:cTn>
                              </p:par>
                              <p:par>
                                <p:cTn id="32" presetID="3" presetClass="entr" presetSubtype="10" fill="hold"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blinds(horizontal)">
                                      <p:cBhvr>
                                        <p:cTn id="34" dur="500"/>
                                        <p:tgtEl>
                                          <p:spTgt spid="36"/>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blinds(horizontal)">
                                      <p:cBhvr>
                                        <p:cTn id="37" dur="500"/>
                                        <p:tgtEl>
                                          <p:spTgt spid="37"/>
                                        </p:tgtEl>
                                      </p:cBhvr>
                                    </p:animEffect>
                                  </p:childTnLst>
                                </p:cTn>
                              </p:par>
                              <p:par>
                                <p:cTn id="38" presetID="3" presetClass="entr" presetSubtype="10" fill="hold"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blinds(horizontal)">
                                      <p:cBhvr>
                                        <p:cTn id="40" dur="500"/>
                                        <p:tgtEl>
                                          <p:spTgt spid="38"/>
                                        </p:tgtEl>
                                      </p:cBhvr>
                                    </p:animEffect>
                                  </p:childTnLst>
                                </p:cTn>
                              </p:par>
                              <p:par>
                                <p:cTn id="41" presetID="4" presetClass="entr" presetSubtype="16"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box(in)">
                                      <p:cBhvr>
                                        <p:cTn id="43" dur="500"/>
                                        <p:tgtEl>
                                          <p:spTgt spid="39"/>
                                        </p:tgtEl>
                                      </p:cBhvr>
                                    </p:animEffect>
                                  </p:childTnLst>
                                </p:cTn>
                              </p:par>
                              <p:par>
                                <p:cTn id="44" presetID="3" presetClass="entr" presetSubtype="10" fill="hold"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blinds(horizontal)">
                                      <p:cBhvr>
                                        <p:cTn id="46" dur="500"/>
                                        <p:tgtEl>
                                          <p:spTgt spid="40"/>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blinds(horizontal)">
                                      <p:cBhvr>
                                        <p:cTn id="49" dur="500"/>
                                        <p:tgtEl>
                                          <p:spTgt spid="48"/>
                                        </p:tgtEl>
                                      </p:cBhvr>
                                    </p:animEffect>
                                  </p:childTnLst>
                                </p:cTn>
                              </p:par>
                              <p:par>
                                <p:cTn id="50" presetID="3" presetClass="entr" presetSubtype="10" fill="hold"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blinds(horizontal)">
                                      <p:cBhvr>
                                        <p:cTn id="52" dur="500"/>
                                        <p:tgtEl>
                                          <p:spTgt spid="49"/>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blinds(horizontal)">
                                      <p:cBhvr>
                                        <p:cTn id="55" dur="500"/>
                                        <p:tgtEl>
                                          <p:spTgt spid="51"/>
                                        </p:tgtEl>
                                      </p:cBhvr>
                                    </p:animEffect>
                                  </p:childTnLst>
                                </p:cTn>
                              </p:par>
                              <p:par>
                                <p:cTn id="56" presetID="3" presetClass="entr" presetSubtype="10" fill="hold" nodeType="with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blinds(horizontal)">
                                      <p:cBhvr>
                                        <p:cTn id="58" dur="500"/>
                                        <p:tgtEl>
                                          <p:spTgt spid="53"/>
                                        </p:tgtEl>
                                      </p:cBhvr>
                                    </p:animEffect>
                                  </p:childTnLst>
                                </p:cTn>
                              </p:par>
                              <p:par>
                                <p:cTn id="59" presetID="3" presetClass="entr" presetSubtype="10" fill="hold" nodeType="with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blinds(horizontal)">
                                      <p:cBhvr>
                                        <p:cTn id="61" dur="500"/>
                                        <p:tgtEl>
                                          <p:spTgt spid="56"/>
                                        </p:tgtEl>
                                      </p:cBhvr>
                                    </p:animEffect>
                                  </p:childTnLst>
                                </p:cTn>
                              </p:par>
                              <p:par>
                                <p:cTn id="62" presetID="4" presetClass="entr" presetSubtype="16" fill="hold" grpId="0" nodeType="with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box(in)">
                                      <p:cBhvr>
                                        <p:cTn id="64" dur="500"/>
                                        <p:tgtEl>
                                          <p:spTgt spid="62"/>
                                        </p:tgtEl>
                                      </p:cBhvr>
                                    </p:animEffect>
                                  </p:childTnLst>
                                </p:cTn>
                              </p:par>
                              <p:par>
                                <p:cTn id="65" presetID="4" presetClass="entr" presetSubtype="16" fill="hold" grpId="0" nodeType="with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box(in)">
                                      <p:cBhvr>
                                        <p:cTn id="67" dur="500"/>
                                        <p:tgtEl>
                                          <p:spTgt spid="63"/>
                                        </p:tgtEl>
                                      </p:cBhvr>
                                    </p:animEffect>
                                  </p:childTnLst>
                                </p:cTn>
                              </p:par>
                              <p:par>
                                <p:cTn id="68" presetID="4" presetClass="entr" presetSubtype="16" fill="hold" grpId="0"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box(in)">
                                      <p:cBhvr>
                                        <p:cTn id="70" dur="500"/>
                                        <p:tgtEl>
                                          <p:spTgt spid="64"/>
                                        </p:tgtEl>
                                      </p:cBhvr>
                                    </p:animEffect>
                                  </p:childTnLst>
                                </p:cTn>
                              </p:par>
                              <p:par>
                                <p:cTn id="71" presetID="4" presetClass="entr" presetSubtype="16" fill="hold" grpId="0" nodeType="with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box(in)">
                                      <p:cBhvr>
                                        <p:cTn id="73" dur="500"/>
                                        <p:tgtEl>
                                          <p:spTgt spid="65"/>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blinds(horizontal)">
                                      <p:cBhvr>
                                        <p:cTn id="76" dur="500"/>
                                        <p:tgtEl>
                                          <p:spTgt spid="66"/>
                                        </p:tgtEl>
                                      </p:cBhvr>
                                    </p:animEffect>
                                  </p:childTnLst>
                                </p:cTn>
                              </p:par>
                            </p:childTnLst>
                          </p:cTn>
                        </p:par>
                      </p:childTnLst>
                    </p:cTn>
                  </p:par>
                  <p:par>
                    <p:cTn id="77" fill="hold">
                      <p:stCondLst>
                        <p:cond delay="indefinite"/>
                      </p:stCondLst>
                      <p:childTnLst>
                        <p:par>
                          <p:cTn id="78" fill="hold">
                            <p:stCondLst>
                              <p:cond delay="0"/>
                            </p:stCondLst>
                            <p:childTnLst>
                              <p:par>
                                <p:cTn id="79" presetID="5" presetClass="entr" presetSubtype="10" fill="hold" grpId="0" nodeType="click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checkerboard(across)">
                                      <p:cBhvr>
                                        <p:cTn id="8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10" grpId="0"/>
      <p:bldP spid="18" grpId="0"/>
      <p:bldP spid="22" grpId="0"/>
      <p:bldP spid="23" grpId="0"/>
      <p:bldP spid="25" grpId="0"/>
      <p:bldP spid="32" grpId="0"/>
      <p:bldP spid="33" grpId="0" animBg="1"/>
      <p:bldP spid="35" grpId="0" animBg="1"/>
      <p:bldP spid="37" grpId="0" animBg="1"/>
      <p:bldP spid="39" grpId="0"/>
      <p:bldP spid="48" grpId="0" animBg="1"/>
      <p:bldP spid="51" grpId="0" animBg="1"/>
      <p:bldP spid="62" grpId="0"/>
      <p:bldP spid="63" grpId="0"/>
      <p:bldP spid="64" grpId="0"/>
      <p:bldP spid="65" grpId="0"/>
      <p:bldP spid="3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AC63A7B-9499-4E4E-97ED-F23E50B5AB4E}" type="slidenum">
              <a:rPr lang="en-US" smtClean="0"/>
              <a:pPr>
                <a:defRPr/>
              </a:pPr>
              <a:t>55</a:t>
            </a:fld>
            <a:endParaRPr lang="en-US"/>
          </a:p>
        </p:txBody>
      </p:sp>
      <p:sp>
        <p:nvSpPr>
          <p:cNvPr id="39" name="Date Placeholder 5"/>
          <p:cNvSpPr>
            <a:spLocks noGrp="1"/>
          </p:cNvSpPr>
          <p:nvPr>
            <p:ph type="dt" sz="quarter" idx="10"/>
          </p:nvPr>
        </p:nvSpPr>
        <p:spPr>
          <a:xfrm>
            <a:off x="457200" y="6408738"/>
            <a:ext cx="2133600" cy="311150"/>
          </a:xfrm>
          <a:noFill/>
        </p:spPr>
        <p:txBody>
          <a:bodyPr/>
          <a:lstStyle/>
          <a:p>
            <a:r>
              <a:rPr lang="en-US" dirty="0"/>
              <a:t>Milan </a:t>
            </a:r>
            <a:r>
              <a:rPr lang="en-US" dirty="0" err="1"/>
              <a:t>Ba</a:t>
            </a:r>
            <a:r>
              <a:rPr lang="sr-Latn-CS" dirty="0"/>
              <a:t>šić</a:t>
            </a:r>
            <a:endParaRPr lang="en-US" dirty="0"/>
          </a:p>
        </p:txBody>
      </p:sp>
      <p:sp>
        <p:nvSpPr>
          <p:cNvPr id="40" name="Footer Placeholder 3"/>
          <p:cNvSpPr>
            <a:spLocks noGrp="1"/>
          </p:cNvSpPr>
          <p:nvPr>
            <p:ph type="ftr" sz="quarter" idx="11"/>
          </p:nvPr>
        </p:nvSpPr>
        <p:spPr>
          <a:xfrm>
            <a:off x="2771775" y="6408738"/>
            <a:ext cx="3600450" cy="311150"/>
          </a:xfrm>
          <a:noFill/>
        </p:spPr>
        <p:txBody>
          <a:bodyPr/>
          <a:lstStyle/>
          <a:p>
            <a:r>
              <a:rPr lang="sr-Latn-CS" dirty="0"/>
              <a:t>Kragujevac, ju</a:t>
            </a:r>
            <a:r>
              <a:rPr lang="en-US" dirty="0"/>
              <a:t>l</a:t>
            </a:r>
            <a:r>
              <a:rPr lang="sr-Latn-CS" dirty="0"/>
              <a:t> </a:t>
            </a:r>
            <a:r>
              <a:rPr lang="en-US" dirty="0"/>
              <a:t>14</a:t>
            </a:r>
          </a:p>
        </p:txBody>
      </p:sp>
      <p:sp>
        <p:nvSpPr>
          <p:cNvPr id="57" name="Rectangle 6"/>
          <p:cNvSpPr>
            <a:spLocks noChangeArrowheads="1"/>
          </p:cNvSpPr>
          <p:nvPr/>
        </p:nvSpPr>
        <p:spPr bwMode="auto">
          <a:xfrm>
            <a:off x="0" y="3861048"/>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1850" b="1" dirty="0"/>
              <a:t>Theorem</a:t>
            </a:r>
            <a:r>
              <a:rPr lang="en-US" sz="1850" dirty="0"/>
              <a:t>  Algorithm for deletion of an edge vertex correctly labels each edge of a tree </a:t>
            </a:r>
            <a:r>
              <a:rPr lang="en-US" sz="2000" b="1" dirty="0">
                <a:latin typeface="Cambria Math" pitchFamily="18" charset="0"/>
                <a:ea typeface="Cambria Math" pitchFamily="18" charset="0"/>
              </a:rPr>
              <a:t>T =</a:t>
            </a:r>
            <a:r>
              <a:rPr lang="sr-Latn-CS" sz="2000" b="1" dirty="0">
                <a:latin typeface="Cambria Math" pitchFamily="18" charset="0"/>
                <a:ea typeface="Cambria Math" pitchFamily="18" charset="0"/>
              </a:rPr>
              <a:t>(V,</a:t>
            </a:r>
            <a:r>
              <a:rPr lang="en-US" sz="2000" b="1" dirty="0">
                <a:latin typeface="Cambria Math" pitchFamily="18" charset="0"/>
                <a:ea typeface="Cambria Math" pitchFamily="18" charset="0"/>
              </a:rPr>
              <a:t> </a:t>
            </a:r>
            <a:r>
              <a:rPr lang="sr-Latn-CS" sz="2000" b="1" dirty="0">
                <a:latin typeface="Cambria Math" pitchFamily="18" charset="0"/>
                <a:ea typeface="Cambria Math" pitchFamily="18" charset="0"/>
              </a:rPr>
              <a:t>E</a:t>
            </a:r>
            <a:r>
              <a:rPr lang="en-US" sz="2000" b="1" baseline="-30000" dirty="0">
                <a:latin typeface="Cambria Math" pitchFamily="18" charset="0"/>
                <a:ea typeface="Cambria Math" pitchFamily="18" charset="0"/>
              </a:rPr>
              <a:t>T</a:t>
            </a:r>
            <a:r>
              <a:rPr lang="sr-Latn-CS" sz="2000" b="1" dirty="0">
                <a:latin typeface="Cambria Math" pitchFamily="18" charset="0"/>
                <a:ea typeface="Cambria Math" pitchFamily="18" charset="0"/>
              </a:rPr>
              <a:t>)</a:t>
            </a:r>
            <a:r>
              <a:rPr lang="en-US" sz="1850" dirty="0"/>
              <a:t> and takes </a:t>
            </a:r>
            <a:r>
              <a:rPr lang="en-US" sz="1850" b="1" dirty="0">
                <a:latin typeface="Cambria Math" pitchFamily="18" charset="0"/>
                <a:ea typeface="Cambria Math" pitchFamily="18" charset="0"/>
              </a:rPr>
              <a:t>O(n</a:t>
            </a:r>
            <a:r>
              <a:rPr lang="en-US" sz="1850" b="1" baseline="30000" dirty="0">
                <a:latin typeface="Cambria Math" pitchFamily="18" charset="0"/>
                <a:ea typeface="Cambria Math" pitchFamily="18" charset="0"/>
              </a:rPr>
              <a:t>2</a:t>
            </a:r>
            <a:r>
              <a:rPr lang="en-US" sz="1850" b="1" dirty="0">
                <a:latin typeface="Cambria Math" pitchFamily="18" charset="0"/>
                <a:ea typeface="Cambria Math" pitchFamily="18" charset="0"/>
              </a:rPr>
              <a:t>) </a:t>
            </a:r>
            <a:r>
              <a:rPr lang="en-US" sz="1850" dirty="0"/>
              <a:t>steps</a:t>
            </a:r>
            <a:endParaRPr lang="sr-Latn-CS" sz="1850" dirty="0">
              <a:solidFill>
                <a:srgbClr val="333399"/>
              </a:solidFill>
              <a:latin typeface="Arial Rounded MT Bold" pitchFamily="34" charset="0"/>
            </a:endParaRPr>
          </a:p>
          <a:p>
            <a:pPr marL="742950" lvl="1" indent="-285750">
              <a:spcBef>
                <a:spcPct val="20000"/>
              </a:spcBef>
              <a:buClr>
                <a:schemeClr val="accent2"/>
              </a:buClr>
              <a:buSzPct val="80000"/>
              <a:buFont typeface="Wingdings" pitchFamily="2" charset="2"/>
              <a:buChar char="¨"/>
            </a:pPr>
            <a:r>
              <a:rPr lang="en-US" dirty="0"/>
              <a:t>prior to the execution of line </a:t>
            </a:r>
            <a:r>
              <a:rPr lang="sr-Latn-CS" b="1" dirty="0"/>
              <a:t>6</a:t>
            </a:r>
            <a:r>
              <a:rPr lang="en-US" b="1" dirty="0"/>
              <a:t> </a:t>
            </a:r>
            <a:r>
              <a:rPr lang="en-US" dirty="0"/>
              <a:t>the vertices in </a:t>
            </a:r>
            <a:r>
              <a:rPr lang="sr-Latn-CS" sz="1600" b="1" dirty="0">
                <a:latin typeface="Cambria Math" pitchFamily="18" charset="0"/>
                <a:ea typeface="Cambria Math" pitchFamily="18" charset="0"/>
              </a:rPr>
              <a:t>T’</a:t>
            </a:r>
            <a:r>
              <a:rPr lang="en-US" sz="1600" dirty="0"/>
              <a:t> </a:t>
            </a:r>
            <a:r>
              <a:rPr lang="en-US" dirty="0"/>
              <a:t>are marked </a:t>
            </a:r>
            <a:r>
              <a:rPr lang="en-US" b="1" dirty="0"/>
              <a:t>“1”</a:t>
            </a:r>
            <a:r>
              <a:rPr lang="en-US" dirty="0"/>
              <a:t> and </a:t>
            </a:r>
            <a:r>
              <a:rPr lang="en-US" b="1" dirty="0"/>
              <a:t>“old”</a:t>
            </a:r>
            <a:r>
              <a:rPr lang="en-US" dirty="0"/>
              <a:t> except for </a:t>
            </a:r>
            <a:r>
              <a:rPr lang="en-US" b="1" dirty="0"/>
              <a:t>w</a:t>
            </a:r>
            <a:r>
              <a:rPr lang="en-US" dirty="0"/>
              <a:t> which is </a:t>
            </a:r>
            <a:r>
              <a:rPr lang="sr-Latn-CS" dirty="0"/>
              <a:t>marked </a:t>
            </a:r>
            <a:r>
              <a:rPr lang="sr-Latn-CS" b="1" dirty="0"/>
              <a:t>“1”</a:t>
            </a:r>
            <a:r>
              <a:rPr lang="sr-Latn-CS" dirty="0"/>
              <a:t> and </a:t>
            </a:r>
            <a:r>
              <a:rPr lang="sr-Latn-CS" b="1" dirty="0"/>
              <a:t>“new”</a:t>
            </a:r>
            <a:r>
              <a:rPr lang="en-US" b="1" dirty="0"/>
              <a:t> </a:t>
            </a:r>
            <a:r>
              <a:rPr lang="en-US" dirty="0"/>
              <a:t>and prior to the execution of line </a:t>
            </a:r>
            <a:r>
              <a:rPr lang="en-US" b="1" dirty="0"/>
              <a:t>8</a:t>
            </a:r>
            <a:r>
              <a:rPr lang="en-US" dirty="0"/>
              <a:t> the vertices of </a:t>
            </a:r>
            <a:r>
              <a:rPr lang="sr-Latn-CS" sz="1600" b="1" dirty="0">
                <a:latin typeface="Cambria Math" pitchFamily="18" charset="0"/>
                <a:ea typeface="Cambria Math" pitchFamily="18" charset="0"/>
              </a:rPr>
              <a:t>T’</a:t>
            </a:r>
            <a:r>
              <a:rPr lang="en-US" sz="1600" dirty="0"/>
              <a:t> </a:t>
            </a:r>
            <a:r>
              <a:rPr lang="en-US" dirty="0"/>
              <a:t>are marked </a:t>
            </a:r>
            <a:r>
              <a:rPr lang="sr-Latn-CS" b="1" dirty="0"/>
              <a:t>“1”</a:t>
            </a:r>
            <a:r>
              <a:rPr lang="en-US" dirty="0"/>
              <a:t> and </a:t>
            </a:r>
            <a:r>
              <a:rPr lang="en-US" b="1" dirty="0"/>
              <a:t>“new”</a:t>
            </a:r>
            <a:r>
              <a:rPr lang="en-US" dirty="0"/>
              <a:t> except for </a:t>
            </a:r>
            <a:r>
              <a:rPr lang="sr-Latn-CS" b="1" dirty="0">
                <a:latin typeface="Cambria Math" pitchFamily="18" charset="0"/>
                <a:ea typeface="Cambria Math" pitchFamily="18" charset="0"/>
              </a:rPr>
              <a:t>w</a:t>
            </a:r>
            <a:r>
              <a:rPr lang="en-US" dirty="0"/>
              <a:t> which is marked </a:t>
            </a:r>
            <a:r>
              <a:rPr lang="sr-Latn-CS" b="1" dirty="0"/>
              <a:t>“1”</a:t>
            </a:r>
            <a:r>
              <a:rPr lang="en-US" dirty="0"/>
              <a:t> and </a:t>
            </a:r>
            <a:r>
              <a:rPr lang="en-US" b="1" dirty="0"/>
              <a:t>“old”</a:t>
            </a:r>
          </a:p>
          <a:p>
            <a:pPr marL="742950" lvl="1" indent="-285750">
              <a:spcBef>
                <a:spcPct val="20000"/>
              </a:spcBef>
              <a:buClr>
                <a:schemeClr val="accent2"/>
              </a:buClr>
              <a:buSzPct val="80000"/>
              <a:buFont typeface="Wingdings" pitchFamily="2" charset="2"/>
              <a:buChar char="¨"/>
            </a:pPr>
            <a:r>
              <a:rPr lang="en-US" b="1" dirty="0">
                <a:latin typeface="Cambria Math" pitchFamily="18" charset="0"/>
                <a:ea typeface="Cambria Math" pitchFamily="18" charset="0"/>
                <a:cs typeface="Courier New" pitchFamily="49" charset="0"/>
              </a:rPr>
              <a:t>LE(r, w, w)</a:t>
            </a:r>
            <a:r>
              <a:rPr lang="en-US" b="1" dirty="0">
                <a:latin typeface="Courier New" pitchFamily="49" charset="0"/>
                <a:cs typeface="Courier New" pitchFamily="49" charset="0"/>
              </a:rPr>
              <a:t> </a:t>
            </a:r>
            <a:r>
              <a:rPr lang="en-US" dirty="0"/>
              <a:t>updates the labels in </a:t>
            </a:r>
            <a:r>
              <a:rPr lang="sr-Latn-CS" b="1" dirty="0">
                <a:latin typeface="Cambria Math" pitchFamily="18" charset="0"/>
                <a:ea typeface="Cambria Math" pitchFamily="18" charset="0"/>
              </a:rPr>
              <a:t>T’</a:t>
            </a:r>
            <a:r>
              <a:rPr lang="en-US" dirty="0"/>
              <a:t> properly since the new label on each edge is either the old label or the smallest edge between vertex </a:t>
            </a:r>
            <a:r>
              <a:rPr lang="sr-Latn-CS" b="1" dirty="0">
                <a:latin typeface="Cambria Math" pitchFamily="18" charset="0"/>
                <a:ea typeface="Cambria Math" pitchFamily="18" charset="0"/>
              </a:rPr>
              <a:t>w</a:t>
            </a:r>
            <a:r>
              <a:rPr lang="en-US" dirty="0"/>
              <a:t> and the </a:t>
            </a:r>
            <a:r>
              <a:rPr lang="en-US" dirty="0" err="1"/>
              <a:t>subtree</a:t>
            </a:r>
            <a:r>
              <a:rPr lang="en-US" dirty="0"/>
              <a:t> formed by deleting that edge.</a:t>
            </a: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
        <p:nvSpPr>
          <p:cNvPr id="58" name="Rectangle 2"/>
          <p:cNvSpPr>
            <a:spLocks noGrp="1" noChangeArrowheads="1"/>
          </p:cNvSpPr>
          <p:nvPr>
            <p:ph type="title"/>
          </p:nvPr>
        </p:nvSpPr>
        <p:spPr>
          <a:xfrm>
            <a:off x="158824" y="0"/>
            <a:ext cx="8229600" cy="651991"/>
          </a:xfrm>
        </p:spPr>
        <p:txBody>
          <a:bodyPr/>
          <a:lstStyle/>
          <a:p>
            <a:pPr algn="ctr" eaLnBrk="1" hangingPunct="1">
              <a:defRPr/>
            </a:pPr>
            <a:r>
              <a:rPr lang="en-US" sz="3000" dirty="0">
                <a:solidFill>
                  <a:schemeClr val="bg2"/>
                </a:solidFill>
                <a:effectLst>
                  <a:outerShdw blurRad="38100" dist="38100" dir="2700000" algn="tl">
                    <a:srgbClr val="C0C0C0"/>
                  </a:outerShdw>
                </a:effectLst>
              </a:rPr>
              <a:t>Correctness and complexity</a:t>
            </a:r>
            <a:r>
              <a:rPr lang="sr-Latn-CS" sz="3000" dirty="0">
                <a:solidFill>
                  <a:schemeClr val="bg2"/>
                </a:solidFill>
                <a:effectLst>
                  <a:outerShdw blurRad="38100" dist="38100" dir="2700000" algn="tl">
                    <a:srgbClr val="C0C0C0"/>
                  </a:outerShdw>
                </a:effectLst>
              </a:rPr>
              <a:t> </a:t>
            </a:r>
          </a:p>
        </p:txBody>
      </p:sp>
      <p:sp>
        <p:nvSpPr>
          <p:cNvPr id="19" name="Rectangle 6"/>
          <p:cNvSpPr>
            <a:spLocks noChangeArrowheads="1"/>
          </p:cNvSpPr>
          <p:nvPr/>
        </p:nvSpPr>
        <p:spPr bwMode="auto">
          <a:xfrm>
            <a:off x="0" y="476672"/>
            <a:ext cx="7164288" cy="792088"/>
          </a:xfrm>
          <a:prstGeom prst="rect">
            <a:avLst/>
          </a:prstGeom>
          <a:noFill/>
          <a:ln w="9525">
            <a:noFill/>
            <a:miter lim="800000"/>
            <a:headEnd/>
            <a:tailEnd/>
          </a:ln>
        </p:spPr>
        <p:txBody>
          <a:bodyPr/>
          <a:lstStyle/>
          <a:p>
            <a:pPr marL="342900" indent="-342900"/>
            <a:r>
              <a:rPr lang="en-US" sz="1600" b="1" dirty="0">
                <a:latin typeface="Courier New" pitchFamily="49" charset="0"/>
                <a:cs typeface="Courier New" pitchFamily="49" charset="0"/>
              </a:rPr>
              <a:t>Procedure LABELEDGE(r)</a:t>
            </a:r>
          </a:p>
          <a:p>
            <a:pPr marL="342900" indent="-342900">
              <a:buAutoNum type="arabicPlain"/>
            </a:pPr>
            <a:r>
              <a:rPr lang="en-US" sz="1600" b="1" dirty="0">
                <a:latin typeface="Courier New" pitchFamily="49" charset="0"/>
                <a:cs typeface="Courier New" pitchFamily="49" charset="0"/>
              </a:rPr>
              <a:t>for each vertex w on L(r) do </a:t>
            </a:r>
          </a:p>
          <a:p>
            <a:pPr marL="342900" indent="-342900"/>
            <a:r>
              <a:rPr lang="en-US" sz="1600" b="1" dirty="0">
                <a:latin typeface="Courier New" pitchFamily="49" charset="0"/>
                <a:cs typeface="Courier New" pitchFamily="49" charset="0"/>
              </a:rPr>
              <a:t>2. if w is marked “0” then</a:t>
            </a:r>
          </a:p>
          <a:p>
            <a:pPr marL="342900" indent="-342900"/>
            <a:r>
              <a:rPr lang="en-US" sz="1600" b="1" dirty="0">
                <a:latin typeface="Courier New" pitchFamily="49" charset="0"/>
                <a:cs typeface="Courier New" pitchFamily="49" charset="0"/>
              </a:rPr>
              <a:t>     begin  </a:t>
            </a:r>
          </a:p>
          <a:p>
            <a:pPr marL="342900" indent="-342900"/>
            <a:r>
              <a:rPr lang="en-US" sz="1600" b="1" dirty="0">
                <a:latin typeface="Courier New" pitchFamily="49" charset="0"/>
                <a:cs typeface="Courier New" pitchFamily="49" charset="0"/>
              </a:rPr>
              <a:t>3.		mark w “1”</a:t>
            </a:r>
          </a:p>
          <a:p>
            <a:pPr marL="342900" indent="-342900">
              <a:buAutoNum type="arabicPeriod" startAt="4"/>
            </a:pPr>
            <a:r>
              <a:rPr lang="en-US" sz="1600" b="1" dirty="0">
                <a:latin typeface="Courier New" pitchFamily="49" charset="0"/>
                <a:cs typeface="Courier New" pitchFamily="49" charset="0"/>
              </a:rPr>
              <a:t>     temp:=c(</a:t>
            </a:r>
            <a:r>
              <a:rPr lang="sr-Latn-CS" sz="1600" b="1" dirty="0">
                <a:latin typeface="Courier New" pitchFamily="49" charset="0"/>
                <a:cs typeface="Courier New" pitchFamily="49" charset="0"/>
              </a:rPr>
              <a:t>(r,</a:t>
            </a:r>
            <a:r>
              <a:rPr lang="en-US" sz="1600" b="1" dirty="0">
                <a:latin typeface="Courier New" pitchFamily="49" charset="0"/>
                <a:cs typeface="Courier New" pitchFamily="49" charset="0"/>
              </a:rPr>
              <a:t>w))</a:t>
            </a:r>
            <a:endParaRPr lang="sr-Latn-CS" sz="1600" b="1" dirty="0">
              <a:latin typeface="Courier New" pitchFamily="49" charset="0"/>
              <a:cs typeface="Courier New" pitchFamily="49" charset="0"/>
            </a:endParaRPr>
          </a:p>
          <a:p>
            <a:pPr marL="342900" indent="-342900"/>
            <a:r>
              <a:rPr lang="en-US" sz="1600" b="1" dirty="0">
                <a:latin typeface="Courier New" pitchFamily="49" charset="0"/>
                <a:cs typeface="Courier New" pitchFamily="49" charset="0"/>
              </a:rPr>
              <a:t>5.      c(</a:t>
            </a:r>
            <a:r>
              <a:rPr lang="sr-Latn-CS" sz="1600" b="1" dirty="0">
                <a:latin typeface="Courier New" pitchFamily="49" charset="0"/>
                <a:cs typeface="Courier New" pitchFamily="49" charset="0"/>
              </a:rPr>
              <a:t>(r,</a:t>
            </a:r>
            <a:r>
              <a:rPr lang="en-US" sz="1600" b="1" dirty="0">
                <a:latin typeface="Courier New" pitchFamily="49" charset="0"/>
                <a:cs typeface="Courier New" pitchFamily="49" charset="0"/>
              </a:rPr>
              <a:t>w)):=m+1</a:t>
            </a:r>
          </a:p>
          <a:p>
            <a:pPr marL="342900" indent="-342900">
              <a:buAutoNum type="arabicPeriod" startAt="6"/>
            </a:pPr>
            <a:r>
              <a:rPr lang="en-US" sz="1600" b="1" dirty="0">
                <a:latin typeface="Courier New" pitchFamily="49" charset="0"/>
                <a:cs typeface="Courier New" pitchFamily="49" charset="0"/>
              </a:rPr>
              <a:t>      DIST(</a:t>
            </a:r>
            <a:r>
              <a:rPr lang="en-US" sz="1600" b="1" dirty="0" err="1">
                <a:latin typeface="Courier New" pitchFamily="49" charset="0"/>
                <a:cs typeface="Courier New" pitchFamily="49" charset="0"/>
              </a:rPr>
              <a:t>r,w</a:t>
            </a:r>
            <a:r>
              <a:rPr lang="en-US" sz="1600" b="1" dirty="0">
                <a:latin typeface="Courier New" pitchFamily="49" charset="0"/>
                <a:cs typeface="Courier New" pitchFamily="49" charset="0"/>
              </a:rPr>
              <a:t>) </a:t>
            </a:r>
          </a:p>
          <a:p>
            <a:pPr marL="342900" indent="-342900"/>
            <a:r>
              <a:rPr lang="en-US" sz="1600" b="1" i="1" dirty="0">
                <a:latin typeface="Courier New" pitchFamily="49" charset="0"/>
                <a:cs typeface="Courier New" pitchFamily="49" charset="0"/>
              </a:rPr>
              <a:t>        (*after DIST all vertices are marked “new”*</a:t>
            </a:r>
            <a:r>
              <a:rPr lang="en-US" sz="1600" b="1" dirty="0">
                <a:latin typeface="Courier New" pitchFamily="49" charset="0"/>
                <a:cs typeface="Courier New" pitchFamily="49" charset="0"/>
              </a:rPr>
              <a:t>)</a:t>
            </a:r>
            <a:endParaRPr lang="sr-Latn-CS" sz="1600" b="1" dirty="0">
              <a:latin typeface="Courier New" pitchFamily="49" charset="0"/>
              <a:cs typeface="Courier New" pitchFamily="49" charset="0"/>
            </a:endParaRPr>
          </a:p>
          <a:p>
            <a:pPr marL="342900" indent="-342900">
              <a:buAutoNum type="arabicPeriod" startAt="7"/>
            </a:pPr>
            <a:r>
              <a:rPr lang="en-US" sz="1600" b="1" dirty="0">
                <a:latin typeface="Courier New" pitchFamily="49" charset="0"/>
                <a:cs typeface="Courier New" pitchFamily="49" charset="0"/>
              </a:rPr>
              <a:t>      mark w “old” </a:t>
            </a:r>
          </a:p>
          <a:p>
            <a:pPr marL="342900" indent="-342900">
              <a:buAutoNum type="arabicPeriod" startAt="7"/>
            </a:pPr>
            <a:r>
              <a:rPr lang="en-US" sz="1600" b="1" dirty="0">
                <a:latin typeface="Courier New" pitchFamily="49" charset="0"/>
                <a:cs typeface="Courier New" pitchFamily="49" charset="0"/>
              </a:rPr>
              <a:t>      LE(</a:t>
            </a:r>
            <a:r>
              <a:rPr lang="en-US" sz="1600" b="1" dirty="0" err="1">
                <a:latin typeface="Courier New" pitchFamily="49" charset="0"/>
                <a:cs typeface="Courier New" pitchFamily="49" charset="0"/>
              </a:rPr>
              <a:t>r,w,w</a:t>
            </a:r>
            <a:r>
              <a:rPr lang="en-US" sz="1600" b="1" dirty="0">
                <a:latin typeface="Courier New" pitchFamily="49" charset="0"/>
                <a:cs typeface="Courier New" pitchFamily="49" charset="0"/>
              </a:rPr>
              <a:t>) </a:t>
            </a:r>
            <a:r>
              <a:rPr lang="en-US" sz="1600" b="1" i="1" dirty="0">
                <a:latin typeface="Courier New" pitchFamily="49" charset="0"/>
                <a:cs typeface="Courier New" pitchFamily="49" charset="0"/>
              </a:rPr>
              <a:t>(*LE changes vertices into “old”*</a:t>
            </a:r>
            <a:r>
              <a:rPr lang="en-US" sz="1600" b="1" dirty="0">
                <a:latin typeface="Courier New" pitchFamily="49" charset="0"/>
                <a:cs typeface="Courier New" pitchFamily="49" charset="0"/>
              </a:rPr>
              <a:t>)</a:t>
            </a:r>
            <a:endParaRPr lang="sr-Latn-CS" sz="1600" b="1" dirty="0">
              <a:latin typeface="Courier New" pitchFamily="49" charset="0"/>
              <a:cs typeface="Courier New" pitchFamily="49" charset="0"/>
            </a:endParaRPr>
          </a:p>
          <a:p>
            <a:pPr marL="342900" indent="-342900">
              <a:buAutoNum type="arabicPeriod" startAt="9"/>
            </a:pPr>
            <a:r>
              <a:rPr lang="en-US" sz="1600" b="1" dirty="0">
                <a:latin typeface="Courier New" pitchFamily="49" charset="0"/>
                <a:cs typeface="Courier New" pitchFamily="49" charset="0"/>
              </a:rPr>
              <a:t>      c(</a:t>
            </a:r>
            <a:r>
              <a:rPr lang="sr-Latn-CS" sz="1600" b="1" dirty="0">
                <a:latin typeface="Courier New" pitchFamily="49" charset="0"/>
                <a:cs typeface="Courier New" pitchFamily="49" charset="0"/>
              </a:rPr>
              <a:t>(r,</a:t>
            </a:r>
            <a:r>
              <a:rPr lang="en-US" sz="1600" b="1" dirty="0">
                <a:latin typeface="Courier New" pitchFamily="49" charset="0"/>
                <a:cs typeface="Courier New" pitchFamily="49" charset="0"/>
              </a:rPr>
              <a:t>w)):=temp</a:t>
            </a:r>
          </a:p>
          <a:p>
            <a:pPr marL="342900" indent="-342900">
              <a:buAutoNum type="arabicPeriod" startAt="9"/>
            </a:pPr>
            <a:r>
              <a:rPr lang="en-US" sz="1600" b="1" dirty="0">
                <a:latin typeface="Courier New" pitchFamily="49" charset="0"/>
                <a:cs typeface="Courier New" pitchFamily="49" charset="0"/>
              </a:rPr>
              <a:t>      LABELEDGE(w)</a:t>
            </a:r>
          </a:p>
          <a:p>
            <a:r>
              <a:rPr lang="en-US" sz="1600" b="1" dirty="0">
                <a:latin typeface="Courier New" pitchFamily="49" charset="0"/>
                <a:cs typeface="Courier New" pitchFamily="49" charset="0"/>
              </a:rPr>
              <a:t>     </a:t>
            </a:r>
            <a:r>
              <a:rPr lang="en-US" sz="1600" b="1" i="1" dirty="0">
                <a:latin typeface="Courier New" pitchFamily="49" charset="0"/>
                <a:cs typeface="Courier New" pitchFamily="49" charset="0"/>
              </a:rPr>
              <a:t>end</a:t>
            </a:r>
          </a:p>
          <a:p>
            <a:endParaRPr lang="sr-Latn-CS" sz="1600" b="1" i="1" dirty="0">
              <a:latin typeface="Courier New" pitchFamily="49" charset="0"/>
              <a:cs typeface="Courier New" pitchFamily="49"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heckerboard(across)">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checkerboard(across)">
                                      <p:cBhvr>
                                        <p:cTn id="1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19"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AC63A7B-9499-4E4E-97ED-F23E50B5AB4E}" type="slidenum">
              <a:rPr lang="en-US" smtClean="0"/>
              <a:pPr>
                <a:defRPr/>
              </a:pPr>
              <a:t>56</a:t>
            </a:fld>
            <a:endParaRPr lang="en-US"/>
          </a:p>
        </p:txBody>
      </p:sp>
      <p:sp>
        <p:nvSpPr>
          <p:cNvPr id="39" name="Date Placeholder 5"/>
          <p:cNvSpPr>
            <a:spLocks noGrp="1"/>
          </p:cNvSpPr>
          <p:nvPr>
            <p:ph type="dt" sz="quarter" idx="10"/>
          </p:nvPr>
        </p:nvSpPr>
        <p:spPr>
          <a:xfrm>
            <a:off x="457200" y="6408738"/>
            <a:ext cx="2133600" cy="311150"/>
          </a:xfrm>
          <a:noFill/>
        </p:spPr>
        <p:txBody>
          <a:bodyPr/>
          <a:lstStyle/>
          <a:p>
            <a:r>
              <a:rPr lang="en-US" dirty="0"/>
              <a:t>Milan </a:t>
            </a:r>
            <a:r>
              <a:rPr lang="en-US" dirty="0" err="1"/>
              <a:t>Ba</a:t>
            </a:r>
            <a:r>
              <a:rPr lang="sr-Latn-CS" dirty="0"/>
              <a:t>šić</a:t>
            </a:r>
            <a:endParaRPr lang="en-US" dirty="0"/>
          </a:p>
        </p:txBody>
      </p:sp>
      <p:sp>
        <p:nvSpPr>
          <p:cNvPr id="40" name="Footer Placeholder 3"/>
          <p:cNvSpPr>
            <a:spLocks noGrp="1"/>
          </p:cNvSpPr>
          <p:nvPr>
            <p:ph type="ftr" sz="quarter" idx="11"/>
          </p:nvPr>
        </p:nvSpPr>
        <p:spPr>
          <a:xfrm>
            <a:off x="2771775" y="6408738"/>
            <a:ext cx="3600450" cy="311150"/>
          </a:xfrm>
          <a:noFill/>
        </p:spPr>
        <p:txBody>
          <a:bodyPr/>
          <a:lstStyle/>
          <a:p>
            <a:r>
              <a:rPr lang="sr-Latn-CS" dirty="0"/>
              <a:t>Kragujevac, ju</a:t>
            </a:r>
            <a:r>
              <a:rPr lang="en-US" dirty="0"/>
              <a:t>l</a:t>
            </a:r>
            <a:r>
              <a:rPr lang="sr-Latn-CS" dirty="0"/>
              <a:t> </a:t>
            </a:r>
            <a:r>
              <a:rPr lang="en-US" dirty="0"/>
              <a:t>14</a:t>
            </a:r>
          </a:p>
        </p:txBody>
      </p:sp>
      <p:sp>
        <p:nvSpPr>
          <p:cNvPr id="57" name="Rectangle 6"/>
          <p:cNvSpPr>
            <a:spLocks noChangeArrowheads="1"/>
          </p:cNvSpPr>
          <p:nvPr/>
        </p:nvSpPr>
        <p:spPr bwMode="auto">
          <a:xfrm>
            <a:off x="0" y="3284984"/>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1850" b="1" dirty="0"/>
              <a:t>Theorem</a:t>
            </a:r>
            <a:r>
              <a:rPr lang="en-US" sz="1850" dirty="0"/>
              <a:t>  Algorithm for deletion of an edge correctly labels each edge of a tree </a:t>
            </a:r>
            <a:r>
              <a:rPr lang="en-US" sz="2000" b="1" dirty="0">
                <a:latin typeface="Cambria Math" pitchFamily="18" charset="0"/>
                <a:ea typeface="Cambria Math" pitchFamily="18" charset="0"/>
              </a:rPr>
              <a:t>T =</a:t>
            </a:r>
            <a:r>
              <a:rPr lang="sr-Latn-CS" sz="2000" b="1" dirty="0">
                <a:latin typeface="Cambria Math" pitchFamily="18" charset="0"/>
                <a:ea typeface="Cambria Math" pitchFamily="18" charset="0"/>
              </a:rPr>
              <a:t>(V,</a:t>
            </a:r>
            <a:r>
              <a:rPr lang="en-US" sz="2000" b="1" dirty="0">
                <a:latin typeface="Cambria Math" pitchFamily="18" charset="0"/>
                <a:ea typeface="Cambria Math" pitchFamily="18" charset="0"/>
              </a:rPr>
              <a:t> </a:t>
            </a:r>
            <a:r>
              <a:rPr lang="sr-Latn-CS" sz="2000" b="1" dirty="0">
                <a:latin typeface="Cambria Math" pitchFamily="18" charset="0"/>
                <a:ea typeface="Cambria Math" pitchFamily="18" charset="0"/>
              </a:rPr>
              <a:t>E</a:t>
            </a:r>
            <a:r>
              <a:rPr lang="en-US" sz="2000" b="1" baseline="-30000" dirty="0">
                <a:latin typeface="Cambria Math" pitchFamily="18" charset="0"/>
                <a:ea typeface="Cambria Math" pitchFamily="18" charset="0"/>
              </a:rPr>
              <a:t>T</a:t>
            </a:r>
            <a:r>
              <a:rPr lang="sr-Latn-CS" sz="2000" b="1" dirty="0">
                <a:latin typeface="Cambria Math" pitchFamily="18" charset="0"/>
                <a:ea typeface="Cambria Math" pitchFamily="18" charset="0"/>
              </a:rPr>
              <a:t>)</a:t>
            </a:r>
            <a:r>
              <a:rPr lang="en-US" sz="1850" dirty="0"/>
              <a:t> and takes </a:t>
            </a:r>
            <a:r>
              <a:rPr lang="en-US" sz="1850" b="1" dirty="0">
                <a:latin typeface="Cambria Math" pitchFamily="18" charset="0"/>
                <a:ea typeface="Cambria Math" pitchFamily="18" charset="0"/>
              </a:rPr>
              <a:t>O(n</a:t>
            </a:r>
            <a:r>
              <a:rPr lang="en-US" sz="1850" b="1" baseline="30000" dirty="0">
                <a:latin typeface="Cambria Math" pitchFamily="18" charset="0"/>
                <a:ea typeface="Cambria Math" pitchFamily="18" charset="0"/>
              </a:rPr>
              <a:t>2</a:t>
            </a:r>
            <a:r>
              <a:rPr lang="en-US" sz="1850" b="1" dirty="0">
                <a:latin typeface="Cambria Math" pitchFamily="18" charset="0"/>
                <a:ea typeface="Cambria Math" pitchFamily="18" charset="0"/>
              </a:rPr>
              <a:t>) </a:t>
            </a:r>
            <a:r>
              <a:rPr lang="en-US" sz="1850" dirty="0"/>
              <a:t>steps</a:t>
            </a:r>
            <a:endParaRPr lang="sr-Latn-CS" sz="1850" dirty="0">
              <a:solidFill>
                <a:srgbClr val="333399"/>
              </a:solidFill>
              <a:latin typeface="Arial Rounded MT Bold" pitchFamily="34" charset="0"/>
            </a:endParaRPr>
          </a:p>
          <a:p>
            <a:pPr marL="742950" lvl="1" indent="-285750">
              <a:spcBef>
                <a:spcPct val="20000"/>
              </a:spcBef>
              <a:buClr>
                <a:schemeClr val="accent2"/>
              </a:buClr>
              <a:buSzPct val="80000"/>
              <a:buFont typeface="Wingdings" pitchFamily="2" charset="2"/>
              <a:buChar char="¨"/>
            </a:pPr>
            <a:r>
              <a:rPr lang="en-US" b="1" dirty="0">
                <a:latin typeface="Courier New" pitchFamily="49" charset="0"/>
                <a:cs typeface="Courier New" pitchFamily="49" charset="0"/>
              </a:rPr>
              <a:t>LE </a:t>
            </a:r>
            <a:r>
              <a:rPr lang="en-US" dirty="0"/>
              <a:t>is </a:t>
            </a:r>
            <a:r>
              <a:rPr lang="en-US" b="1" dirty="0">
                <a:latin typeface="Cambria Math" pitchFamily="18" charset="0"/>
                <a:ea typeface="Cambria Math" pitchFamily="18" charset="0"/>
              </a:rPr>
              <a:t>O(n): </a:t>
            </a:r>
            <a:r>
              <a:rPr lang="sr-Latn-CS" dirty="0"/>
              <a:t>Lines </a:t>
            </a:r>
            <a:r>
              <a:rPr lang="sr-Latn-CS" b="1" dirty="0"/>
              <a:t>11</a:t>
            </a:r>
            <a:r>
              <a:rPr lang="sr-Latn-CS" dirty="0"/>
              <a:t> and </a:t>
            </a:r>
            <a:r>
              <a:rPr lang="sr-Latn-CS" b="1" dirty="0"/>
              <a:t>12</a:t>
            </a:r>
            <a:r>
              <a:rPr lang="en-US" dirty="0"/>
              <a:t> are executed </a:t>
            </a:r>
            <a:r>
              <a:rPr lang="en-US" b="1" dirty="0">
                <a:latin typeface="Cambria Math" pitchFamily="18" charset="0"/>
                <a:ea typeface="Cambria Math" pitchFamily="18" charset="0"/>
              </a:rPr>
              <a:t>|V’| - 1</a:t>
            </a:r>
            <a:r>
              <a:rPr lang="en-US" dirty="0"/>
              <a:t> times while lines </a:t>
            </a:r>
            <a:r>
              <a:rPr lang="en-US" b="1" dirty="0"/>
              <a:t>13</a:t>
            </a:r>
            <a:r>
              <a:rPr lang="en-US" dirty="0"/>
              <a:t> and </a:t>
            </a:r>
            <a:r>
              <a:rPr lang="en-US" b="1" dirty="0"/>
              <a:t>14</a:t>
            </a:r>
            <a:r>
              <a:rPr lang="en-US" dirty="0"/>
              <a:t> are executed at most </a:t>
            </a:r>
            <a:r>
              <a:rPr lang="en-US" b="1" dirty="0">
                <a:latin typeface="Cambria Math" pitchFamily="18" charset="0"/>
                <a:ea typeface="Cambria Math" pitchFamily="18" charset="0"/>
              </a:rPr>
              <a:t>2(n - 1)</a:t>
            </a:r>
            <a:r>
              <a:rPr lang="en-US" dirty="0"/>
              <a:t> times. </a:t>
            </a:r>
          </a:p>
          <a:p>
            <a:pPr marL="742950" lvl="1" indent="-285750">
              <a:spcBef>
                <a:spcPct val="20000"/>
              </a:spcBef>
              <a:buClr>
                <a:schemeClr val="accent2"/>
              </a:buClr>
              <a:buSzPct val="80000"/>
              <a:buFont typeface="Wingdings" pitchFamily="2" charset="2"/>
              <a:buChar char="¨"/>
            </a:pPr>
            <a:r>
              <a:rPr lang="en-US" dirty="0"/>
              <a:t>The initialization of Algorithm is </a:t>
            </a:r>
            <a:r>
              <a:rPr lang="en-US" b="1" dirty="0">
                <a:latin typeface="Cambria Math" pitchFamily="18" charset="0"/>
                <a:ea typeface="Cambria Math" pitchFamily="18" charset="0"/>
              </a:rPr>
              <a:t>O(n)</a:t>
            </a:r>
            <a:r>
              <a:rPr lang="en-US" dirty="0"/>
              <a:t> since markings have to be put on </a:t>
            </a:r>
            <a:r>
              <a:rPr lang="en-US" b="1" dirty="0">
                <a:latin typeface="Cambria Math" pitchFamily="18" charset="0"/>
                <a:ea typeface="Cambria Math" pitchFamily="18" charset="0"/>
              </a:rPr>
              <a:t>n</a:t>
            </a:r>
            <a:r>
              <a:rPr lang="en-US" dirty="0"/>
              <a:t> vertices. </a:t>
            </a:r>
          </a:p>
          <a:p>
            <a:pPr marL="742950" lvl="1" indent="-285750">
              <a:spcBef>
                <a:spcPct val="20000"/>
              </a:spcBef>
              <a:buClr>
                <a:schemeClr val="accent2"/>
              </a:buClr>
              <a:buSzPct val="80000"/>
              <a:buFont typeface="Wingdings" pitchFamily="2" charset="2"/>
              <a:buChar char="¨"/>
            </a:pPr>
            <a:r>
              <a:rPr lang="en-US" b="1" dirty="0">
                <a:latin typeface="Courier New" pitchFamily="49" charset="0"/>
                <a:cs typeface="Courier New" pitchFamily="49" charset="0"/>
              </a:rPr>
              <a:t>LABELEDGE</a:t>
            </a:r>
            <a:r>
              <a:rPr lang="en-US" dirty="0"/>
              <a:t>: steps </a:t>
            </a:r>
            <a:r>
              <a:rPr lang="en-US" b="1" dirty="0"/>
              <a:t>1</a:t>
            </a:r>
            <a:r>
              <a:rPr lang="en-US" dirty="0"/>
              <a:t> and </a:t>
            </a:r>
            <a:r>
              <a:rPr lang="en-US" b="1" dirty="0"/>
              <a:t>2</a:t>
            </a:r>
            <a:r>
              <a:rPr lang="en-US" dirty="0"/>
              <a:t> are executed at most </a:t>
            </a:r>
            <a:r>
              <a:rPr lang="en-US" b="1" dirty="0">
                <a:latin typeface="Cambria Math" pitchFamily="18" charset="0"/>
                <a:ea typeface="Cambria Math" pitchFamily="18" charset="0"/>
              </a:rPr>
              <a:t>2(n - 1)</a:t>
            </a:r>
            <a:r>
              <a:rPr lang="en-US" dirty="0"/>
              <a:t> times while steps </a:t>
            </a:r>
            <a:r>
              <a:rPr lang="en-US" b="1" dirty="0"/>
              <a:t>3 - 10</a:t>
            </a:r>
            <a:r>
              <a:rPr lang="en-US" dirty="0"/>
              <a:t> are executed </a:t>
            </a:r>
            <a:r>
              <a:rPr lang="en-US" b="1" dirty="0"/>
              <a:t>n</a:t>
            </a:r>
            <a:r>
              <a:rPr lang="en-US" dirty="0"/>
              <a:t> times. Since steps </a:t>
            </a:r>
            <a:r>
              <a:rPr lang="en-US" b="1" dirty="0"/>
              <a:t>6</a:t>
            </a:r>
            <a:r>
              <a:rPr lang="en-US" dirty="0"/>
              <a:t> and </a:t>
            </a:r>
            <a:r>
              <a:rPr lang="en-US" b="1" dirty="0"/>
              <a:t>10</a:t>
            </a:r>
            <a:r>
              <a:rPr lang="en-US" dirty="0"/>
              <a:t> are </a:t>
            </a:r>
            <a:r>
              <a:rPr lang="en-US" b="1" dirty="0">
                <a:latin typeface="Cambria Math" pitchFamily="18" charset="0"/>
                <a:ea typeface="Cambria Math" pitchFamily="18" charset="0"/>
              </a:rPr>
              <a:t>O(n)</a:t>
            </a:r>
            <a:r>
              <a:rPr lang="en-US" dirty="0"/>
              <a:t> the total time spent is at most </a:t>
            </a:r>
            <a:r>
              <a:rPr lang="en-US" b="1" dirty="0">
                <a:latin typeface="Cambria Math" pitchFamily="18" charset="0"/>
                <a:ea typeface="Cambria Math" pitchFamily="18" charset="0"/>
              </a:rPr>
              <a:t>O(n</a:t>
            </a:r>
            <a:r>
              <a:rPr lang="en-US" b="1" baseline="30000" dirty="0">
                <a:latin typeface="Cambria Math" pitchFamily="18" charset="0"/>
                <a:ea typeface="Cambria Math" pitchFamily="18" charset="0"/>
              </a:rPr>
              <a:t>2</a:t>
            </a:r>
            <a:r>
              <a:rPr lang="en-US" b="1" dirty="0">
                <a:latin typeface="Cambria Math" pitchFamily="18" charset="0"/>
                <a:ea typeface="Cambria Math" pitchFamily="18" charset="0"/>
              </a:rPr>
              <a:t>)</a:t>
            </a:r>
            <a:r>
              <a:rPr lang="en-US" dirty="0"/>
              <a:t>. </a:t>
            </a:r>
          </a:p>
          <a:p>
            <a:pPr marL="742950" lvl="1" indent="-285750">
              <a:spcBef>
                <a:spcPct val="20000"/>
              </a:spcBef>
              <a:buClr>
                <a:schemeClr val="accent2"/>
              </a:buClr>
              <a:buSzPct val="80000"/>
              <a:buFont typeface="Wingdings" pitchFamily="2" charset="2"/>
              <a:buChar char="¨"/>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
        <p:nvSpPr>
          <p:cNvPr id="58" name="Rectangle 2"/>
          <p:cNvSpPr>
            <a:spLocks noGrp="1" noChangeArrowheads="1"/>
          </p:cNvSpPr>
          <p:nvPr>
            <p:ph type="title"/>
          </p:nvPr>
        </p:nvSpPr>
        <p:spPr>
          <a:xfrm>
            <a:off x="158824" y="0"/>
            <a:ext cx="8229600" cy="651991"/>
          </a:xfrm>
        </p:spPr>
        <p:txBody>
          <a:bodyPr/>
          <a:lstStyle/>
          <a:p>
            <a:pPr algn="ctr" eaLnBrk="1" hangingPunct="1">
              <a:defRPr/>
            </a:pPr>
            <a:r>
              <a:rPr lang="en-US" sz="3000" dirty="0">
                <a:solidFill>
                  <a:schemeClr val="bg2"/>
                </a:solidFill>
                <a:effectLst>
                  <a:outerShdw blurRad="38100" dist="38100" dir="2700000" algn="tl">
                    <a:srgbClr val="C0C0C0"/>
                  </a:outerShdw>
                </a:effectLst>
              </a:rPr>
              <a:t>Correctness and complexity</a:t>
            </a:r>
            <a:r>
              <a:rPr lang="sr-Latn-CS" sz="3000" dirty="0">
                <a:solidFill>
                  <a:schemeClr val="bg2"/>
                </a:solidFill>
                <a:effectLst>
                  <a:outerShdw blurRad="38100" dist="38100" dir="2700000" algn="tl">
                    <a:srgbClr val="C0C0C0"/>
                  </a:outerShdw>
                </a:effectLst>
              </a:rPr>
              <a:t> </a:t>
            </a:r>
          </a:p>
        </p:txBody>
      </p:sp>
      <p:sp>
        <p:nvSpPr>
          <p:cNvPr id="8" name="Rectangle 6"/>
          <p:cNvSpPr>
            <a:spLocks noChangeArrowheads="1"/>
          </p:cNvSpPr>
          <p:nvPr/>
        </p:nvSpPr>
        <p:spPr bwMode="auto">
          <a:xfrm>
            <a:off x="72008" y="692696"/>
            <a:ext cx="6372200" cy="792088"/>
          </a:xfrm>
          <a:prstGeom prst="rect">
            <a:avLst/>
          </a:prstGeom>
          <a:noFill/>
          <a:ln w="9525">
            <a:noFill/>
            <a:miter lim="800000"/>
            <a:headEnd/>
            <a:tailEnd/>
          </a:ln>
        </p:spPr>
        <p:txBody>
          <a:bodyPr/>
          <a:lstStyle/>
          <a:p>
            <a:r>
              <a:rPr lang="sr-Latn-CS" sz="1600" b="1" dirty="0">
                <a:latin typeface="Courier New" pitchFamily="49" charset="0"/>
                <a:cs typeface="Courier New" pitchFamily="49" charset="0"/>
              </a:rPr>
              <a:t>Procedure</a:t>
            </a:r>
            <a:r>
              <a:rPr lang="sr-Latn-CS" sz="1600" b="1" dirty="0"/>
              <a:t> </a:t>
            </a:r>
            <a:r>
              <a:rPr lang="en-US" sz="1600" b="1" dirty="0">
                <a:latin typeface="Courier New" pitchFamily="49" charset="0"/>
                <a:cs typeface="Courier New" pitchFamily="49" charset="0"/>
              </a:rPr>
              <a:t>LE</a:t>
            </a:r>
            <a:r>
              <a:rPr lang="sr-Latn-CS" sz="1600" b="1" dirty="0">
                <a:latin typeface="Courier New" pitchFamily="49" charset="0"/>
                <a:cs typeface="Courier New" pitchFamily="49" charset="0"/>
              </a:rPr>
              <a:t>(r</a:t>
            </a:r>
            <a:r>
              <a:rPr lang="en-US" sz="1600" b="1" dirty="0">
                <a:latin typeface="Courier New" pitchFamily="49" charset="0"/>
                <a:cs typeface="Courier New" pitchFamily="49" charset="0"/>
              </a:rPr>
              <a:t>,</a:t>
            </a:r>
            <a:r>
              <a:rPr lang="en-US" sz="1600" b="1" dirty="0" err="1">
                <a:latin typeface="Courier New" pitchFamily="49" charset="0"/>
                <a:cs typeface="Courier New" pitchFamily="49" charset="0"/>
              </a:rPr>
              <a:t>s,w</a:t>
            </a:r>
            <a:r>
              <a:rPr lang="sr-Latn-CS" sz="1600" b="1" dirty="0">
                <a:latin typeface="Courier New" pitchFamily="49" charset="0"/>
                <a:cs typeface="Courier New" pitchFamily="49" charset="0"/>
              </a:rPr>
              <a:t>)</a:t>
            </a:r>
            <a:endParaRPr lang="en-US" sz="1600" b="1" dirty="0">
              <a:latin typeface="Courier New" pitchFamily="49" charset="0"/>
              <a:cs typeface="Courier New" pitchFamily="49" charset="0"/>
            </a:endParaRPr>
          </a:p>
          <a:p>
            <a:r>
              <a:rPr lang="en-US" sz="1600" b="1" i="1" dirty="0">
                <a:latin typeface="Courier New" pitchFamily="49" charset="0"/>
                <a:cs typeface="Courier New" pitchFamily="49" charset="0"/>
              </a:rPr>
              <a:t>(*LE updates le(</a:t>
            </a:r>
            <a:r>
              <a:rPr lang="en-US" sz="1600" b="1" i="1" dirty="0" err="1">
                <a:latin typeface="Courier New" pitchFamily="49" charset="0"/>
                <a:cs typeface="Courier New" pitchFamily="49" charset="0"/>
              </a:rPr>
              <a:t>r,s</a:t>
            </a:r>
            <a:r>
              <a:rPr lang="en-US" sz="1600" b="1" i="1" dirty="0">
                <a:latin typeface="Courier New" pitchFamily="49" charset="0"/>
                <a:cs typeface="Courier New" pitchFamily="49" charset="0"/>
              </a:rPr>
              <a:t>) for every edge (</a:t>
            </a:r>
            <a:r>
              <a:rPr lang="en-US" sz="1600" b="1" i="1" dirty="0" err="1">
                <a:latin typeface="Courier New" pitchFamily="49" charset="0"/>
                <a:cs typeface="Courier New" pitchFamily="49" charset="0"/>
              </a:rPr>
              <a:t>r,s</a:t>
            </a:r>
            <a:r>
              <a:rPr lang="en-US" sz="1600" b="1" i="1" dirty="0">
                <a:latin typeface="Courier New" pitchFamily="49" charset="0"/>
                <a:cs typeface="Courier New" pitchFamily="49" charset="0"/>
              </a:rPr>
              <a:t>) of T’, with w being the new vertex*</a:t>
            </a:r>
            <a:r>
              <a:rPr lang="en-US" sz="1600" b="1" dirty="0">
                <a:latin typeface="Courier New" pitchFamily="49" charset="0"/>
                <a:cs typeface="Courier New" pitchFamily="49" charset="0"/>
              </a:rPr>
              <a:t>)</a:t>
            </a:r>
            <a:endParaRPr lang="sr-Latn-CS" sz="1600" b="1" dirty="0">
              <a:latin typeface="Courier New" pitchFamily="49" charset="0"/>
              <a:cs typeface="Courier New" pitchFamily="49" charset="0"/>
            </a:endParaRPr>
          </a:p>
          <a:p>
            <a:r>
              <a:rPr lang="en-US" sz="1600" b="1" i="1" dirty="0">
                <a:latin typeface="Courier New" pitchFamily="49" charset="0"/>
                <a:cs typeface="Courier New" pitchFamily="49" charset="0"/>
              </a:rPr>
              <a:t>begin</a:t>
            </a:r>
            <a:endParaRPr lang="en-US" sz="1600" b="1" dirty="0">
              <a:latin typeface="Courier New" pitchFamily="49" charset="0"/>
              <a:cs typeface="Courier New" pitchFamily="49" charset="0"/>
            </a:endParaRPr>
          </a:p>
          <a:p>
            <a:pPr marL="342900" indent="-342900"/>
            <a:r>
              <a:rPr lang="en-US" sz="1600" b="1" dirty="0">
                <a:latin typeface="Courier New" pitchFamily="49" charset="0"/>
                <a:cs typeface="Courier New" pitchFamily="49" charset="0"/>
              </a:rPr>
              <a:t>11. mark r “old” </a:t>
            </a:r>
          </a:p>
          <a:p>
            <a:pPr marL="342900" indent="-342900"/>
            <a:r>
              <a:rPr lang="en-US" sz="1600" b="1" dirty="0">
                <a:latin typeface="Courier New" pitchFamily="49" charset="0"/>
                <a:cs typeface="Courier New" pitchFamily="49" charset="0"/>
              </a:rPr>
              <a:t>12. if s=w then le(</a:t>
            </a:r>
            <a:r>
              <a:rPr lang="en-US" sz="1600" b="1" dirty="0" err="1">
                <a:latin typeface="Courier New" pitchFamily="49" charset="0"/>
                <a:cs typeface="Courier New" pitchFamily="49" charset="0"/>
              </a:rPr>
              <a:t>r,s</a:t>
            </a:r>
            <a:r>
              <a:rPr lang="en-US" sz="1600" b="1" dirty="0">
                <a:latin typeface="Courier New" pitchFamily="49" charset="0"/>
                <a:cs typeface="Courier New" pitchFamily="49" charset="0"/>
              </a:rPr>
              <a:t>):=(</a:t>
            </a:r>
            <a:r>
              <a:rPr lang="en-US" sz="1600" b="1" dirty="0" err="1">
                <a:latin typeface="Courier New" pitchFamily="49" charset="0"/>
                <a:cs typeface="Courier New" pitchFamily="49" charset="0"/>
              </a:rPr>
              <a:t>w,D</a:t>
            </a:r>
            <a:r>
              <a:rPr lang="en-US" sz="1600" b="1" dirty="0">
                <a:latin typeface="Courier New" pitchFamily="49" charset="0"/>
                <a:cs typeface="Courier New" pitchFamily="49" charset="0"/>
              </a:rPr>
              <a:t>(r))</a:t>
            </a:r>
          </a:p>
          <a:p>
            <a:pPr marL="342900" indent="-342900"/>
            <a:r>
              <a:rPr lang="en-US" sz="1600" b="1" dirty="0">
                <a:latin typeface="Courier New" pitchFamily="49" charset="0"/>
                <a:cs typeface="Courier New" pitchFamily="49" charset="0"/>
              </a:rPr>
              <a:t>           else le(</a:t>
            </a:r>
            <a:r>
              <a:rPr lang="en-US" sz="1600" b="1" dirty="0" err="1">
                <a:latin typeface="Courier New" pitchFamily="49" charset="0"/>
                <a:cs typeface="Courier New" pitchFamily="49" charset="0"/>
              </a:rPr>
              <a:t>r,s</a:t>
            </a:r>
            <a:r>
              <a:rPr lang="en-US" sz="1600" b="1" dirty="0">
                <a:latin typeface="Courier New" pitchFamily="49" charset="0"/>
                <a:cs typeface="Courier New" pitchFamily="49" charset="0"/>
              </a:rPr>
              <a:t>):=min(c(</a:t>
            </a:r>
            <a:r>
              <a:rPr lang="en-US" sz="1600" b="1" dirty="0" err="1">
                <a:latin typeface="Courier New" pitchFamily="49" charset="0"/>
                <a:cs typeface="Courier New" pitchFamily="49" charset="0"/>
              </a:rPr>
              <a:t>w,D</a:t>
            </a:r>
            <a:r>
              <a:rPr lang="en-US" sz="1600" b="1" dirty="0">
                <a:latin typeface="Courier New" pitchFamily="49" charset="0"/>
                <a:cs typeface="Courier New" pitchFamily="49" charset="0"/>
              </a:rPr>
              <a:t>(r)),le(</a:t>
            </a:r>
            <a:r>
              <a:rPr lang="en-US" sz="1600" b="1" dirty="0" err="1">
                <a:latin typeface="Courier New" pitchFamily="49" charset="0"/>
                <a:cs typeface="Courier New" pitchFamily="49" charset="0"/>
              </a:rPr>
              <a:t>r,s</a:t>
            </a:r>
            <a:r>
              <a:rPr lang="en-US" sz="1600" b="1" dirty="0">
                <a:latin typeface="Courier New" pitchFamily="49" charset="0"/>
                <a:cs typeface="Courier New" pitchFamily="49" charset="0"/>
              </a:rPr>
              <a:t>))</a:t>
            </a:r>
          </a:p>
          <a:p>
            <a:pPr marL="342900" indent="-342900"/>
            <a:r>
              <a:rPr lang="en-US" sz="1600" b="1" dirty="0">
                <a:latin typeface="Courier New" pitchFamily="49" charset="0"/>
                <a:cs typeface="Courier New" pitchFamily="49" charset="0"/>
              </a:rPr>
              <a:t>13. for each vertex v on L(r) do  </a:t>
            </a:r>
          </a:p>
          <a:p>
            <a:pPr marL="342900" indent="-342900"/>
            <a:r>
              <a:rPr lang="en-US" sz="1600" b="1" dirty="0">
                <a:latin typeface="Courier New" pitchFamily="49" charset="0"/>
                <a:cs typeface="Courier New" pitchFamily="49" charset="0"/>
              </a:rPr>
              <a:t>14. if v is marked “new” and “1” then LE(</a:t>
            </a:r>
            <a:r>
              <a:rPr lang="en-US" sz="1600" b="1" dirty="0" err="1">
                <a:latin typeface="Courier New" pitchFamily="49" charset="0"/>
                <a:cs typeface="Courier New" pitchFamily="49" charset="0"/>
              </a:rPr>
              <a:t>v,r,w</a:t>
            </a:r>
            <a:r>
              <a:rPr lang="en-US" sz="1600" b="1" dirty="0">
                <a:latin typeface="Courier New" pitchFamily="49" charset="0"/>
                <a:cs typeface="Courier New" pitchFamily="49" charset="0"/>
              </a:rPr>
              <a:t>)</a:t>
            </a:r>
          </a:p>
          <a:p>
            <a:r>
              <a:rPr lang="en-US" sz="1600" b="1" i="1" dirty="0">
                <a:latin typeface="Courier New" pitchFamily="49" charset="0"/>
                <a:cs typeface="Courier New" pitchFamily="49" charset="0"/>
              </a:rPr>
              <a:t>e</a:t>
            </a:r>
            <a:r>
              <a:rPr lang="sr-Latn-CS" sz="1600" b="1" i="1" dirty="0">
                <a:latin typeface="Courier New" pitchFamily="49" charset="0"/>
                <a:cs typeface="Courier New" pitchFamily="49" charset="0"/>
              </a:rPr>
              <a:t>nd</a:t>
            </a:r>
            <a:endParaRPr lang="en-US" sz="1600" b="1" i="1" dirty="0">
              <a:latin typeface="Courier New" pitchFamily="49" charset="0"/>
              <a:cs typeface="Courier New" pitchFamily="49" charset="0"/>
            </a:endParaRPr>
          </a:p>
          <a:p>
            <a:endParaRPr lang="sr-Latn-CS" sz="1600" b="1" dirty="0">
              <a:latin typeface="Courier New" pitchFamily="49" charset="0"/>
              <a:cs typeface="Courier New" pitchFamily="49" charset="0"/>
            </a:endParaRPr>
          </a:p>
          <a:p>
            <a:endParaRPr lang="sr-Latn-CS" sz="1600" b="1" i="1" dirty="0">
              <a:solidFill>
                <a:srgbClr val="009900"/>
              </a:solidFill>
              <a:latin typeface="Courier New" pitchFamily="49" charset="0"/>
              <a:cs typeface="Courier New" pitchFamily="49"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checkerboard(across)">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44624"/>
            <a:ext cx="8229600" cy="503238"/>
          </a:xfrm>
        </p:spPr>
        <p:txBody>
          <a:bodyPr/>
          <a:lstStyle/>
          <a:p>
            <a:pPr algn="ctr" eaLnBrk="1" hangingPunct="1">
              <a:defRPr/>
            </a:pPr>
            <a:r>
              <a:rPr lang="en-US" sz="3400" dirty="0">
                <a:solidFill>
                  <a:schemeClr val="bg2"/>
                </a:solidFill>
                <a:effectLst>
                  <a:outerShdw blurRad="38100" dist="38100" dir="2700000" algn="tl">
                    <a:srgbClr val="C0C0C0"/>
                  </a:outerShdw>
                </a:effectLst>
              </a:rPr>
              <a:t>Deletion of a vertex</a:t>
            </a:r>
            <a:endParaRPr lang="sr-Latn-CS" sz="3400" dirty="0">
              <a:solidFill>
                <a:schemeClr val="bg2"/>
              </a:solidFill>
              <a:effectLst>
                <a:outerShdw blurRad="38100" dist="38100" dir="2700000" algn="tl">
                  <a:srgbClr val="C0C0C0"/>
                </a:outerShdw>
              </a:effectLst>
            </a:endParaRPr>
          </a:p>
        </p:txBody>
      </p:sp>
      <p:sp>
        <p:nvSpPr>
          <p:cNvPr id="54275" name="Date Placeholder 5"/>
          <p:cNvSpPr>
            <a:spLocks noGrp="1"/>
          </p:cNvSpPr>
          <p:nvPr>
            <p:ph type="dt" sz="quarter" idx="10"/>
          </p:nvPr>
        </p:nvSpPr>
        <p:spPr>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57</a:t>
            </a:fld>
            <a:endParaRPr lang="en-US" dirty="0"/>
          </a:p>
        </p:txBody>
      </p:sp>
      <p:sp>
        <p:nvSpPr>
          <p:cNvPr id="15" name="Footer Placeholder 3"/>
          <p:cNvSpPr>
            <a:spLocks noGrp="1"/>
          </p:cNvSpPr>
          <p:nvPr>
            <p:ph type="ftr" sz="quarter" idx="11"/>
          </p:nvPr>
        </p:nvSpPr>
        <p:spPr>
          <a:xfrm>
            <a:off x="2771775" y="6408738"/>
            <a:ext cx="3600450" cy="311150"/>
          </a:xfrm>
          <a:noFill/>
        </p:spPr>
        <p:txBody>
          <a:bodyPr/>
          <a:lstStyle/>
          <a:p>
            <a:r>
              <a:rPr lang="sr-Latn-CS" dirty="0"/>
              <a:t>Kragujevac, ju</a:t>
            </a:r>
            <a:r>
              <a:rPr lang="en-US" dirty="0"/>
              <a:t>l</a:t>
            </a:r>
            <a:r>
              <a:rPr lang="sr-Latn-CS" dirty="0"/>
              <a:t> </a:t>
            </a:r>
            <a:r>
              <a:rPr lang="en-US" dirty="0"/>
              <a:t>14</a:t>
            </a:r>
          </a:p>
        </p:txBody>
      </p:sp>
      <p:sp>
        <p:nvSpPr>
          <p:cNvPr id="17" name="Rectangle 6"/>
          <p:cNvSpPr>
            <a:spLocks noChangeArrowheads="1"/>
          </p:cNvSpPr>
          <p:nvPr/>
        </p:nvSpPr>
        <p:spPr bwMode="auto">
          <a:xfrm>
            <a:off x="0" y="476672"/>
            <a:ext cx="8820472"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en-US" sz="1950" b="1" i="1" dirty="0"/>
              <a:t>Preliminaries</a:t>
            </a:r>
            <a:r>
              <a:rPr lang="en-US" sz="1950" dirty="0"/>
              <a:t>: for a given </a:t>
            </a:r>
            <a:r>
              <a:rPr lang="en-US" sz="1950" dirty="0" err="1"/>
              <a:t>mst</a:t>
            </a:r>
            <a:r>
              <a:rPr lang="en-US" sz="1950" dirty="0"/>
              <a:t> </a:t>
            </a:r>
            <a:r>
              <a:rPr lang="en-US" sz="2100" b="1" dirty="0">
                <a:latin typeface="Cambria Math" pitchFamily="18" charset="0"/>
                <a:ea typeface="Cambria Math" pitchFamily="18" charset="0"/>
              </a:rPr>
              <a:t>T</a:t>
            </a:r>
            <a:r>
              <a:rPr lang="en-US" sz="2000" b="1" dirty="0">
                <a:latin typeface="Cambria Math" pitchFamily="18" charset="0"/>
                <a:ea typeface="Cambria Math" pitchFamily="18" charset="0"/>
              </a:rPr>
              <a:t> =</a:t>
            </a:r>
            <a:r>
              <a:rPr lang="sr-Latn-CS" sz="2000" b="1" dirty="0">
                <a:latin typeface="Cambria Math" pitchFamily="18" charset="0"/>
                <a:ea typeface="Cambria Math" pitchFamily="18" charset="0"/>
              </a:rPr>
              <a:t>(V,</a:t>
            </a:r>
            <a:r>
              <a:rPr lang="en-US" sz="2000" b="1" dirty="0">
                <a:latin typeface="Cambria Math" pitchFamily="18" charset="0"/>
                <a:ea typeface="Cambria Math" pitchFamily="18" charset="0"/>
              </a:rPr>
              <a:t> </a:t>
            </a:r>
            <a:r>
              <a:rPr lang="sr-Latn-CS" sz="2000" b="1" dirty="0">
                <a:latin typeface="Cambria Math" pitchFamily="18" charset="0"/>
                <a:ea typeface="Cambria Math" pitchFamily="18" charset="0"/>
              </a:rPr>
              <a:t>E</a:t>
            </a:r>
            <a:r>
              <a:rPr lang="en-US" sz="2000" b="1" baseline="-30000" dirty="0">
                <a:latin typeface="Cambria Math" pitchFamily="18" charset="0"/>
                <a:ea typeface="Cambria Math" pitchFamily="18" charset="0"/>
              </a:rPr>
              <a:t>T</a:t>
            </a:r>
            <a:r>
              <a:rPr lang="sr-Latn-CS" sz="2000" b="1" dirty="0">
                <a:latin typeface="Cambria Math" pitchFamily="18" charset="0"/>
                <a:ea typeface="Cambria Math" pitchFamily="18" charset="0"/>
              </a:rPr>
              <a:t>)</a:t>
            </a:r>
            <a:r>
              <a:rPr lang="en-US" sz="1950" dirty="0"/>
              <a:t> on </a:t>
            </a:r>
            <a:r>
              <a:rPr lang="en-US" sz="2000" b="1" dirty="0">
                <a:latin typeface="Cambria Math" pitchFamily="18" charset="0"/>
                <a:ea typeface="Cambria Math" pitchFamily="18" charset="0"/>
              </a:rPr>
              <a:t>G=(V, E)</a:t>
            </a:r>
            <a:r>
              <a:rPr lang="en-US" sz="2100" b="1" dirty="0">
                <a:latin typeface="Cambria Math" pitchFamily="18" charset="0"/>
                <a:ea typeface="Cambria Math" pitchFamily="18" charset="0"/>
              </a:rPr>
              <a:t> </a:t>
            </a:r>
            <a:r>
              <a:rPr lang="en-US" sz="1950" dirty="0"/>
              <a:t>find a label for each tree edge </a:t>
            </a:r>
            <a:r>
              <a:rPr lang="en-US" sz="2000" b="1" dirty="0">
                <a:latin typeface="Cambria Math" pitchFamily="18" charset="0"/>
                <a:ea typeface="Cambria Math" pitchFamily="18" charset="0"/>
              </a:rPr>
              <a:t>e</a:t>
            </a:r>
            <a:r>
              <a:rPr lang="en-US" sz="1950" dirty="0"/>
              <a:t> which indicates the new edge in </a:t>
            </a:r>
            <a:r>
              <a:rPr lang="en-US" sz="1950" dirty="0" err="1"/>
              <a:t>mst</a:t>
            </a:r>
            <a:r>
              <a:rPr lang="en-US" sz="1950" dirty="0"/>
              <a:t> should </a:t>
            </a:r>
            <a:r>
              <a:rPr lang="en-US" sz="2000" b="1" dirty="0">
                <a:latin typeface="Cambria Math" pitchFamily="18" charset="0"/>
                <a:ea typeface="Cambria Math" pitchFamily="18" charset="0"/>
              </a:rPr>
              <a:t>e</a:t>
            </a:r>
            <a:r>
              <a:rPr lang="en-US" sz="1950" dirty="0"/>
              <a:t> be deleted</a:t>
            </a:r>
          </a:p>
          <a:p>
            <a:r>
              <a:rPr lang="en-US" sz="2000" dirty="0"/>
              <a:t>Let </a:t>
            </a:r>
            <a:r>
              <a:rPr lang="en-US" sz="2000" b="1" dirty="0">
                <a:latin typeface="Cambria Math" pitchFamily="18" charset="0"/>
                <a:ea typeface="Cambria Math" pitchFamily="18" charset="0"/>
              </a:rPr>
              <a:t>G’=(V’, E’)</a:t>
            </a:r>
            <a:r>
              <a:rPr lang="en-US" sz="2000" dirty="0"/>
              <a:t> denote the graph </a:t>
            </a:r>
            <a:r>
              <a:rPr lang="en-US" sz="2000" b="1" dirty="0">
                <a:latin typeface="Cambria Math" pitchFamily="18" charset="0"/>
                <a:ea typeface="Cambria Math" pitchFamily="18" charset="0"/>
              </a:rPr>
              <a:t>G</a:t>
            </a:r>
            <a:r>
              <a:rPr lang="en-US" sz="2000" dirty="0"/>
              <a:t> after the deletion and let </a:t>
            </a:r>
            <a:r>
              <a:rPr lang="en-US" sz="2000" b="1" dirty="0">
                <a:latin typeface="Cambria Math" pitchFamily="18" charset="0"/>
                <a:ea typeface="Cambria Math" pitchFamily="18" charset="0"/>
              </a:rPr>
              <a:t>E </a:t>
            </a:r>
            <a:r>
              <a:rPr lang="en-US" sz="2000" b="1" baseline="-25000" dirty="0">
                <a:latin typeface="Cambria Math" pitchFamily="18" charset="0"/>
                <a:ea typeface="Cambria Math" pitchFamily="18" charset="0"/>
              </a:rPr>
              <a:t>D</a:t>
            </a:r>
            <a:r>
              <a:rPr lang="en-US" sz="2000" b="1" dirty="0">
                <a:latin typeface="Cambria Math" pitchFamily="18" charset="0"/>
                <a:ea typeface="Cambria Math" pitchFamily="18" charset="0"/>
              </a:rPr>
              <a:t>=E</a:t>
            </a:r>
            <a:r>
              <a:rPr lang="en-US" sz="2000" b="1" baseline="-25000" dirty="0">
                <a:latin typeface="Cambria Math" pitchFamily="18" charset="0"/>
                <a:ea typeface="Cambria Math" pitchFamily="18" charset="0"/>
              </a:rPr>
              <a:t>T</a:t>
            </a:r>
            <a:r>
              <a:rPr lang="en-US" sz="2000" b="1" dirty="0">
                <a:latin typeface="Cambria Math"/>
                <a:ea typeface="Cambria Math"/>
              </a:rPr>
              <a:t>∩E’ </a:t>
            </a:r>
            <a:r>
              <a:rPr lang="en-US" sz="2000" dirty="0"/>
              <a:t>be the tree edges in </a:t>
            </a:r>
            <a:r>
              <a:rPr lang="en-US" sz="2000" b="1" dirty="0">
                <a:latin typeface="Cambria Math" pitchFamily="18" charset="0"/>
                <a:ea typeface="Cambria Math" pitchFamily="18" charset="0"/>
              </a:rPr>
              <a:t>G’</a:t>
            </a:r>
            <a:r>
              <a:rPr lang="en-US" sz="2000" dirty="0"/>
              <a:t>. Define a graph </a:t>
            </a:r>
            <a:r>
              <a:rPr lang="en-US" sz="2000" b="1" dirty="0">
                <a:latin typeface="Cambria Math" pitchFamily="18" charset="0"/>
                <a:ea typeface="Cambria Math" pitchFamily="18" charset="0"/>
              </a:rPr>
              <a:t>G’’=(V’’, E’’) </a:t>
            </a:r>
            <a:r>
              <a:rPr lang="en-US" sz="2000" dirty="0"/>
              <a:t> with vertices corresponding to the components of </a:t>
            </a:r>
            <a:r>
              <a:rPr lang="en-US" sz="2000" b="1" dirty="0">
                <a:latin typeface="Cambria Math" pitchFamily="18" charset="0"/>
                <a:ea typeface="Cambria Math" pitchFamily="18" charset="0"/>
              </a:rPr>
              <a:t>T</a:t>
            </a:r>
            <a:r>
              <a:rPr lang="en-US" sz="2000" dirty="0"/>
              <a:t> and with the edge between each pair of vertices in </a:t>
            </a:r>
            <a:r>
              <a:rPr lang="en-US" sz="2000" b="1" dirty="0">
                <a:latin typeface="Cambria Math" pitchFamily="18" charset="0"/>
                <a:ea typeface="Cambria Math" pitchFamily="18" charset="0"/>
              </a:rPr>
              <a:t>V’’</a:t>
            </a:r>
            <a:r>
              <a:rPr lang="en-US" sz="2000" dirty="0"/>
              <a:t> being the smallest edge in </a:t>
            </a:r>
            <a:r>
              <a:rPr lang="en-US" sz="2000" b="1" dirty="0">
                <a:latin typeface="Cambria Math" pitchFamily="18" charset="0"/>
                <a:ea typeface="Cambria Math" pitchFamily="18" charset="0"/>
              </a:rPr>
              <a:t>G’</a:t>
            </a:r>
            <a:r>
              <a:rPr lang="en-US" sz="2000" dirty="0"/>
              <a:t> between the two corresponding components.</a:t>
            </a:r>
          </a:p>
          <a:p>
            <a:pPr marL="342900" indent="-342900">
              <a:spcBef>
                <a:spcPct val="20000"/>
              </a:spcBef>
              <a:buClr>
                <a:schemeClr val="bg2"/>
              </a:buClr>
              <a:buSzPct val="75000"/>
              <a:buFont typeface="Wingdings" pitchFamily="2" charset="2"/>
              <a:buChar char="n"/>
            </a:pPr>
            <a:r>
              <a:rPr lang="en-US" sz="2000" b="1" dirty="0"/>
              <a:t>Lemma</a:t>
            </a:r>
            <a:r>
              <a:rPr lang="en-US" sz="2000" dirty="0"/>
              <a:t> If </a:t>
            </a:r>
            <a:r>
              <a:rPr lang="en-US" sz="2000" b="1" dirty="0">
                <a:latin typeface="Cambria Math" pitchFamily="18" charset="0"/>
                <a:ea typeface="Cambria Math" pitchFamily="18" charset="0"/>
              </a:rPr>
              <a:t>T’’=</a:t>
            </a:r>
            <a:r>
              <a:rPr lang="sr-Latn-CS" sz="2000" b="1" dirty="0">
                <a:latin typeface="Cambria Math" pitchFamily="18" charset="0"/>
                <a:ea typeface="Cambria Math" pitchFamily="18" charset="0"/>
              </a:rPr>
              <a:t>(V</a:t>
            </a:r>
            <a:r>
              <a:rPr lang="en-US" sz="2000" b="1" dirty="0">
                <a:latin typeface="Cambria Math" pitchFamily="18" charset="0"/>
                <a:ea typeface="Cambria Math" pitchFamily="18" charset="0"/>
              </a:rPr>
              <a:t>’’, </a:t>
            </a:r>
            <a:r>
              <a:rPr lang="sr-Latn-CS" sz="2000" b="1" dirty="0">
                <a:latin typeface="Cambria Math" pitchFamily="18" charset="0"/>
                <a:ea typeface="Cambria Math" pitchFamily="18" charset="0"/>
              </a:rPr>
              <a:t>E</a:t>
            </a:r>
            <a:r>
              <a:rPr lang="en-US" sz="2000" b="1" baseline="-30000" dirty="0">
                <a:latin typeface="Cambria Math" pitchFamily="18" charset="0"/>
                <a:ea typeface="Cambria Math" pitchFamily="18" charset="0"/>
              </a:rPr>
              <a:t>T</a:t>
            </a:r>
            <a:r>
              <a:rPr lang="en-US" sz="2000" b="1" dirty="0">
                <a:latin typeface="Cambria Math" pitchFamily="18" charset="0"/>
                <a:ea typeface="Cambria Math" pitchFamily="18" charset="0"/>
              </a:rPr>
              <a:t>’’)</a:t>
            </a:r>
            <a:r>
              <a:rPr lang="en-US" sz="2000" dirty="0"/>
              <a:t> is a </a:t>
            </a:r>
            <a:r>
              <a:rPr lang="en-US" sz="2000" dirty="0" err="1"/>
              <a:t>mst</a:t>
            </a:r>
            <a:r>
              <a:rPr lang="en-US" sz="2000" dirty="0"/>
              <a:t> for </a:t>
            </a:r>
            <a:r>
              <a:rPr lang="en-US" sz="2000" b="1" dirty="0">
                <a:latin typeface="Cambria Math" pitchFamily="18" charset="0"/>
                <a:ea typeface="Cambria Math" pitchFamily="18" charset="0"/>
              </a:rPr>
              <a:t>G’’</a:t>
            </a:r>
            <a:r>
              <a:rPr lang="en-US" sz="2000" dirty="0"/>
              <a:t> then </a:t>
            </a:r>
            <a:r>
              <a:rPr lang="en-US" sz="2000" b="1" dirty="0">
                <a:latin typeface="Cambria Math" pitchFamily="18" charset="0"/>
                <a:ea typeface="Cambria Math" pitchFamily="18" charset="0"/>
              </a:rPr>
              <a:t>T’=</a:t>
            </a:r>
            <a:r>
              <a:rPr lang="sr-Latn-CS" sz="2000" b="1" dirty="0">
                <a:latin typeface="Cambria Math" pitchFamily="18" charset="0"/>
                <a:ea typeface="Cambria Math" pitchFamily="18" charset="0"/>
              </a:rPr>
              <a:t>(V</a:t>
            </a:r>
            <a:r>
              <a:rPr lang="en-US" sz="2000" b="1" dirty="0">
                <a:latin typeface="Cambria Math" pitchFamily="18" charset="0"/>
                <a:ea typeface="Cambria Math" pitchFamily="18" charset="0"/>
              </a:rPr>
              <a:t>’, </a:t>
            </a:r>
            <a:r>
              <a:rPr lang="sr-Latn-CS" sz="2000" b="1" dirty="0">
                <a:latin typeface="Cambria Math" pitchFamily="18" charset="0"/>
                <a:ea typeface="Cambria Math" pitchFamily="18" charset="0"/>
              </a:rPr>
              <a:t>E</a:t>
            </a:r>
            <a:r>
              <a:rPr lang="en-US" sz="2000" b="1" baseline="-30000" dirty="0">
                <a:latin typeface="Cambria Math" pitchFamily="18" charset="0"/>
                <a:ea typeface="Cambria Math" pitchFamily="18" charset="0"/>
              </a:rPr>
              <a:t>T</a:t>
            </a:r>
            <a:r>
              <a:rPr lang="en-US" sz="2000" b="1" dirty="0">
                <a:latin typeface="Cambria Math" pitchFamily="18" charset="0"/>
                <a:ea typeface="Cambria Math" pitchFamily="18" charset="0"/>
              </a:rPr>
              <a:t>’)</a:t>
            </a:r>
            <a:r>
              <a:rPr lang="en-US" sz="2000" dirty="0"/>
              <a:t> is a </a:t>
            </a:r>
            <a:r>
              <a:rPr lang="en-US" sz="2000" dirty="0" err="1"/>
              <a:t>mst</a:t>
            </a:r>
            <a:r>
              <a:rPr lang="en-US" sz="2000" dirty="0"/>
              <a:t> for </a:t>
            </a:r>
            <a:r>
              <a:rPr lang="en-US" sz="2000" b="1" dirty="0">
                <a:latin typeface="Cambria Math" pitchFamily="18" charset="0"/>
                <a:ea typeface="Cambria Math" pitchFamily="18" charset="0"/>
              </a:rPr>
              <a:t>G’ </a:t>
            </a:r>
            <a:r>
              <a:rPr lang="sr-Latn-CS" sz="2000" dirty="0"/>
              <a:t>where </a:t>
            </a:r>
            <a:r>
              <a:rPr lang="sr-Latn-CS" sz="2000" b="1" dirty="0">
                <a:latin typeface="Cambria Math" pitchFamily="18" charset="0"/>
                <a:ea typeface="Cambria Math" pitchFamily="18" charset="0"/>
              </a:rPr>
              <a:t>E</a:t>
            </a:r>
            <a:r>
              <a:rPr lang="en-US" sz="2000" b="1" baseline="-30000" dirty="0">
                <a:latin typeface="Cambria Math" pitchFamily="18" charset="0"/>
                <a:ea typeface="Cambria Math" pitchFamily="18" charset="0"/>
              </a:rPr>
              <a:t>T</a:t>
            </a:r>
            <a:r>
              <a:rPr lang="en-US" sz="2000" b="1" dirty="0">
                <a:latin typeface="Cambria Math" pitchFamily="18" charset="0"/>
                <a:ea typeface="Cambria Math" pitchFamily="18" charset="0"/>
              </a:rPr>
              <a:t>’=</a:t>
            </a:r>
            <a:r>
              <a:rPr lang="sr-Latn-CS" sz="2000" dirty="0"/>
              <a:t> </a:t>
            </a:r>
            <a:r>
              <a:rPr lang="en-US" sz="2000" b="1" dirty="0">
                <a:latin typeface="Cambria Math" pitchFamily="18" charset="0"/>
                <a:ea typeface="Cambria Math" pitchFamily="18" charset="0"/>
              </a:rPr>
              <a:t>E </a:t>
            </a:r>
            <a:r>
              <a:rPr lang="en-US" sz="2000" b="1" baseline="-25000" dirty="0">
                <a:latin typeface="Cambria Math" pitchFamily="18" charset="0"/>
                <a:ea typeface="Cambria Math" pitchFamily="18" charset="0"/>
              </a:rPr>
              <a:t>D</a:t>
            </a:r>
            <a:r>
              <a:rPr lang="en-US" sz="1950" dirty="0">
                <a:solidFill>
                  <a:srgbClr val="333399"/>
                </a:solidFill>
                <a:latin typeface="Cambria Math"/>
                <a:ea typeface="Cambria Math"/>
              </a:rPr>
              <a:t>∪</a:t>
            </a:r>
            <a:r>
              <a:rPr lang="sr-Latn-CS" sz="2000" b="1" dirty="0">
                <a:latin typeface="Cambria Math" pitchFamily="18" charset="0"/>
                <a:ea typeface="Cambria Math" pitchFamily="18" charset="0"/>
              </a:rPr>
              <a:t>E</a:t>
            </a:r>
            <a:r>
              <a:rPr lang="en-US" sz="2000" b="1" baseline="-30000" dirty="0">
                <a:latin typeface="Cambria Math" pitchFamily="18" charset="0"/>
                <a:ea typeface="Cambria Math" pitchFamily="18" charset="0"/>
              </a:rPr>
              <a:t>T</a:t>
            </a:r>
            <a:r>
              <a:rPr lang="en-US" sz="2000" b="1" dirty="0">
                <a:latin typeface="Cambria Math" pitchFamily="18" charset="0"/>
                <a:ea typeface="Cambria Math" pitchFamily="18" charset="0"/>
              </a:rPr>
              <a:t>’’</a:t>
            </a:r>
          </a:p>
          <a:p>
            <a:pPr marL="342900" indent="-342900">
              <a:spcBef>
                <a:spcPct val="20000"/>
              </a:spcBef>
              <a:buClr>
                <a:schemeClr val="bg2"/>
              </a:buClr>
              <a:buSzPct val="75000"/>
              <a:buFont typeface="Wingdings" pitchFamily="2" charset="2"/>
              <a:buChar char="n"/>
            </a:pPr>
            <a:r>
              <a:rPr lang="en-US" sz="2000" dirty="0"/>
              <a:t>the new </a:t>
            </a:r>
            <a:r>
              <a:rPr lang="en-US" sz="2000" dirty="0" err="1"/>
              <a:t>mst</a:t>
            </a:r>
            <a:r>
              <a:rPr lang="en-US" sz="2000" dirty="0"/>
              <a:t>. can be found by adding </a:t>
            </a:r>
            <a:r>
              <a:rPr lang="en-US" sz="2000" b="1" dirty="0" err="1">
                <a:latin typeface="Cambria Math" pitchFamily="18" charset="0"/>
                <a:ea typeface="Cambria Math" pitchFamily="18" charset="0"/>
              </a:rPr>
              <a:t>d</a:t>
            </a:r>
            <a:r>
              <a:rPr lang="en-US" sz="2000" b="1" baseline="-25000" dirty="0" err="1">
                <a:latin typeface="Cambria Math" pitchFamily="18" charset="0"/>
                <a:ea typeface="Cambria Math" pitchFamily="18" charset="0"/>
              </a:rPr>
              <a:t>T</a:t>
            </a:r>
            <a:r>
              <a:rPr lang="en-US" sz="2000" b="1" dirty="0">
                <a:latin typeface="Cambria Math" pitchFamily="18" charset="0"/>
                <a:ea typeface="Cambria Math" pitchFamily="18" charset="0"/>
              </a:rPr>
              <a:t>(z) - 1 </a:t>
            </a:r>
            <a:r>
              <a:rPr lang="en-US" sz="2000" dirty="0"/>
              <a:t>edges to the remaining</a:t>
            </a:r>
          </a:p>
          <a:p>
            <a:r>
              <a:rPr lang="en-US" sz="2000" dirty="0"/>
              <a:t>components of </a:t>
            </a:r>
            <a:r>
              <a:rPr lang="en-US" sz="2000" b="1" dirty="0">
                <a:latin typeface="Cambria Math" pitchFamily="18" charset="0"/>
                <a:ea typeface="Cambria Math" pitchFamily="18" charset="0"/>
              </a:rPr>
              <a:t>T</a:t>
            </a:r>
            <a:endParaRPr lang="en-US" sz="1950" dirty="0">
              <a:solidFill>
                <a:srgbClr val="333399"/>
              </a:solidFill>
              <a:latin typeface="Arial Rounded MT Bold" pitchFamily="34" charset="0"/>
            </a:endParaRPr>
          </a:p>
          <a:p>
            <a:pPr marL="342900" lvl="1" indent="-342900">
              <a:spcBef>
                <a:spcPct val="20000"/>
              </a:spcBef>
              <a:buClr>
                <a:schemeClr val="bg2"/>
              </a:buClr>
              <a:buSzPct val="75000"/>
              <a:buFont typeface="Wingdings" pitchFamily="2" charset="2"/>
              <a:buChar char="n"/>
            </a:pPr>
            <a:endParaRPr lang="en-US" sz="1600" b="1" i="1" dirty="0">
              <a:latin typeface="Courier New" pitchFamily="49" charset="0"/>
              <a:cs typeface="Courier New" pitchFamily="49" charset="0"/>
            </a:endParaRPr>
          </a:p>
          <a:p>
            <a:pPr marL="342900" lvl="1" indent="-342900">
              <a:spcBef>
                <a:spcPct val="20000"/>
              </a:spcBef>
              <a:buClr>
                <a:schemeClr val="bg2"/>
              </a:buClr>
              <a:buSzPct val="75000"/>
              <a:buFont typeface="Wingdings" pitchFamily="2" charset="2"/>
              <a:buChar char="n"/>
            </a:pPr>
            <a:endParaRPr lang="en-US" sz="1600" b="1" i="1" dirty="0">
              <a:latin typeface="Courier New" pitchFamily="49" charset="0"/>
              <a:cs typeface="Courier New" pitchFamily="49" charset="0"/>
            </a:endParaRPr>
          </a:p>
          <a:p>
            <a:pPr marL="342900" lvl="1" indent="-342900">
              <a:spcBef>
                <a:spcPct val="20000"/>
              </a:spcBef>
              <a:buClr>
                <a:schemeClr val="bg2"/>
              </a:buClr>
              <a:buSzPct val="75000"/>
            </a:pPr>
            <a:endParaRPr lang="en-US" sz="1600" b="1" i="1" dirty="0">
              <a:latin typeface="Courier New" pitchFamily="49" charset="0"/>
              <a:ea typeface="Cambria Math"/>
              <a:cs typeface="Courier New" pitchFamily="49" charset="0"/>
            </a:endParaRPr>
          </a:p>
          <a:p>
            <a:r>
              <a:rPr lang="en-US" sz="1600" b="1" i="1" dirty="0">
                <a:latin typeface="Courier New" pitchFamily="49" charset="0"/>
                <a:ea typeface="Cambria Math"/>
                <a:cs typeface="Courier New" pitchFamily="49" charset="0"/>
              </a:rPr>
              <a:t>	</a:t>
            </a:r>
            <a:endParaRPr lang="en-US" sz="1600" b="1" i="1" dirty="0">
              <a:latin typeface="Courier New" pitchFamily="49" charset="0"/>
              <a:cs typeface="Courier New" pitchFamily="49" charset="0"/>
            </a:endParaRPr>
          </a:p>
          <a:p>
            <a:pPr marL="742950" lvl="1" indent="-285750">
              <a:spcBef>
                <a:spcPct val="20000"/>
              </a:spcBef>
              <a:buClr>
                <a:schemeClr val="accent2"/>
              </a:buClr>
              <a:buSzPct val="80000"/>
            </a:pPr>
            <a:endParaRPr lang="sr-Latn-CS" dirty="0">
              <a:solidFill>
                <a:srgbClr val="009900"/>
              </a:solidFill>
              <a:latin typeface="Arial Rounded MT Bold" pitchFamily="34" charset="0"/>
            </a:endParaRPr>
          </a:p>
          <a:p>
            <a:pPr marL="742950" lvl="1" indent="-285750">
              <a:spcBef>
                <a:spcPct val="20000"/>
              </a:spcBef>
              <a:buClr>
                <a:schemeClr val="accent2"/>
              </a:buClr>
              <a:buSzPct val="80000"/>
            </a:pP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16" name="Rectangle 6"/>
          <p:cNvSpPr>
            <a:spLocks noChangeArrowheads="1"/>
          </p:cNvSpPr>
          <p:nvPr/>
        </p:nvSpPr>
        <p:spPr bwMode="auto">
          <a:xfrm>
            <a:off x="0" y="3789040"/>
            <a:ext cx="8820472"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en-US" sz="1950" b="1" i="1" dirty="0"/>
              <a:t>Input</a:t>
            </a:r>
            <a:r>
              <a:rPr lang="en-US" sz="1950" dirty="0"/>
              <a:t>: </a:t>
            </a:r>
            <a:r>
              <a:rPr lang="en-US" sz="2000" dirty="0"/>
              <a:t> </a:t>
            </a:r>
            <a:r>
              <a:rPr lang="en-US" sz="1950" dirty="0"/>
              <a:t>A </a:t>
            </a:r>
            <a:r>
              <a:rPr lang="en-US" sz="1950" dirty="0" err="1"/>
              <a:t>mst</a:t>
            </a:r>
            <a:r>
              <a:rPr lang="en-US" sz="1950" dirty="0"/>
              <a:t> </a:t>
            </a:r>
            <a:r>
              <a:rPr lang="en-US" sz="2100" b="1" dirty="0">
                <a:latin typeface="Cambria Math" pitchFamily="18" charset="0"/>
                <a:ea typeface="Cambria Math" pitchFamily="18" charset="0"/>
              </a:rPr>
              <a:t>T=</a:t>
            </a:r>
            <a:r>
              <a:rPr lang="sr-Latn-CS" sz="2100" b="1" dirty="0">
                <a:latin typeface="Cambria Math" pitchFamily="18" charset="0"/>
                <a:ea typeface="Cambria Math" pitchFamily="18" charset="0"/>
              </a:rPr>
              <a:t>(V,</a:t>
            </a:r>
            <a:r>
              <a:rPr lang="en-US" sz="2100" b="1" dirty="0">
                <a:latin typeface="Cambria Math" pitchFamily="18" charset="0"/>
                <a:ea typeface="Cambria Math" pitchFamily="18" charset="0"/>
              </a:rPr>
              <a:t> </a:t>
            </a:r>
            <a:r>
              <a:rPr lang="sr-Latn-CS" sz="2100" b="1" dirty="0">
                <a:latin typeface="Cambria Math" pitchFamily="18" charset="0"/>
                <a:ea typeface="Cambria Math" pitchFamily="18" charset="0"/>
              </a:rPr>
              <a:t>E</a:t>
            </a:r>
            <a:r>
              <a:rPr lang="en-US" sz="2100" b="1" baseline="-30000" dirty="0">
                <a:latin typeface="Cambria Math" pitchFamily="18" charset="0"/>
                <a:ea typeface="Cambria Math" pitchFamily="18" charset="0"/>
              </a:rPr>
              <a:t>T</a:t>
            </a:r>
            <a:r>
              <a:rPr lang="sr-Latn-CS" sz="2100" b="1" dirty="0">
                <a:latin typeface="Cambria Math" pitchFamily="18" charset="0"/>
                <a:ea typeface="Cambria Math" pitchFamily="18" charset="0"/>
              </a:rPr>
              <a:t>)</a:t>
            </a:r>
            <a:r>
              <a:rPr lang="en-US" sz="2000" dirty="0"/>
              <a:t> on </a:t>
            </a:r>
            <a:r>
              <a:rPr lang="en-US" sz="2100" b="1" dirty="0">
                <a:latin typeface="Cambria Math" pitchFamily="18" charset="0"/>
                <a:ea typeface="Cambria Math" pitchFamily="18" charset="0"/>
              </a:rPr>
              <a:t>G=(V, E) </a:t>
            </a:r>
            <a:r>
              <a:rPr lang="en-US" sz="2000" dirty="0"/>
              <a:t>with a cost function </a:t>
            </a:r>
            <a:r>
              <a:rPr lang="en-US" sz="2100" b="1" dirty="0">
                <a:latin typeface="Cambria Math" pitchFamily="18" charset="0"/>
                <a:ea typeface="Cambria Math" pitchFamily="18" charset="0"/>
              </a:rPr>
              <a:t>c(e)</a:t>
            </a:r>
            <a:r>
              <a:rPr lang="en-US" sz="2000" dirty="0"/>
              <a:t>,</a:t>
            </a:r>
            <a:r>
              <a:rPr lang="en-US" sz="2100" dirty="0">
                <a:latin typeface="Cambria Math" pitchFamily="18" charset="0"/>
                <a:ea typeface="Cambria Math" pitchFamily="18" charset="0"/>
              </a:rPr>
              <a:t> </a:t>
            </a:r>
            <a:r>
              <a:rPr lang="en-US" sz="2100" b="1" dirty="0">
                <a:latin typeface="Cambria Math" pitchFamily="18" charset="0"/>
                <a:ea typeface="Cambria Math" pitchFamily="18" charset="0"/>
              </a:rPr>
              <a:t>e</a:t>
            </a:r>
            <a:r>
              <a:rPr lang="sr-Latn-CS" sz="2100" b="1" dirty="0">
                <a:latin typeface="Cambria Math" pitchFamily="18" charset="0"/>
                <a:ea typeface="Cambria Math" pitchFamily="18" charset="0"/>
              </a:rPr>
              <a:t> ∊</a:t>
            </a:r>
            <a:r>
              <a:rPr lang="en-US" sz="2100" b="1" dirty="0">
                <a:latin typeface="Cambria Math" pitchFamily="18" charset="0"/>
                <a:ea typeface="Cambria Math" pitchFamily="18" charset="0"/>
              </a:rPr>
              <a:t>E</a:t>
            </a:r>
            <a:r>
              <a:rPr lang="en-US" sz="2000" dirty="0"/>
              <a:t> represented by adjacency lists </a:t>
            </a:r>
            <a:r>
              <a:rPr lang="en-US" sz="2100" b="1" dirty="0">
                <a:latin typeface="Cambria Math" pitchFamily="18" charset="0"/>
                <a:ea typeface="Cambria Math" pitchFamily="18" charset="0"/>
              </a:rPr>
              <a:t>L(v)</a:t>
            </a:r>
            <a:r>
              <a:rPr lang="en-US" sz="2000" dirty="0"/>
              <a:t> for </a:t>
            </a:r>
            <a:r>
              <a:rPr lang="en-US" sz="2100" b="1" dirty="0">
                <a:latin typeface="Cambria Math" pitchFamily="18" charset="0"/>
                <a:ea typeface="Cambria Math" pitchFamily="18" charset="0"/>
              </a:rPr>
              <a:t>v</a:t>
            </a:r>
            <a:r>
              <a:rPr lang="en-US" sz="2000" dirty="0"/>
              <a:t> in </a:t>
            </a:r>
            <a:r>
              <a:rPr lang="en-US" sz="2100" b="1" dirty="0">
                <a:latin typeface="Cambria Math" pitchFamily="18" charset="0"/>
                <a:ea typeface="Cambria Math" pitchFamily="18" charset="0"/>
              </a:rPr>
              <a:t>V</a:t>
            </a:r>
            <a:endParaRPr lang="en-US" sz="2000" dirty="0"/>
          </a:p>
          <a:p>
            <a:pPr marL="342900" indent="-342900">
              <a:spcBef>
                <a:spcPct val="20000"/>
              </a:spcBef>
              <a:buClr>
                <a:schemeClr val="bg2"/>
              </a:buClr>
              <a:buSzPct val="75000"/>
              <a:buFont typeface="Wingdings" pitchFamily="2" charset="2"/>
              <a:buChar char="n"/>
            </a:pPr>
            <a:r>
              <a:rPr lang="en-US" sz="2000" b="1" i="1" dirty="0"/>
              <a:t>Output</a:t>
            </a:r>
            <a:r>
              <a:rPr lang="en-US" sz="2000" dirty="0"/>
              <a:t>. A label </a:t>
            </a:r>
            <a:r>
              <a:rPr lang="en-US" sz="2000" b="1" dirty="0" err="1">
                <a:latin typeface="Cambria Math" pitchFamily="18" charset="0"/>
                <a:ea typeface="Cambria Math" pitchFamily="18" charset="0"/>
              </a:rPr>
              <a:t>lv</a:t>
            </a:r>
            <a:r>
              <a:rPr lang="en-US" sz="2000" b="1" dirty="0">
                <a:latin typeface="Cambria Math" pitchFamily="18" charset="0"/>
                <a:ea typeface="Cambria Math" pitchFamily="18" charset="0"/>
              </a:rPr>
              <a:t>(r)</a:t>
            </a:r>
            <a:r>
              <a:rPr lang="en-US" sz="2000" dirty="0"/>
              <a:t> for each internal vertex </a:t>
            </a:r>
            <a:r>
              <a:rPr lang="en-US" sz="2000" b="1" dirty="0">
                <a:latin typeface="Cambria Math" pitchFamily="18" charset="0"/>
                <a:ea typeface="Cambria Math" pitchFamily="18" charset="0"/>
              </a:rPr>
              <a:t>r </a:t>
            </a:r>
            <a:r>
              <a:rPr lang="en-US" sz="2000" dirty="0"/>
              <a:t> of </a:t>
            </a:r>
            <a:r>
              <a:rPr lang="en-US" sz="2000" b="1" dirty="0">
                <a:latin typeface="Cambria Math" pitchFamily="18" charset="0"/>
                <a:ea typeface="Cambria Math" pitchFamily="18" charset="0"/>
              </a:rPr>
              <a:t>T</a:t>
            </a:r>
            <a:r>
              <a:rPr lang="en-US" sz="2000" dirty="0"/>
              <a:t>, which describes the tree structure to join the disjoint components of </a:t>
            </a:r>
            <a:r>
              <a:rPr lang="en-US" sz="2000" b="1" dirty="0">
                <a:latin typeface="Cambria Math" pitchFamily="18" charset="0"/>
                <a:ea typeface="Cambria Math" pitchFamily="18" charset="0"/>
              </a:rPr>
              <a:t>T’</a:t>
            </a:r>
            <a:r>
              <a:rPr lang="en-US" sz="2000" dirty="0"/>
              <a:t> if vertex </a:t>
            </a:r>
            <a:r>
              <a:rPr lang="en-US" sz="2000" b="1" dirty="0">
                <a:latin typeface="Cambria Math" pitchFamily="18" charset="0"/>
                <a:ea typeface="Cambria Math" pitchFamily="18" charset="0"/>
              </a:rPr>
              <a:t>r</a:t>
            </a:r>
            <a:r>
              <a:rPr lang="en-US" sz="2000" dirty="0"/>
              <a:t> is deleted.</a:t>
            </a:r>
          </a:p>
          <a:p>
            <a:pPr marL="342900" lvl="1" indent="-342900">
              <a:spcBef>
                <a:spcPct val="20000"/>
              </a:spcBef>
              <a:buClr>
                <a:schemeClr val="bg2"/>
              </a:buClr>
              <a:buSzPct val="75000"/>
              <a:buFont typeface="Wingdings" pitchFamily="2" charset="2"/>
              <a:buChar char="n"/>
            </a:pPr>
            <a:r>
              <a:rPr lang="en-US" sz="1600" b="1" i="1" dirty="0">
                <a:latin typeface="Courier New" pitchFamily="49" charset="0"/>
                <a:cs typeface="Courier New" pitchFamily="49" charset="0"/>
              </a:rPr>
              <a:t>begin </a:t>
            </a:r>
            <a:r>
              <a:rPr lang="en-US" sz="1600" b="1" i="1" dirty="0">
                <a:latin typeface="Courier New" pitchFamily="49" charset="0"/>
                <a:ea typeface="Cambria Math"/>
                <a:cs typeface="Courier New" pitchFamily="49" charset="0"/>
              </a:rPr>
              <a:t>(*main program*)</a:t>
            </a:r>
          </a:p>
          <a:p>
            <a:pPr marL="342900" lvl="1" indent="-342900">
              <a:spcBef>
                <a:spcPct val="20000"/>
              </a:spcBef>
              <a:buClr>
                <a:schemeClr val="bg2"/>
              </a:buClr>
              <a:buSzPct val="75000"/>
            </a:pPr>
            <a:r>
              <a:rPr lang="en-US" sz="1600" b="1" i="1" dirty="0">
                <a:latin typeface="Courier New" pitchFamily="49" charset="0"/>
                <a:ea typeface="Cambria Math"/>
                <a:cs typeface="Courier New" pitchFamily="49" charset="0"/>
              </a:rPr>
              <a:t> </a:t>
            </a:r>
            <a:r>
              <a:rPr lang="en-US" sz="1600" b="1" dirty="0">
                <a:latin typeface="Courier New" pitchFamily="49" charset="0"/>
                <a:ea typeface="Cambria Math"/>
                <a:cs typeface="Courier New" pitchFamily="49" charset="0"/>
              </a:rPr>
              <a:t>   </a:t>
            </a:r>
            <a:r>
              <a:rPr lang="en-US" sz="1600" b="1" dirty="0">
                <a:latin typeface="Courier New" pitchFamily="49" charset="0"/>
                <a:cs typeface="Courier New" pitchFamily="49" charset="0"/>
              </a:rPr>
              <a:t>for each vertex u</a:t>
            </a:r>
            <a:r>
              <a:rPr lang="sr-Latn-CS" sz="1600" b="1" dirty="0">
                <a:latin typeface="Courier New" pitchFamily="49" charset="0"/>
                <a:ea typeface="Cambria Math" pitchFamily="18" charset="0"/>
                <a:cs typeface="Courier New" pitchFamily="49" charset="0"/>
              </a:rPr>
              <a:t> ∊</a:t>
            </a:r>
            <a:r>
              <a:rPr lang="en-US" sz="1600" b="1" dirty="0">
                <a:latin typeface="Courier New" pitchFamily="49" charset="0"/>
                <a:ea typeface="Cambria Math" pitchFamily="18" charset="0"/>
                <a:cs typeface="Courier New" pitchFamily="49" charset="0"/>
              </a:rPr>
              <a:t> V</a:t>
            </a:r>
            <a:r>
              <a:rPr lang="en-US" sz="1600" b="1" dirty="0">
                <a:latin typeface="Courier New" pitchFamily="49" charset="0"/>
                <a:cs typeface="Courier New" pitchFamily="49" charset="0"/>
              </a:rPr>
              <a:t> mark u “0” and “new” </a:t>
            </a:r>
            <a:r>
              <a:rPr lang="en-US" sz="1600" b="1" i="1" dirty="0">
                <a:latin typeface="Courier New" pitchFamily="49" charset="0"/>
                <a:cs typeface="Courier New" pitchFamily="49" charset="0"/>
              </a:rPr>
              <a:t>(* T’:=</a:t>
            </a:r>
            <a:r>
              <a:rPr lang="en-US" sz="1600" b="1" i="1" dirty="0">
                <a:latin typeface="Courier New" pitchFamily="49" charset="0"/>
                <a:ea typeface="Cambria Math"/>
                <a:cs typeface="Courier New" pitchFamily="49" charset="0"/>
              </a:rPr>
              <a:t>⌀</a:t>
            </a:r>
            <a:r>
              <a:rPr lang="en-US" sz="1600" b="1" i="1" dirty="0">
                <a:latin typeface="Courier New" pitchFamily="49" charset="0"/>
                <a:cs typeface="Courier New" pitchFamily="49" charset="0"/>
              </a:rPr>
              <a:t> *)</a:t>
            </a:r>
            <a:endParaRPr lang="en-US" sz="1600" b="1" i="1" dirty="0">
              <a:latin typeface="Courier New" pitchFamily="49" charset="0"/>
              <a:ea typeface="Cambria Math"/>
              <a:cs typeface="Courier New" pitchFamily="49" charset="0"/>
            </a:endParaRPr>
          </a:p>
          <a:p>
            <a:pPr marL="342900" lvl="1" indent="-342900">
              <a:spcBef>
                <a:spcPct val="20000"/>
              </a:spcBef>
              <a:buClr>
                <a:schemeClr val="bg2"/>
              </a:buClr>
              <a:buSzPct val="75000"/>
            </a:pPr>
            <a:r>
              <a:rPr lang="en-US" sz="1600" b="1" i="1" dirty="0">
                <a:latin typeface="Courier New" pitchFamily="49" charset="0"/>
                <a:cs typeface="Courier New" pitchFamily="49" charset="0"/>
              </a:rPr>
              <a:t>    </a:t>
            </a:r>
            <a:r>
              <a:rPr lang="en-US" sz="1600" b="1" dirty="0">
                <a:latin typeface="Courier New" pitchFamily="49" charset="0"/>
                <a:cs typeface="Courier New" pitchFamily="49" charset="0"/>
              </a:rPr>
              <a:t>mark r “1” and “old” </a:t>
            </a:r>
            <a:r>
              <a:rPr lang="en-US" sz="1600" b="1" i="1" dirty="0">
                <a:latin typeface="Courier New" pitchFamily="49" charset="0"/>
                <a:cs typeface="Courier New" pitchFamily="49" charset="0"/>
              </a:rPr>
              <a:t>(*r – an arbitrary vertex of V and T’:=</a:t>
            </a:r>
            <a:r>
              <a:rPr lang="en-US" sz="1600" b="1" i="1" dirty="0">
                <a:latin typeface="Courier New" pitchFamily="49" charset="0"/>
                <a:ea typeface="Cambria Math"/>
                <a:cs typeface="Courier New" pitchFamily="49" charset="0"/>
              </a:rPr>
              <a:t>{r} </a:t>
            </a:r>
            <a:r>
              <a:rPr lang="en-US" sz="1600" b="1" i="1" dirty="0">
                <a:latin typeface="Courier New" pitchFamily="49" charset="0"/>
                <a:cs typeface="Courier New" pitchFamily="49" charset="0"/>
              </a:rPr>
              <a:t>*)</a:t>
            </a:r>
          </a:p>
          <a:p>
            <a:r>
              <a:rPr lang="en-US" sz="1600" b="1" i="1" dirty="0">
                <a:latin typeface="Courier New" pitchFamily="49" charset="0"/>
                <a:ea typeface="Cambria Math"/>
                <a:cs typeface="Courier New" pitchFamily="49" charset="0"/>
              </a:rPr>
              <a:t>    </a:t>
            </a:r>
            <a:r>
              <a:rPr lang="en-US" sz="1600" b="1" dirty="0">
                <a:latin typeface="Courier New" pitchFamily="49" charset="0"/>
                <a:ea typeface="Cambria Math"/>
                <a:cs typeface="Courier New" pitchFamily="49" charset="0"/>
              </a:rPr>
              <a:t>LABELVERTEX(r) </a:t>
            </a:r>
          </a:p>
          <a:p>
            <a:r>
              <a:rPr lang="en-US" sz="1600" b="1" i="1" dirty="0">
                <a:latin typeface="Courier New" pitchFamily="49" charset="0"/>
                <a:ea typeface="Cambria Math"/>
                <a:cs typeface="Courier New" pitchFamily="49" charset="0"/>
              </a:rPr>
              <a:t>  end	</a:t>
            </a:r>
            <a:endParaRPr lang="en-US" sz="1600" b="1" i="1" dirty="0">
              <a:latin typeface="Courier New" pitchFamily="49" charset="0"/>
              <a:cs typeface="Courier New" pitchFamily="49" charset="0"/>
            </a:endParaRPr>
          </a:p>
          <a:p>
            <a:pPr marL="342900" indent="-342900">
              <a:spcBef>
                <a:spcPct val="20000"/>
              </a:spcBef>
              <a:buClr>
                <a:schemeClr val="bg2"/>
              </a:buClr>
              <a:buSzPct val="75000"/>
            </a:pPr>
            <a:endParaRPr lang="sr-Latn-CS" sz="1950" dirty="0">
              <a:solidFill>
                <a:srgbClr val="333399"/>
              </a:solidFill>
              <a:latin typeface="Arial Rounded MT Bold" pitchFamily="34" charset="0"/>
            </a:endParaRPr>
          </a:p>
          <a:p>
            <a:pPr marL="742950" lvl="1" indent="-285750">
              <a:spcBef>
                <a:spcPct val="20000"/>
              </a:spcBef>
              <a:buClr>
                <a:schemeClr val="accent2"/>
              </a:buClr>
              <a:buSzPct val="80000"/>
            </a:pPr>
            <a:endParaRPr lang="sr-Latn-CS" b="1" dirty="0">
              <a:solidFill>
                <a:srgbClr val="C00000"/>
              </a:solidFill>
              <a:latin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ox(in)">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26566"/>
            <a:ext cx="8229600" cy="503238"/>
          </a:xfrm>
        </p:spPr>
        <p:txBody>
          <a:bodyPr/>
          <a:lstStyle/>
          <a:p>
            <a:pPr algn="ctr" eaLnBrk="1" hangingPunct="1">
              <a:defRPr/>
            </a:pPr>
            <a:r>
              <a:rPr lang="en-US" sz="3600" dirty="0" err="1">
                <a:solidFill>
                  <a:schemeClr val="bg2"/>
                </a:solidFill>
                <a:effectLst>
                  <a:outerShdw blurRad="38100" dist="38100" dir="2700000" algn="tl">
                    <a:srgbClr val="C0C0C0"/>
                  </a:outerShdw>
                </a:effectLst>
              </a:rPr>
              <a:t>Pseudocode</a:t>
            </a:r>
            <a:endParaRPr lang="sr-Latn-CS" sz="3600" dirty="0">
              <a:solidFill>
                <a:schemeClr val="bg2"/>
              </a:solidFill>
              <a:effectLst>
                <a:outerShdw blurRad="38100" dist="38100" dir="2700000" algn="tl">
                  <a:srgbClr val="C0C0C0"/>
                </a:outerShdw>
              </a:effectLst>
            </a:endParaRPr>
          </a:p>
        </p:txBody>
      </p:sp>
      <p:sp>
        <p:nvSpPr>
          <p:cNvPr id="54275" name="Date Placeholder 5"/>
          <p:cNvSpPr>
            <a:spLocks noGrp="1"/>
          </p:cNvSpPr>
          <p:nvPr>
            <p:ph type="dt" sz="quarter" idx="10"/>
          </p:nvPr>
        </p:nvSpPr>
        <p:spPr>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58</a:t>
            </a:fld>
            <a:endParaRPr lang="en-US"/>
          </a:p>
        </p:txBody>
      </p:sp>
      <p:sp>
        <p:nvSpPr>
          <p:cNvPr id="15" name="Footer Placeholder 3"/>
          <p:cNvSpPr>
            <a:spLocks noGrp="1"/>
          </p:cNvSpPr>
          <p:nvPr>
            <p:ph type="ftr" sz="quarter" idx="11"/>
          </p:nvPr>
        </p:nvSpPr>
        <p:spPr>
          <a:xfrm>
            <a:off x="2771775" y="6408738"/>
            <a:ext cx="3600450" cy="311150"/>
          </a:xfrm>
          <a:noFill/>
        </p:spPr>
        <p:txBody>
          <a:bodyPr/>
          <a:lstStyle/>
          <a:p>
            <a:r>
              <a:rPr lang="en-US" dirty="0" err="1"/>
              <a:t>Kragujevac</a:t>
            </a:r>
            <a:r>
              <a:rPr lang="sr-Latn-CS" dirty="0"/>
              <a:t>, ju</a:t>
            </a:r>
            <a:r>
              <a:rPr lang="en-US" dirty="0"/>
              <a:t>l</a:t>
            </a:r>
            <a:r>
              <a:rPr lang="sr-Latn-CS" dirty="0"/>
              <a:t> </a:t>
            </a:r>
            <a:r>
              <a:rPr lang="en-US" dirty="0"/>
              <a:t>14</a:t>
            </a:r>
          </a:p>
        </p:txBody>
      </p:sp>
      <p:sp>
        <p:nvSpPr>
          <p:cNvPr id="10" name="Rectangle 6"/>
          <p:cNvSpPr>
            <a:spLocks noChangeArrowheads="1"/>
          </p:cNvSpPr>
          <p:nvPr/>
        </p:nvSpPr>
        <p:spPr bwMode="auto">
          <a:xfrm>
            <a:off x="0" y="332656"/>
            <a:ext cx="6732240" cy="792088"/>
          </a:xfrm>
          <a:prstGeom prst="rect">
            <a:avLst/>
          </a:prstGeom>
          <a:noFill/>
          <a:ln w="9525">
            <a:noFill/>
            <a:miter lim="800000"/>
            <a:headEnd/>
            <a:tailEnd/>
          </a:ln>
        </p:spPr>
        <p:txBody>
          <a:bodyPr/>
          <a:lstStyle/>
          <a:p>
            <a:r>
              <a:rPr lang="sr-Latn-CS" sz="1600" b="1" dirty="0">
                <a:latin typeface="Courier New" pitchFamily="49" charset="0"/>
                <a:cs typeface="Courier New" pitchFamily="49" charset="0"/>
              </a:rPr>
              <a:t>Procedure</a:t>
            </a:r>
            <a:r>
              <a:rPr lang="sr-Latn-CS" sz="1600" b="1" dirty="0"/>
              <a:t> </a:t>
            </a:r>
            <a:r>
              <a:rPr lang="en-US" sz="1600" b="1" dirty="0">
                <a:latin typeface="Courier New" pitchFamily="49" charset="0"/>
                <a:cs typeface="Courier New" pitchFamily="49" charset="0"/>
              </a:rPr>
              <a:t>LABELVERTEX</a:t>
            </a:r>
            <a:r>
              <a:rPr lang="sr-Latn-CS" sz="1600" b="1" dirty="0">
                <a:latin typeface="Courier New" pitchFamily="49" charset="0"/>
                <a:cs typeface="Courier New" pitchFamily="49" charset="0"/>
              </a:rPr>
              <a:t>(r)</a:t>
            </a:r>
          </a:p>
          <a:p>
            <a:r>
              <a:rPr lang="en-US" sz="1600" b="1" i="1" dirty="0">
                <a:latin typeface="Courier New" pitchFamily="49" charset="0"/>
                <a:cs typeface="Courier New" pitchFamily="49" charset="0"/>
              </a:rPr>
              <a:t>begin</a:t>
            </a:r>
            <a:endParaRPr lang="en-US" sz="1600" b="1" dirty="0">
              <a:latin typeface="Courier New" pitchFamily="49" charset="0"/>
              <a:cs typeface="Courier New" pitchFamily="49" charset="0"/>
            </a:endParaRPr>
          </a:p>
          <a:p>
            <a:pPr marL="342900" indent="-342900">
              <a:buAutoNum type="arabicPeriod"/>
            </a:pPr>
            <a:r>
              <a:rPr lang="en-US" sz="1600" b="1" dirty="0">
                <a:latin typeface="Courier New" pitchFamily="49" charset="0"/>
                <a:cs typeface="Courier New" pitchFamily="49" charset="0"/>
              </a:rPr>
              <a:t>for each vertex w on L(r) do </a:t>
            </a:r>
          </a:p>
          <a:p>
            <a:pPr marL="342900" indent="-342900">
              <a:buAutoNum type="arabicPeriod"/>
            </a:pPr>
            <a:r>
              <a:rPr lang="en-US" sz="1600" b="1" dirty="0">
                <a:latin typeface="Courier New" pitchFamily="49" charset="0"/>
                <a:cs typeface="Courier New" pitchFamily="49" charset="0"/>
              </a:rPr>
              <a:t> if w is marked “0” then</a:t>
            </a:r>
          </a:p>
          <a:p>
            <a:pPr marL="342900" indent="-342900"/>
            <a:r>
              <a:rPr lang="en-US" sz="1600" b="1" dirty="0">
                <a:latin typeface="Courier New" pitchFamily="49" charset="0"/>
                <a:cs typeface="Courier New" pitchFamily="49" charset="0"/>
              </a:rPr>
              <a:t>     begin  </a:t>
            </a:r>
          </a:p>
          <a:p>
            <a:pPr marL="342900" indent="-342900"/>
            <a:r>
              <a:rPr lang="en-US" sz="1600" b="1" dirty="0">
                <a:latin typeface="Courier New" pitchFamily="49" charset="0"/>
                <a:cs typeface="Courier New" pitchFamily="49" charset="0"/>
              </a:rPr>
              <a:t>3.		mark w “1”</a:t>
            </a:r>
          </a:p>
          <a:p>
            <a:pPr marL="342900" indent="-342900">
              <a:buAutoNum type="arabicPeriod" startAt="4"/>
            </a:pPr>
            <a:r>
              <a:rPr lang="en-US" sz="1600" b="1" dirty="0">
                <a:latin typeface="Courier New" pitchFamily="49" charset="0"/>
                <a:cs typeface="Courier New" pitchFamily="49" charset="0"/>
              </a:rPr>
              <a:t>     DIST(</a:t>
            </a:r>
            <a:r>
              <a:rPr lang="en-US" sz="1600" b="1" dirty="0" err="1">
                <a:latin typeface="Courier New" pitchFamily="49" charset="0"/>
                <a:cs typeface="Courier New" pitchFamily="49" charset="0"/>
              </a:rPr>
              <a:t>r,w</a:t>
            </a:r>
            <a:r>
              <a:rPr lang="en-US" sz="1600" b="1" dirty="0">
                <a:latin typeface="Courier New" pitchFamily="49" charset="0"/>
                <a:cs typeface="Courier New" pitchFamily="49" charset="0"/>
              </a:rPr>
              <a:t>) </a:t>
            </a:r>
          </a:p>
          <a:p>
            <a:pPr marL="342900" indent="-342900"/>
            <a:r>
              <a:rPr lang="en-US" sz="1600" b="1" i="1" dirty="0">
                <a:latin typeface="Courier New" pitchFamily="49" charset="0"/>
                <a:cs typeface="Courier New" pitchFamily="49" charset="0"/>
              </a:rPr>
              <a:t>        (*after DIST all vertices are marked “new”*</a:t>
            </a:r>
            <a:r>
              <a:rPr lang="en-US" sz="1600" b="1" dirty="0">
                <a:latin typeface="Courier New" pitchFamily="49" charset="0"/>
                <a:cs typeface="Courier New" pitchFamily="49" charset="0"/>
              </a:rPr>
              <a:t>)</a:t>
            </a:r>
            <a:endParaRPr lang="sr-Latn-CS" sz="1600" b="1" dirty="0">
              <a:latin typeface="Courier New" pitchFamily="49" charset="0"/>
              <a:cs typeface="Courier New" pitchFamily="49" charset="0"/>
            </a:endParaRPr>
          </a:p>
          <a:p>
            <a:pPr marL="342900" indent="-342900">
              <a:buAutoNum type="arabicPeriod" startAt="5"/>
            </a:pPr>
            <a:r>
              <a:rPr lang="en-US" sz="1600" b="1" dirty="0">
                <a:latin typeface="Courier New" pitchFamily="49" charset="0"/>
                <a:cs typeface="Courier New" pitchFamily="49" charset="0"/>
              </a:rPr>
              <a:t>     mark w “old” </a:t>
            </a:r>
          </a:p>
          <a:p>
            <a:pPr marL="342900" indent="-342900">
              <a:buAutoNum type="arabicPeriod" startAt="5"/>
            </a:pPr>
            <a:r>
              <a:rPr lang="en-US" sz="1600" b="1" dirty="0">
                <a:latin typeface="Courier New" pitchFamily="49" charset="0"/>
                <a:cs typeface="Courier New" pitchFamily="49" charset="0"/>
              </a:rPr>
              <a:t>     LV(</a:t>
            </a:r>
            <a:r>
              <a:rPr lang="en-US" sz="1600" b="1" dirty="0" err="1">
                <a:latin typeface="Courier New" pitchFamily="49" charset="0"/>
                <a:cs typeface="Courier New" pitchFamily="49" charset="0"/>
              </a:rPr>
              <a:t>r,w,w</a:t>
            </a:r>
            <a:r>
              <a:rPr lang="en-US" sz="1600" b="1" dirty="0">
                <a:latin typeface="Courier New" pitchFamily="49" charset="0"/>
                <a:cs typeface="Courier New" pitchFamily="49" charset="0"/>
              </a:rPr>
              <a:t>) </a:t>
            </a:r>
            <a:r>
              <a:rPr lang="en-US" sz="1600" b="1" i="1" dirty="0">
                <a:latin typeface="Courier New" pitchFamily="49" charset="0"/>
                <a:cs typeface="Courier New" pitchFamily="49" charset="0"/>
              </a:rPr>
              <a:t>(*LV changes vertices into “old”*</a:t>
            </a:r>
            <a:r>
              <a:rPr lang="en-US" sz="1600" b="1" dirty="0">
                <a:latin typeface="Courier New" pitchFamily="49" charset="0"/>
                <a:cs typeface="Courier New" pitchFamily="49" charset="0"/>
              </a:rPr>
              <a:t>)</a:t>
            </a:r>
          </a:p>
          <a:p>
            <a:pPr marL="342900" indent="-342900">
              <a:buAutoNum type="arabicPeriod" startAt="5"/>
            </a:pPr>
            <a:r>
              <a:rPr lang="en-US" sz="1600" b="1" dirty="0">
                <a:latin typeface="Courier New" pitchFamily="49" charset="0"/>
                <a:cs typeface="Courier New" pitchFamily="49" charset="0"/>
              </a:rPr>
              <a:t>     LABELVERTEX(w)</a:t>
            </a:r>
          </a:p>
          <a:p>
            <a:r>
              <a:rPr lang="en-US" sz="1600" b="1" dirty="0">
                <a:latin typeface="Courier New" pitchFamily="49" charset="0"/>
                <a:cs typeface="Courier New" pitchFamily="49" charset="0"/>
              </a:rPr>
              <a:t>     </a:t>
            </a:r>
            <a:r>
              <a:rPr lang="en-US" sz="1600" b="1" i="1" dirty="0">
                <a:latin typeface="Courier New" pitchFamily="49" charset="0"/>
                <a:cs typeface="Courier New" pitchFamily="49" charset="0"/>
              </a:rPr>
              <a:t>end</a:t>
            </a:r>
            <a:endParaRPr lang="sr-Latn-CS" sz="1600" b="1" i="1" dirty="0">
              <a:latin typeface="Courier New" pitchFamily="49" charset="0"/>
              <a:cs typeface="Courier New" pitchFamily="49" charset="0"/>
            </a:endParaRPr>
          </a:p>
          <a:p>
            <a:r>
              <a:rPr lang="en-US" sz="1600" b="1" i="1" dirty="0">
                <a:latin typeface="Courier New" pitchFamily="49" charset="0"/>
                <a:cs typeface="Courier New" pitchFamily="49" charset="0"/>
              </a:rPr>
              <a:t>e</a:t>
            </a:r>
            <a:r>
              <a:rPr lang="sr-Latn-CS" sz="1600" b="1" i="1" dirty="0">
                <a:latin typeface="Courier New" pitchFamily="49" charset="0"/>
                <a:cs typeface="Courier New" pitchFamily="49" charset="0"/>
              </a:rPr>
              <a:t>nd</a:t>
            </a:r>
            <a:endParaRPr lang="en-US" sz="1600" b="1" i="1" dirty="0">
              <a:latin typeface="Courier New" pitchFamily="49" charset="0"/>
              <a:cs typeface="Courier New" pitchFamily="49" charset="0"/>
            </a:endParaRPr>
          </a:p>
          <a:p>
            <a:endParaRPr lang="sr-Latn-CS" sz="1600" b="1" dirty="0">
              <a:latin typeface="Courier New" pitchFamily="49" charset="0"/>
              <a:cs typeface="Courier New" pitchFamily="49" charset="0"/>
            </a:endParaRPr>
          </a:p>
          <a:p>
            <a:endParaRPr lang="sr-Latn-CS" sz="1600" b="1" i="1" dirty="0">
              <a:solidFill>
                <a:srgbClr val="009900"/>
              </a:solidFill>
              <a:latin typeface="Courier New" pitchFamily="49" charset="0"/>
              <a:cs typeface="Courier New" pitchFamily="49"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3" name="Rectangle 6"/>
          <p:cNvSpPr>
            <a:spLocks noChangeArrowheads="1"/>
          </p:cNvSpPr>
          <p:nvPr/>
        </p:nvSpPr>
        <p:spPr bwMode="auto">
          <a:xfrm>
            <a:off x="7380312" y="44624"/>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sz="2000" b="1" dirty="0"/>
              <a:t>T’’</a:t>
            </a: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25" name="Rectangle 6"/>
          <p:cNvSpPr>
            <a:spLocks noChangeArrowheads="1"/>
          </p:cNvSpPr>
          <p:nvPr/>
        </p:nvSpPr>
        <p:spPr bwMode="auto">
          <a:xfrm>
            <a:off x="4355976" y="836712"/>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b="1" dirty="0">
                <a:latin typeface="Arial Rounded MT Bold" pitchFamily="34" charset="0"/>
              </a:rPr>
              <a:t>w</a:t>
            </a:r>
            <a:endParaRPr lang="sr-Latn-CS"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33" name="Isosceles Triangle 32"/>
          <p:cNvSpPr/>
          <p:nvPr/>
        </p:nvSpPr>
        <p:spPr>
          <a:xfrm>
            <a:off x="6804248" y="332656"/>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35" name="Isosceles Triangle 34"/>
          <p:cNvSpPr/>
          <p:nvPr/>
        </p:nvSpPr>
        <p:spPr>
          <a:xfrm>
            <a:off x="6516216" y="1556792"/>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37" name="Isosceles Triangle 36"/>
          <p:cNvSpPr/>
          <p:nvPr/>
        </p:nvSpPr>
        <p:spPr>
          <a:xfrm>
            <a:off x="8100392" y="260648"/>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40" name="Straight Arrow Connector 39"/>
          <p:cNvCxnSpPr/>
          <p:nvPr/>
        </p:nvCxnSpPr>
        <p:spPr>
          <a:xfrm flipH="1">
            <a:off x="6876256" y="1052736"/>
            <a:ext cx="216024" cy="1008112"/>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31" name="Rectangle 6"/>
          <p:cNvSpPr>
            <a:spLocks noChangeArrowheads="1"/>
          </p:cNvSpPr>
          <p:nvPr/>
        </p:nvSpPr>
        <p:spPr bwMode="auto">
          <a:xfrm>
            <a:off x="4716016" y="3284984"/>
            <a:ext cx="4427984" cy="792088"/>
          </a:xfrm>
          <a:prstGeom prst="rect">
            <a:avLst/>
          </a:prstGeom>
          <a:noFill/>
          <a:ln w="9525">
            <a:noFill/>
            <a:miter lim="800000"/>
            <a:headEnd/>
            <a:tailEnd/>
          </a:ln>
        </p:spPr>
        <p:txBody>
          <a:bodyPr/>
          <a:lstStyle/>
          <a:p>
            <a:r>
              <a:rPr lang="en-US" sz="1600" b="1" dirty="0">
                <a:latin typeface="Courier New" pitchFamily="49" charset="0"/>
                <a:cs typeface="Courier New" pitchFamily="49" charset="0"/>
              </a:rPr>
              <a:t>14. if flag=1 then</a:t>
            </a:r>
          </a:p>
          <a:p>
            <a:pPr marL="342900" indent="-342900">
              <a:buAutoNum type="arabicPeriod" startAt="15"/>
            </a:pPr>
            <a:r>
              <a:rPr lang="en-US" sz="1600" b="1" dirty="0">
                <a:latin typeface="Courier New" pitchFamily="49" charset="0"/>
                <a:cs typeface="Courier New" pitchFamily="49" charset="0"/>
              </a:rPr>
              <a:t>  if </a:t>
            </a:r>
            <a:r>
              <a:rPr lang="en-US" sz="1600" b="1" dirty="0" err="1">
                <a:latin typeface="Courier New" pitchFamily="49" charset="0"/>
                <a:cs typeface="Courier New" pitchFamily="49" charset="0"/>
              </a:rPr>
              <a:t>lv</a:t>
            </a:r>
            <a:r>
              <a:rPr lang="en-US" sz="1600" b="1" dirty="0">
                <a:latin typeface="Courier New" pitchFamily="49" charset="0"/>
                <a:cs typeface="Courier New" pitchFamily="49" charset="0"/>
              </a:rPr>
              <a:t>(r)=</a:t>
            </a:r>
            <a:r>
              <a:rPr lang="en-US" sz="1600" b="1" i="1" dirty="0">
                <a:latin typeface="Courier New" pitchFamily="49" charset="0"/>
                <a:ea typeface="Cambria Math"/>
                <a:cs typeface="Courier New" pitchFamily="49" charset="0"/>
              </a:rPr>
              <a:t>⌀ then</a:t>
            </a:r>
          </a:p>
          <a:p>
            <a:pPr marL="342900" indent="-342900"/>
            <a:r>
              <a:rPr lang="en-US" sz="1600" b="1" i="1" dirty="0">
                <a:latin typeface="Courier New" pitchFamily="49" charset="0"/>
                <a:ea typeface="Cambria Math"/>
                <a:cs typeface="Courier New" pitchFamily="49" charset="0"/>
              </a:rPr>
              <a:t>       begin   </a:t>
            </a:r>
          </a:p>
          <a:p>
            <a:pPr marL="342900" indent="-342900">
              <a:buAutoNum type="arabicPeriod" startAt="16"/>
            </a:pPr>
            <a:r>
              <a:rPr lang="en-US" sz="1600" b="1" i="1" dirty="0">
                <a:latin typeface="Courier New" pitchFamily="49" charset="0"/>
                <a:ea typeface="Cambria Math"/>
                <a:cs typeface="Courier New" pitchFamily="49" charset="0"/>
              </a:rPr>
              <a:t>     find x: (</a:t>
            </a:r>
            <a:r>
              <a:rPr lang="en-US" sz="1600" b="1" i="1" dirty="0" err="1">
                <a:latin typeface="Courier New" pitchFamily="49" charset="0"/>
                <a:ea typeface="Cambria Math"/>
                <a:cs typeface="Courier New" pitchFamily="49" charset="0"/>
              </a:rPr>
              <a:t>x,r</a:t>
            </a:r>
            <a:r>
              <a:rPr lang="en-US" sz="1600" b="1" i="1" dirty="0">
                <a:latin typeface="Courier New" pitchFamily="49" charset="0"/>
                <a:ea typeface="Cambria Math"/>
                <a:cs typeface="Courier New" pitchFamily="49" charset="0"/>
              </a:rPr>
              <a:t>)</a:t>
            </a:r>
            <a:r>
              <a:rPr lang="en-US" sz="1600" b="1" i="1" dirty="0">
                <a:latin typeface="Cambria Math"/>
                <a:ea typeface="Cambria Math"/>
                <a:cs typeface="Courier New" pitchFamily="49" charset="0"/>
              </a:rPr>
              <a:t>∊T’,  x ≠w</a:t>
            </a:r>
            <a:r>
              <a:rPr lang="en-US" sz="1600" b="1" i="1" dirty="0">
                <a:latin typeface="Courier New" pitchFamily="49" charset="0"/>
                <a:ea typeface="Cambria Math"/>
                <a:cs typeface="Courier New" pitchFamily="49" charset="0"/>
              </a:rPr>
              <a:t> </a:t>
            </a:r>
            <a:endParaRPr lang="en-US" sz="1600" b="1" dirty="0">
              <a:latin typeface="Courier New" pitchFamily="49" charset="0"/>
              <a:cs typeface="Courier New" pitchFamily="49" charset="0"/>
            </a:endParaRPr>
          </a:p>
          <a:p>
            <a:pPr marL="342900" indent="-342900"/>
            <a:r>
              <a:rPr lang="en-US" sz="1600" b="1" dirty="0">
                <a:latin typeface="Courier New" pitchFamily="49" charset="0"/>
                <a:cs typeface="Courier New" pitchFamily="49" charset="0"/>
              </a:rPr>
              <a:t>        (* x is unique *)</a:t>
            </a:r>
          </a:p>
          <a:p>
            <a:pPr marL="342900" indent="-342900"/>
            <a:r>
              <a:rPr lang="en-US" sz="1600" b="1" dirty="0">
                <a:latin typeface="Courier New" pitchFamily="49" charset="0"/>
                <a:cs typeface="Courier New" pitchFamily="49" charset="0"/>
              </a:rPr>
              <a:t>17.     </a:t>
            </a:r>
            <a:r>
              <a:rPr lang="en-US" sz="1600" b="1" dirty="0" err="1">
                <a:latin typeface="Courier New" pitchFamily="49" charset="0"/>
                <a:cs typeface="Courier New" pitchFamily="49" charset="0"/>
              </a:rPr>
              <a:t>lv</a:t>
            </a:r>
            <a:r>
              <a:rPr lang="en-US" sz="1600" b="1" dirty="0">
                <a:latin typeface="Courier New" pitchFamily="49" charset="0"/>
                <a:cs typeface="Courier New" pitchFamily="49" charset="0"/>
              </a:rPr>
              <a:t>(r):=D(</a:t>
            </a:r>
            <a:r>
              <a:rPr lang="en-US" sz="1600" b="1" dirty="0" err="1">
                <a:latin typeface="Courier New" pitchFamily="49" charset="0"/>
                <a:cs typeface="Courier New" pitchFamily="49" charset="0"/>
              </a:rPr>
              <a:t>w,D</a:t>
            </a:r>
            <a:r>
              <a:rPr lang="en-US" sz="1600" b="1" dirty="0">
                <a:latin typeface="Courier New" pitchFamily="49" charset="0"/>
                <a:cs typeface="Courier New" pitchFamily="49" charset="0"/>
              </a:rPr>
              <a:t>(x)) </a:t>
            </a:r>
          </a:p>
          <a:p>
            <a:pPr marL="342900" indent="-342900"/>
            <a:r>
              <a:rPr lang="en-US" sz="1600" b="1" dirty="0">
                <a:latin typeface="Courier New" pitchFamily="49" charset="0"/>
                <a:cs typeface="Courier New" pitchFamily="49" charset="0"/>
              </a:rPr>
              <a:t>        end</a:t>
            </a:r>
            <a:endParaRPr lang="en-US" sz="1600" dirty="0">
              <a:latin typeface="Courier New" pitchFamily="49" charset="0"/>
              <a:ea typeface="Cambria Math" pitchFamily="18" charset="0"/>
              <a:cs typeface="Courier New" pitchFamily="49" charset="0"/>
            </a:endParaRPr>
          </a:p>
          <a:p>
            <a:pPr marL="342900" indent="-342900"/>
            <a:r>
              <a:rPr lang="en-US" sz="1600" b="1" dirty="0">
                <a:latin typeface="Courier New" pitchFamily="49" charset="0"/>
                <a:ea typeface="Cambria Math" pitchFamily="18" charset="0"/>
                <a:cs typeface="Courier New" pitchFamily="49" charset="0"/>
              </a:rPr>
              <a:t>18</a:t>
            </a:r>
            <a:r>
              <a:rPr lang="en-US" sz="1600" dirty="0">
                <a:latin typeface="Courier New" pitchFamily="49" charset="0"/>
                <a:ea typeface="Cambria Math" pitchFamily="18" charset="0"/>
                <a:cs typeface="Courier New" pitchFamily="49" charset="0"/>
              </a:rPr>
              <a:t>.     </a:t>
            </a:r>
            <a:r>
              <a:rPr lang="en-US" sz="1600" b="1" dirty="0">
                <a:latin typeface="Courier New" pitchFamily="49" charset="0"/>
                <a:ea typeface="Cambria Math" pitchFamily="18" charset="0"/>
                <a:cs typeface="Courier New" pitchFamily="49" charset="0"/>
              </a:rPr>
              <a:t>else using the tree T” = (V”, E”) defined by </a:t>
            </a:r>
            <a:r>
              <a:rPr lang="en-US" sz="1600" b="1" dirty="0" err="1">
                <a:latin typeface="Courier New" pitchFamily="49" charset="0"/>
                <a:ea typeface="Cambria Math" pitchFamily="18" charset="0"/>
                <a:cs typeface="Courier New" pitchFamily="49" charset="0"/>
              </a:rPr>
              <a:t>lv</a:t>
            </a:r>
            <a:r>
              <a:rPr lang="en-US" sz="1600" b="1" dirty="0">
                <a:latin typeface="Courier New" pitchFamily="49" charset="0"/>
                <a:ea typeface="Cambria Math" pitchFamily="18" charset="0"/>
                <a:cs typeface="Courier New" pitchFamily="49" charset="0"/>
              </a:rPr>
              <a:t>(r) and the new vertex w with its costs (from array D) to each vertex in V” as input, call INSERT(w). Use the new </a:t>
            </a:r>
            <a:r>
              <a:rPr lang="en-US" sz="1600" b="1" dirty="0" err="1">
                <a:latin typeface="Courier New" pitchFamily="49" charset="0"/>
                <a:ea typeface="Cambria Math" pitchFamily="18" charset="0"/>
                <a:cs typeface="Courier New" pitchFamily="49" charset="0"/>
              </a:rPr>
              <a:t>mst</a:t>
            </a:r>
            <a:r>
              <a:rPr lang="en-US" sz="1600" b="1" dirty="0">
                <a:latin typeface="Courier New" pitchFamily="49" charset="0"/>
                <a:ea typeface="Cambria Math" pitchFamily="18" charset="0"/>
                <a:cs typeface="Courier New" pitchFamily="49" charset="0"/>
              </a:rPr>
              <a:t> to update </a:t>
            </a:r>
            <a:r>
              <a:rPr lang="en-US" sz="1600" b="1" dirty="0" err="1">
                <a:latin typeface="Courier New" pitchFamily="49" charset="0"/>
                <a:ea typeface="Cambria Math" pitchFamily="18" charset="0"/>
                <a:cs typeface="Courier New" pitchFamily="49" charset="0"/>
              </a:rPr>
              <a:t>lv</a:t>
            </a:r>
            <a:r>
              <a:rPr lang="en-US" sz="1600" b="1" dirty="0">
                <a:latin typeface="Courier New" pitchFamily="49" charset="0"/>
                <a:ea typeface="Cambria Math" pitchFamily="18" charset="0"/>
                <a:cs typeface="Courier New" pitchFamily="49" charset="0"/>
              </a:rPr>
              <a:t>(r)</a:t>
            </a:r>
            <a:endParaRPr lang="en-US" sz="1600" b="1" i="1" dirty="0">
              <a:latin typeface="Courier New" pitchFamily="49" charset="0"/>
              <a:ea typeface="Cambria Math" pitchFamily="18" charset="0"/>
              <a:cs typeface="Courier New" pitchFamily="49" charset="0"/>
            </a:endParaRPr>
          </a:p>
          <a:p>
            <a:endParaRPr lang="sr-Latn-CS" sz="1600" b="1" dirty="0">
              <a:latin typeface="Courier New" pitchFamily="49" charset="0"/>
              <a:cs typeface="Courier New" pitchFamily="49" charset="0"/>
            </a:endParaRPr>
          </a:p>
          <a:p>
            <a:endParaRPr lang="sr-Latn-CS" sz="1600" b="1" i="1" dirty="0">
              <a:solidFill>
                <a:srgbClr val="009900"/>
              </a:solidFill>
              <a:latin typeface="Courier New" pitchFamily="49" charset="0"/>
              <a:cs typeface="Courier New" pitchFamily="49"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cxnSp>
        <p:nvCxnSpPr>
          <p:cNvPr id="34" name="Straight Arrow Connector 33"/>
          <p:cNvCxnSpPr/>
          <p:nvPr/>
        </p:nvCxnSpPr>
        <p:spPr>
          <a:xfrm flipH="1">
            <a:off x="7236296" y="620688"/>
            <a:ext cx="1152128" cy="144016"/>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46" name="Isosceles Triangle 45"/>
          <p:cNvSpPr/>
          <p:nvPr/>
        </p:nvSpPr>
        <p:spPr>
          <a:xfrm>
            <a:off x="7884368" y="1268760"/>
            <a:ext cx="656456" cy="855712"/>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38" name="Straight Arrow Connector 37"/>
          <p:cNvCxnSpPr/>
          <p:nvPr/>
        </p:nvCxnSpPr>
        <p:spPr>
          <a:xfrm flipV="1">
            <a:off x="7020272" y="980728"/>
            <a:ext cx="1440160" cy="1224136"/>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7308304" y="1124744"/>
            <a:ext cx="792088" cy="792088"/>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5004048" y="1052736"/>
            <a:ext cx="0" cy="72008"/>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endCxn id="25" idx="3"/>
          </p:cNvCxnSpPr>
          <p:nvPr/>
        </p:nvCxnSpPr>
        <p:spPr>
          <a:xfrm flipH="1">
            <a:off x="5111552" y="620688"/>
            <a:ext cx="1980728" cy="432048"/>
          </a:xfrm>
          <a:prstGeom prst="straightConnector1">
            <a:avLst/>
          </a:prstGeom>
          <a:ln w="38100">
            <a:solidFill>
              <a:srgbClr val="009900"/>
            </a:solidFill>
            <a:prstDash val="dash"/>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stCxn id="46" idx="5"/>
          </p:cNvCxnSpPr>
          <p:nvPr/>
        </p:nvCxnSpPr>
        <p:spPr>
          <a:xfrm flipH="1" flipV="1">
            <a:off x="5004048" y="1124744"/>
            <a:ext cx="3369452" cy="571872"/>
          </a:xfrm>
          <a:prstGeom prst="straightConnector1">
            <a:avLst/>
          </a:prstGeom>
          <a:ln w="38100">
            <a:solidFill>
              <a:srgbClr val="009900"/>
            </a:solidFill>
            <a:prstDash val="dash"/>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a:off x="5004048" y="764704"/>
            <a:ext cx="3456384" cy="360040"/>
          </a:xfrm>
          <a:prstGeom prst="straightConnector1">
            <a:avLst/>
          </a:prstGeom>
          <a:ln w="38100">
            <a:solidFill>
              <a:srgbClr val="009900"/>
            </a:solidFill>
            <a:prstDash val="dash"/>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H="1" flipV="1">
            <a:off x="5004048" y="1124744"/>
            <a:ext cx="1836712" cy="720080"/>
          </a:xfrm>
          <a:prstGeom prst="straightConnector1">
            <a:avLst/>
          </a:prstGeom>
          <a:ln w="38100">
            <a:solidFill>
              <a:srgbClr val="009900"/>
            </a:solidFill>
            <a:prstDash val="dash"/>
            <a:headEnd type="none" w="lg" len="lg"/>
            <a:tailEnd type="none" w="lg" len="lg"/>
          </a:ln>
        </p:spPr>
        <p:style>
          <a:lnRef idx="1">
            <a:schemeClr val="accent1"/>
          </a:lnRef>
          <a:fillRef idx="0">
            <a:schemeClr val="accent1"/>
          </a:fillRef>
          <a:effectRef idx="0">
            <a:schemeClr val="accent1"/>
          </a:effectRef>
          <a:fontRef idx="minor">
            <a:schemeClr val="tx1"/>
          </a:fontRef>
        </p:style>
      </p:cxnSp>
      <p:sp>
        <p:nvSpPr>
          <p:cNvPr id="84" name="Isosceles Triangle 83"/>
          <p:cNvSpPr/>
          <p:nvPr/>
        </p:nvSpPr>
        <p:spPr>
          <a:xfrm>
            <a:off x="7812360" y="3429000"/>
            <a:ext cx="576064" cy="567680"/>
          </a:xfrm>
          <a:prstGeom prst="triangle">
            <a:avLst>
              <a:gd name="adj" fmla="val 49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85" name="Straight Arrow Connector 84"/>
          <p:cNvCxnSpPr/>
          <p:nvPr/>
        </p:nvCxnSpPr>
        <p:spPr>
          <a:xfrm>
            <a:off x="8100392" y="3140968"/>
            <a:ext cx="0" cy="288032"/>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H="1">
            <a:off x="8100392" y="2780928"/>
            <a:ext cx="288032" cy="360040"/>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89" name="Rectangle 6"/>
          <p:cNvSpPr>
            <a:spLocks noChangeArrowheads="1"/>
          </p:cNvSpPr>
          <p:nvPr/>
        </p:nvSpPr>
        <p:spPr bwMode="auto">
          <a:xfrm>
            <a:off x="8172400" y="2924944"/>
            <a:ext cx="432048" cy="360040"/>
          </a:xfrm>
          <a:prstGeom prst="rect">
            <a:avLst/>
          </a:prstGeom>
          <a:noFill/>
          <a:ln w="9525">
            <a:noFill/>
            <a:miter lim="800000"/>
            <a:headEnd/>
            <a:tailEnd/>
          </a:ln>
        </p:spPr>
        <p:txBody>
          <a:bodyPr/>
          <a:lstStyle/>
          <a:p>
            <a:pPr marL="342900" indent="-342900">
              <a:spcBef>
                <a:spcPct val="20000"/>
              </a:spcBef>
              <a:buClr>
                <a:schemeClr val="bg2"/>
              </a:buClr>
              <a:buSzPct val="75000"/>
            </a:pPr>
            <a:r>
              <a:rPr lang="en-US" sz="1700" b="1" dirty="0">
                <a:latin typeface="Arial Rounded MT Bold" pitchFamily="34" charset="0"/>
              </a:rPr>
              <a:t>r</a:t>
            </a:r>
            <a:endParaRPr lang="sr-Latn-CS" sz="1700"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90" name="Rectangle 6"/>
          <p:cNvSpPr>
            <a:spLocks noChangeArrowheads="1"/>
          </p:cNvSpPr>
          <p:nvPr/>
        </p:nvSpPr>
        <p:spPr bwMode="auto">
          <a:xfrm>
            <a:off x="8388424" y="2492896"/>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sz="1700" b="1" dirty="0">
                <a:latin typeface="Arial Rounded MT Bold" pitchFamily="34" charset="0"/>
              </a:rPr>
              <a:t>w</a:t>
            </a:r>
            <a:endParaRPr lang="sr-Latn-CS" sz="1700"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91" name="Rectangle 6"/>
          <p:cNvSpPr>
            <a:spLocks noChangeArrowheads="1"/>
          </p:cNvSpPr>
          <p:nvPr/>
        </p:nvSpPr>
        <p:spPr bwMode="auto">
          <a:xfrm>
            <a:off x="8100392" y="3212976"/>
            <a:ext cx="432048"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sz="2000" b="1" baseline="-25000" dirty="0">
                <a:latin typeface="Arial Rounded MT Bold" pitchFamily="34" charset="0"/>
              </a:rPr>
              <a:t>x</a:t>
            </a:r>
            <a:endParaRPr lang="sr-Latn-CS" sz="2000" b="1" baseline="-25000" dirty="0">
              <a:latin typeface="Arial Rounded MT Bold" pitchFamily="34" charset="0"/>
            </a:endParaRPr>
          </a:p>
          <a:p>
            <a:pPr marL="742950" lvl="1" indent="-285750">
              <a:spcBef>
                <a:spcPct val="20000"/>
              </a:spcBef>
              <a:buClr>
                <a:schemeClr val="accent2"/>
              </a:buClr>
              <a:buSzPct val="80000"/>
            </a:pPr>
            <a:endParaRPr lang="sr-Latn-CS" b="1" dirty="0">
              <a:solidFill>
                <a:srgbClr val="C00000"/>
              </a:solidFill>
            </a:endParaRPr>
          </a:p>
        </p:txBody>
      </p:sp>
      <p:sp>
        <p:nvSpPr>
          <p:cNvPr id="92" name="Line Callout 3 (No Border) 91"/>
          <p:cNvSpPr/>
          <p:nvPr/>
        </p:nvSpPr>
        <p:spPr>
          <a:xfrm>
            <a:off x="6732240" y="2564904"/>
            <a:ext cx="1440160" cy="432048"/>
          </a:xfrm>
          <a:prstGeom prst="callout3">
            <a:avLst>
              <a:gd name="adj1" fmla="val 18750"/>
              <a:gd name="adj2" fmla="val 14266"/>
              <a:gd name="adj3" fmla="val 18750"/>
              <a:gd name="adj4" fmla="val -16667"/>
              <a:gd name="adj5" fmla="val 100000"/>
              <a:gd name="adj6" fmla="val -16667"/>
              <a:gd name="adj7" fmla="val 147401"/>
              <a:gd name="adj8" fmla="val 78737"/>
            </a:avLst>
          </a:prstGeom>
          <a:noFill/>
          <a:ln>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mj-lt"/>
                <a:ea typeface="Cambria Math" pitchFamily="18" charset="0"/>
                <a:cs typeface="Courier New" pitchFamily="49" charset="0"/>
              </a:rPr>
              <a:t>t</a:t>
            </a:r>
            <a:r>
              <a:rPr lang="en-US" b="1" dirty="0">
                <a:solidFill>
                  <a:schemeClr val="tx1"/>
                </a:solidFill>
              </a:rPr>
              <a:t>ip in old </a:t>
            </a:r>
            <a:r>
              <a:rPr lang="en-US" b="1" dirty="0">
                <a:solidFill>
                  <a:schemeClr val="tx1"/>
                </a:solidFill>
                <a:ea typeface="Cambria Math" pitchFamily="18" charset="0"/>
                <a:cs typeface="Courier New" pitchFamily="49" charset="0"/>
              </a:rPr>
              <a:t>t</a:t>
            </a:r>
            <a:r>
              <a:rPr lang="en-US" b="1" dirty="0">
                <a:solidFill>
                  <a:schemeClr val="tx1"/>
                </a:solidFill>
              </a:rPr>
              <a:t>ree</a:t>
            </a:r>
            <a:endParaRPr lang="sr-Latn-CS" b="1" dirty="0">
              <a:solidFill>
                <a:schemeClr val="tx1"/>
              </a:solidFill>
            </a:endParaRPr>
          </a:p>
        </p:txBody>
      </p:sp>
      <p:sp>
        <p:nvSpPr>
          <p:cNvPr id="32" name="Rectangle 6"/>
          <p:cNvSpPr>
            <a:spLocks noChangeArrowheads="1"/>
          </p:cNvSpPr>
          <p:nvPr/>
        </p:nvSpPr>
        <p:spPr bwMode="auto">
          <a:xfrm>
            <a:off x="35496" y="3429000"/>
            <a:ext cx="4896544" cy="792088"/>
          </a:xfrm>
          <a:prstGeom prst="rect">
            <a:avLst/>
          </a:prstGeom>
          <a:noFill/>
          <a:ln w="9525">
            <a:noFill/>
            <a:miter lim="800000"/>
            <a:headEnd/>
            <a:tailEnd/>
          </a:ln>
        </p:spPr>
        <p:txBody>
          <a:bodyPr/>
          <a:lstStyle/>
          <a:p>
            <a:r>
              <a:rPr lang="sr-Latn-CS" sz="1600" b="1" dirty="0">
                <a:latin typeface="Courier New" pitchFamily="49" charset="0"/>
                <a:cs typeface="Courier New" pitchFamily="49" charset="0"/>
              </a:rPr>
              <a:t>Procedure</a:t>
            </a:r>
            <a:r>
              <a:rPr lang="sr-Latn-CS" sz="1600" b="1" dirty="0"/>
              <a:t> </a:t>
            </a:r>
            <a:r>
              <a:rPr lang="en-US" sz="1600" b="1" dirty="0">
                <a:latin typeface="Courier New" pitchFamily="49" charset="0"/>
                <a:cs typeface="Courier New" pitchFamily="49" charset="0"/>
              </a:rPr>
              <a:t>LV</a:t>
            </a:r>
            <a:r>
              <a:rPr lang="sr-Latn-CS" sz="1600" b="1" dirty="0">
                <a:latin typeface="Courier New" pitchFamily="49" charset="0"/>
                <a:cs typeface="Courier New" pitchFamily="49" charset="0"/>
              </a:rPr>
              <a:t>(r</a:t>
            </a:r>
            <a:r>
              <a:rPr lang="en-US" sz="1600" b="1" dirty="0">
                <a:latin typeface="Courier New" pitchFamily="49" charset="0"/>
                <a:cs typeface="Courier New" pitchFamily="49" charset="0"/>
              </a:rPr>
              <a:t>,</a:t>
            </a:r>
            <a:r>
              <a:rPr lang="en-US" sz="1600" b="1" dirty="0" err="1">
                <a:latin typeface="Courier New" pitchFamily="49" charset="0"/>
                <a:cs typeface="Courier New" pitchFamily="49" charset="0"/>
              </a:rPr>
              <a:t>s,w</a:t>
            </a:r>
            <a:r>
              <a:rPr lang="sr-Latn-CS" sz="1600" b="1" dirty="0">
                <a:latin typeface="Courier New" pitchFamily="49" charset="0"/>
                <a:cs typeface="Courier New" pitchFamily="49" charset="0"/>
              </a:rPr>
              <a:t>)</a:t>
            </a:r>
            <a:endParaRPr lang="en-US" sz="1600" b="1" dirty="0">
              <a:latin typeface="Courier New" pitchFamily="49" charset="0"/>
              <a:cs typeface="Courier New" pitchFamily="49" charset="0"/>
            </a:endParaRPr>
          </a:p>
          <a:p>
            <a:r>
              <a:rPr lang="en-US" sz="1600" b="1" i="1" dirty="0">
                <a:latin typeface="Courier New" pitchFamily="49" charset="0"/>
                <a:cs typeface="Courier New" pitchFamily="49" charset="0"/>
              </a:rPr>
              <a:t>(* </a:t>
            </a:r>
            <a:r>
              <a:rPr lang="en-US" sz="1600" b="1" dirty="0">
                <a:latin typeface="Courier New" pitchFamily="49" charset="0"/>
                <a:cs typeface="Courier New" pitchFamily="49" charset="0"/>
              </a:rPr>
              <a:t>LV updates the label </a:t>
            </a:r>
            <a:r>
              <a:rPr lang="en-US" sz="1600" b="1" dirty="0" err="1">
                <a:latin typeface="Courier New" pitchFamily="49" charset="0"/>
                <a:cs typeface="Courier New" pitchFamily="49" charset="0"/>
              </a:rPr>
              <a:t>lv</a:t>
            </a:r>
            <a:r>
              <a:rPr lang="en-US" sz="1600" b="1" dirty="0">
                <a:latin typeface="Courier New" pitchFamily="49" charset="0"/>
                <a:cs typeface="Courier New" pitchFamily="49" charset="0"/>
              </a:rPr>
              <a:t>(r) in T’ with w being the new vertex in T’</a:t>
            </a:r>
            <a:r>
              <a:rPr lang="en-US" sz="1600" b="1" i="1" dirty="0">
                <a:latin typeface="Courier New" pitchFamily="49" charset="0"/>
                <a:cs typeface="Courier New" pitchFamily="49" charset="0"/>
              </a:rPr>
              <a:t>*</a:t>
            </a:r>
            <a:r>
              <a:rPr lang="en-US" sz="1600" b="1" dirty="0">
                <a:latin typeface="Courier New" pitchFamily="49" charset="0"/>
                <a:cs typeface="Courier New" pitchFamily="49" charset="0"/>
              </a:rPr>
              <a:t>)</a:t>
            </a:r>
            <a:endParaRPr lang="sr-Latn-CS" sz="1600" b="1" dirty="0">
              <a:latin typeface="Courier New" pitchFamily="49" charset="0"/>
              <a:cs typeface="Courier New" pitchFamily="49" charset="0"/>
            </a:endParaRPr>
          </a:p>
          <a:p>
            <a:r>
              <a:rPr lang="en-US" sz="1600" b="1" i="1" dirty="0">
                <a:latin typeface="Courier New" pitchFamily="49" charset="0"/>
                <a:cs typeface="Courier New" pitchFamily="49" charset="0"/>
              </a:rPr>
              <a:t>begin</a:t>
            </a:r>
            <a:endParaRPr lang="en-US" sz="1600" b="1" dirty="0">
              <a:latin typeface="Courier New" pitchFamily="49" charset="0"/>
              <a:cs typeface="Courier New" pitchFamily="49" charset="0"/>
            </a:endParaRPr>
          </a:p>
          <a:p>
            <a:pPr marL="342900" indent="-342900"/>
            <a:r>
              <a:rPr lang="en-US" sz="1600" b="1" dirty="0">
                <a:latin typeface="Courier New" pitchFamily="49" charset="0"/>
                <a:cs typeface="Courier New" pitchFamily="49" charset="0"/>
              </a:rPr>
              <a:t>8.  mark r “old” </a:t>
            </a:r>
          </a:p>
          <a:p>
            <a:pPr marL="342900" indent="-342900"/>
            <a:r>
              <a:rPr lang="en-US" sz="1600" b="1" dirty="0">
                <a:latin typeface="Courier New" pitchFamily="49" charset="0"/>
                <a:cs typeface="Courier New" pitchFamily="49" charset="0"/>
              </a:rPr>
              <a:t>9.  flag:=0 (* r is a </a:t>
            </a:r>
            <a:r>
              <a:rPr lang="en-US" sz="1600" b="1" dirty="0">
                <a:latin typeface="Courier New" pitchFamily="49" charset="0"/>
                <a:ea typeface="Cambria Math" pitchFamily="18" charset="0"/>
                <a:cs typeface="Courier New" pitchFamily="49" charset="0"/>
              </a:rPr>
              <a:t>t</a:t>
            </a:r>
            <a:r>
              <a:rPr lang="en-US" sz="1600" b="1" dirty="0">
                <a:latin typeface="Courier New" pitchFamily="49" charset="0"/>
                <a:cs typeface="Courier New" pitchFamily="49" charset="0"/>
              </a:rPr>
              <a:t>ip *)</a:t>
            </a:r>
          </a:p>
          <a:p>
            <a:pPr marL="342900" indent="-342900">
              <a:buAutoNum type="arabicPeriod" startAt="10"/>
            </a:pPr>
            <a:r>
              <a:rPr lang="en-US" sz="1600" b="1" dirty="0">
                <a:latin typeface="Courier New" pitchFamily="49" charset="0"/>
                <a:cs typeface="Courier New" pitchFamily="49" charset="0"/>
              </a:rPr>
              <a:t> for each vertex v on L(r) do</a:t>
            </a:r>
          </a:p>
          <a:p>
            <a:pPr marL="342900" indent="-342900">
              <a:buAutoNum type="arabicPeriod" startAt="10"/>
            </a:pPr>
            <a:r>
              <a:rPr lang="en-US" sz="1600" b="1" dirty="0">
                <a:latin typeface="Courier New" pitchFamily="49" charset="0"/>
                <a:cs typeface="Courier New" pitchFamily="49" charset="0"/>
              </a:rPr>
              <a:t>  if v is marked “new” and “1” then</a:t>
            </a:r>
          </a:p>
          <a:p>
            <a:pPr marL="342900" indent="-342900"/>
            <a:r>
              <a:rPr lang="en-US" sz="1600" b="1" dirty="0">
                <a:latin typeface="Courier New" pitchFamily="49" charset="0"/>
                <a:cs typeface="Courier New" pitchFamily="49" charset="0"/>
              </a:rPr>
              <a:t>       begin </a:t>
            </a:r>
          </a:p>
          <a:p>
            <a:pPr marL="342900" indent="-342900">
              <a:buAutoNum type="arabicPeriod" startAt="12"/>
            </a:pPr>
            <a:r>
              <a:rPr lang="en-US" sz="1600" b="1" dirty="0">
                <a:latin typeface="Courier New" pitchFamily="49" charset="0"/>
                <a:cs typeface="Courier New" pitchFamily="49" charset="0"/>
              </a:rPr>
              <a:t>      flag:=1</a:t>
            </a:r>
          </a:p>
          <a:p>
            <a:pPr marL="342900" indent="-342900">
              <a:buAutoNum type="arabicPeriod" startAt="13"/>
            </a:pPr>
            <a:r>
              <a:rPr lang="en-US" sz="1600" b="1" dirty="0">
                <a:latin typeface="Courier New" pitchFamily="49" charset="0"/>
                <a:cs typeface="Courier New" pitchFamily="49" charset="0"/>
              </a:rPr>
              <a:t>      LV</a:t>
            </a:r>
            <a:r>
              <a:rPr lang="sr-Latn-CS" sz="1600" b="1" dirty="0">
                <a:latin typeface="Courier New" pitchFamily="49" charset="0"/>
                <a:cs typeface="Courier New" pitchFamily="49" charset="0"/>
              </a:rPr>
              <a:t>(</a:t>
            </a:r>
            <a:r>
              <a:rPr lang="en-US" sz="1600" b="1" dirty="0">
                <a:latin typeface="Courier New" pitchFamily="49" charset="0"/>
                <a:cs typeface="Courier New" pitchFamily="49" charset="0"/>
              </a:rPr>
              <a:t>v,</a:t>
            </a:r>
            <a:r>
              <a:rPr lang="sr-Latn-CS" sz="1600" b="1" dirty="0">
                <a:latin typeface="Courier New" pitchFamily="49" charset="0"/>
                <a:cs typeface="Courier New" pitchFamily="49" charset="0"/>
              </a:rPr>
              <a:t>r</a:t>
            </a:r>
            <a:r>
              <a:rPr lang="en-US" sz="1600" b="1" dirty="0">
                <a:latin typeface="Courier New" pitchFamily="49" charset="0"/>
                <a:cs typeface="Courier New" pitchFamily="49" charset="0"/>
              </a:rPr>
              <a:t>,w</a:t>
            </a:r>
            <a:r>
              <a:rPr lang="sr-Latn-CS" sz="1600" b="1" dirty="0">
                <a:latin typeface="Courier New" pitchFamily="49" charset="0"/>
                <a:cs typeface="Courier New" pitchFamily="49" charset="0"/>
              </a:rPr>
              <a:t>)</a:t>
            </a:r>
            <a:endParaRPr lang="en-US" sz="1600" b="1" dirty="0">
              <a:latin typeface="Courier New" pitchFamily="49" charset="0"/>
              <a:cs typeface="Courier New" pitchFamily="49" charset="0"/>
            </a:endParaRPr>
          </a:p>
          <a:p>
            <a:pPr marL="342900" indent="-342900"/>
            <a:r>
              <a:rPr lang="en-US" sz="1600" b="1" i="1" dirty="0">
                <a:latin typeface="Courier New" pitchFamily="49" charset="0"/>
                <a:cs typeface="Courier New" pitchFamily="49" charset="0"/>
              </a:rPr>
              <a:t>       e</a:t>
            </a:r>
            <a:r>
              <a:rPr lang="sr-Latn-CS" sz="1600" b="1" i="1" dirty="0">
                <a:latin typeface="Courier New" pitchFamily="49" charset="0"/>
                <a:cs typeface="Courier New" pitchFamily="49" charset="0"/>
              </a:rPr>
              <a:t>nd</a:t>
            </a:r>
            <a:endParaRPr lang="en-US" sz="1600" b="1" i="1" dirty="0">
              <a:latin typeface="Courier New" pitchFamily="49" charset="0"/>
              <a:cs typeface="Courier New" pitchFamily="49" charset="0"/>
            </a:endParaRPr>
          </a:p>
          <a:p>
            <a:endParaRPr lang="sr-Latn-CS" sz="1600" b="1" dirty="0">
              <a:latin typeface="Courier New" pitchFamily="49" charset="0"/>
              <a:cs typeface="Courier New" pitchFamily="49" charset="0"/>
            </a:endParaRPr>
          </a:p>
          <a:p>
            <a:endParaRPr lang="sr-Latn-CS" sz="1600" b="1" i="1" dirty="0">
              <a:solidFill>
                <a:srgbClr val="009900"/>
              </a:solidFill>
              <a:latin typeface="Courier New" pitchFamily="49" charset="0"/>
              <a:cs typeface="Courier New" pitchFamily="49"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checkerboard(across)">
                                      <p:cBhvr>
                                        <p:cTn id="10" dur="500"/>
                                        <p:tgtEl>
                                          <p:spTgt spid="31"/>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box(in)">
                                      <p:cBhvr>
                                        <p:cTn id="13" dur="500"/>
                                        <p:tgtEl>
                                          <p:spTgt spid="84"/>
                                        </p:tgtEl>
                                      </p:cBhvr>
                                    </p:animEffect>
                                  </p:childTnLst>
                                </p:cTn>
                              </p:par>
                              <p:par>
                                <p:cTn id="14" presetID="4" presetClass="entr" presetSubtype="16" fill="hold" nodeType="withEffect">
                                  <p:stCondLst>
                                    <p:cond delay="0"/>
                                  </p:stCondLst>
                                  <p:childTnLst>
                                    <p:set>
                                      <p:cBhvr>
                                        <p:cTn id="15" dur="1" fill="hold">
                                          <p:stCondLst>
                                            <p:cond delay="0"/>
                                          </p:stCondLst>
                                        </p:cTn>
                                        <p:tgtEl>
                                          <p:spTgt spid="85"/>
                                        </p:tgtEl>
                                        <p:attrNameLst>
                                          <p:attrName>style.visibility</p:attrName>
                                        </p:attrNameLst>
                                      </p:cBhvr>
                                      <p:to>
                                        <p:strVal val="visible"/>
                                      </p:to>
                                    </p:set>
                                    <p:animEffect transition="in" filter="box(in)">
                                      <p:cBhvr>
                                        <p:cTn id="16" dur="500"/>
                                        <p:tgtEl>
                                          <p:spTgt spid="85"/>
                                        </p:tgtEl>
                                      </p:cBhvr>
                                    </p:animEffect>
                                  </p:childTnLst>
                                </p:cTn>
                              </p:par>
                              <p:par>
                                <p:cTn id="17" presetID="4" presetClass="entr" presetSubtype="16" fill="hold" nodeType="withEffect">
                                  <p:stCondLst>
                                    <p:cond delay="0"/>
                                  </p:stCondLst>
                                  <p:childTnLst>
                                    <p:set>
                                      <p:cBhvr>
                                        <p:cTn id="18" dur="1" fill="hold">
                                          <p:stCondLst>
                                            <p:cond delay="0"/>
                                          </p:stCondLst>
                                        </p:cTn>
                                        <p:tgtEl>
                                          <p:spTgt spid="87"/>
                                        </p:tgtEl>
                                        <p:attrNameLst>
                                          <p:attrName>style.visibility</p:attrName>
                                        </p:attrNameLst>
                                      </p:cBhvr>
                                      <p:to>
                                        <p:strVal val="visible"/>
                                      </p:to>
                                    </p:set>
                                    <p:animEffect transition="in" filter="box(in)">
                                      <p:cBhvr>
                                        <p:cTn id="19" dur="500"/>
                                        <p:tgtEl>
                                          <p:spTgt spid="87"/>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box(in)">
                                      <p:cBhvr>
                                        <p:cTn id="22" dur="500"/>
                                        <p:tgtEl>
                                          <p:spTgt spid="89"/>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91"/>
                                        </p:tgtEl>
                                        <p:attrNameLst>
                                          <p:attrName>style.visibility</p:attrName>
                                        </p:attrNameLst>
                                      </p:cBhvr>
                                      <p:to>
                                        <p:strVal val="visible"/>
                                      </p:to>
                                    </p:set>
                                    <p:animEffect transition="in" filter="box(in)">
                                      <p:cBhvr>
                                        <p:cTn id="25" dur="500"/>
                                        <p:tgtEl>
                                          <p:spTgt spid="91"/>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box(in)">
                                      <p:cBhvr>
                                        <p:cTn id="28" dur="500"/>
                                        <p:tgtEl>
                                          <p:spTgt spid="92"/>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box(in)">
                                      <p:cBhvr>
                                        <p:cTn id="31" dur="500"/>
                                        <p:tgtEl>
                                          <p:spTgt spid="90"/>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checkerboard(across)">
                                      <p:cBhvr>
                                        <p:cTn id="3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1" grpId="0"/>
      <p:bldP spid="84" grpId="0" animBg="1"/>
      <p:bldP spid="89" grpId="0"/>
      <p:bldP spid="90" grpId="0"/>
      <p:bldP spid="91" grpId="0"/>
      <p:bldP spid="92" grpId="0" animBg="1"/>
      <p:bldP spid="3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AC63A7B-9499-4E4E-97ED-F23E50B5AB4E}" type="slidenum">
              <a:rPr lang="en-US" smtClean="0"/>
              <a:pPr>
                <a:defRPr/>
              </a:pPr>
              <a:t>59</a:t>
            </a:fld>
            <a:endParaRPr lang="en-US"/>
          </a:p>
        </p:txBody>
      </p:sp>
      <p:sp>
        <p:nvSpPr>
          <p:cNvPr id="39" name="Date Placeholder 5"/>
          <p:cNvSpPr>
            <a:spLocks noGrp="1"/>
          </p:cNvSpPr>
          <p:nvPr>
            <p:ph type="dt" sz="quarter" idx="10"/>
          </p:nvPr>
        </p:nvSpPr>
        <p:spPr>
          <a:xfrm>
            <a:off x="457200" y="6408738"/>
            <a:ext cx="2133600" cy="311150"/>
          </a:xfrm>
          <a:noFill/>
        </p:spPr>
        <p:txBody>
          <a:bodyPr/>
          <a:lstStyle/>
          <a:p>
            <a:r>
              <a:rPr lang="en-US" dirty="0"/>
              <a:t>Milan </a:t>
            </a:r>
            <a:r>
              <a:rPr lang="en-US" dirty="0" err="1"/>
              <a:t>Ba</a:t>
            </a:r>
            <a:r>
              <a:rPr lang="sr-Latn-CS" dirty="0"/>
              <a:t>šić</a:t>
            </a:r>
            <a:endParaRPr lang="en-US" dirty="0"/>
          </a:p>
        </p:txBody>
      </p:sp>
      <p:sp>
        <p:nvSpPr>
          <p:cNvPr id="40" name="Footer Placeholder 3"/>
          <p:cNvSpPr>
            <a:spLocks noGrp="1"/>
          </p:cNvSpPr>
          <p:nvPr>
            <p:ph type="ftr" sz="quarter" idx="11"/>
          </p:nvPr>
        </p:nvSpPr>
        <p:spPr>
          <a:xfrm>
            <a:off x="2771775" y="6408738"/>
            <a:ext cx="3600450" cy="311150"/>
          </a:xfrm>
          <a:noFill/>
        </p:spPr>
        <p:txBody>
          <a:bodyPr/>
          <a:lstStyle/>
          <a:p>
            <a:r>
              <a:rPr lang="en-US" dirty="0" err="1"/>
              <a:t>Kragujevac</a:t>
            </a:r>
            <a:r>
              <a:rPr lang="sr-Latn-CS" dirty="0"/>
              <a:t>, ju</a:t>
            </a:r>
            <a:r>
              <a:rPr lang="en-US" dirty="0"/>
              <a:t>l</a:t>
            </a:r>
            <a:r>
              <a:rPr lang="sr-Latn-CS" dirty="0"/>
              <a:t> </a:t>
            </a:r>
            <a:r>
              <a:rPr lang="en-US" dirty="0"/>
              <a:t>14</a:t>
            </a:r>
          </a:p>
        </p:txBody>
      </p:sp>
      <p:sp>
        <p:nvSpPr>
          <p:cNvPr id="58" name="Rectangle 2"/>
          <p:cNvSpPr>
            <a:spLocks noGrp="1" noChangeArrowheads="1"/>
          </p:cNvSpPr>
          <p:nvPr>
            <p:ph type="title"/>
          </p:nvPr>
        </p:nvSpPr>
        <p:spPr>
          <a:xfrm>
            <a:off x="158824" y="0"/>
            <a:ext cx="8229600" cy="651991"/>
          </a:xfrm>
        </p:spPr>
        <p:txBody>
          <a:bodyPr/>
          <a:lstStyle/>
          <a:p>
            <a:pPr algn="ctr" eaLnBrk="1" hangingPunct="1">
              <a:defRPr/>
            </a:pPr>
            <a:r>
              <a:rPr lang="en-US" sz="3000" dirty="0">
                <a:solidFill>
                  <a:schemeClr val="bg2"/>
                </a:solidFill>
                <a:effectLst>
                  <a:outerShdw blurRad="38100" dist="38100" dir="2700000" algn="tl">
                    <a:srgbClr val="C0C0C0"/>
                  </a:outerShdw>
                </a:effectLst>
              </a:rPr>
              <a:t>Correctness and complexity</a:t>
            </a:r>
            <a:r>
              <a:rPr lang="sr-Latn-CS" sz="3000" dirty="0">
                <a:solidFill>
                  <a:schemeClr val="bg2"/>
                </a:solidFill>
                <a:effectLst>
                  <a:outerShdw blurRad="38100" dist="38100" dir="2700000" algn="tl">
                    <a:srgbClr val="C0C0C0"/>
                  </a:outerShdw>
                </a:effectLst>
              </a:rPr>
              <a:t> </a:t>
            </a:r>
          </a:p>
        </p:txBody>
      </p:sp>
      <p:sp>
        <p:nvSpPr>
          <p:cNvPr id="8" name="Rectangle 6"/>
          <p:cNvSpPr>
            <a:spLocks noChangeArrowheads="1"/>
          </p:cNvSpPr>
          <p:nvPr/>
        </p:nvSpPr>
        <p:spPr bwMode="auto">
          <a:xfrm>
            <a:off x="395536" y="620688"/>
            <a:ext cx="5688632" cy="792088"/>
          </a:xfrm>
          <a:prstGeom prst="rect">
            <a:avLst/>
          </a:prstGeom>
          <a:noFill/>
          <a:ln w="9525">
            <a:noFill/>
            <a:miter lim="800000"/>
            <a:headEnd/>
            <a:tailEnd/>
          </a:ln>
        </p:spPr>
        <p:txBody>
          <a:bodyPr/>
          <a:lstStyle/>
          <a:p>
            <a:r>
              <a:rPr lang="en-US" sz="1600" b="1" dirty="0">
                <a:latin typeface="Courier New" pitchFamily="49" charset="0"/>
                <a:cs typeface="Courier New" pitchFamily="49" charset="0"/>
              </a:rPr>
              <a:t>14. if flag=1 then</a:t>
            </a:r>
          </a:p>
          <a:p>
            <a:pPr marL="342900" indent="-342900">
              <a:buAutoNum type="arabicPeriod" startAt="15"/>
            </a:pPr>
            <a:r>
              <a:rPr lang="en-US" sz="1600" b="1" dirty="0">
                <a:latin typeface="Courier New" pitchFamily="49" charset="0"/>
                <a:cs typeface="Courier New" pitchFamily="49" charset="0"/>
              </a:rPr>
              <a:t>  if </a:t>
            </a:r>
            <a:r>
              <a:rPr lang="en-US" sz="1600" b="1" dirty="0" err="1">
                <a:latin typeface="Courier New" pitchFamily="49" charset="0"/>
                <a:cs typeface="Courier New" pitchFamily="49" charset="0"/>
              </a:rPr>
              <a:t>lv</a:t>
            </a:r>
            <a:r>
              <a:rPr lang="en-US" sz="1600" b="1" dirty="0">
                <a:latin typeface="Courier New" pitchFamily="49" charset="0"/>
                <a:cs typeface="Courier New" pitchFamily="49" charset="0"/>
              </a:rPr>
              <a:t>(r)=</a:t>
            </a:r>
            <a:r>
              <a:rPr lang="en-US" sz="1600" b="1" i="1" dirty="0">
                <a:latin typeface="Courier New" pitchFamily="49" charset="0"/>
                <a:ea typeface="Cambria Math"/>
                <a:cs typeface="Courier New" pitchFamily="49" charset="0"/>
              </a:rPr>
              <a:t>⌀ then</a:t>
            </a:r>
          </a:p>
          <a:p>
            <a:pPr marL="342900" indent="-342900"/>
            <a:r>
              <a:rPr lang="en-US" sz="1600" b="1" i="1" dirty="0">
                <a:latin typeface="Courier New" pitchFamily="49" charset="0"/>
                <a:ea typeface="Cambria Math"/>
                <a:cs typeface="Courier New" pitchFamily="49" charset="0"/>
              </a:rPr>
              <a:t>       begin   </a:t>
            </a:r>
          </a:p>
          <a:p>
            <a:pPr marL="342900" indent="-342900">
              <a:buAutoNum type="arabicPeriod" startAt="16"/>
            </a:pPr>
            <a:r>
              <a:rPr lang="en-US" sz="1600" b="1" i="1" dirty="0">
                <a:latin typeface="Courier New" pitchFamily="49" charset="0"/>
                <a:ea typeface="Cambria Math"/>
                <a:cs typeface="Courier New" pitchFamily="49" charset="0"/>
              </a:rPr>
              <a:t>     find x: (</a:t>
            </a:r>
            <a:r>
              <a:rPr lang="en-US" sz="1600" b="1" i="1" dirty="0" err="1">
                <a:latin typeface="Courier New" pitchFamily="49" charset="0"/>
                <a:ea typeface="Cambria Math"/>
                <a:cs typeface="Courier New" pitchFamily="49" charset="0"/>
              </a:rPr>
              <a:t>x,r</a:t>
            </a:r>
            <a:r>
              <a:rPr lang="en-US" sz="1600" b="1" i="1" dirty="0">
                <a:latin typeface="Courier New" pitchFamily="49" charset="0"/>
                <a:ea typeface="Cambria Math"/>
                <a:cs typeface="Courier New" pitchFamily="49" charset="0"/>
              </a:rPr>
              <a:t>)</a:t>
            </a:r>
            <a:r>
              <a:rPr lang="en-US" sz="1600" b="1" i="1" dirty="0">
                <a:latin typeface="Cambria Math"/>
                <a:ea typeface="Cambria Math"/>
                <a:cs typeface="Courier New" pitchFamily="49" charset="0"/>
              </a:rPr>
              <a:t>∊T’,  x ≠w</a:t>
            </a:r>
            <a:r>
              <a:rPr lang="en-US" sz="1600" b="1" i="1" dirty="0">
                <a:latin typeface="Courier New" pitchFamily="49" charset="0"/>
                <a:ea typeface="Cambria Math"/>
                <a:cs typeface="Courier New" pitchFamily="49" charset="0"/>
              </a:rPr>
              <a:t> </a:t>
            </a:r>
            <a:endParaRPr lang="en-US" sz="1600" b="1" dirty="0">
              <a:latin typeface="Courier New" pitchFamily="49" charset="0"/>
              <a:cs typeface="Courier New" pitchFamily="49" charset="0"/>
            </a:endParaRPr>
          </a:p>
          <a:p>
            <a:pPr marL="342900" indent="-342900"/>
            <a:r>
              <a:rPr lang="en-US" sz="1600" b="1" dirty="0">
                <a:latin typeface="Courier New" pitchFamily="49" charset="0"/>
                <a:cs typeface="Courier New" pitchFamily="49" charset="0"/>
              </a:rPr>
              <a:t>        (* x is unique *)</a:t>
            </a:r>
          </a:p>
          <a:p>
            <a:pPr marL="342900" indent="-342900"/>
            <a:r>
              <a:rPr lang="en-US" sz="1600" b="1" dirty="0">
                <a:latin typeface="Courier New" pitchFamily="49" charset="0"/>
                <a:cs typeface="Courier New" pitchFamily="49" charset="0"/>
              </a:rPr>
              <a:t>17.     </a:t>
            </a:r>
            <a:r>
              <a:rPr lang="en-US" sz="1600" b="1" dirty="0" err="1">
                <a:latin typeface="Courier New" pitchFamily="49" charset="0"/>
                <a:cs typeface="Courier New" pitchFamily="49" charset="0"/>
              </a:rPr>
              <a:t>lv</a:t>
            </a:r>
            <a:r>
              <a:rPr lang="en-US" sz="1600" b="1" dirty="0">
                <a:latin typeface="Courier New" pitchFamily="49" charset="0"/>
                <a:cs typeface="Courier New" pitchFamily="49" charset="0"/>
              </a:rPr>
              <a:t>(r):=D(</a:t>
            </a:r>
            <a:r>
              <a:rPr lang="en-US" sz="1600" b="1" dirty="0" err="1">
                <a:latin typeface="Courier New" pitchFamily="49" charset="0"/>
                <a:cs typeface="Courier New" pitchFamily="49" charset="0"/>
              </a:rPr>
              <a:t>w,D</a:t>
            </a:r>
            <a:r>
              <a:rPr lang="en-US" sz="1600" b="1" dirty="0">
                <a:latin typeface="Courier New" pitchFamily="49" charset="0"/>
                <a:cs typeface="Courier New" pitchFamily="49" charset="0"/>
              </a:rPr>
              <a:t>(x)) </a:t>
            </a:r>
          </a:p>
          <a:p>
            <a:pPr marL="342900" indent="-342900"/>
            <a:r>
              <a:rPr lang="en-US" sz="1600" b="1" dirty="0">
                <a:latin typeface="Courier New" pitchFamily="49" charset="0"/>
                <a:cs typeface="Courier New" pitchFamily="49" charset="0"/>
              </a:rPr>
              <a:t>        end</a:t>
            </a:r>
            <a:endParaRPr lang="en-US" sz="1600" dirty="0">
              <a:latin typeface="Courier New" pitchFamily="49" charset="0"/>
              <a:ea typeface="Cambria Math" pitchFamily="18" charset="0"/>
              <a:cs typeface="Courier New" pitchFamily="49" charset="0"/>
            </a:endParaRPr>
          </a:p>
          <a:p>
            <a:pPr marL="342900" indent="-342900"/>
            <a:r>
              <a:rPr lang="en-US" sz="1600" b="1" dirty="0">
                <a:latin typeface="Courier New" pitchFamily="49" charset="0"/>
                <a:ea typeface="Cambria Math" pitchFamily="18" charset="0"/>
                <a:cs typeface="Courier New" pitchFamily="49" charset="0"/>
              </a:rPr>
              <a:t>18</a:t>
            </a:r>
            <a:r>
              <a:rPr lang="en-US" sz="1600" dirty="0">
                <a:latin typeface="Courier New" pitchFamily="49" charset="0"/>
                <a:ea typeface="Cambria Math" pitchFamily="18" charset="0"/>
                <a:cs typeface="Courier New" pitchFamily="49" charset="0"/>
              </a:rPr>
              <a:t>.     </a:t>
            </a:r>
            <a:r>
              <a:rPr lang="en-US" sz="1600" b="1" dirty="0">
                <a:latin typeface="Courier New" pitchFamily="49" charset="0"/>
                <a:ea typeface="Cambria Math" pitchFamily="18" charset="0"/>
                <a:cs typeface="Courier New" pitchFamily="49" charset="0"/>
              </a:rPr>
              <a:t>else using the tree T” = (V”, E”) defined by </a:t>
            </a:r>
            <a:r>
              <a:rPr lang="en-US" sz="1600" b="1" dirty="0" err="1">
                <a:latin typeface="Courier New" pitchFamily="49" charset="0"/>
                <a:ea typeface="Cambria Math" pitchFamily="18" charset="0"/>
                <a:cs typeface="Courier New" pitchFamily="49" charset="0"/>
              </a:rPr>
              <a:t>lv</a:t>
            </a:r>
            <a:r>
              <a:rPr lang="en-US" sz="1600" b="1" dirty="0">
                <a:latin typeface="Courier New" pitchFamily="49" charset="0"/>
                <a:ea typeface="Cambria Math" pitchFamily="18" charset="0"/>
                <a:cs typeface="Courier New" pitchFamily="49" charset="0"/>
              </a:rPr>
              <a:t>(r) and the new vertex w with its costs (from array D) to each vertex in V” as input, call INSERT(w). Use the new </a:t>
            </a:r>
            <a:r>
              <a:rPr lang="en-US" sz="1600" b="1" dirty="0" err="1">
                <a:latin typeface="Courier New" pitchFamily="49" charset="0"/>
                <a:ea typeface="Cambria Math" pitchFamily="18" charset="0"/>
                <a:cs typeface="Courier New" pitchFamily="49" charset="0"/>
              </a:rPr>
              <a:t>mst</a:t>
            </a:r>
            <a:r>
              <a:rPr lang="en-US" sz="1600" b="1" dirty="0">
                <a:latin typeface="Courier New" pitchFamily="49" charset="0"/>
                <a:ea typeface="Cambria Math" pitchFamily="18" charset="0"/>
                <a:cs typeface="Courier New" pitchFamily="49" charset="0"/>
              </a:rPr>
              <a:t> to update </a:t>
            </a:r>
            <a:r>
              <a:rPr lang="en-US" sz="1600" b="1" dirty="0" err="1">
                <a:latin typeface="Courier New" pitchFamily="49" charset="0"/>
                <a:ea typeface="Cambria Math" pitchFamily="18" charset="0"/>
                <a:cs typeface="Courier New" pitchFamily="49" charset="0"/>
              </a:rPr>
              <a:t>lv</a:t>
            </a:r>
            <a:r>
              <a:rPr lang="en-US" sz="1600" b="1" dirty="0">
                <a:latin typeface="Courier New" pitchFamily="49" charset="0"/>
                <a:ea typeface="Cambria Math" pitchFamily="18" charset="0"/>
                <a:cs typeface="Courier New" pitchFamily="49" charset="0"/>
              </a:rPr>
              <a:t>(r)</a:t>
            </a:r>
            <a:endParaRPr lang="en-US" sz="1600" b="1" i="1" dirty="0">
              <a:latin typeface="Courier New" pitchFamily="49" charset="0"/>
              <a:ea typeface="Cambria Math" pitchFamily="18" charset="0"/>
              <a:cs typeface="Courier New" pitchFamily="49" charset="0"/>
            </a:endParaRPr>
          </a:p>
          <a:p>
            <a:endParaRPr lang="sr-Latn-CS" sz="1600" b="1" dirty="0">
              <a:latin typeface="Courier New" pitchFamily="49" charset="0"/>
              <a:cs typeface="Courier New" pitchFamily="49" charset="0"/>
            </a:endParaRPr>
          </a:p>
          <a:p>
            <a:endParaRPr lang="sr-Latn-CS" sz="1600" b="1" i="1" dirty="0">
              <a:solidFill>
                <a:srgbClr val="009900"/>
              </a:solidFill>
              <a:latin typeface="Courier New" pitchFamily="49" charset="0"/>
              <a:cs typeface="Courier New" pitchFamily="49"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9" name="Rectangle 6"/>
          <p:cNvSpPr>
            <a:spLocks noChangeArrowheads="1"/>
          </p:cNvSpPr>
          <p:nvPr/>
        </p:nvSpPr>
        <p:spPr bwMode="auto">
          <a:xfrm>
            <a:off x="0" y="3645024"/>
            <a:ext cx="9144000" cy="1296144"/>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1850" b="1" dirty="0"/>
              <a:t>Theorem</a:t>
            </a:r>
            <a:r>
              <a:rPr lang="en-US" sz="1850" dirty="0"/>
              <a:t>  Algorithm for deletion of a vertex correctly labels the vertices of a tree </a:t>
            </a:r>
            <a:r>
              <a:rPr lang="en-US" sz="2000" b="1" dirty="0">
                <a:latin typeface="Cambria Math" pitchFamily="18" charset="0"/>
                <a:ea typeface="Cambria Math" pitchFamily="18" charset="0"/>
              </a:rPr>
              <a:t>T =</a:t>
            </a:r>
            <a:r>
              <a:rPr lang="sr-Latn-CS" sz="2000" b="1" dirty="0">
                <a:latin typeface="Cambria Math" pitchFamily="18" charset="0"/>
                <a:ea typeface="Cambria Math" pitchFamily="18" charset="0"/>
              </a:rPr>
              <a:t>(V,</a:t>
            </a:r>
            <a:r>
              <a:rPr lang="en-US" sz="2000" b="1" dirty="0">
                <a:latin typeface="Cambria Math" pitchFamily="18" charset="0"/>
                <a:ea typeface="Cambria Math" pitchFamily="18" charset="0"/>
              </a:rPr>
              <a:t> </a:t>
            </a:r>
            <a:r>
              <a:rPr lang="sr-Latn-CS" sz="2000" b="1" dirty="0">
                <a:latin typeface="Cambria Math" pitchFamily="18" charset="0"/>
                <a:ea typeface="Cambria Math" pitchFamily="18" charset="0"/>
              </a:rPr>
              <a:t>E</a:t>
            </a:r>
            <a:r>
              <a:rPr lang="en-US" sz="2000" b="1" baseline="-30000" dirty="0">
                <a:latin typeface="Cambria Math" pitchFamily="18" charset="0"/>
                <a:ea typeface="Cambria Math" pitchFamily="18" charset="0"/>
              </a:rPr>
              <a:t>T</a:t>
            </a:r>
            <a:r>
              <a:rPr lang="sr-Latn-CS" sz="2000" b="1" dirty="0">
                <a:latin typeface="Cambria Math" pitchFamily="18" charset="0"/>
                <a:ea typeface="Cambria Math" pitchFamily="18" charset="0"/>
              </a:rPr>
              <a:t>)</a:t>
            </a:r>
            <a:r>
              <a:rPr lang="en-US" sz="1850" dirty="0"/>
              <a:t> in </a:t>
            </a:r>
            <a:r>
              <a:rPr lang="en-US" sz="1850" b="1" dirty="0">
                <a:latin typeface="Cambria Math" pitchFamily="18" charset="0"/>
                <a:ea typeface="Cambria Math" pitchFamily="18" charset="0"/>
              </a:rPr>
              <a:t>O(n</a:t>
            </a:r>
            <a:r>
              <a:rPr lang="en-US" sz="1850" b="1" baseline="30000" dirty="0">
                <a:latin typeface="Cambria Math" pitchFamily="18" charset="0"/>
                <a:ea typeface="Cambria Math" pitchFamily="18" charset="0"/>
              </a:rPr>
              <a:t>2</a:t>
            </a:r>
            <a:r>
              <a:rPr lang="en-US" sz="1850" b="1" dirty="0">
                <a:latin typeface="Cambria Math" pitchFamily="18" charset="0"/>
                <a:ea typeface="Cambria Math" pitchFamily="18" charset="0"/>
              </a:rPr>
              <a:t>) </a:t>
            </a:r>
            <a:r>
              <a:rPr lang="en-US" sz="1850" dirty="0"/>
              <a:t>steps</a:t>
            </a:r>
            <a:endParaRPr lang="sr-Latn-CS" sz="1850" dirty="0">
              <a:solidFill>
                <a:srgbClr val="333399"/>
              </a:solidFill>
              <a:latin typeface="Arial Rounded MT Bold" pitchFamily="34" charset="0"/>
            </a:endParaRPr>
          </a:p>
          <a:p>
            <a:pPr marL="742950" lvl="1" indent="-285750">
              <a:spcBef>
                <a:spcPct val="20000"/>
              </a:spcBef>
              <a:buClr>
                <a:schemeClr val="accent2"/>
              </a:buClr>
              <a:buSzPct val="80000"/>
              <a:buFont typeface="Wingdings" pitchFamily="2" charset="2"/>
              <a:buChar char="¨"/>
            </a:pPr>
            <a:r>
              <a:rPr lang="en-US" dirty="0"/>
              <a:t>Line </a:t>
            </a:r>
            <a:r>
              <a:rPr lang="en-US" b="1" dirty="0"/>
              <a:t>15</a:t>
            </a:r>
            <a:r>
              <a:rPr lang="en-US" dirty="0"/>
              <a:t> will be executed only when vertex </a:t>
            </a:r>
            <a:r>
              <a:rPr lang="en-US" b="1" dirty="0">
                <a:latin typeface="Cambria Math" pitchFamily="18" charset="0"/>
                <a:ea typeface="Cambria Math" pitchFamily="18" charset="0"/>
              </a:rPr>
              <a:t>r</a:t>
            </a:r>
            <a:r>
              <a:rPr lang="en-US" dirty="0"/>
              <a:t> is a tip in the old </a:t>
            </a:r>
            <a:r>
              <a:rPr lang="en-US" b="1" dirty="0">
                <a:latin typeface="Cambria Math" pitchFamily="18" charset="0"/>
                <a:ea typeface="Cambria Math" pitchFamily="18" charset="0"/>
              </a:rPr>
              <a:t>T’</a:t>
            </a:r>
            <a:r>
              <a:rPr lang="en-US" dirty="0"/>
              <a:t>, and obviously</a:t>
            </a:r>
          </a:p>
          <a:p>
            <a:r>
              <a:rPr lang="en-US" dirty="0"/>
              <a:t>in this case one edge is sufficient for </a:t>
            </a:r>
            <a:r>
              <a:rPr lang="en-US" b="1" dirty="0" err="1">
                <a:latin typeface="Cambria Math" pitchFamily="18" charset="0"/>
                <a:ea typeface="Cambria Math" pitchFamily="18" charset="0"/>
              </a:rPr>
              <a:t>lv</a:t>
            </a:r>
            <a:r>
              <a:rPr lang="en-US" b="1" dirty="0">
                <a:latin typeface="Cambria Math" pitchFamily="18" charset="0"/>
                <a:ea typeface="Cambria Math" pitchFamily="18" charset="0"/>
              </a:rPr>
              <a:t>(r)</a:t>
            </a:r>
            <a:r>
              <a:rPr lang="en-US" dirty="0"/>
              <a:t>. Line </a:t>
            </a:r>
            <a:r>
              <a:rPr lang="en-US" b="1" dirty="0"/>
              <a:t>16</a:t>
            </a:r>
            <a:r>
              <a:rPr lang="en-US" dirty="0"/>
              <a:t> is executed when vertex </a:t>
            </a:r>
            <a:r>
              <a:rPr lang="en-US" b="1" dirty="0">
                <a:latin typeface="Cambria Math" pitchFamily="18" charset="0"/>
                <a:ea typeface="Cambria Math" pitchFamily="18" charset="0"/>
              </a:rPr>
              <a:t>r</a:t>
            </a:r>
            <a:r>
              <a:rPr lang="en-US" dirty="0"/>
              <a:t> is already</a:t>
            </a:r>
          </a:p>
          <a:p>
            <a:r>
              <a:rPr lang="en-US" dirty="0"/>
              <a:t>labeled; i.e., when </a:t>
            </a:r>
            <a:r>
              <a:rPr lang="en-US" b="1" dirty="0">
                <a:latin typeface="Cambria Math" pitchFamily="18" charset="0"/>
                <a:ea typeface="Cambria Math" pitchFamily="18" charset="0"/>
              </a:rPr>
              <a:t>r</a:t>
            </a:r>
            <a:r>
              <a:rPr lang="en-US" dirty="0"/>
              <a:t> is an internal vertex in the old </a:t>
            </a:r>
            <a:r>
              <a:rPr lang="en-US" sz="1600" b="1" dirty="0">
                <a:latin typeface="Cambria Math" pitchFamily="18" charset="0"/>
                <a:ea typeface="Cambria Math" pitchFamily="18" charset="0"/>
              </a:rPr>
              <a:t>T’</a:t>
            </a:r>
            <a:r>
              <a:rPr lang="en-US" b="1" dirty="0"/>
              <a:t>  </a:t>
            </a:r>
          </a:p>
          <a:p>
            <a:pPr marL="742950" lvl="1" indent="-285750">
              <a:spcBef>
                <a:spcPct val="20000"/>
              </a:spcBef>
              <a:buClr>
                <a:schemeClr val="accent2"/>
              </a:buClr>
              <a:buSzPct val="80000"/>
              <a:buFont typeface="Wingdings" pitchFamily="2" charset="2"/>
              <a:buChar char="¨"/>
            </a:pPr>
            <a:r>
              <a:rPr lang="en-US" dirty="0"/>
              <a:t>the updating of </a:t>
            </a:r>
            <a:r>
              <a:rPr lang="en-US" b="1" dirty="0" err="1">
                <a:latin typeface="Cambria Math" pitchFamily="18" charset="0"/>
                <a:ea typeface="Cambria Math" pitchFamily="18" charset="0"/>
              </a:rPr>
              <a:t>lv</a:t>
            </a:r>
            <a:r>
              <a:rPr lang="en-US" b="1" dirty="0">
                <a:latin typeface="Cambria Math" pitchFamily="18" charset="0"/>
                <a:ea typeface="Cambria Math" pitchFamily="18" charset="0"/>
              </a:rPr>
              <a:t>(r)</a:t>
            </a:r>
            <a:r>
              <a:rPr lang="en-US" dirty="0"/>
              <a:t> can be achieved by considering the insertion of </a:t>
            </a:r>
            <a:r>
              <a:rPr lang="sr-Latn-CS" b="1" dirty="0">
                <a:latin typeface="Cambria Math" pitchFamily="18" charset="0"/>
                <a:ea typeface="Cambria Math" pitchFamily="18" charset="0"/>
              </a:rPr>
              <a:t>w</a:t>
            </a:r>
            <a:r>
              <a:rPr lang="en-US" dirty="0"/>
              <a:t> to the </a:t>
            </a:r>
            <a:r>
              <a:rPr lang="en-US" dirty="0" err="1"/>
              <a:t>mst</a:t>
            </a:r>
            <a:r>
              <a:rPr lang="en-US" dirty="0"/>
              <a:t> </a:t>
            </a:r>
            <a:r>
              <a:rPr lang="en-US" b="1" dirty="0">
                <a:latin typeface="Cambria Math" pitchFamily="18" charset="0"/>
                <a:ea typeface="Cambria Math" pitchFamily="18" charset="0"/>
              </a:rPr>
              <a:t>T’’</a:t>
            </a:r>
            <a:r>
              <a:rPr lang="en-US" dirty="0"/>
              <a:t> which does </a:t>
            </a:r>
            <a:r>
              <a:rPr lang="sr-Latn-CS" dirty="0"/>
              <a:t>not contain </a:t>
            </a:r>
            <a:r>
              <a:rPr lang="sr-Latn-CS" b="1" dirty="0">
                <a:latin typeface="Cambria Math" pitchFamily="18" charset="0"/>
                <a:ea typeface="Cambria Math" pitchFamily="18" charset="0"/>
              </a:rPr>
              <a:t>w</a:t>
            </a:r>
            <a:endParaRPr lang="en-US" b="1" dirty="0">
              <a:latin typeface="Cambria Math" pitchFamily="18" charset="0"/>
              <a:ea typeface="Cambria Math" pitchFamily="18" charset="0"/>
            </a:endParaRPr>
          </a:p>
          <a:p>
            <a:pPr marL="742950" lvl="1" indent="-285750">
              <a:spcBef>
                <a:spcPct val="20000"/>
              </a:spcBef>
              <a:buClr>
                <a:schemeClr val="accent2"/>
              </a:buClr>
              <a:buSzPct val="80000"/>
              <a:buFont typeface="Wingdings" pitchFamily="2" charset="2"/>
              <a:buChar char="¨"/>
            </a:pPr>
            <a:r>
              <a:rPr lang="en-US" b="1" dirty="0">
                <a:latin typeface="Courier New" pitchFamily="49" charset="0"/>
                <a:ea typeface="Cambria Math" pitchFamily="18" charset="0"/>
                <a:cs typeface="Courier New" pitchFamily="49" charset="0"/>
              </a:rPr>
              <a:t>INSERT(w) </a:t>
            </a:r>
            <a:r>
              <a:rPr lang="en-US" dirty="0"/>
              <a:t>takes O(|</a:t>
            </a:r>
            <a:r>
              <a:rPr lang="sr-Latn-CS" b="1" dirty="0">
                <a:latin typeface="Cambria Math" pitchFamily="18" charset="0"/>
                <a:ea typeface="Cambria Math" pitchFamily="18" charset="0"/>
              </a:rPr>
              <a:t>V</a:t>
            </a:r>
            <a:r>
              <a:rPr lang="en-US" b="1" dirty="0">
                <a:latin typeface="Cambria Math" pitchFamily="18" charset="0"/>
                <a:ea typeface="Cambria Math" pitchFamily="18" charset="0"/>
              </a:rPr>
              <a:t>’’</a:t>
            </a:r>
            <a:r>
              <a:rPr lang="en-US" dirty="0"/>
              <a:t>|) steps where |</a:t>
            </a:r>
            <a:r>
              <a:rPr lang="sr-Latn-CS" b="1" dirty="0">
                <a:latin typeface="Cambria Math" pitchFamily="18" charset="0"/>
                <a:ea typeface="Cambria Math" pitchFamily="18" charset="0"/>
              </a:rPr>
              <a:t>V</a:t>
            </a:r>
            <a:r>
              <a:rPr lang="en-US" b="1" dirty="0">
                <a:latin typeface="Cambria Math" pitchFamily="18" charset="0"/>
                <a:ea typeface="Cambria Math" pitchFamily="18" charset="0"/>
              </a:rPr>
              <a:t>’’</a:t>
            </a:r>
            <a:r>
              <a:rPr lang="en-US" dirty="0"/>
              <a:t>| is the degree of </a:t>
            </a:r>
            <a:r>
              <a:rPr lang="en-US" b="1" dirty="0">
                <a:latin typeface="Cambria Math" pitchFamily="18" charset="0"/>
                <a:ea typeface="Cambria Math" pitchFamily="18" charset="0"/>
              </a:rPr>
              <a:t>r</a:t>
            </a:r>
            <a:r>
              <a:rPr lang="en-US" dirty="0"/>
              <a:t> in </a:t>
            </a:r>
            <a:r>
              <a:rPr lang="en-US" b="1" dirty="0">
                <a:latin typeface="Cambria Math" pitchFamily="18" charset="0"/>
                <a:ea typeface="Cambria Math" pitchFamily="18" charset="0"/>
              </a:rPr>
              <a:t>T’</a:t>
            </a:r>
            <a:r>
              <a:rPr lang="en-US" b="1" dirty="0"/>
              <a:t> </a:t>
            </a:r>
            <a:endParaRPr lang="sr-Latn-CS"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buFont typeface="Wingdings" pitchFamily="2" charset="2"/>
              <a:buChar char="¨"/>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42"/>
          <p:cNvSpPr>
            <a:spLocks noChangeArrowheads="1"/>
          </p:cNvSpPr>
          <p:nvPr/>
        </p:nvSpPr>
        <p:spPr bwMode="auto">
          <a:xfrm>
            <a:off x="1600200" y="4999856"/>
            <a:ext cx="2514600" cy="1295400"/>
          </a:xfrm>
          <a:prstGeom prst="rect">
            <a:avLst/>
          </a:prstGeom>
          <a:solidFill>
            <a:schemeClr val="folHlink">
              <a:alpha val="27843"/>
            </a:schemeClr>
          </a:solidFill>
          <a:ln w="9525">
            <a:solidFill>
              <a:schemeClr val="tx1"/>
            </a:solidFill>
            <a:miter lim="800000"/>
            <a:headEnd type="none" w="sm" len="sm"/>
            <a:tailEnd type="none" w="sm" len="sm"/>
          </a:ln>
        </p:spPr>
        <p:txBody>
          <a:bodyPr wrap="none" anchor="ctr"/>
          <a:lstStyle/>
          <a:p>
            <a:endParaRPr lang="sr-Latn-CS"/>
          </a:p>
        </p:txBody>
      </p:sp>
      <p:sp>
        <p:nvSpPr>
          <p:cNvPr id="9220" name="Rectangle 2"/>
          <p:cNvSpPr>
            <a:spLocks noGrp="1" noChangeArrowheads="1"/>
          </p:cNvSpPr>
          <p:nvPr>
            <p:ph type="title"/>
          </p:nvPr>
        </p:nvSpPr>
        <p:spPr>
          <a:noFill/>
        </p:spPr>
        <p:txBody>
          <a:bodyPr lIns="92075" tIns="46038" rIns="92075" bIns="46038" anchor="b"/>
          <a:lstStyle/>
          <a:p>
            <a:r>
              <a:rPr lang="en-US" dirty="0"/>
              <a:t>Classification vs. Clustering</a:t>
            </a:r>
          </a:p>
        </p:txBody>
      </p:sp>
      <p:sp>
        <p:nvSpPr>
          <p:cNvPr id="9221" name="Line 3"/>
          <p:cNvSpPr>
            <a:spLocks noChangeShapeType="1"/>
          </p:cNvSpPr>
          <p:nvPr/>
        </p:nvSpPr>
        <p:spPr bwMode="auto">
          <a:xfrm>
            <a:off x="1600200" y="3413720"/>
            <a:ext cx="0" cy="2895600"/>
          </a:xfrm>
          <a:prstGeom prst="line">
            <a:avLst/>
          </a:prstGeom>
          <a:noFill/>
          <a:ln w="12700">
            <a:solidFill>
              <a:schemeClr val="tx1"/>
            </a:solidFill>
            <a:round/>
            <a:headEnd type="none" w="sm" len="sm"/>
            <a:tailEnd type="none" w="sm" len="sm"/>
          </a:ln>
        </p:spPr>
        <p:txBody>
          <a:bodyPr wrap="none" anchor="ctr"/>
          <a:lstStyle/>
          <a:p>
            <a:endParaRPr lang="sr-Latn-CS"/>
          </a:p>
        </p:txBody>
      </p:sp>
      <p:sp>
        <p:nvSpPr>
          <p:cNvPr id="9222" name="Line 4"/>
          <p:cNvSpPr>
            <a:spLocks noChangeShapeType="1"/>
          </p:cNvSpPr>
          <p:nvPr/>
        </p:nvSpPr>
        <p:spPr bwMode="auto">
          <a:xfrm>
            <a:off x="1600200" y="6295256"/>
            <a:ext cx="3505200" cy="0"/>
          </a:xfrm>
          <a:prstGeom prst="line">
            <a:avLst/>
          </a:prstGeom>
          <a:noFill/>
          <a:ln w="12700">
            <a:solidFill>
              <a:schemeClr val="tx1"/>
            </a:solidFill>
            <a:round/>
            <a:headEnd type="none" w="sm" len="sm"/>
            <a:tailEnd type="none" w="sm" len="sm"/>
          </a:ln>
        </p:spPr>
        <p:txBody>
          <a:bodyPr wrap="none" anchor="ctr"/>
          <a:lstStyle/>
          <a:p>
            <a:endParaRPr lang="sr-Latn-CS"/>
          </a:p>
        </p:txBody>
      </p:sp>
      <p:sp>
        <p:nvSpPr>
          <p:cNvPr id="9223" name="Rectangle 5"/>
          <p:cNvSpPr>
            <a:spLocks noChangeArrowheads="1"/>
          </p:cNvSpPr>
          <p:nvPr/>
        </p:nvSpPr>
        <p:spPr bwMode="auto">
          <a:xfrm>
            <a:off x="3054350" y="5387206"/>
            <a:ext cx="139700" cy="139700"/>
          </a:xfrm>
          <a:prstGeom prst="rect">
            <a:avLst/>
          </a:prstGeom>
          <a:solidFill>
            <a:srgbClr val="51DC00"/>
          </a:solidFill>
          <a:ln w="12700">
            <a:solidFill>
              <a:schemeClr val="tx1"/>
            </a:solidFill>
            <a:miter lim="800000"/>
            <a:headEnd/>
            <a:tailEnd/>
          </a:ln>
        </p:spPr>
        <p:txBody>
          <a:bodyPr wrap="none" anchor="ctr"/>
          <a:lstStyle/>
          <a:p>
            <a:endParaRPr lang="sr-Latn-CS"/>
          </a:p>
        </p:txBody>
      </p:sp>
      <p:sp>
        <p:nvSpPr>
          <p:cNvPr id="9224" name="Rectangle 6"/>
          <p:cNvSpPr>
            <a:spLocks noChangeArrowheads="1"/>
          </p:cNvSpPr>
          <p:nvPr/>
        </p:nvSpPr>
        <p:spPr bwMode="auto">
          <a:xfrm>
            <a:off x="3359150" y="5158606"/>
            <a:ext cx="139700" cy="139700"/>
          </a:xfrm>
          <a:prstGeom prst="rect">
            <a:avLst/>
          </a:prstGeom>
          <a:solidFill>
            <a:srgbClr val="51DC00"/>
          </a:solidFill>
          <a:ln w="12700">
            <a:solidFill>
              <a:schemeClr val="tx1"/>
            </a:solidFill>
            <a:miter lim="800000"/>
            <a:headEnd/>
            <a:tailEnd/>
          </a:ln>
        </p:spPr>
        <p:txBody>
          <a:bodyPr wrap="none" anchor="ctr"/>
          <a:lstStyle/>
          <a:p>
            <a:endParaRPr lang="sr-Latn-CS"/>
          </a:p>
        </p:txBody>
      </p:sp>
      <p:sp>
        <p:nvSpPr>
          <p:cNvPr id="9225" name="Rectangle 8"/>
          <p:cNvSpPr>
            <a:spLocks noChangeArrowheads="1"/>
          </p:cNvSpPr>
          <p:nvPr/>
        </p:nvSpPr>
        <p:spPr bwMode="auto">
          <a:xfrm>
            <a:off x="3282950" y="5387206"/>
            <a:ext cx="139700" cy="139700"/>
          </a:xfrm>
          <a:prstGeom prst="rect">
            <a:avLst/>
          </a:prstGeom>
          <a:solidFill>
            <a:srgbClr val="51DC00"/>
          </a:solidFill>
          <a:ln w="12700">
            <a:solidFill>
              <a:schemeClr val="tx1"/>
            </a:solidFill>
            <a:miter lim="800000"/>
            <a:headEnd/>
            <a:tailEnd/>
          </a:ln>
        </p:spPr>
        <p:txBody>
          <a:bodyPr wrap="none" anchor="ctr"/>
          <a:lstStyle/>
          <a:p>
            <a:endParaRPr lang="sr-Latn-CS"/>
          </a:p>
        </p:txBody>
      </p:sp>
      <p:sp>
        <p:nvSpPr>
          <p:cNvPr id="9226" name="Rectangle 9"/>
          <p:cNvSpPr>
            <a:spLocks noChangeArrowheads="1"/>
          </p:cNvSpPr>
          <p:nvPr/>
        </p:nvSpPr>
        <p:spPr bwMode="auto">
          <a:xfrm>
            <a:off x="3511550" y="5692006"/>
            <a:ext cx="139700" cy="139700"/>
          </a:xfrm>
          <a:prstGeom prst="rect">
            <a:avLst/>
          </a:prstGeom>
          <a:solidFill>
            <a:srgbClr val="51DC00"/>
          </a:solidFill>
          <a:ln w="12700">
            <a:solidFill>
              <a:schemeClr val="tx1"/>
            </a:solidFill>
            <a:miter lim="800000"/>
            <a:headEnd/>
            <a:tailEnd/>
          </a:ln>
        </p:spPr>
        <p:txBody>
          <a:bodyPr wrap="none" anchor="ctr"/>
          <a:lstStyle/>
          <a:p>
            <a:endParaRPr lang="sr-Latn-CS"/>
          </a:p>
        </p:txBody>
      </p:sp>
      <p:sp>
        <p:nvSpPr>
          <p:cNvPr id="9227" name="Rectangle 10"/>
          <p:cNvSpPr>
            <a:spLocks noChangeArrowheads="1"/>
          </p:cNvSpPr>
          <p:nvPr/>
        </p:nvSpPr>
        <p:spPr bwMode="auto">
          <a:xfrm>
            <a:off x="4191000" y="5380856"/>
            <a:ext cx="139700" cy="139700"/>
          </a:xfrm>
          <a:prstGeom prst="rect">
            <a:avLst/>
          </a:prstGeom>
          <a:solidFill>
            <a:srgbClr val="51DC00"/>
          </a:solidFill>
          <a:ln w="12700">
            <a:solidFill>
              <a:schemeClr val="tx1"/>
            </a:solidFill>
            <a:miter lim="800000"/>
            <a:headEnd/>
            <a:tailEnd/>
          </a:ln>
        </p:spPr>
        <p:txBody>
          <a:bodyPr wrap="none" anchor="ctr"/>
          <a:lstStyle/>
          <a:p>
            <a:endParaRPr lang="sr-Latn-CS"/>
          </a:p>
        </p:txBody>
      </p:sp>
      <p:sp>
        <p:nvSpPr>
          <p:cNvPr id="9228" name="Rectangle 11"/>
          <p:cNvSpPr>
            <a:spLocks noChangeArrowheads="1"/>
          </p:cNvSpPr>
          <p:nvPr/>
        </p:nvSpPr>
        <p:spPr bwMode="auto">
          <a:xfrm>
            <a:off x="2825750" y="5615806"/>
            <a:ext cx="139700" cy="139700"/>
          </a:xfrm>
          <a:prstGeom prst="rect">
            <a:avLst/>
          </a:prstGeom>
          <a:solidFill>
            <a:srgbClr val="51DC00"/>
          </a:solidFill>
          <a:ln w="12700">
            <a:solidFill>
              <a:schemeClr val="tx1"/>
            </a:solidFill>
            <a:miter lim="800000"/>
            <a:headEnd/>
            <a:tailEnd/>
          </a:ln>
        </p:spPr>
        <p:txBody>
          <a:bodyPr wrap="none" anchor="ctr"/>
          <a:lstStyle/>
          <a:p>
            <a:endParaRPr lang="sr-Latn-CS"/>
          </a:p>
        </p:txBody>
      </p:sp>
      <p:sp>
        <p:nvSpPr>
          <p:cNvPr id="9229" name="Oval 12"/>
          <p:cNvSpPr>
            <a:spLocks noChangeArrowheads="1"/>
          </p:cNvSpPr>
          <p:nvPr/>
        </p:nvSpPr>
        <p:spPr bwMode="auto">
          <a:xfrm>
            <a:off x="2292350" y="45490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30" name="Oval 13"/>
          <p:cNvSpPr>
            <a:spLocks noChangeArrowheads="1"/>
          </p:cNvSpPr>
          <p:nvPr/>
        </p:nvSpPr>
        <p:spPr bwMode="auto">
          <a:xfrm>
            <a:off x="2444750" y="47014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31" name="Oval 14"/>
          <p:cNvSpPr>
            <a:spLocks noChangeArrowheads="1"/>
          </p:cNvSpPr>
          <p:nvPr/>
        </p:nvSpPr>
        <p:spPr bwMode="auto">
          <a:xfrm>
            <a:off x="2749550" y="46252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32" name="Oval 15"/>
          <p:cNvSpPr>
            <a:spLocks noChangeArrowheads="1"/>
          </p:cNvSpPr>
          <p:nvPr/>
        </p:nvSpPr>
        <p:spPr bwMode="auto">
          <a:xfrm>
            <a:off x="3054350" y="45490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33" name="Oval 16"/>
          <p:cNvSpPr>
            <a:spLocks noChangeArrowheads="1"/>
          </p:cNvSpPr>
          <p:nvPr/>
        </p:nvSpPr>
        <p:spPr bwMode="auto">
          <a:xfrm>
            <a:off x="2216150" y="52348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34" name="Oval 17"/>
          <p:cNvSpPr>
            <a:spLocks noChangeArrowheads="1"/>
          </p:cNvSpPr>
          <p:nvPr/>
        </p:nvSpPr>
        <p:spPr bwMode="auto">
          <a:xfrm>
            <a:off x="3435350" y="42442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35" name="Oval 18"/>
          <p:cNvSpPr>
            <a:spLocks noChangeArrowheads="1"/>
          </p:cNvSpPr>
          <p:nvPr/>
        </p:nvSpPr>
        <p:spPr bwMode="auto">
          <a:xfrm>
            <a:off x="2597150" y="50062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36" name="Oval 19"/>
          <p:cNvSpPr>
            <a:spLocks noChangeArrowheads="1"/>
          </p:cNvSpPr>
          <p:nvPr/>
        </p:nvSpPr>
        <p:spPr bwMode="auto">
          <a:xfrm>
            <a:off x="3054350" y="48538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37" name="Oval 20"/>
          <p:cNvSpPr>
            <a:spLocks noChangeArrowheads="1"/>
          </p:cNvSpPr>
          <p:nvPr/>
        </p:nvSpPr>
        <p:spPr bwMode="auto">
          <a:xfrm>
            <a:off x="3435350" y="47776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38" name="Oval 21"/>
          <p:cNvSpPr>
            <a:spLocks noChangeArrowheads="1"/>
          </p:cNvSpPr>
          <p:nvPr/>
        </p:nvSpPr>
        <p:spPr bwMode="auto">
          <a:xfrm>
            <a:off x="2368550" y="53872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39" name="Oval 22"/>
          <p:cNvSpPr>
            <a:spLocks noChangeArrowheads="1"/>
          </p:cNvSpPr>
          <p:nvPr/>
        </p:nvSpPr>
        <p:spPr bwMode="auto">
          <a:xfrm>
            <a:off x="2139950" y="56158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40" name="Oval 23"/>
          <p:cNvSpPr>
            <a:spLocks noChangeArrowheads="1"/>
          </p:cNvSpPr>
          <p:nvPr/>
        </p:nvSpPr>
        <p:spPr bwMode="auto">
          <a:xfrm>
            <a:off x="2825750" y="42442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41" name="Rectangle 24"/>
          <p:cNvSpPr>
            <a:spLocks noChangeArrowheads="1"/>
          </p:cNvSpPr>
          <p:nvPr/>
        </p:nvSpPr>
        <p:spPr bwMode="auto">
          <a:xfrm>
            <a:off x="2597150" y="5768206"/>
            <a:ext cx="139700" cy="139700"/>
          </a:xfrm>
          <a:prstGeom prst="rect">
            <a:avLst/>
          </a:prstGeom>
          <a:solidFill>
            <a:srgbClr val="51DC00"/>
          </a:solidFill>
          <a:ln w="12700">
            <a:solidFill>
              <a:schemeClr val="tx1"/>
            </a:solidFill>
            <a:miter lim="800000"/>
            <a:headEnd/>
            <a:tailEnd/>
          </a:ln>
        </p:spPr>
        <p:txBody>
          <a:bodyPr wrap="none" anchor="ctr"/>
          <a:lstStyle/>
          <a:p>
            <a:endParaRPr lang="sr-Latn-CS"/>
          </a:p>
        </p:txBody>
      </p:sp>
      <p:sp>
        <p:nvSpPr>
          <p:cNvPr id="9242" name="Oval 25"/>
          <p:cNvSpPr>
            <a:spLocks noChangeArrowheads="1"/>
          </p:cNvSpPr>
          <p:nvPr/>
        </p:nvSpPr>
        <p:spPr bwMode="auto">
          <a:xfrm>
            <a:off x="3435350" y="44728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43" name="Oval 26"/>
          <p:cNvSpPr>
            <a:spLocks noChangeArrowheads="1"/>
          </p:cNvSpPr>
          <p:nvPr/>
        </p:nvSpPr>
        <p:spPr bwMode="auto">
          <a:xfrm>
            <a:off x="4502150" y="45490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44" name="Oval 27"/>
          <p:cNvSpPr>
            <a:spLocks noChangeArrowheads="1"/>
          </p:cNvSpPr>
          <p:nvPr/>
        </p:nvSpPr>
        <p:spPr bwMode="auto">
          <a:xfrm>
            <a:off x="4197350" y="47776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45" name="Oval 28"/>
          <p:cNvSpPr>
            <a:spLocks noChangeArrowheads="1"/>
          </p:cNvSpPr>
          <p:nvPr/>
        </p:nvSpPr>
        <p:spPr bwMode="auto">
          <a:xfrm>
            <a:off x="4121150" y="50824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46" name="Oval 29"/>
          <p:cNvSpPr>
            <a:spLocks noChangeArrowheads="1"/>
          </p:cNvSpPr>
          <p:nvPr/>
        </p:nvSpPr>
        <p:spPr bwMode="auto">
          <a:xfrm>
            <a:off x="4425950" y="51586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47" name="Oval 30"/>
          <p:cNvSpPr>
            <a:spLocks noChangeArrowheads="1"/>
          </p:cNvSpPr>
          <p:nvPr/>
        </p:nvSpPr>
        <p:spPr bwMode="auto">
          <a:xfrm>
            <a:off x="4578350" y="53110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48" name="Oval 31"/>
          <p:cNvSpPr>
            <a:spLocks noChangeArrowheads="1"/>
          </p:cNvSpPr>
          <p:nvPr/>
        </p:nvSpPr>
        <p:spPr bwMode="auto">
          <a:xfrm>
            <a:off x="4502150" y="4930006"/>
            <a:ext cx="139700" cy="139700"/>
          </a:xfrm>
          <a:prstGeom prst="ellipse">
            <a:avLst/>
          </a:prstGeom>
          <a:solidFill>
            <a:schemeClr val="accent2"/>
          </a:solidFill>
          <a:ln w="12700">
            <a:solidFill>
              <a:schemeClr val="tx1"/>
            </a:solidFill>
            <a:round/>
            <a:headEnd/>
            <a:tailEnd/>
          </a:ln>
        </p:spPr>
        <p:txBody>
          <a:bodyPr wrap="none" anchor="ctr"/>
          <a:lstStyle/>
          <a:p>
            <a:endParaRPr lang="sr-Latn-CS"/>
          </a:p>
        </p:txBody>
      </p:sp>
      <p:sp>
        <p:nvSpPr>
          <p:cNvPr id="9249" name="Rectangle 35"/>
          <p:cNvSpPr>
            <a:spLocks noChangeArrowheads="1"/>
          </p:cNvSpPr>
          <p:nvPr/>
        </p:nvSpPr>
        <p:spPr bwMode="auto">
          <a:xfrm>
            <a:off x="3206750" y="4244206"/>
            <a:ext cx="139700" cy="139700"/>
          </a:xfrm>
          <a:prstGeom prst="rect">
            <a:avLst/>
          </a:prstGeom>
          <a:solidFill>
            <a:srgbClr val="51DC00"/>
          </a:solidFill>
          <a:ln w="12700">
            <a:solidFill>
              <a:schemeClr val="tx1"/>
            </a:solidFill>
            <a:miter lim="800000"/>
            <a:headEnd/>
            <a:tailEnd/>
          </a:ln>
        </p:spPr>
        <p:txBody>
          <a:bodyPr wrap="none" anchor="ctr"/>
          <a:lstStyle/>
          <a:p>
            <a:endParaRPr lang="sr-Latn-CS"/>
          </a:p>
        </p:txBody>
      </p:sp>
      <p:sp>
        <p:nvSpPr>
          <p:cNvPr id="9250" name="Rectangle 36"/>
          <p:cNvSpPr>
            <a:spLocks noChangeArrowheads="1"/>
          </p:cNvSpPr>
          <p:nvPr/>
        </p:nvSpPr>
        <p:spPr bwMode="auto">
          <a:xfrm>
            <a:off x="323528" y="1447800"/>
            <a:ext cx="8287072" cy="1477970"/>
          </a:xfrm>
          <a:prstGeom prst="rect">
            <a:avLst/>
          </a:prstGeom>
          <a:noFill/>
          <a:ln w="9525">
            <a:noFill/>
            <a:miter lim="800000"/>
            <a:headEnd/>
            <a:tailEnd/>
          </a:ln>
        </p:spPr>
        <p:txBody>
          <a:bodyPr wrap="square" lIns="92075" tIns="46038" rIns="92075" bIns="46038">
            <a:spAutoFit/>
          </a:bodyPr>
          <a:lstStyle/>
          <a:p>
            <a:pPr marL="285750" indent="-285750">
              <a:lnSpc>
                <a:spcPct val="90000"/>
              </a:lnSpc>
              <a:spcBef>
                <a:spcPct val="30000"/>
              </a:spcBef>
              <a:buClr>
                <a:schemeClr val="tx2"/>
              </a:buClr>
              <a:buFont typeface="Monotype Sorts" pitchFamily="2" charset="2"/>
              <a:buNone/>
            </a:pPr>
            <a:r>
              <a:rPr lang="en-US" b="1" dirty="0"/>
              <a:t>Classification </a:t>
            </a:r>
            <a:r>
              <a:rPr lang="sr-Latn-CS" b="1" dirty="0"/>
              <a:t>(</a:t>
            </a:r>
            <a:r>
              <a:rPr lang="en-US" b="1" dirty="0"/>
              <a:t>Supervised learning</a:t>
            </a:r>
            <a:r>
              <a:rPr lang="sr-Latn-CS" b="1" dirty="0"/>
              <a:t>)</a:t>
            </a:r>
            <a:r>
              <a:rPr lang="en-US" b="1" dirty="0"/>
              <a:t>: </a:t>
            </a:r>
          </a:p>
          <a:p>
            <a:pPr marL="285750" indent="-285750">
              <a:lnSpc>
                <a:spcPct val="90000"/>
              </a:lnSpc>
              <a:spcBef>
                <a:spcPct val="30000"/>
              </a:spcBef>
              <a:buClr>
                <a:schemeClr val="tx2"/>
              </a:buClr>
              <a:buFont typeface="Monotype Sorts" pitchFamily="2" charset="2"/>
              <a:buNone/>
            </a:pPr>
            <a:r>
              <a:rPr lang="en-US" b="1" dirty="0"/>
              <a:t>Learns a method for predicting the instance class from pre-labeled (classified)  instances</a:t>
            </a:r>
            <a:endParaRPr lang="sr-Latn-CS" b="1" dirty="0"/>
          </a:p>
          <a:p>
            <a:r>
              <a:rPr lang="sr-Latn-CS" b="1" dirty="0">
                <a:solidFill>
                  <a:srgbClr val="009900"/>
                </a:solidFill>
              </a:rPr>
              <a:t>Many authors </a:t>
            </a:r>
            <a:r>
              <a:rPr lang="en-US" b="1" dirty="0">
                <a:solidFill>
                  <a:srgbClr val="009900"/>
                </a:solidFill>
              </a:rPr>
              <a:t>categorize any method that requires information,</a:t>
            </a:r>
            <a:r>
              <a:rPr lang="sr-Latn-CS" b="1" dirty="0">
                <a:solidFill>
                  <a:srgbClr val="009900"/>
                </a:solidFill>
              </a:rPr>
              <a:t> </a:t>
            </a:r>
            <a:r>
              <a:rPr lang="en-US" b="1" dirty="0">
                <a:solidFill>
                  <a:srgbClr val="009900"/>
                </a:solidFill>
              </a:rPr>
              <a:t>other than the data, as </a:t>
            </a:r>
            <a:r>
              <a:rPr lang="sr-Latn-CS" b="1" dirty="0">
                <a:solidFill>
                  <a:srgbClr val="009900"/>
                </a:solidFill>
              </a:rPr>
              <a:t>“</a:t>
            </a:r>
            <a:r>
              <a:rPr lang="en-US" b="1" dirty="0">
                <a:solidFill>
                  <a:srgbClr val="009900"/>
                </a:solidFill>
              </a:rPr>
              <a:t>supervised"</a:t>
            </a:r>
          </a:p>
        </p:txBody>
      </p:sp>
      <p:sp>
        <p:nvSpPr>
          <p:cNvPr id="9251" name="Rectangle 41"/>
          <p:cNvSpPr>
            <a:spLocks noChangeArrowheads="1"/>
          </p:cNvSpPr>
          <p:nvPr/>
        </p:nvSpPr>
        <p:spPr bwMode="auto">
          <a:xfrm>
            <a:off x="4114800" y="3933056"/>
            <a:ext cx="914400" cy="2362200"/>
          </a:xfrm>
          <a:prstGeom prst="rect">
            <a:avLst/>
          </a:prstGeom>
          <a:solidFill>
            <a:schemeClr val="accent2">
              <a:alpha val="30980"/>
            </a:schemeClr>
          </a:solidFill>
          <a:ln w="9525">
            <a:solidFill>
              <a:schemeClr val="tx1"/>
            </a:solidFill>
            <a:miter lim="800000"/>
            <a:headEnd type="none" w="sm" len="sm"/>
            <a:tailEnd type="none" w="sm" len="sm"/>
          </a:ln>
        </p:spPr>
        <p:txBody>
          <a:bodyPr wrap="none" anchor="ctr"/>
          <a:lstStyle/>
          <a:p>
            <a:endParaRPr lang="sr-Latn-CS"/>
          </a:p>
        </p:txBody>
      </p:sp>
      <p:sp>
        <p:nvSpPr>
          <p:cNvPr id="9252" name="Rectangle 43"/>
          <p:cNvSpPr>
            <a:spLocks noChangeArrowheads="1"/>
          </p:cNvSpPr>
          <p:nvPr/>
        </p:nvSpPr>
        <p:spPr bwMode="auto">
          <a:xfrm>
            <a:off x="1600200" y="4999856"/>
            <a:ext cx="1219200" cy="1295400"/>
          </a:xfrm>
          <a:prstGeom prst="rect">
            <a:avLst/>
          </a:prstGeom>
          <a:solidFill>
            <a:schemeClr val="accent2">
              <a:alpha val="30980"/>
            </a:schemeClr>
          </a:solidFill>
          <a:ln w="9525" algn="ctr">
            <a:solidFill>
              <a:schemeClr val="tx1"/>
            </a:solidFill>
            <a:miter lim="800000"/>
            <a:headEnd type="none" w="sm" len="sm"/>
            <a:tailEnd type="none" w="sm" len="sm"/>
          </a:ln>
        </p:spPr>
        <p:txBody>
          <a:bodyPr wrap="none" anchor="ctr"/>
          <a:lstStyle/>
          <a:p>
            <a:endParaRPr lang="sr-Latn-CS"/>
          </a:p>
        </p:txBody>
      </p:sp>
      <p:sp>
        <p:nvSpPr>
          <p:cNvPr id="37"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Classification vs. clustering</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8" name="Footer Placeholder 3"/>
          <p:cNvSpPr>
            <a:spLocks noGrp="1"/>
          </p:cNvSpPr>
          <p:nvPr>
            <p:ph type="ftr" sz="quarter" idx="11"/>
          </p:nvPr>
        </p:nvSpPr>
        <p:spPr>
          <a:xfrm>
            <a:off x="2771800" y="6546850"/>
            <a:ext cx="3600450" cy="311150"/>
          </a:xfrm>
          <a:noFill/>
        </p:spPr>
        <p:txBody>
          <a:bodyPr/>
          <a:lstStyle/>
          <a:p>
            <a:r>
              <a:rPr lang="sr-Latn-CS" dirty="0"/>
              <a:t>Petnica, ju</a:t>
            </a:r>
            <a:r>
              <a:rPr lang="en-US" dirty="0"/>
              <a:t>l1</a:t>
            </a:r>
            <a:r>
              <a:rPr lang="sr-Latn-CS" dirty="0"/>
              <a:t>5</a:t>
            </a:r>
            <a:endParaRPr lang="en-US" dirty="0"/>
          </a:p>
        </p:txBody>
      </p:sp>
    </p:spTree>
  </p:cSld>
  <p:clrMapOvr>
    <a:masterClrMapping/>
  </p:clrMapOvr>
  <p:transition spd="slow">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1360512" y="1857364"/>
            <a:ext cx="6019800" cy="2209800"/>
          </a:xfrm>
        </p:spPr>
        <p:txBody>
          <a:bodyPr/>
          <a:lstStyle/>
          <a:p>
            <a:pPr eaLnBrk="1" hangingPunct="1"/>
            <a:r>
              <a:rPr lang="sr-Latn-CS" b="1" dirty="0"/>
              <a:t>Updating the center of a tree</a:t>
            </a:r>
            <a:br>
              <a:rPr lang="sr-Latn-CS" b="1" dirty="0"/>
            </a:br>
            <a:endParaRPr lang="en-US" b="1" dirty="0"/>
          </a:p>
        </p:txBody>
      </p:sp>
    </p:spTree>
  </p:cSld>
  <p:clrMapOvr>
    <a:masterClrMapping/>
  </p:clrMapOvr>
  <p:transition spd="slow">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827584" y="476672"/>
            <a:ext cx="6019800" cy="2209800"/>
          </a:xfrm>
        </p:spPr>
        <p:txBody>
          <a:bodyPr/>
          <a:lstStyle/>
          <a:p>
            <a:pPr eaLnBrk="1" hangingPunct="1"/>
            <a:r>
              <a:rPr lang="sr-Latn-CS" b="1" dirty="0"/>
              <a:t/>
            </a:r>
            <a:br>
              <a:rPr lang="sr-Latn-CS" b="1" dirty="0"/>
            </a:br>
            <a:endParaRPr lang="en-US" b="1" dirty="0"/>
          </a:p>
        </p:txBody>
      </p:sp>
      <p:sp>
        <p:nvSpPr>
          <p:cNvPr id="3" name="Rectangle 2"/>
          <p:cNvSpPr/>
          <p:nvPr/>
        </p:nvSpPr>
        <p:spPr>
          <a:xfrm>
            <a:off x="395536" y="1779687"/>
            <a:ext cx="7848872" cy="5078313"/>
          </a:xfrm>
          <a:prstGeom prst="rect">
            <a:avLst/>
          </a:prstGeom>
        </p:spPr>
        <p:txBody>
          <a:bodyPr wrap="square">
            <a:spAutoFit/>
          </a:bodyPr>
          <a:lstStyle/>
          <a:p>
            <a:r>
              <a:rPr lang="sr-Latn-CS" dirty="0"/>
              <a:t>public static void center(/*double [,]*/ List&lt;List&lt;double&gt;&gt; cost,out int C )</a:t>
            </a:r>
          </a:p>
          <a:p>
            <a:r>
              <a:rPr lang="sr-Latn-CS" dirty="0"/>
              <a:t>        {</a:t>
            </a:r>
          </a:p>
          <a:p>
            <a:r>
              <a:rPr lang="sr-Latn-CS" dirty="0"/>
              <a:t>            int i;</a:t>
            </a:r>
          </a:p>
          <a:p>
            <a:r>
              <a:rPr lang="sr-Latn-CS" dirty="0"/>
              <a:t>            int tempcenter=0;</a:t>
            </a:r>
          </a:p>
          <a:p>
            <a:r>
              <a:rPr lang="sr-Latn-CS" dirty="0"/>
              <a:t>            bool find=false;</a:t>
            </a:r>
          </a:p>
          <a:p>
            <a:r>
              <a:rPr lang="sr-Latn-CS" dirty="0"/>
              <a:t>            double path;             </a:t>
            </a:r>
          </a:p>
          <a:p>
            <a:r>
              <a:rPr lang="sr-Latn-CS" dirty="0"/>
              <a:t>            i=0;</a:t>
            </a:r>
          </a:p>
          <a:p>
            <a:r>
              <a:rPr lang="sr-Latn-CS" dirty="0"/>
              <a:t>            path=w1[0];</a:t>
            </a:r>
          </a:p>
          <a:p>
            <a:r>
              <a:rPr lang="sr-Latn-CS" dirty="0"/>
              <a:t>            while (! find)</a:t>
            </a:r>
          </a:p>
          <a:p>
            <a:r>
              <a:rPr lang="sr-Latn-CS" dirty="0"/>
              <a:t>            {</a:t>
            </a:r>
          </a:p>
          <a:p>
            <a:r>
              <a:rPr lang="sr-Latn-CS" dirty="0"/>
              <a:t>                tempcenter=i;</a:t>
            </a:r>
          </a:p>
          <a:p>
            <a:r>
              <a:rPr lang="sr-Latn-CS" dirty="0"/>
              <a:t>                i=p[i];</a:t>
            </a:r>
          </a:p>
          <a:p>
            <a:r>
              <a:rPr lang="sr-Latn-CS" dirty="0"/>
              <a:t>                path+=cost[i][tempcenter];</a:t>
            </a:r>
          </a:p>
          <a:p>
            <a:r>
              <a:rPr lang="sr-Latn-CS" dirty="0"/>
              <a:t>                find=(w[tempcenter]&lt;=path);</a:t>
            </a:r>
          </a:p>
          <a:p>
            <a:r>
              <a:rPr lang="sr-Latn-CS" dirty="0"/>
              <a:t>             }</a:t>
            </a:r>
          </a:p>
          <a:p>
            <a:r>
              <a:rPr lang="sr-Latn-CS" dirty="0"/>
              <a:t>            C=tempcenter;</a:t>
            </a:r>
          </a:p>
          <a:p>
            <a:r>
              <a:rPr lang="sr-Latn-CS" dirty="0"/>
              <a:t>            if (path&lt;w[tempcenter]) C=i; </a:t>
            </a:r>
          </a:p>
          <a:p>
            <a:r>
              <a:rPr lang="sr-Latn-CS" dirty="0"/>
              <a:t>        }</a:t>
            </a:r>
          </a:p>
        </p:txBody>
      </p:sp>
      <p:sp>
        <p:nvSpPr>
          <p:cNvPr id="4"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400" kern="0" noProof="1">
                <a:solidFill>
                  <a:schemeClr val="bg2"/>
                </a:solidFill>
                <a:effectLst>
                  <a:outerShdw blurRad="38100" dist="38100" dir="2700000" algn="tl">
                    <a:srgbClr val="C0C0C0"/>
                  </a:outerShdw>
                </a:effectLst>
                <a:latin typeface="+mj-lt"/>
                <a:ea typeface="+mj-ea"/>
                <a:cs typeface="+mj-cs"/>
              </a:rPr>
              <a:t>Center</a:t>
            </a:r>
            <a:endParaRPr kumimoji="0" lang="sr-Latn-CS" sz="3400" b="0" i="0" u="none" strike="noStrike" kern="0" cap="none" spc="0" normalizeH="0" baseline="0" noProof="1">
              <a:ln>
                <a:noFill/>
              </a:ln>
              <a:solidFill>
                <a:schemeClr val="bg2"/>
              </a:solidFill>
              <a:effectLst>
                <a:outerShdw blurRad="38100" dist="38100" dir="2700000" algn="tl">
                  <a:srgbClr val="C0C0C0"/>
                </a:outerShdw>
              </a:effectLst>
              <a:uLnTx/>
              <a:uFillTx/>
              <a:latin typeface="+mj-lt"/>
              <a:ea typeface="+mj-ea"/>
              <a:cs typeface="+mj-cs"/>
            </a:endParaRPr>
          </a:p>
        </p:txBody>
      </p:sp>
      <p:sp>
        <p:nvSpPr>
          <p:cNvPr id="5" name="Rectangle 6"/>
          <p:cNvSpPr>
            <a:spLocks noChangeArrowheads="1"/>
          </p:cNvSpPr>
          <p:nvPr/>
        </p:nvSpPr>
        <p:spPr bwMode="auto">
          <a:xfrm>
            <a:off x="467544" y="692696"/>
            <a:ext cx="8676456"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sr-Latn-CS" sz="1950" b="1" i="1" dirty="0"/>
              <a:t>Definitions</a:t>
            </a:r>
            <a:r>
              <a:rPr lang="en-US" sz="1950" dirty="0"/>
              <a:t>: </a:t>
            </a:r>
            <a:r>
              <a:rPr lang="en-US" sz="2000" dirty="0"/>
              <a:t>For any tree </a:t>
            </a:r>
            <a:r>
              <a:rPr lang="en-US" sz="2000" b="1" i="1" dirty="0">
                <a:latin typeface="Cambria Math" pitchFamily="18" charset="0"/>
                <a:ea typeface="Cambria Math" pitchFamily="18" charset="0"/>
              </a:rPr>
              <a:t>T</a:t>
            </a:r>
            <a:r>
              <a:rPr lang="en-US" sz="2000" i="1" dirty="0"/>
              <a:t> and node </a:t>
            </a:r>
            <a:r>
              <a:rPr lang="en-US" sz="2000" b="1" i="1" dirty="0"/>
              <a:t>v</a:t>
            </a:r>
            <a:r>
              <a:rPr lang="en-US" sz="2000" i="1" dirty="0"/>
              <a:t> let </a:t>
            </a:r>
            <a:r>
              <a:rPr lang="en-US" sz="2000" b="1" dirty="0" err="1">
                <a:latin typeface="Cambria Math" pitchFamily="18" charset="0"/>
                <a:ea typeface="Cambria Math" pitchFamily="18" charset="0"/>
              </a:rPr>
              <a:t>h</a:t>
            </a:r>
            <a:r>
              <a:rPr lang="en-US" sz="2000" b="1" baseline="-25000" dirty="0" err="1">
                <a:latin typeface="Cambria Math" pitchFamily="18" charset="0"/>
                <a:ea typeface="Cambria Math" pitchFamily="18" charset="0"/>
              </a:rPr>
              <a:t>v</a:t>
            </a:r>
            <a:r>
              <a:rPr lang="en-US" sz="2000" b="1" dirty="0">
                <a:latin typeface="Cambria Math" pitchFamily="18" charset="0"/>
                <a:ea typeface="Cambria Math" pitchFamily="18" charset="0"/>
              </a:rPr>
              <a:t>(T)</a:t>
            </a:r>
            <a:r>
              <a:rPr lang="en-US" sz="2000" i="1" dirty="0"/>
              <a:t> denote the length of the longest path from </a:t>
            </a:r>
            <a:r>
              <a:rPr lang="en-US" sz="2000" b="1" i="1" dirty="0"/>
              <a:t>v</a:t>
            </a:r>
            <a:r>
              <a:rPr lang="en-US" sz="2000" i="1" dirty="0"/>
              <a:t> in </a:t>
            </a:r>
            <a:r>
              <a:rPr lang="en-US" sz="2000" b="1" i="1" dirty="0">
                <a:latin typeface="Cambria Math" pitchFamily="18" charset="0"/>
                <a:ea typeface="Cambria Math" pitchFamily="18" charset="0"/>
              </a:rPr>
              <a:t>T</a:t>
            </a:r>
            <a:r>
              <a:rPr lang="en-US" sz="2000" dirty="0"/>
              <a:t> </a:t>
            </a:r>
            <a:r>
              <a:rPr lang="en-US" sz="2000" i="1" dirty="0"/>
              <a:t>. A center is a node </a:t>
            </a:r>
            <a:r>
              <a:rPr lang="en-US" sz="2000" b="1" i="1" dirty="0"/>
              <a:t>v</a:t>
            </a:r>
            <a:r>
              <a:rPr lang="en-US" sz="2000" i="1" dirty="0"/>
              <a:t> minimizing </a:t>
            </a:r>
            <a:r>
              <a:rPr lang="en-US" sz="2000" b="1" dirty="0" err="1">
                <a:latin typeface="Cambria Math" pitchFamily="18" charset="0"/>
                <a:ea typeface="Cambria Math" pitchFamily="18" charset="0"/>
              </a:rPr>
              <a:t>h</a:t>
            </a:r>
            <a:r>
              <a:rPr lang="en-US" sz="2000" b="1" baseline="-25000" dirty="0" err="1">
                <a:latin typeface="Cambria Math" pitchFamily="18" charset="0"/>
                <a:ea typeface="Cambria Math" pitchFamily="18" charset="0"/>
              </a:rPr>
              <a:t>v</a:t>
            </a:r>
            <a:r>
              <a:rPr lang="en-US" sz="2000" b="1" dirty="0">
                <a:latin typeface="Cambria Math" pitchFamily="18" charset="0"/>
                <a:ea typeface="Cambria Math" pitchFamily="18" charset="0"/>
              </a:rPr>
              <a:t>(T)</a:t>
            </a:r>
            <a:r>
              <a:rPr lang="en-US" sz="2000" i="1" dirty="0"/>
              <a:t>.</a:t>
            </a:r>
            <a:endParaRPr lang="sr-Latn-CS" sz="1950" dirty="0">
              <a:solidFill>
                <a:srgbClr val="333399"/>
              </a:solidFill>
              <a:latin typeface="Arial Rounded MT Bold" pitchFamily="34" charset="0"/>
            </a:endParaRPr>
          </a:p>
          <a:p>
            <a:endParaRPr lang="sr-Latn-CS" dirty="0">
              <a:solidFill>
                <a:srgbClr val="009900"/>
              </a:solidFill>
              <a:latin typeface="Arial Rounded MT Bold" pitchFamily="34" charset="0"/>
            </a:endParaRPr>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dirty="0">
              <a:solidFill>
                <a:srgbClr val="0080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80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80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Straight Arrow Connector 22"/>
          <p:cNvCxnSpPr/>
          <p:nvPr/>
        </p:nvCxnSpPr>
        <p:spPr>
          <a:xfrm flipV="1">
            <a:off x="6732240" y="2132856"/>
            <a:ext cx="216024" cy="504056"/>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7452320" y="1268760"/>
            <a:ext cx="0" cy="504056"/>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7452320" y="1772816"/>
            <a:ext cx="249800" cy="432048"/>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7452320" y="1772816"/>
            <a:ext cx="969880" cy="360040"/>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60418" name="Rectangle 2"/>
          <p:cNvSpPr>
            <a:spLocks noGrp="1" noChangeArrowheads="1"/>
          </p:cNvSpPr>
          <p:nvPr>
            <p:ph type="title"/>
          </p:nvPr>
        </p:nvSpPr>
        <p:spPr>
          <a:xfrm>
            <a:off x="251520" y="44624"/>
            <a:ext cx="8229600" cy="503238"/>
          </a:xfrm>
        </p:spPr>
        <p:txBody>
          <a:bodyPr/>
          <a:lstStyle/>
          <a:p>
            <a:pPr algn="ctr" eaLnBrk="1" hangingPunct="1">
              <a:defRPr/>
            </a:pPr>
            <a:r>
              <a:rPr lang="sr-Latn-CS" sz="3400" dirty="0">
                <a:solidFill>
                  <a:schemeClr val="bg2"/>
                </a:solidFill>
                <a:effectLst>
                  <a:outerShdw blurRad="38100" dist="38100" dir="2700000" algn="tl">
                    <a:srgbClr val="C0C0C0"/>
                  </a:outerShdw>
                </a:effectLst>
              </a:rPr>
              <a:t>Topological trees</a:t>
            </a:r>
          </a:p>
        </p:txBody>
      </p:sp>
      <p:sp>
        <p:nvSpPr>
          <p:cNvPr id="54275" name="Date Placeholder 5"/>
          <p:cNvSpPr>
            <a:spLocks noGrp="1"/>
          </p:cNvSpPr>
          <p:nvPr>
            <p:ph type="dt" sz="quarter" idx="10"/>
          </p:nvPr>
        </p:nvSpPr>
        <p:spPr>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62</a:t>
            </a:fld>
            <a:endParaRPr lang="en-US" dirty="0"/>
          </a:p>
        </p:txBody>
      </p:sp>
      <p:sp>
        <p:nvSpPr>
          <p:cNvPr id="15" name="Footer Placeholder 3"/>
          <p:cNvSpPr>
            <a:spLocks noGrp="1"/>
          </p:cNvSpPr>
          <p:nvPr>
            <p:ph type="ftr" sz="quarter" idx="11"/>
          </p:nvPr>
        </p:nvSpPr>
        <p:spPr>
          <a:xfrm>
            <a:off x="2771775" y="6408738"/>
            <a:ext cx="3600450" cy="311150"/>
          </a:xfrm>
          <a:noFill/>
        </p:spPr>
        <p:txBody>
          <a:bodyPr/>
          <a:lstStyle/>
          <a:p>
            <a:r>
              <a:rPr lang="sr-Latn-CS" dirty="0"/>
              <a:t>Kragujevac, ju</a:t>
            </a:r>
            <a:r>
              <a:rPr lang="en-US" dirty="0"/>
              <a:t>l</a:t>
            </a:r>
            <a:r>
              <a:rPr lang="sr-Latn-CS" dirty="0"/>
              <a:t> </a:t>
            </a:r>
            <a:r>
              <a:rPr lang="en-US" dirty="0"/>
              <a:t>14</a:t>
            </a:r>
          </a:p>
        </p:txBody>
      </p:sp>
      <p:sp>
        <p:nvSpPr>
          <p:cNvPr id="17" name="Rectangle 6"/>
          <p:cNvSpPr>
            <a:spLocks noChangeArrowheads="1"/>
          </p:cNvSpPr>
          <p:nvPr/>
        </p:nvSpPr>
        <p:spPr bwMode="auto">
          <a:xfrm>
            <a:off x="0" y="692696"/>
            <a:ext cx="6948264" cy="792088"/>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sr-Latn-CS" sz="1950" b="1" i="1" dirty="0"/>
              <a:t>Definitions</a:t>
            </a:r>
            <a:r>
              <a:rPr lang="en-US" sz="1950" dirty="0"/>
              <a:t>: </a:t>
            </a:r>
            <a:r>
              <a:rPr lang="en-US" sz="1900" dirty="0"/>
              <a:t>A top tree is de</a:t>
            </a:r>
            <a:r>
              <a:rPr lang="sr-Latn-CS" sz="1900" dirty="0"/>
              <a:t>fi</a:t>
            </a:r>
            <a:r>
              <a:rPr lang="en-US" sz="1900" dirty="0" err="1"/>
              <a:t>ned</a:t>
            </a:r>
            <a:r>
              <a:rPr lang="en-US" sz="1900" dirty="0"/>
              <a:t> based on a pair consisting of a tree </a:t>
            </a:r>
            <a:r>
              <a:rPr lang="en-US" sz="1900" b="1" i="1" dirty="0">
                <a:latin typeface="Cambria Math" pitchFamily="18" charset="0"/>
                <a:ea typeface="Cambria Math" pitchFamily="18" charset="0"/>
              </a:rPr>
              <a:t>T</a:t>
            </a:r>
            <a:r>
              <a:rPr lang="en-US" sz="1900" dirty="0"/>
              <a:t> and a set </a:t>
            </a:r>
            <a:r>
              <a:rPr lang="en-US" sz="1900" dirty="0">
                <a:latin typeface="Cambria Math"/>
                <a:ea typeface="Cambria Math"/>
              </a:rPr>
              <a:t>𝟃</a:t>
            </a:r>
            <a:r>
              <a:rPr lang="en-US" sz="1900" b="1" i="1" dirty="0">
                <a:latin typeface="Cambria Math" pitchFamily="18" charset="0"/>
                <a:ea typeface="Cambria Math" pitchFamily="18" charset="0"/>
              </a:rPr>
              <a:t>T</a:t>
            </a:r>
            <a:r>
              <a:rPr lang="sr-Latn-CS" sz="1900" i="1" dirty="0"/>
              <a:t> </a:t>
            </a:r>
            <a:r>
              <a:rPr lang="en-US" sz="1900" dirty="0"/>
              <a:t>of at most </a:t>
            </a:r>
            <a:r>
              <a:rPr lang="sr-Latn-CS" sz="1900" dirty="0"/>
              <a:t>two</a:t>
            </a:r>
            <a:r>
              <a:rPr lang="en-US" sz="1900" dirty="0"/>
              <a:t> nodes from </a:t>
            </a:r>
            <a:r>
              <a:rPr lang="en-US" sz="1900" b="1" i="1" dirty="0">
                <a:latin typeface="Cambria Math" pitchFamily="18" charset="0"/>
                <a:ea typeface="Cambria Math" pitchFamily="18" charset="0"/>
              </a:rPr>
              <a:t>T</a:t>
            </a:r>
            <a:r>
              <a:rPr lang="sr-Latn-CS" sz="1900" i="1" dirty="0"/>
              <a:t> (</a:t>
            </a:r>
            <a:r>
              <a:rPr lang="en-US" sz="1900" i="1" dirty="0"/>
              <a:t>called external boundary nodes</a:t>
            </a:r>
            <a:r>
              <a:rPr lang="sr-Latn-CS" sz="1900" i="1" dirty="0"/>
              <a:t>).</a:t>
            </a:r>
          </a:p>
          <a:p>
            <a:pPr marL="342900" indent="-342900">
              <a:spcBef>
                <a:spcPct val="20000"/>
              </a:spcBef>
              <a:buClr>
                <a:schemeClr val="bg2"/>
              </a:buClr>
              <a:buSzPct val="75000"/>
              <a:buFont typeface="Wingdings" pitchFamily="2" charset="2"/>
              <a:buChar char="n"/>
            </a:pPr>
            <a:r>
              <a:rPr lang="sr-Latn-CS" sz="1900" dirty="0"/>
              <a:t>For a given pair  (</a:t>
            </a:r>
            <a:r>
              <a:rPr lang="en-US" sz="1900" b="1" i="1" dirty="0">
                <a:latin typeface="Cambria Math" pitchFamily="18" charset="0"/>
                <a:ea typeface="Cambria Math" pitchFamily="18" charset="0"/>
              </a:rPr>
              <a:t>T</a:t>
            </a:r>
            <a:r>
              <a:rPr lang="sr-Latn-CS" sz="1900" b="1" dirty="0">
                <a:latin typeface="Cambria Math" pitchFamily="18" charset="0"/>
                <a:ea typeface="Cambria Math" pitchFamily="18" charset="0"/>
              </a:rPr>
              <a:t>,</a:t>
            </a:r>
            <a:r>
              <a:rPr lang="en-US" sz="1900" b="1" dirty="0">
                <a:latin typeface="Cambria Math" pitchFamily="18" charset="0"/>
                <a:ea typeface="Cambria Math" pitchFamily="18" charset="0"/>
              </a:rPr>
              <a:t> </a:t>
            </a:r>
            <a:r>
              <a:rPr lang="en-US" sz="1900" dirty="0">
                <a:latin typeface="Cambria Math"/>
                <a:ea typeface="Cambria Math"/>
              </a:rPr>
              <a:t>𝟃</a:t>
            </a:r>
            <a:r>
              <a:rPr lang="en-US" sz="1900" b="1" i="1" dirty="0">
                <a:latin typeface="Cambria Math" pitchFamily="18" charset="0"/>
                <a:ea typeface="Cambria Math" pitchFamily="18" charset="0"/>
              </a:rPr>
              <a:t>T</a:t>
            </a:r>
            <a:r>
              <a:rPr lang="sr-Latn-CS" sz="1900" dirty="0"/>
              <a:t>), any </a:t>
            </a:r>
            <a:r>
              <a:rPr lang="en-US" sz="1900" dirty="0"/>
              <a:t>connected </a:t>
            </a:r>
            <a:r>
              <a:rPr lang="en-US" sz="1900" dirty="0" err="1"/>
              <a:t>subtree</a:t>
            </a:r>
            <a:r>
              <a:rPr lang="en-US" sz="1900" dirty="0"/>
              <a:t> </a:t>
            </a:r>
            <a:r>
              <a:rPr lang="en-US" sz="1900" b="1" dirty="0">
                <a:latin typeface="Cambria" pitchFamily="18" charset="0"/>
              </a:rPr>
              <a:t>C</a:t>
            </a:r>
            <a:r>
              <a:rPr lang="en-US" sz="1900" dirty="0"/>
              <a:t> of </a:t>
            </a:r>
            <a:r>
              <a:rPr lang="en-US" sz="1900" b="1" i="1" dirty="0">
                <a:latin typeface="Cambria Math" pitchFamily="18" charset="0"/>
                <a:ea typeface="Cambria Math" pitchFamily="18" charset="0"/>
              </a:rPr>
              <a:t>T</a:t>
            </a:r>
            <a:r>
              <a:rPr lang="en-US" sz="1900" dirty="0"/>
              <a:t> </a:t>
            </a:r>
            <a:r>
              <a:rPr lang="sr-Latn-CS" sz="1900" dirty="0"/>
              <a:t> </a:t>
            </a:r>
            <a:r>
              <a:rPr lang="en-US" sz="1900" dirty="0"/>
              <a:t>has a set </a:t>
            </a:r>
            <a:r>
              <a:rPr lang="en-US" sz="1900" dirty="0">
                <a:latin typeface="Cambria Math"/>
                <a:ea typeface="Cambria Math"/>
              </a:rPr>
              <a:t>𝟃</a:t>
            </a:r>
            <a:r>
              <a:rPr lang="sr-Latn-CS" sz="1900" baseline="-25000" dirty="0"/>
              <a:t>(</a:t>
            </a:r>
            <a:r>
              <a:rPr lang="en-US" sz="1900" b="1" i="1" baseline="-25000" dirty="0">
                <a:latin typeface="Cambria Math" pitchFamily="18" charset="0"/>
                <a:ea typeface="Cambria Math" pitchFamily="18" charset="0"/>
              </a:rPr>
              <a:t>T</a:t>
            </a:r>
            <a:r>
              <a:rPr lang="sr-Latn-CS" sz="1900" b="1" baseline="-25000" dirty="0">
                <a:latin typeface="Cambria Math" pitchFamily="18" charset="0"/>
                <a:ea typeface="Cambria Math" pitchFamily="18" charset="0"/>
              </a:rPr>
              <a:t>,</a:t>
            </a:r>
            <a:r>
              <a:rPr lang="en-US" sz="1900" b="1" baseline="-25000" dirty="0">
                <a:latin typeface="Cambria Math" pitchFamily="18" charset="0"/>
                <a:ea typeface="Cambria Math" pitchFamily="18" charset="0"/>
              </a:rPr>
              <a:t> </a:t>
            </a:r>
            <a:r>
              <a:rPr lang="en-US" sz="1900" baseline="-25000" dirty="0">
                <a:latin typeface="Cambria Math"/>
                <a:ea typeface="Cambria Math"/>
              </a:rPr>
              <a:t>𝟃</a:t>
            </a:r>
            <a:r>
              <a:rPr lang="en-US" sz="1900" b="1" i="1" baseline="-25000" dirty="0">
                <a:latin typeface="Cambria Math" pitchFamily="18" charset="0"/>
                <a:ea typeface="Cambria Math" pitchFamily="18" charset="0"/>
              </a:rPr>
              <a:t>T</a:t>
            </a:r>
            <a:r>
              <a:rPr lang="sr-Latn-CS" sz="1900" baseline="-25000" dirty="0"/>
              <a:t>)</a:t>
            </a:r>
            <a:r>
              <a:rPr lang="sr-Latn-CS" sz="1900" dirty="0"/>
              <a:t> </a:t>
            </a:r>
            <a:r>
              <a:rPr lang="en-US" sz="1900" b="1" dirty="0">
                <a:latin typeface="Cambria" pitchFamily="18" charset="0"/>
              </a:rPr>
              <a:t>C</a:t>
            </a:r>
            <a:r>
              <a:rPr lang="en-US" sz="1900" dirty="0"/>
              <a:t> of </a:t>
            </a:r>
            <a:r>
              <a:rPr lang="en-US" sz="1900" b="1" i="1" dirty="0"/>
              <a:t>boundary nodes </a:t>
            </a:r>
            <a:r>
              <a:rPr lang="en-US" sz="1900" dirty="0"/>
              <a:t>which are the</a:t>
            </a:r>
            <a:r>
              <a:rPr lang="sr-Latn-CS" sz="1900" dirty="0"/>
              <a:t> </a:t>
            </a:r>
            <a:r>
              <a:rPr lang="en-US" sz="1900" dirty="0"/>
              <a:t>nodes of </a:t>
            </a:r>
            <a:r>
              <a:rPr lang="en-US" sz="1900" b="1" dirty="0">
                <a:latin typeface="Cambria" pitchFamily="18" charset="0"/>
              </a:rPr>
              <a:t>C</a:t>
            </a:r>
            <a:r>
              <a:rPr lang="en-US" sz="1900" dirty="0"/>
              <a:t> that are either in </a:t>
            </a:r>
            <a:r>
              <a:rPr lang="en-US" sz="1900" dirty="0">
                <a:latin typeface="Cambria Math"/>
                <a:ea typeface="Cambria Math"/>
              </a:rPr>
              <a:t>𝟃</a:t>
            </a:r>
            <a:r>
              <a:rPr lang="en-US" sz="1900" b="1" i="1" dirty="0">
                <a:latin typeface="Cambria Math" pitchFamily="18" charset="0"/>
                <a:ea typeface="Cambria Math" pitchFamily="18" charset="0"/>
              </a:rPr>
              <a:t>T</a:t>
            </a:r>
            <a:r>
              <a:rPr lang="en-US" sz="1900" dirty="0"/>
              <a:t> </a:t>
            </a:r>
            <a:r>
              <a:rPr lang="sr-Latn-CS" sz="1900" dirty="0"/>
              <a:t> </a:t>
            </a:r>
            <a:r>
              <a:rPr lang="en-US" sz="1900" dirty="0"/>
              <a:t>or incident to an edge in </a:t>
            </a:r>
            <a:r>
              <a:rPr lang="en-US" sz="1900" b="1" i="1" dirty="0">
                <a:latin typeface="Cambria Math" pitchFamily="18" charset="0"/>
                <a:ea typeface="Cambria Math" pitchFamily="18" charset="0"/>
              </a:rPr>
              <a:t>T</a:t>
            </a:r>
            <a:r>
              <a:rPr lang="en-US" sz="1900" dirty="0"/>
              <a:t> </a:t>
            </a:r>
            <a:r>
              <a:rPr lang="sr-Latn-CS" sz="1900" dirty="0"/>
              <a:t> not belonging</a:t>
            </a:r>
            <a:r>
              <a:rPr lang="en-US" sz="1900" dirty="0"/>
              <a:t> </a:t>
            </a:r>
            <a:r>
              <a:rPr lang="en-US" sz="1900" b="1" dirty="0">
                <a:latin typeface="Cambria" pitchFamily="18" charset="0"/>
              </a:rPr>
              <a:t>C</a:t>
            </a:r>
            <a:r>
              <a:rPr lang="en-US" sz="1900" dirty="0"/>
              <a:t>.</a:t>
            </a:r>
            <a:endParaRPr lang="sr-Latn-CS" sz="1900" dirty="0"/>
          </a:p>
          <a:p>
            <a:pPr marL="342900" indent="-342900">
              <a:spcBef>
                <a:spcPct val="20000"/>
              </a:spcBef>
              <a:buClr>
                <a:schemeClr val="bg2"/>
              </a:buClr>
              <a:buSzPct val="75000"/>
              <a:buFont typeface="Wingdings" pitchFamily="2" charset="2"/>
              <a:buChar char="n"/>
            </a:pPr>
            <a:r>
              <a:rPr lang="sr-Latn-CS" sz="1900" dirty="0"/>
              <a:t>The </a:t>
            </a:r>
            <a:r>
              <a:rPr lang="en-US" sz="1900" dirty="0" err="1"/>
              <a:t>subtree</a:t>
            </a:r>
            <a:r>
              <a:rPr lang="en-US" sz="1900" dirty="0"/>
              <a:t> </a:t>
            </a:r>
            <a:r>
              <a:rPr lang="en-US" sz="1900" b="1" dirty="0">
                <a:latin typeface="Cambria" pitchFamily="18" charset="0"/>
              </a:rPr>
              <a:t>C</a:t>
            </a:r>
            <a:r>
              <a:rPr lang="en-US" sz="1900" dirty="0"/>
              <a:t> is called a </a:t>
            </a:r>
            <a:r>
              <a:rPr lang="en-US" sz="1900" b="1" i="1" dirty="0"/>
              <a:t>cluster</a:t>
            </a:r>
            <a:r>
              <a:rPr lang="en-US" sz="1900" dirty="0"/>
              <a:t> of </a:t>
            </a:r>
            <a:r>
              <a:rPr lang="sr-Latn-CS" sz="1900" dirty="0"/>
              <a:t>(</a:t>
            </a:r>
            <a:r>
              <a:rPr lang="en-US" sz="1900" b="1" i="1" dirty="0">
                <a:latin typeface="Cambria Math" pitchFamily="18" charset="0"/>
                <a:ea typeface="Cambria Math" pitchFamily="18" charset="0"/>
              </a:rPr>
              <a:t>T</a:t>
            </a:r>
            <a:r>
              <a:rPr lang="sr-Latn-CS" sz="1900" b="1" dirty="0">
                <a:latin typeface="Cambria Math" pitchFamily="18" charset="0"/>
                <a:ea typeface="Cambria Math" pitchFamily="18" charset="0"/>
              </a:rPr>
              <a:t>,</a:t>
            </a:r>
            <a:r>
              <a:rPr lang="en-US" sz="1900" b="1" dirty="0">
                <a:latin typeface="Cambria Math" pitchFamily="18" charset="0"/>
                <a:ea typeface="Cambria Math" pitchFamily="18" charset="0"/>
              </a:rPr>
              <a:t> </a:t>
            </a:r>
            <a:r>
              <a:rPr lang="en-US" sz="1900" dirty="0">
                <a:latin typeface="Cambria Math"/>
                <a:ea typeface="Cambria Math"/>
              </a:rPr>
              <a:t>𝟃</a:t>
            </a:r>
            <a:r>
              <a:rPr lang="en-US" sz="1900" b="1" i="1" dirty="0">
                <a:latin typeface="Cambria Math" pitchFamily="18" charset="0"/>
                <a:ea typeface="Cambria Math" pitchFamily="18" charset="0"/>
              </a:rPr>
              <a:t>T</a:t>
            </a:r>
            <a:r>
              <a:rPr lang="sr-Latn-CS" sz="1900" dirty="0"/>
              <a:t>)</a:t>
            </a:r>
            <a:r>
              <a:rPr lang="en-US" sz="1900" dirty="0"/>
              <a:t> if it has at most two boundary nodes</a:t>
            </a:r>
            <a:r>
              <a:rPr lang="sr-Latn-CS" sz="1900" dirty="0"/>
              <a:t> (</a:t>
            </a:r>
            <a:r>
              <a:rPr lang="en-US" sz="1900" dirty="0"/>
              <a:t>Then </a:t>
            </a:r>
            <a:r>
              <a:rPr lang="en-US" sz="1900" b="1" i="1" dirty="0">
                <a:latin typeface="Cambria Math" pitchFamily="18" charset="0"/>
                <a:ea typeface="Cambria Math" pitchFamily="18" charset="0"/>
              </a:rPr>
              <a:t>T </a:t>
            </a:r>
            <a:r>
              <a:rPr lang="en-US" sz="1900" i="1" dirty="0"/>
              <a:t>is itself a cluster with </a:t>
            </a:r>
            <a:r>
              <a:rPr lang="en-US" sz="1900" dirty="0">
                <a:latin typeface="Cambria Math"/>
                <a:ea typeface="Cambria Math"/>
              </a:rPr>
              <a:t>𝟃</a:t>
            </a:r>
            <a:r>
              <a:rPr lang="sr-Latn-CS" sz="1900" baseline="-25000" dirty="0"/>
              <a:t>(</a:t>
            </a:r>
            <a:r>
              <a:rPr lang="en-US" sz="1900" b="1" i="1" baseline="-25000" dirty="0">
                <a:latin typeface="Cambria Math" pitchFamily="18" charset="0"/>
                <a:ea typeface="Cambria Math" pitchFamily="18" charset="0"/>
              </a:rPr>
              <a:t>T</a:t>
            </a:r>
            <a:r>
              <a:rPr lang="sr-Latn-CS" sz="1900" b="1" baseline="-25000" dirty="0">
                <a:latin typeface="Cambria Math" pitchFamily="18" charset="0"/>
                <a:ea typeface="Cambria Math" pitchFamily="18" charset="0"/>
              </a:rPr>
              <a:t>,</a:t>
            </a:r>
            <a:r>
              <a:rPr lang="en-US" sz="1900" b="1" baseline="-25000" dirty="0">
                <a:latin typeface="Cambria Math" pitchFamily="18" charset="0"/>
                <a:ea typeface="Cambria Math" pitchFamily="18" charset="0"/>
              </a:rPr>
              <a:t> </a:t>
            </a:r>
            <a:r>
              <a:rPr lang="en-US" sz="1900" baseline="-25000" dirty="0">
                <a:latin typeface="Cambria Math"/>
                <a:ea typeface="Cambria Math"/>
              </a:rPr>
              <a:t>𝟃</a:t>
            </a:r>
            <a:r>
              <a:rPr lang="en-US" sz="1900" b="1" i="1" baseline="-25000" dirty="0">
                <a:latin typeface="Cambria Math" pitchFamily="18" charset="0"/>
                <a:ea typeface="Cambria Math" pitchFamily="18" charset="0"/>
              </a:rPr>
              <a:t>T</a:t>
            </a:r>
            <a:r>
              <a:rPr lang="sr-Latn-CS" sz="1900" baseline="-25000" dirty="0"/>
              <a:t>)</a:t>
            </a:r>
            <a:r>
              <a:rPr lang="sr-Latn-CS" sz="1900" dirty="0"/>
              <a:t> </a:t>
            </a:r>
            <a:r>
              <a:rPr lang="sr-Latn-CS" sz="1900" b="1" i="1" dirty="0">
                <a:latin typeface="Cambria" pitchFamily="18" charset="0"/>
              </a:rPr>
              <a:t>T</a:t>
            </a:r>
            <a:r>
              <a:rPr lang="en-US" sz="1900" i="1" dirty="0"/>
              <a:t> = </a:t>
            </a:r>
            <a:r>
              <a:rPr lang="en-US" sz="1900" dirty="0">
                <a:latin typeface="Cambria Math"/>
                <a:ea typeface="Cambria Math"/>
              </a:rPr>
              <a:t>𝟃</a:t>
            </a:r>
            <a:r>
              <a:rPr lang="sr-Latn-CS" sz="1900" b="1" i="1" dirty="0">
                <a:latin typeface="Cambria" pitchFamily="18" charset="0"/>
              </a:rPr>
              <a:t>T</a:t>
            </a:r>
            <a:r>
              <a:rPr lang="sr-Latn-CS" sz="1900" dirty="0"/>
              <a:t>)</a:t>
            </a:r>
            <a:r>
              <a:rPr lang="en-US" sz="1900" dirty="0"/>
              <a:t>.</a:t>
            </a:r>
            <a:endParaRPr lang="sr-Latn-CS" sz="1900" dirty="0"/>
          </a:p>
          <a:p>
            <a:pPr marL="342900" indent="-342900">
              <a:spcBef>
                <a:spcPct val="20000"/>
              </a:spcBef>
              <a:buClr>
                <a:schemeClr val="bg2"/>
              </a:buClr>
              <a:buSzPct val="75000"/>
              <a:buFont typeface="Wingdings" pitchFamily="2" charset="2"/>
              <a:buChar char="n"/>
            </a:pPr>
            <a:endParaRPr lang="sr-Latn-CS" sz="1950" dirty="0">
              <a:solidFill>
                <a:srgbClr val="333399"/>
              </a:solidFill>
              <a:latin typeface="Arial Rounded MT Bold" pitchFamily="34" charset="0"/>
            </a:endParaRPr>
          </a:p>
          <a:p>
            <a:endParaRPr lang="sr-Latn-CS" dirty="0">
              <a:solidFill>
                <a:srgbClr val="009900"/>
              </a:solidFill>
              <a:latin typeface="Arial Rounded MT Bold" pitchFamily="34" charset="0"/>
            </a:endParaRPr>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dirty="0">
              <a:solidFill>
                <a:srgbClr val="0080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80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80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0099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13" name="Rectangle 6"/>
          <p:cNvSpPr>
            <a:spLocks noChangeArrowheads="1"/>
          </p:cNvSpPr>
          <p:nvPr/>
        </p:nvSpPr>
        <p:spPr bwMode="auto">
          <a:xfrm>
            <a:off x="0" y="4005064"/>
            <a:ext cx="6876256"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1950" dirty="0"/>
              <a:t> </a:t>
            </a:r>
            <a:r>
              <a:rPr lang="en-US" sz="1900" dirty="0"/>
              <a:t>A </a:t>
            </a:r>
            <a:r>
              <a:rPr lang="en-US" sz="1900" i="1" dirty="0"/>
              <a:t>top tree </a:t>
            </a:r>
            <a:r>
              <a:rPr lang="en-US" sz="1900" b="1" dirty="0">
                <a:latin typeface="Cambria Math" pitchFamily="18" charset="0"/>
                <a:ea typeface="Cambria Math" pitchFamily="18" charset="0"/>
              </a:rPr>
              <a:t>𝓣</a:t>
            </a:r>
            <a:r>
              <a:rPr lang="en-US" sz="1900" i="1" dirty="0"/>
              <a:t> over </a:t>
            </a:r>
            <a:r>
              <a:rPr lang="sr-Latn-CS" sz="1900" dirty="0"/>
              <a:t>(</a:t>
            </a:r>
            <a:r>
              <a:rPr lang="en-US" sz="1900" b="1" i="1" dirty="0">
                <a:latin typeface="Cambria Math" pitchFamily="18" charset="0"/>
                <a:ea typeface="Cambria Math" pitchFamily="18" charset="0"/>
              </a:rPr>
              <a:t>T</a:t>
            </a:r>
            <a:r>
              <a:rPr lang="sr-Latn-CS" sz="1900" b="1" dirty="0">
                <a:latin typeface="Cambria Math" pitchFamily="18" charset="0"/>
                <a:ea typeface="Cambria Math" pitchFamily="18" charset="0"/>
              </a:rPr>
              <a:t>,</a:t>
            </a:r>
            <a:r>
              <a:rPr lang="en-US" sz="1900" b="1" dirty="0">
                <a:latin typeface="Cambria Math" pitchFamily="18" charset="0"/>
                <a:ea typeface="Cambria Math" pitchFamily="18" charset="0"/>
              </a:rPr>
              <a:t> </a:t>
            </a:r>
            <a:r>
              <a:rPr lang="en-US" sz="1900" dirty="0">
                <a:latin typeface="Cambria Math"/>
                <a:ea typeface="Cambria Math"/>
              </a:rPr>
              <a:t>𝟃</a:t>
            </a:r>
            <a:r>
              <a:rPr lang="en-US" sz="1900" b="1" i="1" dirty="0">
                <a:latin typeface="Cambria Math" pitchFamily="18" charset="0"/>
                <a:ea typeface="Cambria Math" pitchFamily="18" charset="0"/>
              </a:rPr>
              <a:t>T</a:t>
            </a:r>
            <a:r>
              <a:rPr lang="sr-Latn-CS" sz="1900" dirty="0"/>
              <a:t>)</a:t>
            </a:r>
            <a:r>
              <a:rPr lang="en-US" sz="1900" i="1" dirty="0"/>
              <a:t> is a binary tree such that</a:t>
            </a:r>
            <a:endParaRPr lang="sr-Latn-CS" sz="1900" dirty="0">
              <a:solidFill>
                <a:srgbClr val="333399"/>
              </a:solidFill>
              <a:latin typeface="Arial Rounded MT Bold" pitchFamily="34" charset="0"/>
            </a:endParaRPr>
          </a:p>
          <a:p>
            <a:pPr marL="742950" lvl="1" indent="-285750">
              <a:spcBef>
                <a:spcPct val="20000"/>
              </a:spcBef>
              <a:buClr>
                <a:schemeClr val="accent2"/>
              </a:buClr>
              <a:buSzPct val="80000"/>
              <a:buFont typeface="Wingdings" pitchFamily="2" charset="2"/>
              <a:buChar char="¨"/>
            </a:pPr>
            <a:r>
              <a:rPr lang="en-US" dirty="0"/>
              <a:t>The nodes</a:t>
            </a:r>
            <a:r>
              <a:rPr lang="sr-Latn-CS" dirty="0"/>
              <a:t> </a:t>
            </a:r>
            <a:r>
              <a:rPr lang="sr-Latn-CS" sz="1900" b="1" dirty="0">
                <a:latin typeface="Cambria Math"/>
                <a:ea typeface="Cambria Math"/>
              </a:rPr>
              <a:t>𝓣</a:t>
            </a:r>
            <a:r>
              <a:rPr lang="en-US" dirty="0"/>
              <a:t> of </a:t>
            </a:r>
            <a:r>
              <a:rPr lang="en-US" i="1" dirty="0"/>
              <a:t> are clusters of </a:t>
            </a:r>
            <a:r>
              <a:rPr lang="sr-Latn-CS" dirty="0"/>
              <a:t>(</a:t>
            </a:r>
            <a:r>
              <a:rPr lang="en-US" b="1" i="1" dirty="0">
                <a:latin typeface="Cambria Math" pitchFamily="18" charset="0"/>
                <a:ea typeface="Cambria Math" pitchFamily="18" charset="0"/>
              </a:rPr>
              <a:t>T</a:t>
            </a:r>
            <a:r>
              <a:rPr lang="sr-Latn-CS" b="1" dirty="0">
                <a:latin typeface="Cambria Math" pitchFamily="18" charset="0"/>
                <a:ea typeface="Cambria Math" pitchFamily="18" charset="0"/>
              </a:rPr>
              <a:t>,</a:t>
            </a:r>
            <a:r>
              <a:rPr lang="en-US" b="1" dirty="0">
                <a:latin typeface="Cambria Math" pitchFamily="18" charset="0"/>
                <a:ea typeface="Cambria Math" pitchFamily="18" charset="0"/>
              </a:rPr>
              <a:t> </a:t>
            </a:r>
            <a:r>
              <a:rPr lang="en-US" dirty="0">
                <a:latin typeface="Cambria Math"/>
                <a:ea typeface="Cambria Math"/>
              </a:rPr>
              <a:t>𝟃</a:t>
            </a:r>
            <a:r>
              <a:rPr lang="en-US" b="1" i="1" dirty="0">
                <a:latin typeface="Cambria Math" pitchFamily="18" charset="0"/>
                <a:ea typeface="Cambria Math" pitchFamily="18" charset="0"/>
              </a:rPr>
              <a:t>T</a:t>
            </a:r>
            <a:r>
              <a:rPr lang="sr-Latn-CS" dirty="0"/>
              <a:t>)</a:t>
            </a:r>
          </a:p>
          <a:p>
            <a:pPr marL="742950" lvl="1" indent="-285750">
              <a:spcBef>
                <a:spcPct val="20000"/>
              </a:spcBef>
              <a:buClr>
                <a:schemeClr val="accent2"/>
              </a:buClr>
              <a:buSzPct val="80000"/>
              <a:buFont typeface="Wingdings" pitchFamily="2" charset="2"/>
              <a:buChar char="¨"/>
            </a:pPr>
            <a:r>
              <a:rPr lang="en-US" dirty="0"/>
              <a:t>The root of </a:t>
            </a:r>
            <a:r>
              <a:rPr lang="en-US" b="1" dirty="0">
                <a:latin typeface="Cambria Math" pitchFamily="18" charset="0"/>
                <a:ea typeface="Cambria Math" pitchFamily="18" charset="0"/>
              </a:rPr>
              <a:t>𝓣</a:t>
            </a:r>
            <a:r>
              <a:rPr lang="en-US" i="1" dirty="0"/>
              <a:t> is </a:t>
            </a:r>
            <a:r>
              <a:rPr lang="en-US" b="1" i="1" dirty="0">
                <a:latin typeface="Cambria Math" pitchFamily="18" charset="0"/>
                <a:ea typeface="Cambria Math" pitchFamily="18" charset="0"/>
              </a:rPr>
              <a:t>T</a:t>
            </a:r>
            <a:r>
              <a:rPr lang="en-US" i="1" dirty="0"/>
              <a:t> itself</a:t>
            </a:r>
            <a:endParaRPr lang="sr-Latn-CS" dirty="0"/>
          </a:p>
          <a:p>
            <a:pPr marL="742950" lvl="1" indent="-285750">
              <a:spcBef>
                <a:spcPct val="20000"/>
              </a:spcBef>
              <a:buClr>
                <a:schemeClr val="accent2"/>
              </a:buClr>
              <a:buSzPct val="80000"/>
              <a:buFont typeface="Wingdings" pitchFamily="2" charset="2"/>
              <a:buChar char="¨"/>
            </a:pPr>
            <a:r>
              <a:rPr lang="en-US" dirty="0"/>
              <a:t>If </a:t>
            </a:r>
            <a:r>
              <a:rPr lang="en-US" b="1" dirty="0">
                <a:latin typeface="Cambria" pitchFamily="18" charset="0"/>
              </a:rPr>
              <a:t>C</a:t>
            </a:r>
            <a:r>
              <a:rPr lang="en-US" i="1" dirty="0"/>
              <a:t> is an internal node of </a:t>
            </a:r>
            <a:r>
              <a:rPr lang="en-US" b="1" dirty="0">
                <a:latin typeface="Cambria Math" pitchFamily="18" charset="0"/>
                <a:ea typeface="Cambria Math" pitchFamily="18" charset="0"/>
              </a:rPr>
              <a:t>𝓣</a:t>
            </a:r>
            <a:r>
              <a:rPr lang="en-US" i="1" dirty="0"/>
              <a:t> with children </a:t>
            </a:r>
            <a:r>
              <a:rPr lang="sr-Latn-CS" b="1" i="1" dirty="0">
                <a:latin typeface="Cambria Math" pitchFamily="18" charset="0"/>
                <a:ea typeface="Cambria Math" pitchFamily="18" charset="0"/>
              </a:rPr>
              <a:t>A</a:t>
            </a:r>
            <a:r>
              <a:rPr lang="en-US" i="1" dirty="0"/>
              <a:t> and </a:t>
            </a:r>
            <a:r>
              <a:rPr lang="en-US" b="1" i="1" dirty="0">
                <a:latin typeface="Cambria Math" pitchFamily="18" charset="0"/>
                <a:ea typeface="Cambria Math" pitchFamily="18" charset="0"/>
              </a:rPr>
              <a:t>B</a:t>
            </a:r>
            <a:r>
              <a:rPr lang="en-US" i="1" dirty="0"/>
              <a:t>, then </a:t>
            </a:r>
            <a:r>
              <a:rPr lang="en-US" b="1" dirty="0">
                <a:latin typeface="Cambria" pitchFamily="18" charset="0"/>
              </a:rPr>
              <a:t>C</a:t>
            </a:r>
            <a:r>
              <a:rPr lang="en-US" i="1" dirty="0"/>
              <a:t>=</a:t>
            </a:r>
            <a:r>
              <a:rPr lang="en-US" b="1" i="1" dirty="0">
                <a:latin typeface="Cambria Math" pitchFamily="18" charset="0"/>
                <a:ea typeface="Cambria Math" pitchFamily="18" charset="0"/>
              </a:rPr>
              <a:t>A</a:t>
            </a:r>
            <a:r>
              <a:rPr lang="en-US" b="1" i="1" dirty="0">
                <a:latin typeface="Cambria Math"/>
                <a:ea typeface="Cambria Math"/>
              </a:rPr>
              <a:t>∪</a:t>
            </a:r>
            <a:r>
              <a:rPr lang="en-US" b="1" i="1" dirty="0">
                <a:latin typeface="Cambria Math" pitchFamily="18" charset="0"/>
                <a:ea typeface="Cambria Math" pitchFamily="18" charset="0"/>
              </a:rPr>
              <a:t>B</a:t>
            </a:r>
            <a:r>
              <a:rPr lang="en-US" i="1" dirty="0"/>
              <a:t> and </a:t>
            </a:r>
            <a:r>
              <a:rPr lang="en-US" b="1" i="1" dirty="0">
                <a:latin typeface="Cambria Math" pitchFamily="18" charset="0"/>
                <a:ea typeface="Cambria Math" pitchFamily="18" charset="0"/>
              </a:rPr>
              <a:t>A</a:t>
            </a:r>
            <a:r>
              <a:rPr lang="sr-Latn-CS" b="1" i="1" dirty="0">
                <a:latin typeface="Cambria Math" pitchFamily="18" charset="0"/>
                <a:ea typeface="Cambria Math" pitchFamily="18" charset="0"/>
              </a:rPr>
              <a:t> </a:t>
            </a:r>
            <a:r>
              <a:rPr lang="en-US" dirty="0"/>
              <a:t>and </a:t>
            </a:r>
            <a:r>
              <a:rPr lang="en-US" b="1" i="1" dirty="0">
                <a:latin typeface="Cambria Math" pitchFamily="18" charset="0"/>
                <a:ea typeface="Cambria Math" pitchFamily="18" charset="0"/>
              </a:rPr>
              <a:t>B</a:t>
            </a:r>
            <a:r>
              <a:rPr lang="en-US" i="1" dirty="0"/>
              <a:t> are neighbors, that is they share a single </a:t>
            </a:r>
            <a:r>
              <a:rPr lang="sr-Latn-CS" i="1" dirty="0"/>
              <a:t>vertex</a:t>
            </a:r>
          </a:p>
          <a:p>
            <a:pPr marL="742950" lvl="1" indent="-285750">
              <a:spcBef>
                <a:spcPct val="20000"/>
              </a:spcBef>
              <a:buClr>
                <a:schemeClr val="accent2"/>
              </a:buClr>
              <a:buSzPct val="80000"/>
              <a:buFont typeface="Wingdings" pitchFamily="2" charset="2"/>
              <a:buChar char="¨"/>
            </a:pPr>
            <a:r>
              <a:rPr lang="en-US" dirty="0"/>
              <a:t>The leaves of </a:t>
            </a:r>
            <a:r>
              <a:rPr lang="en-US" b="1" dirty="0">
                <a:latin typeface="Cambria Math" pitchFamily="18" charset="0"/>
                <a:ea typeface="Cambria Math" pitchFamily="18" charset="0"/>
              </a:rPr>
              <a:t>𝓣</a:t>
            </a:r>
            <a:r>
              <a:rPr lang="en-US" i="1" dirty="0"/>
              <a:t> are the edges of </a:t>
            </a:r>
            <a:r>
              <a:rPr lang="en-US" b="1" i="1" dirty="0">
                <a:latin typeface="Cambria Math" pitchFamily="18" charset="0"/>
                <a:ea typeface="Cambria Math" pitchFamily="18" charset="0"/>
              </a:rPr>
              <a:t>T</a:t>
            </a:r>
            <a:endParaRPr lang="sr-Latn-CS" dirty="0"/>
          </a:p>
          <a:p>
            <a:pPr marL="742950" lvl="1" indent="-285750">
              <a:spcBef>
                <a:spcPct val="20000"/>
              </a:spcBef>
              <a:buClr>
                <a:schemeClr val="accent2"/>
              </a:buClr>
              <a:buSzPct val="80000"/>
              <a:buFont typeface="Wingdings" pitchFamily="2" charset="2"/>
              <a:buChar char="¨"/>
            </a:pPr>
            <a:endParaRPr lang="sr-Latn-CS"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
        <p:nvSpPr>
          <p:cNvPr id="11" name="Rectangle 6"/>
          <p:cNvSpPr>
            <a:spLocks noChangeArrowheads="1"/>
          </p:cNvSpPr>
          <p:nvPr/>
        </p:nvSpPr>
        <p:spPr bwMode="auto">
          <a:xfrm>
            <a:off x="7092280" y="692696"/>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sz="2000" b="1" dirty="0">
                <a:solidFill>
                  <a:srgbClr val="002060"/>
                </a:solidFill>
              </a:rPr>
              <a:t>T</a:t>
            </a:r>
            <a:endParaRPr lang="sr-Latn-CS" b="1" dirty="0">
              <a:solidFill>
                <a:srgbClr val="00206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12" name="Rectangle 6"/>
          <p:cNvSpPr>
            <a:spLocks noChangeArrowheads="1"/>
          </p:cNvSpPr>
          <p:nvPr/>
        </p:nvSpPr>
        <p:spPr bwMode="auto">
          <a:xfrm>
            <a:off x="6228184" y="1700808"/>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sr-Latn-CS" b="1" dirty="0">
                <a:solidFill>
                  <a:srgbClr val="C00000"/>
                </a:solidFill>
                <a:latin typeface="Arial Rounded MT Bold" pitchFamily="34" charset="0"/>
              </a:rPr>
              <a:t>C</a:t>
            </a:r>
            <a:endParaRPr lang="sr-Latn-CS" b="1" baseline="-25000" dirty="0">
              <a:solidFill>
                <a:srgbClr val="C0000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cxnSp>
        <p:nvCxnSpPr>
          <p:cNvPr id="14" name="Straight Arrow Connector 13"/>
          <p:cNvCxnSpPr/>
          <p:nvPr/>
        </p:nvCxnSpPr>
        <p:spPr>
          <a:xfrm flipH="1">
            <a:off x="6973656" y="1772816"/>
            <a:ext cx="478664" cy="360040"/>
          </a:xfrm>
          <a:prstGeom prst="straightConnector1">
            <a:avLst/>
          </a:prstGeom>
          <a:ln w="38100">
            <a:solidFill>
              <a:srgbClr val="C00000"/>
            </a:solidFill>
            <a:prstDash val="sysDash"/>
            <a:headEnd type="diamond" w="lg" len="lg"/>
            <a:tailEnd type="diamond"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flipV="1">
            <a:off x="7020272" y="2204864"/>
            <a:ext cx="216024" cy="432048"/>
          </a:xfrm>
          <a:prstGeom prst="straightConnector1">
            <a:avLst/>
          </a:prstGeom>
          <a:ln w="38100">
            <a:solidFill>
              <a:srgbClr val="C00000"/>
            </a:solidFill>
            <a:prstDash val="sysDash"/>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7524328" y="2204864"/>
            <a:ext cx="144016" cy="432048"/>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7740352" y="2204864"/>
            <a:ext cx="216024" cy="432048"/>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8244408" y="2132856"/>
            <a:ext cx="144016" cy="504056"/>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flipV="1">
            <a:off x="8460432" y="2204864"/>
            <a:ext cx="216024" cy="432048"/>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7020272" y="2636912"/>
            <a:ext cx="216024" cy="504056"/>
          </a:xfrm>
          <a:prstGeom prst="straightConnector1">
            <a:avLst/>
          </a:prstGeom>
          <a:ln w="38100">
            <a:solidFill>
              <a:srgbClr val="C00000"/>
            </a:solidFill>
            <a:prstDash val="sysDash"/>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flipV="1">
            <a:off x="7236296" y="2636912"/>
            <a:ext cx="288032" cy="504056"/>
          </a:xfrm>
          <a:prstGeom prst="straightConnector1">
            <a:avLst/>
          </a:prstGeom>
          <a:ln w="38100">
            <a:solidFill>
              <a:srgbClr val="C00000"/>
            </a:solidFill>
            <a:prstDash val="sysDash"/>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51" name="Rectangle 6"/>
          <p:cNvSpPr>
            <a:spLocks noChangeArrowheads="1"/>
          </p:cNvSpPr>
          <p:nvPr/>
        </p:nvSpPr>
        <p:spPr bwMode="auto">
          <a:xfrm>
            <a:off x="7128792" y="3717032"/>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en-US" sz="2000" b="1" dirty="0">
                <a:solidFill>
                  <a:srgbClr val="002060"/>
                </a:solidFill>
              </a:rPr>
              <a:t>T</a:t>
            </a:r>
            <a:endParaRPr lang="sr-Latn-CS" b="1" dirty="0">
              <a:solidFill>
                <a:srgbClr val="002060"/>
              </a:solidFill>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cxnSp>
        <p:nvCxnSpPr>
          <p:cNvPr id="52" name="Straight Arrow Connector 51"/>
          <p:cNvCxnSpPr/>
          <p:nvPr/>
        </p:nvCxnSpPr>
        <p:spPr>
          <a:xfrm flipH="1" flipV="1">
            <a:off x="7452320" y="4293096"/>
            <a:ext cx="288032" cy="504056"/>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7236296" y="4293096"/>
            <a:ext cx="216024" cy="504056"/>
          </a:xfrm>
          <a:prstGeom prst="straightConnector1">
            <a:avLst/>
          </a:prstGeom>
          <a:ln w="38100">
            <a:solidFill>
              <a:srgbClr val="333399"/>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57" name="Rectangle 6"/>
          <p:cNvSpPr>
            <a:spLocks noChangeArrowheads="1"/>
          </p:cNvSpPr>
          <p:nvPr/>
        </p:nvSpPr>
        <p:spPr bwMode="auto">
          <a:xfrm>
            <a:off x="6300192" y="4581128"/>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sr-Latn-CS" b="1" dirty="0">
                <a:latin typeface="Arial Rounded MT Bold" pitchFamily="34" charset="0"/>
              </a:rPr>
              <a:t>C</a:t>
            </a:r>
            <a:r>
              <a:rPr lang="sr-Latn-CS" b="1" baseline="-25000" dirty="0">
                <a:latin typeface="Arial Rounded MT Bold" pitchFamily="34" charset="0"/>
              </a:rPr>
              <a:t>1</a:t>
            </a: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cxnSp>
        <p:nvCxnSpPr>
          <p:cNvPr id="58" name="Straight Arrow Connector 57"/>
          <p:cNvCxnSpPr/>
          <p:nvPr/>
        </p:nvCxnSpPr>
        <p:spPr>
          <a:xfrm flipV="1">
            <a:off x="7524328" y="4941168"/>
            <a:ext cx="0" cy="504056"/>
          </a:xfrm>
          <a:prstGeom prst="straightConnector1">
            <a:avLst/>
          </a:prstGeom>
          <a:ln w="19050">
            <a:solidFill>
              <a:srgbClr val="002060"/>
            </a:solidFill>
            <a:prstDash val="dash"/>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7812360" y="4941168"/>
            <a:ext cx="0" cy="504056"/>
          </a:xfrm>
          <a:prstGeom prst="straightConnector1">
            <a:avLst/>
          </a:prstGeom>
          <a:ln w="19050">
            <a:solidFill>
              <a:srgbClr val="002060"/>
            </a:solidFill>
            <a:prstDash val="dash"/>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V="1">
            <a:off x="7164288" y="5013176"/>
            <a:ext cx="0" cy="504056"/>
          </a:xfrm>
          <a:prstGeom prst="straightConnector1">
            <a:avLst/>
          </a:prstGeom>
          <a:ln w="19050">
            <a:solidFill>
              <a:srgbClr val="002060"/>
            </a:solidFill>
            <a:prstDash val="dash"/>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8748464" y="5373216"/>
            <a:ext cx="0" cy="0"/>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V="1">
            <a:off x="6948264" y="5661248"/>
            <a:ext cx="0" cy="72008"/>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V="1">
            <a:off x="7380312" y="5661248"/>
            <a:ext cx="0" cy="72008"/>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V="1">
            <a:off x="8028384" y="5661248"/>
            <a:ext cx="0" cy="72008"/>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V="1">
            <a:off x="7668344" y="5661248"/>
            <a:ext cx="0" cy="72008"/>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75" name="Rectangle 6"/>
          <p:cNvSpPr>
            <a:spLocks noChangeArrowheads="1"/>
          </p:cNvSpPr>
          <p:nvPr/>
        </p:nvSpPr>
        <p:spPr bwMode="auto">
          <a:xfrm>
            <a:off x="7884368" y="4581128"/>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sr-Latn-CS" b="1" dirty="0">
                <a:latin typeface="Arial Rounded MT Bold" pitchFamily="34" charset="0"/>
              </a:rPr>
              <a:t>C</a:t>
            </a:r>
            <a:r>
              <a:rPr lang="sr-Latn-CS" b="1" baseline="-25000" dirty="0">
                <a:latin typeface="Arial Rounded MT Bold" pitchFamily="34" charset="0"/>
              </a:rPr>
              <a:t>2</a:t>
            </a: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77" name="Rectangle 6"/>
          <p:cNvSpPr>
            <a:spLocks noChangeArrowheads="1"/>
          </p:cNvSpPr>
          <p:nvPr/>
        </p:nvSpPr>
        <p:spPr bwMode="auto">
          <a:xfrm>
            <a:off x="6516216" y="5877272"/>
            <a:ext cx="467544"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sr-Latn-CS" b="1" dirty="0">
                <a:latin typeface="Arial Rounded MT Bold" pitchFamily="34" charset="0"/>
              </a:rPr>
              <a:t>e</a:t>
            </a:r>
            <a:r>
              <a:rPr lang="sr-Latn-CS" b="1" baseline="-25000" dirty="0">
                <a:latin typeface="Arial Rounded MT Bold" pitchFamily="34" charset="0"/>
              </a:rPr>
              <a:t>1</a:t>
            </a: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78" name="Rectangle 6"/>
          <p:cNvSpPr>
            <a:spLocks noChangeArrowheads="1"/>
          </p:cNvSpPr>
          <p:nvPr/>
        </p:nvSpPr>
        <p:spPr bwMode="auto">
          <a:xfrm>
            <a:off x="7020272" y="5877272"/>
            <a:ext cx="467544"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sr-Latn-CS" b="1" dirty="0">
                <a:latin typeface="Arial Rounded MT Bold" pitchFamily="34" charset="0"/>
              </a:rPr>
              <a:t>e</a:t>
            </a:r>
            <a:r>
              <a:rPr lang="sr-Latn-CS" b="1" baseline="-25000" dirty="0">
                <a:latin typeface="Arial Rounded MT Bold" pitchFamily="34" charset="0"/>
              </a:rPr>
              <a:t>2</a:t>
            </a: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79" name="Rectangle 6"/>
          <p:cNvSpPr>
            <a:spLocks noChangeArrowheads="1"/>
          </p:cNvSpPr>
          <p:nvPr/>
        </p:nvSpPr>
        <p:spPr bwMode="auto">
          <a:xfrm>
            <a:off x="7452320" y="5877272"/>
            <a:ext cx="467544"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sr-Latn-CS" b="1" dirty="0">
                <a:latin typeface="Arial Rounded MT Bold" pitchFamily="34" charset="0"/>
              </a:rPr>
              <a:t>e</a:t>
            </a:r>
            <a:r>
              <a:rPr lang="sr-Latn-CS" b="1" baseline="-25000" dirty="0">
                <a:latin typeface="Arial Rounded MT Bold" pitchFamily="34" charset="0"/>
              </a:rPr>
              <a:t>3</a:t>
            </a: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80" name="Rectangle 6"/>
          <p:cNvSpPr>
            <a:spLocks noChangeArrowheads="1"/>
          </p:cNvSpPr>
          <p:nvPr/>
        </p:nvSpPr>
        <p:spPr bwMode="auto">
          <a:xfrm>
            <a:off x="7956376" y="5877272"/>
            <a:ext cx="467544"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sr-Latn-CS" b="1" dirty="0">
                <a:latin typeface="Arial Rounded MT Bold" pitchFamily="34" charset="0"/>
              </a:rPr>
              <a:t>e</a:t>
            </a:r>
            <a:r>
              <a:rPr lang="sr-Latn-CS" b="1" baseline="-25000" dirty="0">
                <a:latin typeface="Arial Rounded MT Bold" pitchFamily="34" charset="0"/>
              </a:rPr>
              <a:t>4</a:t>
            </a: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heckerboard(across)">
                                      <p:cBhvr>
                                        <p:cTn id="7" dur="500"/>
                                        <p:tgtEl>
                                          <p:spTgt spid="1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par>
                                <p:cTn id="11" presetID="3" presetClass="entr" presetSubtype="1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linds(horizontal)">
                                      <p:cBhvr>
                                        <p:cTn id="13" dur="500"/>
                                        <p:tgtEl>
                                          <p:spTgt spid="14"/>
                                        </p:tgtEl>
                                      </p:cBhvr>
                                    </p:animEffect>
                                  </p:childTnLst>
                                </p:cTn>
                              </p:par>
                              <p:par>
                                <p:cTn id="14" presetID="3" presetClass="entr" presetSubtype="1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linds(horizontal)">
                                      <p:cBhvr>
                                        <p:cTn id="16" dur="500"/>
                                        <p:tgtEl>
                                          <p:spTgt spid="18"/>
                                        </p:tgtEl>
                                      </p:cBhvr>
                                    </p:animEffect>
                                  </p:childTnLst>
                                </p:cTn>
                              </p:par>
                              <p:par>
                                <p:cTn id="17" presetID="3" presetClass="entr" presetSubtype="1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linds(horizontal)">
                                      <p:cBhvr>
                                        <p:cTn id="19" dur="500"/>
                                        <p:tgtEl>
                                          <p:spTgt spid="19"/>
                                        </p:tgtEl>
                                      </p:cBhvr>
                                    </p:animEffect>
                                  </p:childTnLst>
                                </p:cTn>
                              </p:par>
                              <p:par>
                                <p:cTn id="20" presetID="3" presetClass="entr" presetSubtype="1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linds(horizontal)">
                                      <p:cBhvr>
                                        <p:cTn id="22" dur="500"/>
                                        <p:tgtEl>
                                          <p:spTgt spid="21"/>
                                        </p:tgtEl>
                                      </p:cBhvr>
                                    </p:animEffect>
                                  </p:childTnLst>
                                </p:cTn>
                              </p:par>
                              <p:par>
                                <p:cTn id="23" presetID="3" presetClass="entr" presetSubtype="1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linds(horizontal)">
                                      <p:cBhvr>
                                        <p:cTn id="25" dur="500"/>
                                        <p:tgtEl>
                                          <p:spTgt spid="23"/>
                                        </p:tgtEl>
                                      </p:cBhvr>
                                    </p:animEffect>
                                  </p:childTnLst>
                                </p:cTn>
                              </p:par>
                              <p:par>
                                <p:cTn id="26" presetID="3" presetClass="entr" presetSubtype="1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blinds(horizontal)">
                                      <p:cBhvr>
                                        <p:cTn id="28" dur="500"/>
                                        <p:tgtEl>
                                          <p:spTgt spid="28"/>
                                        </p:tgtEl>
                                      </p:cBhvr>
                                    </p:animEffect>
                                  </p:childTnLst>
                                </p:cTn>
                              </p:par>
                              <p:par>
                                <p:cTn id="29" presetID="3" presetClass="entr" presetSubtype="1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blinds(horizontal)">
                                      <p:cBhvr>
                                        <p:cTn id="31" dur="500"/>
                                        <p:tgtEl>
                                          <p:spTgt spid="29"/>
                                        </p:tgtEl>
                                      </p:cBhvr>
                                    </p:animEffect>
                                  </p:childTnLst>
                                </p:cTn>
                              </p:par>
                              <p:par>
                                <p:cTn id="32" presetID="3" presetClass="entr" presetSubtype="10"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linds(horizontal)">
                                      <p:cBhvr>
                                        <p:cTn id="34" dur="500"/>
                                        <p:tgtEl>
                                          <p:spTgt spid="30"/>
                                        </p:tgtEl>
                                      </p:cBhvr>
                                    </p:animEffect>
                                  </p:childTnLst>
                                </p:cTn>
                              </p:par>
                              <p:par>
                                <p:cTn id="35" presetID="3" presetClass="entr" presetSubtype="1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linds(horizontal)">
                                      <p:cBhvr>
                                        <p:cTn id="37" dur="500"/>
                                        <p:tgtEl>
                                          <p:spTgt spid="31"/>
                                        </p:tgtEl>
                                      </p:cBhvr>
                                    </p:animEffect>
                                  </p:childTnLst>
                                </p:cTn>
                              </p:par>
                              <p:par>
                                <p:cTn id="38" presetID="3" presetClass="entr" presetSubtype="10" fill="hold" nodeType="with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blinds(horizontal)">
                                      <p:cBhvr>
                                        <p:cTn id="40" dur="500"/>
                                        <p:tgtEl>
                                          <p:spTgt spid="43"/>
                                        </p:tgtEl>
                                      </p:cBhvr>
                                    </p:animEffect>
                                  </p:childTnLst>
                                </p:cTn>
                              </p:par>
                              <p:par>
                                <p:cTn id="41" presetID="3" presetClass="entr" presetSubtype="10"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blinds(horizontal)">
                                      <p:cBhvr>
                                        <p:cTn id="43" dur="500"/>
                                        <p:tgtEl>
                                          <p:spTgt spid="46"/>
                                        </p:tgtEl>
                                      </p:cBhvr>
                                    </p:animEffect>
                                  </p:childTnLst>
                                </p:cTn>
                              </p:par>
                              <p:par>
                                <p:cTn id="44" presetID="3" presetClass="entr" presetSubtype="10" fill="hold"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blinds(horizontal)">
                                      <p:cBhvr>
                                        <p:cTn id="46" dur="500"/>
                                        <p:tgtEl>
                                          <p:spTgt spid="47"/>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blinds(horizontal)">
                                      <p:cBhvr>
                                        <p:cTn id="49" dur="500"/>
                                        <p:tgtEl>
                                          <p:spTgt spid="12"/>
                                        </p:tgtEl>
                                      </p:cBhvr>
                                    </p:animEffect>
                                  </p:childTnLst>
                                </p:cTn>
                              </p:par>
                            </p:childTnLst>
                          </p:cTn>
                        </p:par>
                      </p:childTnLst>
                    </p:cTn>
                  </p:par>
                  <p:par>
                    <p:cTn id="50" fill="hold">
                      <p:stCondLst>
                        <p:cond delay="indefinite"/>
                      </p:stCondLst>
                      <p:childTnLst>
                        <p:par>
                          <p:cTn id="51" fill="hold">
                            <p:stCondLst>
                              <p:cond delay="0"/>
                            </p:stCondLst>
                            <p:childTnLst>
                              <p:par>
                                <p:cTn id="52" presetID="5" presetClass="entr" presetSubtype="10" fill="hold" grpId="0" nodeType="click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checkerboard(across)">
                                      <p:cBhvr>
                                        <p:cTn id="54" dur="500"/>
                                        <p:tgtEl>
                                          <p:spTgt spid="13"/>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blinds(horizontal)">
                                      <p:cBhvr>
                                        <p:cTn id="57" dur="500"/>
                                        <p:tgtEl>
                                          <p:spTgt spid="51"/>
                                        </p:tgtEl>
                                      </p:cBhvr>
                                    </p:animEffect>
                                  </p:childTnLst>
                                </p:cTn>
                              </p:par>
                              <p:par>
                                <p:cTn id="58" presetID="3" presetClass="entr" presetSubtype="10" fill="hold" nodeType="with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blinds(horizontal)">
                                      <p:cBhvr>
                                        <p:cTn id="60" dur="500"/>
                                        <p:tgtEl>
                                          <p:spTgt spid="52"/>
                                        </p:tgtEl>
                                      </p:cBhvr>
                                    </p:animEffect>
                                  </p:childTnLst>
                                </p:cTn>
                              </p:par>
                              <p:par>
                                <p:cTn id="61" presetID="3" presetClass="entr" presetSubtype="10" fill="hold" nodeType="with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blinds(horizontal)">
                                      <p:cBhvr>
                                        <p:cTn id="63" dur="500"/>
                                        <p:tgtEl>
                                          <p:spTgt spid="53"/>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57"/>
                                        </p:tgtEl>
                                        <p:attrNameLst>
                                          <p:attrName>style.visibility</p:attrName>
                                        </p:attrNameLst>
                                      </p:cBhvr>
                                      <p:to>
                                        <p:strVal val="visible"/>
                                      </p:to>
                                    </p:set>
                                    <p:animEffect transition="in" filter="blinds(horizontal)">
                                      <p:cBhvr>
                                        <p:cTn id="66" dur="500"/>
                                        <p:tgtEl>
                                          <p:spTgt spid="57"/>
                                        </p:tgtEl>
                                      </p:cBhvr>
                                    </p:animEffect>
                                  </p:childTnLst>
                                </p:cTn>
                              </p:par>
                              <p:par>
                                <p:cTn id="67" presetID="3" presetClass="entr" presetSubtype="10" fill="hold" nodeType="withEffect">
                                  <p:stCondLst>
                                    <p:cond delay="0"/>
                                  </p:stCondLst>
                                  <p:childTnLst>
                                    <p:set>
                                      <p:cBhvr>
                                        <p:cTn id="68" dur="1" fill="hold">
                                          <p:stCondLst>
                                            <p:cond delay="0"/>
                                          </p:stCondLst>
                                        </p:cTn>
                                        <p:tgtEl>
                                          <p:spTgt spid="58"/>
                                        </p:tgtEl>
                                        <p:attrNameLst>
                                          <p:attrName>style.visibility</p:attrName>
                                        </p:attrNameLst>
                                      </p:cBhvr>
                                      <p:to>
                                        <p:strVal val="visible"/>
                                      </p:to>
                                    </p:set>
                                    <p:animEffect transition="in" filter="blinds(horizontal)">
                                      <p:cBhvr>
                                        <p:cTn id="69" dur="500"/>
                                        <p:tgtEl>
                                          <p:spTgt spid="58"/>
                                        </p:tgtEl>
                                      </p:cBhvr>
                                    </p:animEffect>
                                  </p:childTnLst>
                                </p:cTn>
                              </p:par>
                              <p:par>
                                <p:cTn id="70" presetID="3" presetClass="entr" presetSubtype="10" fill="hold" nodeType="withEffect">
                                  <p:stCondLst>
                                    <p:cond delay="0"/>
                                  </p:stCondLst>
                                  <p:childTnLst>
                                    <p:set>
                                      <p:cBhvr>
                                        <p:cTn id="71" dur="1" fill="hold">
                                          <p:stCondLst>
                                            <p:cond delay="0"/>
                                          </p:stCondLst>
                                        </p:cTn>
                                        <p:tgtEl>
                                          <p:spTgt spid="60"/>
                                        </p:tgtEl>
                                        <p:attrNameLst>
                                          <p:attrName>style.visibility</p:attrName>
                                        </p:attrNameLst>
                                      </p:cBhvr>
                                      <p:to>
                                        <p:strVal val="visible"/>
                                      </p:to>
                                    </p:set>
                                    <p:animEffect transition="in" filter="blinds(horizontal)">
                                      <p:cBhvr>
                                        <p:cTn id="72" dur="500"/>
                                        <p:tgtEl>
                                          <p:spTgt spid="60"/>
                                        </p:tgtEl>
                                      </p:cBhvr>
                                    </p:animEffect>
                                  </p:childTnLst>
                                </p:cTn>
                              </p:par>
                              <p:par>
                                <p:cTn id="73" presetID="3" presetClass="entr" presetSubtype="10" fill="hold" nodeType="with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blinds(horizontal)">
                                      <p:cBhvr>
                                        <p:cTn id="75" dur="500"/>
                                        <p:tgtEl>
                                          <p:spTgt spid="66"/>
                                        </p:tgtEl>
                                      </p:cBhvr>
                                    </p:animEffect>
                                  </p:childTnLst>
                                </p:cTn>
                              </p:par>
                              <p:par>
                                <p:cTn id="76" presetID="3" presetClass="entr" presetSubtype="10" fill="hold" nodeType="withEffect">
                                  <p:stCondLst>
                                    <p:cond delay="0"/>
                                  </p:stCondLst>
                                  <p:childTnLst>
                                    <p:set>
                                      <p:cBhvr>
                                        <p:cTn id="77" dur="1" fill="hold">
                                          <p:stCondLst>
                                            <p:cond delay="0"/>
                                          </p:stCondLst>
                                        </p:cTn>
                                        <p:tgtEl>
                                          <p:spTgt spid="69"/>
                                        </p:tgtEl>
                                        <p:attrNameLst>
                                          <p:attrName>style.visibility</p:attrName>
                                        </p:attrNameLst>
                                      </p:cBhvr>
                                      <p:to>
                                        <p:strVal val="visible"/>
                                      </p:to>
                                    </p:set>
                                    <p:animEffect transition="in" filter="blinds(horizontal)">
                                      <p:cBhvr>
                                        <p:cTn id="78" dur="500"/>
                                        <p:tgtEl>
                                          <p:spTgt spid="69"/>
                                        </p:tgtEl>
                                      </p:cBhvr>
                                    </p:animEffect>
                                  </p:childTnLst>
                                </p:cTn>
                              </p:par>
                              <p:par>
                                <p:cTn id="79" presetID="3" presetClass="entr" presetSubtype="10" fill="hold"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blinds(horizontal)">
                                      <p:cBhvr>
                                        <p:cTn id="81" dur="500"/>
                                        <p:tgtEl>
                                          <p:spTgt spid="71"/>
                                        </p:tgtEl>
                                      </p:cBhvr>
                                    </p:animEffect>
                                  </p:childTnLst>
                                </p:cTn>
                              </p:par>
                              <p:par>
                                <p:cTn id="82" presetID="3" presetClass="entr" presetSubtype="10" fill="hold" nodeType="withEffect">
                                  <p:stCondLst>
                                    <p:cond delay="0"/>
                                  </p:stCondLst>
                                  <p:childTnLst>
                                    <p:set>
                                      <p:cBhvr>
                                        <p:cTn id="83" dur="1" fill="hold">
                                          <p:stCondLst>
                                            <p:cond delay="0"/>
                                          </p:stCondLst>
                                        </p:cTn>
                                        <p:tgtEl>
                                          <p:spTgt spid="72"/>
                                        </p:tgtEl>
                                        <p:attrNameLst>
                                          <p:attrName>style.visibility</p:attrName>
                                        </p:attrNameLst>
                                      </p:cBhvr>
                                      <p:to>
                                        <p:strVal val="visible"/>
                                      </p:to>
                                    </p:set>
                                    <p:animEffect transition="in" filter="blinds(horizontal)">
                                      <p:cBhvr>
                                        <p:cTn id="84" dur="500"/>
                                        <p:tgtEl>
                                          <p:spTgt spid="72"/>
                                        </p:tgtEl>
                                      </p:cBhvr>
                                    </p:animEffect>
                                  </p:childTnLst>
                                </p:cTn>
                              </p:par>
                              <p:par>
                                <p:cTn id="85" presetID="3" presetClass="entr" presetSubtype="10" fill="hold" nodeType="withEffect">
                                  <p:stCondLst>
                                    <p:cond delay="0"/>
                                  </p:stCondLst>
                                  <p:childTnLst>
                                    <p:set>
                                      <p:cBhvr>
                                        <p:cTn id="86" dur="1" fill="hold">
                                          <p:stCondLst>
                                            <p:cond delay="0"/>
                                          </p:stCondLst>
                                        </p:cTn>
                                        <p:tgtEl>
                                          <p:spTgt spid="74"/>
                                        </p:tgtEl>
                                        <p:attrNameLst>
                                          <p:attrName>style.visibility</p:attrName>
                                        </p:attrNameLst>
                                      </p:cBhvr>
                                      <p:to>
                                        <p:strVal val="visible"/>
                                      </p:to>
                                    </p:set>
                                    <p:animEffect transition="in" filter="blinds(horizontal)">
                                      <p:cBhvr>
                                        <p:cTn id="87" dur="500"/>
                                        <p:tgtEl>
                                          <p:spTgt spid="74"/>
                                        </p:tgtEl>
                                      </p:cBhvr>
                                    </p:animEffect>
                                  </p:childTnLst>
                                </p:cTn>
                              </p:par>
                              <p:par>
                                <p:cTn id="88" presetID="3" presetClass="entr" presetSubtype="10" fill="hold" grpId="0" nodeType="withEffect">
                                  <p:stCondLst>
                                    <p:cond delay="0"/>
                                  </p:stCondLst>
                                  <p:childTnLst>
                                    <p:set>
                                      <p:cBhvr>
                                        <p:cTn id="89" dur="1" fill="hold">
                                          <p:stCondLst>
                                            <p:cond delay="0"/>
                                          </p:stCondLst>
                                        </p:cTn>
                                        <p:tgtEl>
                                          <p:spTgt spid="75"/>
                                        </p:tgtEl>
                                        <p:attrNameLst>
                                          <p:attrName>style.visibility</p:attrName>
                                        </p:attrNameLst>
                                      </p:cBhvr>
                                      <p:to>
                                        <p:strVal val="visible"/>
                                      </p:to>
                                    </p:set>
                                    <p:animEffect transition="in" filter="blinds(horizontal)">
                                      <p:cBhvr>
                                        <p:cTn id="90" dur="500"/>
                                        <p:tgtEl>
                                          <p:spTgt spid="75"/>
                                        </p:tgtEl>
                                      </p:cBhvr>
                                    </p:animEffect>
                                  </p:childTnLst>
                                </p:cTn>
                              </p:par>
                              <p:par>
                                <p:cTn id="91" presetID="3" presetClass="entr" presetSubtype="10" fill="hold" grpId="0" nodeType="with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blinds(horizontal)">
                                      <p:cBhvr>
                                        <p:cTn id="93" dur="500"/>
                                        <p:tgtEl>
                                          <p:spTgt spid="77"/>
                                        </p:tgtEl>
                                      </p:cBhvr>
                                    </p:animEffect>
                                  </p:childTnLst>
                                </p:cTn>
                              </p:par>
                              <p:par>
                                <p:cTn id="94" presetID="3" presetClass="entr" presetSubtype="10" fill="hold" grpId="0" nodeType="withEffect">
                                  <p:stCondLst>
                                    <p:cond delay="0"/>
                                  </p:stCondLst>
                                  <p:childTnLst>
                                    <p:set>
                                      <p:cBhvr>
                                        <p:cTn id="95" dur="1" fill="hold">
                                          <p:stCondLst>
                                            <p:cond delay="0"/>
                                          </p:stCondLst>
                                        </p:cTn>
                                        <p:tgtEl>
                                          <p:spTgt spid="78"/>
                                        </p:tgtEl>
                                        <p:attrNameLst>
                                          <p:attrName>style.visibility</p:attrName>
                                        </p:attrNameLst>
                                      </p:cBhvr>
                                      <p:to>
                                        <p:strVal val="visible"/>
                                      </p:to>
                                    </p:set>
                                    <p:animEffect transition="in" filter="blinds(horizontal)">
                                      <p:cBhvr>
                                        <p:cTn id="96" dur="500"/>
                                        <p:tgtEl>
                                          <p:spTgt spid="78"/>
                                        </p:tgtEl>
                                      </p:cBhvr>
                                    </p:animEffect>
                                  </p:childTnLst>
                                </p:cTn>
                              </p:par>
                              <p:par>
                                <p:cTn id="97" presetID="3" presetClass="entr" presetSubtype="10" fill="hold" grpId="0" nodeType="withEffect">
                                  <p:stCondLst>
                                    <p:cond delay="0"/>
                                  </p:stCondLst>
                                  <p:childTnLst>
                                    <p:set>
                                      <p:cBhvr>
                                        <p:cTn id="98" dur="1" fill="hold">
                                          <p:stCondLst>
                                            <p:cond delay="0"/>
                                          </p:stCondLst>
                                        </p:cTn>
                                        <p:tgtEl>
                                          <p:spTgt spid="79"/>
                                        </p:tgtEl>
                                        <p:attrNameLst>
                                          <p:attrName>style.visibility</p:attrName>
                                        </p:attrNameLst>
                                      </p:cBhvr>
                                      <p:to>
                                        <p:strVal val="visible"/>
                                      </p:to>
                                    </p:set>
                                    <p:animEffect transition="in" filter="blinds(horizontal)">
                                      <p:cBhvr>
                                        <p:cTn id="99" dur="500"/>
                                        <p:tgtEl>
                                          <p:spTgt spid="79"/>
                                        </p:tgtEl>
                                      </p:cBhvr>
                                    </p:animEffect>
                                  </p:childTnLst>
                                </p:cTn>
                              </p:par>
                              <p:par>
                                <p:cTn id="100" presetID="3" presetClass="entr" presetSubtype="10" fill="hold" grpId="0" nodeType="withEffect">
                                  <p:stCondLst>
                                    <p:cond delay="0"/>
                                  </p:stCondLst>
                                  <p:childTnLst>
                                    <p:set>
                                      <p:cBhvr>
                                        <p:cTn id="101" dur="1" fill="hold">
                                          <p:stCondLst>
                                            <p:cond delay="0"/>
                                          </p:stCondLst>
                                        </p:cTn>
                                        <p:tgtEl>
                                          <p:spTgt spid="80"/>
                                        </p:tgtEl>
                                        <p:attrNameLst>
                                          <p:attrName>style.visibility</p:attrName>
                                        </p:attrNameLst>
                                      </p:cBhvr>
                                      <p:to>
                                        <p:strVal val="visible"/>
                                      </p:to>
                                    </p:set>
                                    <p:animEffect transition="in" filter="blinds(horizontal)">
                                      <p:cBhvr>
                                        <p:cTn id="102"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3" grpId="0"/>
      <p:bldP spid="11" grpId="0"/>
      <p:bldP spid="12" grpId="0"/>
      <p:bldP spid="51" grpId="0"/>
      <p:bldP spid="57" grpId="0"/>
      <p:bldP spid="75" grpId="0"/>
      <p:bldP spid="77" grpId="0"/>
      <p:bldP spid="78" grpId="0"/>
      <p:bldP spid="79" grpId="0"/>
      <p:bldP spid="80"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44624"/>
            <a:ext cx="8229600" cy="503238"/>
          </a:xfrm>
        </p:spPr>
        <p:txBody>
          <a:bodyPr/>
          <a:lstStyle/>
          <a:p>
            <a:pPr algn="ctr" eaLnBrk="1" hangingPunct="1">
              <a:defRPr/>
            </a:pPr>
            <a:r>
              <a:rPr lang="sr-Latn-CS" sz="3400" dirty="0">
                <a:solidFill>
                  <a:schemeClr val="bg2"/>
                </a:solidFill>
                <a:effectLst>
                  <a:outerShdw blurRad="38100" dist="38100" dir="2700000" algn="tl">
                    <a:srgbClr val="C0C0C0"/>
                  </a:outerShdw>
                </a:effectLst>
              </a:rPr>
              <a:t>Operations</a:t>
            </a:r>
          </a:p>
        </p:txBody>
      </p:sp>
      <p:sp>
        <p:nvSpPr>
          <p:cNvPr id="54275" name="Date Placeholder 5"/>
          <p:cNvSpPr>
            <a:spLocks noGrp="1"/>
          </p:cNvSpPr>
          <p:nvPr>
            <p:ph type="dt" sz="quarter" idx="10"/>
          </p:nvPr>
        </p:nvSpPr>
        <p:spPr>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63</a:t>
            </a:fld>
            <a:endParaRPr lang="en-US" dirty="0"/>
          </a:p>
        </p:txBody>
      </p:sp>
      <p:sp>
        <p:nvSpPr>
          <p:cNvPr id="15" name="Footer Placeholder 3"/>
          <p:cNvSpPr>
            <a:spLocks noGrp="1"/>
          </p:cNvSpPr>
          <p:nvPr>
            <p:ph type="ftr" sz="quarter" idx="11"/>
          </p:nvPr>
        </p:nvSpPr>
        <p:spPr>
          <a:xfrm>
            <a:off x="2771775" y="6408738"/>
            <a:ext cx="3600450" cy="311150"/>
          </a:xfrm>
          <a:noFill/>
        </p:spPr>
        <p:txBody>
          <a:bodyPr/>
          <a:lstStyle/>
          <a:p>
            <a:r>
              <a:rPr lang="sr-Latn-CS" dirty="0"/>
              <a:t>Kragujevac, ju</a:t>
            </a:r>
            <a:r>
              <a:rPr lang="en-US" dirty="0"/>
              <a:t>l</a:t>
            </a:r>
            <a:r>
              <a:rPr lang="sr-Latn-CS" dirty="0"/>
              <a:t> </a:t>
            </a:r>
            <a:r>
              <a:rPr lang="en-US" dirty="0"/>
              <a:t>14</a:t>
            </a:r>
          </a:p>
        </p:txBody>
      </p:sp>
      <p:sp>
        <p:nvSpPr>
          <p:cNvPr id="13" name="Rectangle 6"/>
          <p:cNvSpPr>
            <a:spLocks noChangeArrowheads="1"/>
          </p:cNvSpPr>
          <p:nvPr/>
        </p:nvSpPr>
        <p:spPr bwMode="auto">
          <a:xfrm>
            <a:off x="0" y="548680"/>
            <a:ext cx="8892480"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2000" dirty="0"/>
              <a:t>We are interested in the operations of deleting an</a:t>
            </a:r>
            <a:r>
              <a:rPr lang="sr-Latn-CS" sz="2000" dirty="0"/>
              <a:t> </a:t>
            </a:r>
            <a:r>
              <a:rPr lang="en-US" sz="2000" dirty="0"/>
              <a:t>edge from </a:t>
            </a:r>
            <a:r>
              <a:rPr lang="sr-Latn-CS" sz="2000" dirty="0"/>
              <a:t>a </a:t>
            </a:r>
            <a:r>
              <a:rPr lang="en-US" sz="2000" dirty="0"/>
              <a:t>tree and connecting</a:t>
            </a:r>
            <a:r>
              <a:rPr lang="sr-Latn-CS" sz="2000" dirty="0"/>
              <a:t> </a:t>
            </a:r>
            <a:r>
              <a:rPr lang="en-US" sz="2000" dirty="0"/>
              <a:t>two trees via an edge </a:t>
            </a:r>
            <a:endParaRPr lang="sr-Latn-CS" sz="1900" dirty="0">
              <a:solidFill>
                <a:srgbClr val="333399"/>
              </a:solidFill>
              <a:latin typeface="Arial Rounded MT Bold" pitchFamily="34" charset="0"/>
            </a:endParaRPr>
          </a:p>
          <a:p>
            <a:pPr marL="742950" lvl="1" indent="-285750">
              <a:spcBef>
                <a:spcPct val="20000"/>
              </a:spcBef>
              <a:buClr>
                <a:schemeClr val="accent2"/>
              </a:buClr>
              <a:buSzPct val="80000"/>
              <a:buFont typeface="Wingdings" pitchFamily="2" charset="2"/>
              <a:buChar char="¨"/>
            </a:pPr>
            <a:r>
              <a:rPr lang="en-US" b="1" i="1" dirty="0"/>
              <a:t>Link</a:t>
            </a:r>
            <a:r>
              <a:rPr lang="en-US" b="1" i="1" dirty="0">
                <a:latin typeface="+mj-lt"/>
                <a:ea typeface="Cambria Math" pitchFamily="18" charset="0"/>
              </a:rPr>
              <a:t>(v</a:t>
            </a:r>
            <a:r>
              <a:rPr lang="sr-Latn-CS" b="1" i="1" dirty="0">
                <a:latin typeface="+mj-lt"/>
                <a:ea typeface="Cambria Math" pitchFamily="18" charset="0"/>
              </a:rPr>
              <a:t>,</a:t>
            </a:r>
            <a:r>
              <a:rPr lang="en-US" b="1" i="1" dirty="0">
                <a:latin typeface="+mj-lt"/>
                <a:ea typeface="Cambria Math" pitchFamily="18" charset="0"/>
              </a:rPr>
              <a:t>w)</a:t>
            </a:r>
            <a:r>
              <a:rPr lang="en-US" i="1" dirty="0"/>
              <a:t>: where </a:t>
            </a:r>
            <a:r>
              <a:rPr lang="en-US" b="1" i="1" dirty="0"/>
              <a:t>v</a:t>
            </a:r>
            <a:r>
              <a:rPr lang="en-US" i="1" dirty="0"/>
              <a:t> and </a:t>
            </a:r>
            <a:r>
              <a:rPr lang="en-US" b="1" i="1" dirty="0"/>
              <a:t>w</a:t>
            </a:r>
            <a:r>
              <a:rPr lang="en-US" i="1" dirty="0"/>
              <a:t> are in </a:t>
            </a:r>
            <a:r>
              <a:rPr lang="en-US" i="1" dirty="0" err="1"/>
              <a:t>di</a:t>
            </a:r>
            <a:r>
              <a:rPr lang="sr-Latn-CS" i="1" dirty="0"/>
              <a:t>ff</a:t>
            </a:r>
            <a:r>
              <a:rPr lang="en-US" i="1" dirty="0" err="1"/>
              <a:t>erent</a:t>
            </a:r>
            <a:r>
              <a:rPr lang="en-US" i="1" dirty="0"/>
              <a:t> trees, links these trees by adding the edge</a:t>
            </a:r>
            <a:r>
              <a:rPr lang="sr-Latn-CS" i="1" dirty="0"/>
              <a:t> </a:t>
            </a:r>
            <a:r>
              <a:rPr lang="en-US" b="1" dirty="0"/>
              <a:t>(</a:t>
            </a:r>
            <a:r>
              <a:rPr lang="en-US" b="1" i="1" dirty="0"/>
              <a:t>v</a:t>
            </a:r>
            <a:r>
              <a:rPr lang="sr-Latn-CS" b="1" i="1" dirty="0"/>
              <a:t>,</a:t>
            </a:r>
            <a:r>
              <a:rPr lang="en-US" b="1" i="1" dirty="0"/>
              <a:t>w)</a:t>
            </a:r>
            <a:r>
              <a:rPr lang="en-US" i="1" dirty="0"/>
              <a:t> to our dynamic forest</a:t>
            </a:r>
            <a:endParaRPr lang="sr-Latn-CS" dirty="0"/>
          </a:p>
          <a:p>
            <a:pPr marL="742950" lvl="1" indent="-285750">
              <a:spcBef>
                <a:spcPct val="20000"/>
              </a:spcBef>
              <a:buClr>
                <a:schemeClr val="accent2"/>
              </a:buClr>
              <a:buSzPct val="80000"/>
              <a:buFont typeface="Wingdings" pitchFamily="2" charset="2"/>
              <a:buChar char="¨"/>
            </a:pPr>
            <a:r>
              <a:rPr lang="en-US" b="1" i="1" dirty="0"/>
              <a:t>Cut(e): </a:t>
            </a:r>
            <a:r>
              <a:rPr lang="en-US" i="1" dirty="0"/>
              <a:t>removes the edge </a:t>
            </a:r>
            <a:r>
              <a:rPr lang="en-US" b="1" i="1" dirty="0"/>
              <a:t>e</a:t>
            </a:r>
            <a:r>
              <a:rPr lang="en-US" i="1" dirty="0"/>
              <a:t> from dynamic forest</a:t>
            </a:r>
            <a:endParaRPr lang="sr-Latn-CS" i="1" dirty="0"/>
          </a:p>
          <a:p>
            <a:pPr marL="742950" lvl="1" indent="-285750">
              <a:spcBef>
                <a:spcPct val="20000"/>
              </a:spcBef>
              <a:buClr>
                <a:schemeClr val="accent2"/>
              </a:buClr>
              <a:buSzPct val="80000"/>
              <a:buFont typeface="Wingdings" pitchFamily="2" charset="2"/>
              <a:buChar char="¨"/>
            </a:pPr>
            <a:r>
              <a:rPr lang="en-US" b="1" i="1" dirty="0"/>
              <a:t>Expose(v</a:t>
            </a:r>
            <a:r>
              <a:rPr lang="sr-Latn-CS" b="1" i="1" dirty="0"/>
              <a:t>,</a:t>
            </a:r>
            <a:r>
              <a:rPr lang="en-US" b="1" i="1" dirty="0"/>
              <a:t>w): </a:t>
            </a:r>
            <a:r>
              <a:rPr lang="en-US" i="1" dirty="0"/>
              <a:t>where </a:t>
            </a:r>
            <a:r>
              <a:rPr lang="en-US" b="1" i="1" dirty="0"/>
              <a:t>v</a:t>
            </a:r>
            <a:r>
              <a:rPr lang="en-US" i="1" dirty="0"/>
              <a:t> and </a:t>
            </a:r>
            <a:r>
              <a:rPr lang="en-US" b="1" i="1" dirty="0"/>
              <a:t>w</a:t>
            </a:r>
            <a:r>
              <a:rPr lang="en-US" i="1" dirty="0"/>
              <a:t> are in the same tree </a:t>
            </a:r>
            <a:r>
              <a:rPr lang="en-US" b="1" i="1" dirty="0"/>
              <a:t>T</a:t>
            </a:r>
            <a:r>
              <a:rPr lang="en-US" i="1" dirty="0"/>
              <a:t>, makes </a:t>
            </a:r>
            <a:r>
              <a:rPr lang="en-US" b="1" i="1" dirty="0"/>
              <a:t>v</a:t>
            </a:r>
            <a:r>
              <a:rPr lang="en-US" i="1" dirty="0"/>
              <a:t> and </a:t>
            </a:r>
            <a:r>
              <a:rPr lang="en-US" b="1" i="1" dirty="0"/>
              <a:t>w</a:t>
            </a:r>
            <a:r>
              <a:rPr lang="en-US" i="1" dirty="0"/>
              <a:t> the external</a:t>
            </a:r>
            <a:r>
              <a:rPr lang="sr-Latn-CS" i="1" dirty="0"/>
              <a:t> </a:t>
            </a:r>
            <a:r>
              <a:rPr lang="en-US" dirty="0"/>
              <a:t>boundary nodes of </a:t>
            </a:r>
            <a:r>
              <a:rPr lang="en-US" b="1" i="1" dirty="0"/>
              <a:t>T</a:t>
            </a:r>
            <a:r>
              <a:rPr lang="en-US" i="1" dirty="0"/>
              <a:t>. Moreover, </a:t>
            </a:r>
            <a:r>
              <a:rPr lang="en-US" b="1" i="1" dirty="0"/>
              <a:t>Expose</a:t>
            </a:r>
            <a:r>
              <a:rPr lang="en-US" i="1" dirty="0"/>
              <a:t> returns the new root cluster of the top</a:t>
            </a:r>
            <a:r>
              <a:rPr lang="sr-Latn-CS" i="1" dirty="0"/>
              <a:t> </a:t>
            </a:r>
            <a:r>
              <a:rPr lang="sr-Latn-CS" dirty="0"/>
              <a:t>tree over </a:t>
            </a:r>
            <a:r>
              <a:rPr lang="sr-Latn-CS" b="1" i="1" dirty="0"/>
              <a:t>T</a:t>
            </a:r>
            <a:endParaRPr lang="sr-Latn-CS"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cxnSp>
        <p:nvCxnSpPr>
          <p:cNvPr id="67" name="Straight Arrow Connector 66"/>
          <p:cNvCxnSpPr/>
          <p:nvPr/>
        </p:nvCxnSpPr>
        <p:spPr>
          <a:xfrm>
            <a:off x="8748464" y="5373216"/>
            <a:ext cx="0" cy="0"/>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39" name="Rectangle 6"/>
          <p:cNvSpPr>
            <a:spLocks noChangeArrowheads="1"/>
          </p:cNvSpPr>
          <p:nvPr/>
        </p:nvSpPr>
        <p:spPr bwMode="auto">
          <a:xfrm>
            <a:off x="-36512" y="2996952"/>
            <a:ext cx="8892480"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2000" dirty="0"/>
              <a:t>These tree operations will force corresponding</a:t>
            </a:r>
            <a:r>
              <a:rPr lang="sr-Latn-CS" sz="2000" dirty="0"/>
              <a:t> </a:t>
            </a:r>
            <a:r>
              <a:rPr lang="en-US" sz="2000" dirty="0"/>
              <a:t>operations of splitting a topology tree and merging</a:t>
            </a:r>
            <a:r>
              <a:rPr lang="sr-Latn-CS" sz="2000" dirty="0"/>
              <a:t> two topology trees</a:t>
            </a:r>
            <a:endParaRPr lang="sr-Latn-CS" sz="1900" dirty="0">
              <a:solidFill>
                <a:srgbClr val="333399"/>
              </a:solidFill>
              <a:latin typeface="Arial Rounded MT Bold" pitchFamily="34" charset="0"/>
            </a:endParaRPr>
          </a:p>
          <a:p>
            <a:pPr marL="742950" lvl="1" indent="-285750">
              <a:spcBef>
                <a:spcPct val="20000"/>
              </a:spcBef>
              <a:buClr>
                <a:schemeClr val="accent2"/>
              </a:buClr>
              <a:buSzPct val="80000"/>
              <a:buFont typeface="Wingdings" pitchFamily="2" charset="2"/>
              <a:buChar char="¨"/>
            </a:pPr>
            <a:r>
              <a:rPr lang="en-US" b="1" dirty="0"/>
              <a:t>Merge(</a:t>
            </a:r>
            <a:r>
              <a:rPr lang="en-US" b="1" i="1" dirty="0"/>
              <a:t>A</a:t>
            </a:r>
            <a:r>
              <a:rPr lang="sr-Latn-CS" b="1" i="1" dirty="0"/>
              <a:t>,</a:t>
            </a:r>
            <a:r>
              <a:rPr lang="en-US" b="1" i="1" dirty="0"/>
              <a:t>B): </a:t>
            </a:r>
            <a:r>
              <a:rPr lang="en-US" i="1" dirty="0"/>
              <a:t>where </a:t>
            </a:r>
            <a:r>
              <a:rPr lang="en-US" b="1" i="1" dirty="0"/>
              <a:t>A</a:t>
            </a:r>
            <a:r>
              <a:rPr lang="en-US" i="1" dirty="0"/>
              <a:t> and </a:t>
            </a:r>
            <a:r>
              <a:rPr lang="en-US" b="1" i="1" dirty="0"/>
              <a:t>B</a:t>
            </a:r>
            <a:r>
              <a:rPr lang="en-US" i="1" dirty="0"/>
              <a:t> are the root-clusters of two top trees </a:t>
            </a:r>
            <a:r>
              <a:rPr lang="en-US" b="1" dirty="0">
                <a:latin typeface="Cambria Math" pitchFamily="18" charset="0"/>
                <a:ea typeface="Cambria Math" pitchFamily="18" charset="0"/>
              </a:rPr>
              <a:t>𝓣</a:t>
            </a:r>
            <a:r>
              <a:rPr lang="sr-Latn-CS" b="1" baseline="-25000" dirty="0">
                <a:latin typeface="Cambria Math" pitchFamily="18" charset="0"/>
                <a:ea typeface="Cambria Math" pitchFamily="18" charset="0"/>
              </a:rPr>
              <a:t>A</a:t>
            </a:r>
            <a:r>
              <a:rPr lang="en-US" sz="800" i="1" dirty="0"/>
              <a:t> </a:t>
            </a:r>
            <a:r>
              <a:rPr lang="en-US" i="1" dirty="0"/>
              <a:t>and </a:t>
            </a:r>
            <a:r>
              <a:rPr lang="en-US" b="1" dirty="0">
                <a:latin typeface="Cambria Math" pitchFamily="18" charset="0"/>
                <a:ea typeface="Cambria Math" pitchFamily="18" charset="0"/>
              </a:rPr>
              <a:t>𝓣</a:t>
            </a:r>
            <a:r>
              <a:rPr lang="sr-Latn-CS" b="1" baseline="-25000" dirty="0">
                <a:latin typeface="Cambria Math" pitchFamily="18" charset="0"/>
                <a:ea typeface="Cambria Math" pitchFamily="18" charset="0"/>
              </a:rPr>
              <a:t>B</a:t>
            </a:r>
            <a:r>
              <a:rPr lang="en-US" i="1" dirty="0"/>
              <a:t>.</a:t>
            </a:r>
            <a:r>
              <a:rPr lang="sr-Latn-CS" i="1" dirty="0"/>
              <a:t> </a:t>
            </a:r>
            <a:r>
              <a:rPr lang="en-US" dirty="0"/>
              <a:t>Creates a new cluster </a:t>
            </a:r>
            <a:r>
              <a:rPr lang="en-US" b="1" i="1" dirty="0">
                <a:latin typeface="Cambria" pitchFamily="18" charset="0"/>
              </a:rPr>
              <a:t>C</a:t>
            </a:r>
            <a:r>
              <a:rPr lang="en-US" i="1" dirty="0"/>
              <a:t>=</a:t>
            </a:r>
            <a:r>
              <a:rPr lang="en-US" b="1" i="1" dirty="0">
                <a:latin typeface="Cambria Math" pitchFamily="18" charset="0"/>
                <a:ea typeface="Cambria Math" pitchFamily="18" charset="0"/>
              </a:rPr>
              <a:t>A</a:t>
            </a:r>
            <a:r>
              <a:rPr lang="en-US" b="1" i="1" dirty="0">
                <a:latin typeface="Cambria Math"/>
                <a:ea typeface="Cambria Math"/>
              </a:rPr>
              <a:t>∪</a:t>
            </a:r>
            <a:r>
              <a:rPr lang="en-US" b="1" i="1" dirty="0">
                <a:latin typeface="Cambria Math" pitchFamily="18" charset="0"/>
                <a:ea typeface="Cambria Math" pitchFamily="18" charset="0"/>
              </a:rPr>
              <a:t>B</a:t>
            </a:r>
            <a:r>
              <a:rPr lang="en-US" i="1" dirty="0"/>
              <a:t> and makes it the common root of </a:t>
            </a:r>
            <a:r>
              <a:rPr lang="en-US" b="1" i="1" dirty="0">
                <a:latin typeface="Cambria Math" pitchFamily="18" charset="0"/>
                <a:ea typeface="Cambria Math" pitchFamily="18" charset="0"/>
              </a:rPr>
              <a:t>A</a:t>
            </a:r>
            <a:r>
              <a:rPr lang="en-US" i="1" dirty="0"/>
              <a:t> and</a:t>
            </a:r>
            <a:r>
              <a:rPr lang="sr-Latn-CS" i="1" dirty="0"/>
              <a:t> </a:t>
            </a:r>
            <a:r>
              <a:rPr lang="en-US" b="1" i="1" dirty="0">
                <a:latin typeface="Cambria Math" pitchFamily="18" charset="0"/>
                <a:ea typeface="Cambria Math" pitchFamily="18" charset="0"/>
              </a:rPr>
              <a:t>B</a:t>
            </a:r>
            <a:r>
              <a:rPr lang="en-US" i="1" dirty="0"/>
              <a:t> , thus</a:t>
            </a:r>
            <a:r>
              <a:rPr lang="sr-Latn-CS" i="1" dirty="0"/>
              <a:t> </a:t>
            </a:r>
            <a:r>
              <a:rPr lang="en-US" dirty="0"/>
              <a:t>turning </a:t>
            </a:r>
            <a:r>
              <a:rPr lang="en-US" b="1" dirty="0">
                <a:latin typeface="Cambria Math" pitchFamily="18" charset="0"/>
                <a:ea typeface="Cambria Math" pitchFamily="18" charset="0"/>
              </a:rPr>
              <a:t>𝓣</a:t>
            </a:r>
            <a:r>
              <a:rPr lang="sr-Latn-CS" b="1" baseline="-25000" dirty="0">
                <a:latin typeface="Cambria Math" pitchFamily="18" charset="0"/>
                <a:ea typeface="Cambria Math" pitchFamily="18" charset="0"/>
              </a:rPr>
              <a:t>A</a:t>
            </a:r>
            <a:r>
              <a:rPr lang="en-US" sz="800" i="1" dirty="0"/>
              <a:t> </a:t>
            </a:r>
            <a:r>
              <a:rPr lang="en-US" i="1" dirty="0"/>
              <a:t>and </a:t>
            </a:r>
            <a:r>
              <a:rPr lang="en-US" b="1" dirty="0">
                <a:latin typeface="Cambria Math" pitchFamily="18" charset="0"/>
                <a:ea typeface="Cambria Math" pitchFamily="18" charset="0"/>
              </a:rPr>
              <a:t>𝓣</a:t>
            </a:r>
            <a:r>
              <a:rPr lang="sr-Latn-CS" b="1" baseline="-25000" dirty="0">
                <a:latin typeface="Cambria Math" pitchFamily="18" charset="0"/>
                <a:ea typeface="Cambria Math" pitchFamily="18" charset="0"/>
              </a:rPr>
              <a:t>B</a:t>
            </a:r>
            <a:r>
              <a:rPr lang="en-US" sz="800" i="1" dirty="0"/>
              <a:t> </a:t>
            </a:r>
            <a:r>
              <a:rPr lang="en-US" i="1" dirty="0"/>
              <a:t>into a single new top tree </a:t>
            </a:r>
            <a:r>
              <a:rPr lang="en-US" b="1" dirty="0">
                <a:latin typeface="Cambria Math" pitchFamily="18" charset="0"/>
                <a:ea typeface="Cambria Math" pitchFamily="18" charset="0"/>
              </a:rPr>
              <a:t>𝓣</a:t>
            </a:r>
            <a:r>
              <a:rPr lang="sr-Latn-CS" b="1" baseline="-25000" dirty="0">
                <a:latin typeface="Cambria Math" pitchFamily="18" charset="0"/>
                <a:ea typeface="Cambria Math" pitchFamily="18" charset="0"/>
              </a:rPr>
              <a:t>C</a:t>
            </a:r>
            <a:r>
              <a:rPr lang="en-US" i="1" dirty="0"/>
              <a:t> </a:t>
            </a:r>
            <a:r>
              <a:rPr lang="sr-Latn-CS" i="1" dirty="0"/>
              <a:t>and </a:t>
            </a:r>
            <a:r>
              <a:rPr lang="en-US" i="1" dirty="0"/>
              <a:t>the new root cluster C</a:t>
            </a:r>
            <a:r>
              <a:rPr lang="sr-Latn-CS" i="1" dirty="0"/>
              <a:t> </a:t>
            </a:r>
            <a:r>
              <a:rPr lang="sr-Latn-CS" dirty="0"/>
              <a:t>is returned</a:t>
            </a:r>
          </a:p>
          <a:p>
            <a:pPr marL="742950" lvl="1" indent="-285750">
              <a:spcBef>
                <a:spcPct val="20000"/>
              </a:spcBef>
              <a:buClr>
                <a:schemeClr val="accent2"/>
              </a:buClr>
              <a:buSzPct val="80000"/>
              <a:buFont typeface="Wingdings" pitchFamily="2" charset="2"/>
              <a:buChar char="¨"/>
            </a:pPr>
            <a:r>
              <a:rPr lang="en-US" b="1" dirty="0"/>
              <a:t>Split(</a:t>
            </a:r>
            <a:r>
              <a:rPr lang="en-US" b="1" i="1" dirty="0"/>
              <a:t>C): </a:t>
            </a:r>
            <a:r>
              <a:rPr lang="en-US" i="1" dirty="0"/>
              <a:t>where </a:t>
            </a:r>
            <a:r>
              <a:rPr lang="en-US" b="1" i="1" dirty="0">
                <a:latin typeface="Cambria Math" pitchFamily="18" charset="0"/>
                <a:ea typeface="Cambria Math" pitchFamily="18" charset="0"/>
              </a:rPr>
              <a:t>C</a:t>
            </a:r>
            <a:r>
              <a:rPr lang="en-US" i="1" dirty="0">
                <a:latin typeface="+mj-lt"/>
              </a:rPr>
              <a:t> </a:t>
            </a:r>
            <a:r>
              <a:rPr lang="en-US" i="1" dirty="0"/>
              <a:t>is the root-cluster of a top tree </a:t>
            </a:r>
            <a:r>
              <a:rPr lang="en-US" b="1" dirty="0">
                <a:latin typeface="Cambria Math" pitchFamily="18" charset="0"/>
                <a:ea typeface="Cambria Math" pitchFamily="18" charset="0"/>
              </a:rPr>
              <a:t>𝓣</a:t>
            </a:r>
            <a:r>
              <a:rPr lang="sr-Latn-CS" b="1" baseline="-25000" dirty="0">
                <a:latin typeface="Cambria Math" pitchFamily="18" charset="0"/>
                <a:ea typeface="Cambria Math" pitchFamily="18" charset="0"/>
              </a:rPr>
              <a:t>C</a:t>
            </a:r>
            <a:r>
              <a:rPr lang="en-US" sz="800" i="1" dirty="0"/>
              <a:t> </a:t>
            </a:r>
            <a:r>
              <a:rPr lang="en-US" i="1" dirty="0"/>
              <a:t>and has children </a:t>
            </a:r>
            <a:r>
              <a:rPr lang="en-US" b="1" i="1" dirty="0">
                <a:latin typeface="Cambria Math" pitchFamily="18" charset="0"/>
                <a:ea typeface="Cambria Math" pitchFamily="18" charset="0"/>
              </a:rPr>
              <a:t>A</a:t>
            </a:r>
            <a:r>
              <a:rPr lang="en-US" i="1" dirty="0"/>
              <a:t> and </a:t>
            </a:r>
            <a:r>
              <a:rPr lang="en-US" b="1" i="1" dirty="0">
                <a:latin typeface="Cambria Math" pitchFamily="18" charset="0"/>
                <a:ea typeface="Cambria Math" pitchFamily="18" charset="0"/>
              </a:rPr>
              <a:t>B</a:t>
            </a:r>
            <a:r>
              <a:rPr lang="en-US" i="1" dirty="0"/>
              <a:t>.</a:t>
            </a:r>
            <a:r>
              <a:rPr lang="sr-Latn-CS" i="1" dirty="0"/>
              <a:t> </a:t>
            </a:r>
            <a:r>
              <a:rPr lang="en-US" dirty="0"/>
              <a:t>Deletes </a:t>
            </a:r>
            <a:r>
              <a:rPr lang="en-US" b="1" i="1" dirty="0">
                <a:latin typeface="Cambria" pitchFamily="18" charset="0"/>
              </a:rPr>
              <a:t>C</a:t>
            </a:r>
            <a:r>
              <a:rPr lang="en-US" i="1" dirty="0"/>
              <a:t>, thus turning </a:t>
            </a:r>
            <a:r>
              <a:rPr lang="en-US" b="1" dirty="0">
                <a:latin typeface="Cambria Math" pitchFamily="18" charset="0"/>
                <a:ea typeface="Cambria Math" pitchFamily="18" charset="0"/>
              </a:rPr>
              <a:t>𝓣</a:t>
            </a:r>
            <a:r>
              <a:rPr lang="sr-Latn-CS" b="1" baseline="-25000" dirty="0">
                <a:latin typeface="Cambria Math" pitchFamily="18" charset="0"/>
                <a:ea typeface="Cambria Math" pitchFamily="18" charset="0"/>
              </a:rPr>
              <a:t>C</a:t>
            </a:r>
            <a:r>
              <a:rPr lang="en-US" sz="800" i="1" dirty="0"/>
              <a:t> </a:t>
            </a:r>
            <a:r>
              <a:rPr lang="en-US" i="1" dirty="0"/>
              <a:t>into the two top trees </a:t>
            </a:r>
            <a:r>
              <a:rPr lang="en-US" b="1" dirty="0">
                <a:latin typeface="Cambria Math" pitchFamily="18" charset="0"/>
                <a:ea typeface="Cambria Math" pitchFamily="18" charset="0"/>
              </a:rPr>
              <a:t>𝓣</a:t>
            </a:r>
            <a:r>
              <a:rPr lang="sr-Latn-CS" b="1" baseline="-25000" dirty="0">
                <a:latin typeface="Cambria Math" pitchFamily="18" charset="0"/>
                <a:ea typeface="Cambria Math" pitchFamily="18" charset="0"/>
              </a:rPr>
              <a:t>A</a:t>
            </a:r>
            <a:r>
              <a:rPr lang="en-US" sz="800" i="1" dirty="0"/>
              <a:t> </a:t>
            </a:r>
            <a:r>
              <a:rPr lang="en-US" i="1" dirty="0"/>
              <a:t>and </a:t>
            </a:r>
            <a:r>
              <a:rPr lang="en-US" b="1" dirty="0">
                <a:latin typeface="Cambria Math" pitchFamily="18" charset="0"/>
                <a:ea typeface="Cambria Math" pitchFamily="18" charset="0"/>
              </a:rPr>
              <a:t>𝓣</a:t>
            </a:r>
            <a:r>
              <a:rPr lang="sr-Latn-CS" b="1" baseline="-25000" dirty="0">
                <a:latin typeface="Cambria Math" pitchFamily="18" charset="0"/>
                <a:ea typeface="Cambria Math" pitchFamily="18" charset="0"/>
              </a:rPr>
              <a:t>B</a:t>
            </a:r>
            <a:r>
              <a:rPr lang="en-US" i="1" dirty="0"/>
              <a:t>.</a:t>
            </a:r>
            <a:endParaRPr lang="sr-Latn-CS" i="1"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
        <p:nvSpPr>
          <p:cNvPr id="40" name="Rectangle 6"/>
          <p:cNvSpPr>
            <a:spLocks noChangeArrowheads="1"/>
          </p:cNvSpPr>
          <p:nvPr/>
        </p:nvSpPr>
        <p:spPr bwMode="auto">
          <a:xfrm>
            <a:off x="-36512" y="5373216"/>
            <a:ext cx="8892480"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sz="2000" dirty="0"/>
              <a:t>T</a:t>
            </a:r>
            <a:r>
              <a:rPr lang="en-US" sz="2000" dirty="0" err="1"/>
              <a:t>opolog</a:t>
            </a:r>
            <a:r>
              <a:rPr lang="sr-Latn-CS" sz="2000" dirty="0"/>
              <a:t>y</a:t>
            </a:r>
            <a:r>
              <a:rPr lang="en-US" sz="2000" dirty="0"/>
              <a:t> tree</a:t>
            </a:r>
            <a:r>
              <a:rPr lang="sr-Latn-CS" sz="2000" dirty="0"/>
              <a:t>s for a forest can be maintained undet Link, Cut</a:t>
            </a:r>
            <a:r>
              <a:rPr lang="en-US" sz="2000" dirty="0"/>
              <a:t> and </a:t>
            </a:r>
            <a:r>
              <a:rPr lang="sr-Latn-CS" sz="2000" dirty="0"/>
              <a:t>Expose using </a:t>
            </a:r>
            <a:r>
              <a:rPr lang="en-US" sz="2000" b="1" dirty="0">
                <a:latin typeface="Cambria Math" pitchFamily="18" charset="0"/>
                <a:ea typeface="Cambria Math" pitchFamily="18" charset="0"/>
              </a:rPr>
              <a:t>O(</a:t>
            </a:r>
            <a:r>
              <a:rPr lang="sr-Latn-CS" sz="2000" b="1" dirty="0">
                <a:latin typeface="Cambria Math" pitchFamily="18" charset="0"/>
                <a:ea typeface="Cambria Math" pitchFamily="18" charset="0"/>
              </a:rPr>
              <a:t>l</a:t>
            </a:r>
            <a:r>
              <a:rPr lang="en-US" sz="2000" b="1" dirty="0" err="1">
                <a:latin typeface="Cambria Math" pitchFamily="18" charset="0"/>
                <a:ea typeface="Cambria Math" pitchFamily="18" charset="0"/>
              </a:rPr>
              <a:t>og</a:t>
            </a:r>
            <a:r>
              <a:rPr lang="sr-Latn-CS" sz="2000" b="1" dirty="0">
                <a:latin typeface="Cambria Math" pitchFamily="18" charset="0"/>
                <a:ea typeface="Cambria Math" pitchFamily="18" charset="0"/>
              </a:rPr>
              <a:t>(</a:t>
            </a:r>
            <a:r>
              <a:rPr lang="en-US" sz="2000" b="1" dirty="0">
                <a:latin typeface="Cambria Math" pitchFamily="18" charset="0"/>
                <a:ea typeface="Cambria Math" pitchFamily="18" charset="0"/>
              </a:rPr>
              <a:t>n</a:t>
            </a:r>
            <a:r>
              <a:rPr lang="sr-Latn-CS" sz="2000" b="1" dirty="0">
                <a:latin typeface="Cambria Math" pitchFamily="18" charset="0"/>
                <a:ea typeface="Cambria Math" pitchFamily="18" charset="0"/>
              </a:rPr>
              <a:t>)</a:t>
            </a:r>
            <a:r>
              <a:rPr lang="en-US" sz="2000" b="1" dirty="0">
                <a:latin typeface="Cambria Math" pitchFamily="18" charset="0"/>
                <a:ea typeface="Cambria Math" pitchFamily="18" charset="0"/>
              </a:rPr>
              <a:t>)</a:t>
            </a:r>
            <a:r>
              <a:rPr lang="sr-Latn-CS" sz="2000" b="1" dirty="0">
                <a:latin typeface="Cambria Math" pitchFamily="18" charset="0"/>
                <a:ea typeface="Cambria Math" pitchFamily="18" charset="0"/>
              </a:rPr>
              <a:t> </a:t>
            </a:r>
            <a:r>
              <a:rPr lang="sr-Latn-CS" sz="2000" dirty="0">
                <a:latin typeface="Arial" pitchFamily="34" charset="0"/>
                <a:ea typeface="Cambria Math" pitchFamily="18" charset="0"/>
                <a:cs typeface="Arial" pitchFamily="34" charset="0"/>
              </a:rPr>
              <a:t> Marge and Split operations per Link, Cut and Expose</a:t>
            </a:r>
            <a:r>
              <a:rPr lang="sr-Latn-CS" sz="2000" dirty="0">
                <a:latin typeface="+mj-lt"/>
                <a:ea typeface="Cambria Math" pitchFamily="18" charset="0"/>
              </a:rPr>
              <a:t>.</a:t>
            </a:r>
            <a:endParaRPr lang="sr-Latn-CS" i="1"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checkerboard(across)">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checkerboard(across)">
                                      <p:cBhvr>
                                        <p:cTn id="1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9" grpId="0"/>
      <p:bldP spid="40"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ardrop 34"/>
          <p:cNvSpPr/>
          <p:nvPr/>
        </p:nvSpPr>
        <p:spPr>
          <a:xfrm rot="18815006">
            <a:off x="7831409" y="2273687"/>
            <a:ext cx="669443" cy="654442"/>
          </a:xfrm>
          <a:prstGeom prst="teardrop">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60418" name="Rectangle 2"/>
          <p:cNvSpPr>
            <a:spLocks noGrp="1" noChangeArrowheads="1"/>
          </p:cNvSpPr>
          <p:nvPr>
            <p:ph type="title"/>
          </p:nvPr>
        </p:nvSpPr>
        <p:spPr>
          <a:xfrm>
            <a:off x="251520" y="44624"/>
            <a:ext cx="8229600" cy="503238"/>
          </a:xfrm>
        </p:spPr>
        <p:txBody>
          <a:bodyPr/>
          <a:lstStyle/>
          <a:p>
            <a:pPr algn="ctr" eaLnBrk="1" hangingPunct="1">
              <a:defRPr/>
            </a:pPr>
            <a:r>
              <a:rPr lang="sr-Latn-CS" sz="3400" dirty="0">
                <a:solidFill>
                  <a:schemeClr val="bg2"/>
                </a:solidFill>
                <a:effectLst>
                  <a:outerShdw blurRad="38100" dist="38100" dir="2700000" algn="tl">
                    <a:srgbClr val="C0C0C0"/>
                  </a:outerShdw>
                </a:effectLst>
              </a:rPr>
              <a:t>Notation</a:t>
            </a:r>
          </a:p>
        </p:txBody>
      </p:sp>
      <p:sp>
        <p:nvSpPr>
          <p:cNvPr id="54275" name="Date Placeholder 5"/>
          <p:cNvSpPr>
            <a:spLocks noGrp="1"/>
          </p:cNvSpPr>
          <p:nvPr>
            <p:ph type="dt" sz="quarter" idx="10"/>
          </p:nvPr>
        </p:nvSpPr>
        <p:spPr>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64</a:t>
            </a:fld>
            <a:endParaRPr lang="en-US" dirty="0"/>
          </a:p>
        </p:txBody>
      </p:sp>
      <p:sp>
        <p:nvSpPr>
          <p:cNvPr id="15" name="Footer Placeholder 3"/>
          <p:cNvSpPr>
            <a:spLocks noGrp="1"/>
          </p:cNvSpPr>
          <p:nvPr>
            <p:ph type="ftr" sz="quarter" idx="11"/>
          </p:nvPr>
        </p:nvSpPr>
        <p:spPr>
          <a:xfrm>
            <a:off x="2771775" y="6408738"/>
            <a:ext cx="3600450" cy="311150"/>
          </a:xfrm>
          <a:noFill/>
        </p:spPr>
        <p:txBody>
          <a:bodyPr/>
          <a:lstStyle/>
          <a:p>
            <a:r>
              <a:rPr lang="sr-Latn-CS" dirty="0"/>
              <a:t>Kragujevac, ju</a:t>
            </a:r>
            <a:r>
              <a:rPr lang="en-US" dirty="0"/>
              <a:t>l</a:t>
            </a:r>
            <a:r>
              <a:rPr lang="sr-Latn-CS" dirty="0"/>
              <a:t> </a:t>
            </a:r>
            <a:r>
              <a:rPr lang="en-US" dirty="0"/>
              <a:t>14</a:t>
            </a:r>
          </a:p>
        </p:txBody>
      </p:sp>
      <p:sp>
        <p:nvSpPr>
          <p:cNvPr id="13" name="Rectangle 6"/>
          <p:cNvSpPr>
            <a:spLocks noChangeArrowheads="1"/>
          </p:cNvSpPr>
          <p:nvPr/>
        </p:nvSpPr>
        <p:spPr bwMode="auto">
          <a:xfrm>
            <a:off x="0" y="908720"/>
            <a:ext cx="5004048"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sr-Latn-CS" dirty="0"/>
              <a:t>I</a:t>
            </a:r>
            <a:r>
              <a:rPr lang="en-US" dirty="0"/>
              <a:t>f a cluster </a:t>
            </a:r>
            <a:r>
              <a:rPr lang="en-US" b="1" i="1" dirty="0">
                <a:latin typeface="Cambria" pitchFamily="18" charset="0"/>
              </a:rPr>
              <a:t>C</a:t>
            </a:r>
            <a:r>
              <a:rPr lang="en-US" dirty="0"/>
              <a:t> has two boundary nodes </a:t>
            </a:r>
            <a:r>
              <a:rPr lang="en-US" b="1" dirty="0">
                <a:latin typeface="Cambria Math" pitchFamily="18" charset="0"/>
                <a:ea typeface="Cambria Math" pitchFamily="18" charset="0"/>
              </a:rPr>
              <a:t>a</a:t>
            </a:r>
            <a:r>
              <a:rPr lang="en-US" dirty="0"/>
              <a:t> and </a:t>
            </a:r>
            <a:r>
              <a:rPr lang="en-US" b="1" dirty="0">
                <a:latin typeface="Cambria Math" pitchFamily="18" charset="0"/>
                <a:ea typeface="Cambria Math" pitchFamily="18" charset="0"/>
              </a:rPr>
              <a:t>b</a:t>
            </a:r>
            <a:r>
              <a:rPr lang="en-US" dirty="0"/>
              <a:t>, we call </a:t>
            </a:r>
            <a:r>
              <a:rPr lang="sr-Latn-CS" dirty="0"/>
              <a:t>the path between </a:t>
            </a:r>
            <a:r>
              <a:rPr lang="en-US" b="1" dirty="0">
                <a:latin typeface="Cambria Math" pitchFamily="18" charset="0"/>
                <a:ea typeface="Cambria Math" pitchFamily="18" charset="0"/>
              </a:rPr>
              <a:t>a</a:t>
            </a:r>
            <a:r>
              <a:rPr lang="sr-Latn-CS" dirty="0"/>
              <a:t> and </a:t>
            </a:r>
            <a:r>
              <a:rPr lang="en-US" b="1" dirty="0">
                <a:latin typeface="Cambria Math" pitchFamily="18" charset="0"/>
                <a:ea typeface="Cambria Math" pitchFamily="18" charset="0"/>
              </a:rPr>
              <a:t>b</a:t>
            </a:r>
            <a:r>
              <a:rPr lang="en-US" dirty="0"/>
              <a:t> the</a:t>
            </a:r>
            <a:r>
              <a:rPr lang="sr-Latn-CS" dirty="0"/>
              <a:t> </a:t>
            </a:r>
            <a:r>
              <a:rPr lang="sr-Latn-CS" b="1" i="1" dirty="0"/>
              <a:t>claster path </a:t>
            </a:r>
            <a:r>
              <a:rPr lang="sr-Latn-CS" dirty="0"/>
              <a:t>of </a:t>
            </a:r>
            <a:r>
              <a:rPr lang="en-US" b="1" i="1" dirty="0">
                <a:latin typeface="Cambria" pitchFamily="18" charset="0"/>
              </a:rPr>
              <a:t>C</a:t>
            </a:r>
            <a:endParaRPr lang="sr-Latn-CS" b="1" i="1" dirty="0">
              <a:latin typeface="Cambria" pitchFamily="18" charset="0"/>
            </a:endParaRPr>
          </a:p>
          <a:p>
            <a:pPr marL="342900" lvl="1" indent="-342900">
              <a:spcBef>
                <a:spcPct val="20000"/>
              </a:spcBef>
              <a:buClr>
                <a:schemeClr val="bg2"/>
              </a:buClr>
              <a:buSzPct val="75000"/>
              <a:buFont typeface="Wingdings" pitchFamily="2" charset="2"/>
              <a:buChar char="n"/>
            </a:pPr>
            <a:r>
              <a:rPr lang="sr-Latn-CS" dirty="0"/>
              <a:t>I</a:t>
            </a:r>
            <a:r>
              <a:rPr lang="en-US" dirty="0"/>
              <a:t>f </a:t>
            </a:r>
            <a:r>
              <a:rPr lang="en-US" b="1" i="1" dirty="0">
                <a:latin typeface="Cambria" pitchFamily="18" charset="0"/>
              </a:rPr>
              <a:t>C</a:t>
            </a:r>
            <a:r>
              <a:rPr lang="en-US" i="1" dirty="0"/>
              <a:t> has children </a:t>
            </a:r>
            <a:r>
              <a:rPr lang="en-US" b="1" i="1" dirty="0">
                <a:latin typeface="Cambria Math" pitchFamily="18" charset="0"/>
                <a:ea typeface="Cambria Math" pitchFamily="18" charset="0"/>
              </a:rPr>
              <a:t>A</a:t>
            </a:r>
            <a:r>
              <a:rPr lang="en-US" i="1" dirty="0"/>
              <a:t> and </a:t>
            </a:r>
            <a:r>
              <a:rPr lang="en-US" b="1" i="1" dirty="0">
                <a:latin typeface="Cambria Math" pitchFamily="18" charset="0"/>
                <a:ea typeface="Cambria Math" pitchFamily="18" charset="0"/>
              </a:rPr>
              <a:t>B</a:t>
            </a:r>
            <a:r>
              <a:rPr lang="en-US" i="1" dirty="0"/>
              <a:t>,</a:t>
            </a:r>
            <a:r>
              <a:rPr lang="sr-Latn-CS" i="1" dirty="0"/>
              <a:t> </a:t>
            </a:r>
            <a:r>
              <a:rPr lang="en-US" b="1" i="1" dirty="0">
                <a:latin typeface="Cambria Math" pitchFamily="18" charset="0"/>
                <a:ea typeface="Cambria Math" pitchFamily="18" charset="0"/>
              </a:rPr>
              <a:t>A</a:t>
            </a:r>
            <a:r>
              <a:rPr lang="en-US" i="1" dirty="0"/>
              <a:t>  is a </a:t>
            </a:r>
            <a:r>
              <a:rPr lang="en-US" b="1" i="1" dirty="0"/>
              <a:t>path child</a:t>
            </a:r>
            <a:r>
              <a:rPr lang="en-US" i="1" dirty="0"/>
              <a:t> of </a:t>
            </a:r>
            <a:r>
              <a:rPr lang="en-US" b="1" i="1" dirty="0">
                <a:latin typeface="Cambria" pitchFamily="18" charset="0"/>
              </a:rPr>
              <a:t>C</a:t>
            </a:r>
            <a:r>
              <a:rPr lang="en-US" i="1" dirty="0"/>
              <a:t> if = |</a:t>
            </a:r>
            <a:r>
              <a:rPr lang="en-US" dirty="0">
                <a:latin typeface="Cambria Math"/>
                <a:ea typeface="Cambria Math"/>
              </a:rPr>
              <a:t>𝟃</a:t>
            </a:r>
            <a:r>
              <a:rPr lang="sr-Latn-CS" b="1" i="1" dirty="0">
                <a:latin typeface="Cambria" pitchFamily="18" charset="0"/>
              </a:rPr>
              <a:t>C</a:t>
            </a:r>
            <a:r>
              <a:rPr lang="en-US" b="1" dirty="0">
                <a:latin typeface="Cambria" pitchFamily="18" charset="0"/>
              </a:rPr>
              <a:t>|</a:t>
            </a:r>
            <a:r>
              <a:rPr lang="en-US" i="1" dirty="0"/>
              <a:t> = 2 and either </a:t>
            </a:r>
            <a:r>
              <a:rPr lang="en-US" dirty="0">
                <a:latin typeface="Cambria Math" pitchFamily="18" charset="0"/>
                <a:ea typeface="Cambria Math" pitchFamily="18" charset="0"/>
              </a:rPr>
              <a:t>𝟃</a:t>
            </a:r>
            <a:r>
              <a:rPr lang="sr-Latn-CS" i="1" dirty="0">
                <a:latin typeface="Cambria Math" pitchFamily="18" charset="0"/>
                <a:ea typeface="Cambria Math" pitchFamily="18" charset="0"/>
              </a:rPr>
              <a:t>C </a:t>
            </a:r>
            <a:r>
              <a:rPr lang="sr-Latn-CS" dirty="0">
                <a:latin typeface="Cambria Math" pitchFamily="18" charset="0"/>
                <a:ea typeface="Cambria Math" pitchFamily="18" charset="0"/>
              </a:rPr>
              <a:t>⊆</a:t>
            </a:r>
            <a:r>
              <a:rPr lang="en-US" dirty="0">
                <a:latin typeface="Cambria Math" pitchFamily="18" charset="0"/>
                <a:ea typeface="Cambria Math" pitchFamily="18" charset="0"/>
              </a:rPr>
              <a:t> 𝟃A ∪ 𝟃B</a:t>
            </a:r>
            <a:r>
              <a:rPr lang="en-US" i="1" dirty="0"/>
              <a:t> </a:t>
            </a:r>
            <a:r>
              <a:rPr lang="sr-Latn-CS" dirty="0"/>
              <a:t>or</a:t>
            </a:r>
            <a:r>
              <a:rPr lang="en-US" dirty="0"/>
              <a:t> </a:t>
            </a:r>
            <a:r>
              <a:rPr lang="en-US" dirty="0">
                <a:latin typeface="Cambria Math"/>
                <a:ea typeface="Cambria Math"/>
              </a:rPr>
              <a:t>𝟃A</a:t>
            </a:r>
            <a:r>
              <a:rPr lang="en-US" i="1" dirty="0"/>
              <a:t> = </a:t>
            </a:r>
            <a:r>
              <a:rPr lang="en-US" dirty="0">
                <a:latin typeface="Cambria Math"/>
                <a:ea typeface="Cambria Math"/>
              </a:rPr>
              <a:t>𝟃</a:t>
            </a:r>
            <a:r>
              <a:rPr lang="sr-Latn-CS" b="1" i="1" dirty="0">
                <a:latin typeface="Cambria" pitchFamily="18" charset="0"/>
              </a:rPr>
              <a:t>C</a:t>
            </a:r>
            <a:endParaRPr lang="en-US" dirty="0">
              <a:latin typeface="Cambria Math" pitchFamily="18" charset="0"/>
              <a:ea typeface="Cambria Math" pitchFamily="18" charset="0"/>
            </a:endParaRPr>
          </a:p>
          <a:p>
            <a:endParaRPr lang="sr-Latn-CS" sz="4400" dirty="0">
              <a:solidFill>
                <a:srgbClr val="333399"/>
              </a:solidFill>
              <a:latin typeface="Arial Rounded MT Bold" pitchFamily="34" charset="0"/>
            </a:endParaRPr>
          </a:p>
        </p:txBody>
      </p:sp>
      <p:cxnSp>
        <p:nvCxnSpPr>
          <p:cNvPr id="67" name="Straight Arrow Connector 66"/>
          <p:cNvCxnSpPr/>
          <p:nvPr/>
        </p:nvCxnSpPr>
        <p:spPr>
          <a:xfrm>
            <a:off x="8748464" y="5373216"/>
            <a:ext cx="0" cy="0"/>
          </a:xfrm>
          <a:prstGeom prst="straightConnector1">
            <a:avLst/>
          </a:prstGeom>
          <a:ln w="38100">
            <a:solidFill>
              <a:srgbClr val="333399"/>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6372200" y="980728"/>
            <a:ext cx="936104"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11" name="Oval 10"/>
          <p:cNvSpPr/>
          <p:nvPr/>
        </p:nvSpPr>
        <p:spPr>
          <a:xfrm>
            <a:off x="7308304" y="1052736"/>
            <a:ext cx="792088"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12" name="Oval 11"/>
          <p:cNvSpPr/>
          <p:nvPr/>
        </p:nvSpPr>
        <p:spPr>
          <a:xfrm>
            <a:off x="6372200" y="836712"/>
            <a:ext cx="1728192"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16" name="Straight Connector 15"/>
          <p:cNvCxnSpPr/>
          <p:nvPr/>
        </p:nvCxnSpPr>
        <p:spPr>
          <a:xfrm>
            <a:off x="6372200" y="1124744"/>
            <a:ext cx="0" cy="0"/>
          </a:xfrm>
          <a:prstGeom prst="line">
            <a:avLst/>
          </a:prstGeom>
          <a:ln>
            <a:solidFill>
              <a:srgbClr val="002060"/>
            </a:solidFill>
            <a:headEnd type="oval" w="lg" len="med"/>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8388424" y="1844824"/>
            <a:ext cx="0" cy="0"/>
          </a:xfrm>
          <a:prstGeom prst="line">
            <a:avLst/>
          </a:prstGeom>
          <a:ln>
            <a:solidFill>
              <a:srgbClr val="002060"/>
            </a:solidFill>
            <a:headEnd type="oval" w="lg" len="lg"/>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8540824" y="2348880"/>
            <a:ext cx="0" cy="0"/>
          </a:xfrm>
          <a:prstGeom prst="line">
            <a:avLst/>
          </a:prstGeom>
          <a:ln>
            <a:solidFill>
              <a:srgbClr val="002060"/>
            </a:solidFill>
            <a:headEnd type="oval" w="lg" len="lg"/>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372200" y="1124744"/>
            <a:ext cx="0" cy="72008"/>
          </a:xfrm>
          <a:prstGeom prst="line">
            <a:avLst/>
          </a:prstGeom>
          <a:ln>
            <a:solidFill>
              <a:srgbClr val="002060"/>
            </a:solidFill>
            <a:headEnd type="oval" w="lg" len="lg"/>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8100392" y="1196752"/>
            <a:ext cx="0" cy="72008"/>
          </a:xfrm>
          <a:prstGeom prst="line">
            <a:avLst/>
          </a:prstGeom>
          <a:ln>
            <a:solidFill>
              <a:srgbClr val="002060"/>
            </a:solidFill>
            <a:headEnd type="oval" w="lg" len="lg"/>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rot="20506707">
            <a:off x="6364695" y="2255640"/>
            <a:ext cx="1758115" cy="3220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30" name="Oval 29"/>
          <p:cNvSpPr/>
          <p:nvPr/>
        </p:nvSpPr>
        <p:spPr>
          <a:xfrm>
            <a:off x="6372200" y="1988840"/>
            <a:ext cx="2160240" cy="12241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31" name="Straight Connector 30"/>
          <p:cNvCxnSpPr/>
          <p:nvPr/>
        </p:nvCxnSpPr>
        <p:spPr>
          <a:xfrm>
            <a:off x="6372200" y="2276872"/>
            <a:ext cx="0" cy="0"/>
          </a:xfrm>
          <a:prstGeom prst="line">
            <a:avLst/>
          </a:prstGeom>
          <a:ln>
            <a:solidFill>
              <a:srgbClr val="002060"/>
            </a:solidFill>
            <a:headEnd type="oval" w="lg" len="med"/>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388424" y="2996952"/>
            <a:ext cx="0" cy="0"/>
          </a:xfrm>
          <a:prstGeom prst="line">
            <a:avLst/>
          </a:prstGeom>
          <a:ln>
            <a:solidFill>
              <a:srgbClr val="002060"/>
            </a:solidFill>
            <a:headEnd type="oval" w="lg" len="lg"/>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372200" y="2636912"/>
            <a:ext cx="0" cy="72008"/>
          </a:xfrm>
          <a:prstGeom prst="line">
            <a:avLst/>
          </a:prstGeom>
          <a:ln>
            <a:solidFill>
              <a:srgbClr val="002060"/>
            </a:solidFill>
            <a:headEnd type="oval" w="lg" len="lg"/>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8100392" y="2060848"/>
            <a:ext cx="0" cy="72008"/>
          </a:xfrm>
          <a:prstGeom prst="line">
            <a:avLst/>
          </a:prstGeom>
          <a:ln>
            <a:solidFill>
              <a:srgbClr val="002060"/>
            </a:solidFill>
            <a:headEnd type="oval" w="lg" len="lg"/>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2" idx="2"/>
            <a:endCxn id="12" idx="6"/>
          </p:cNvCxnSpPr>
          <p:nvPr/>
        </p:nvCxnSpPr>
        <p:spPr>
          <a:xfrm>
            <a:off x="6372200" y="1232756"/>
            <a:ext cx="1728192" cy="0"/>
          </a:xfrm>
          <a:prstGeom prst="line">
            <a:avLst/>
          </a:prstGeom>
          <a:ln w="25400">
            <a:solidFill>
              <a:srgbClr val="003399"/>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6372200" y="2132856"/>
            <a:ext cx="1800200" cy="576064"/>
          </a:xfrm>
          <a:prstGeom prst="line">
            <a:avLst/>
          </a:prstGeom>
          <a:ln w="25400">
            <a:solidFill>
              <a:srgbClr val="003399"/>
            </a:solidFill>
            <a:prstDash val="dash"/>
          </a:ln>
        </p:spPr>
        <p:style>
          <a:lnRef idx="1">
            <a:schemeClr val="accent1"/>
          </a:lnRef>
          <a:fillRef idx="0">
            <a:schemeClr val="accent1"/>
          </a:fillRef>
          <a:effectRef idx="0">
            <a:schemeClr val="accent1"/>
          </a:effectRef>
          <a:fontRef idx="minor">
            <a:schemeClr val="tx1"/>
          </a:fontRef>
        </p:style>
      </p:cxnSp>
      <p:sp>
        <p:nvSpPr>
          <p:cNvPr id="42" name="Rectangle 6"/>
          <p:cNvSpPr>
            <a:spLocks noChangeArrowheads="1"/>
          </p:cNvSpPr>
          <p:nvPr/>
        </p:nvSpPr>
        <p:spPr bwMode="auto">
          <a:xfrm>
            <a:off x="-36512" y="3573016"/>
            <a:ext cx="8892480"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2000" b="1" i="1" dirty="0"/>
              <a:t>Local search</a:t>
            </a:r>
            <a:r>
              <a:rPr lang="en-US" sz="2000" dirty="0"/>
              <a:t>: A</a:t>
            </a:r>
            <a:r>
              <a:rPr lang="en-US" sz="1900" dirty="0"/>
              <a:t> node/edge property is local if it being satisfied by a node in a tree implies  that the node satisfies the property in all </a:t>
            </a:r>
            <a:r>
              <a:rPr lang="en-US" sz="1900" dirty="0" err="1"/>
              <a:t>subtrees</a:t>
            </a:r>
            <a:r>
              <a:rPr lang="en-US" sz="1900" dirty="0"/>
              <a:t> containing it</a:t>
            </a:r>
            <a:endParaRPr lang="sr-Latn-CS" dirty="0"/>
          </a:p>
          <a:p>
            <a:pPr marL="742950" lvl="1" indent="-285750">
              <a:spcBef>
                <a:spcPct val="20000"/>
              </a:spcBef>
              <a:buClr>
                <a:schemeClr val="accent2"/>
              </a:buClr>
              <a:buSzPct val="80000"/>
              <a:buFont typeface="Wingdings" pitchFamily="2" charset="2"/>
              <a:buChar char="¨"/>
            </a:pPr>
            <a:r>
              <a:rPr lang="en-US" b="1" dirty="0"/>
              <a:t>Select(</a:t>
            </a:r>
            <a:r>
              <a:rPr lang="en-US" b="1" i="1" dirty="0"/>
              <a:t>C): </a:t>
            </a:r>
            <a:r>
              <a:rPr lang="en-US" i="1" dirty="0"/>
              <a:t>where </a:t>
            </a:r>
            <a:r>
              <a:rPr lang="en-US" b="1" i="1" dirty="0">
                <a:latin typeface="Cambria Math" pitchFamily="18" charset="0"/>
                <a:ea typeface="Cambria Math" pitchFamily="18" charset="0"/>
              </a:rPr>
              <a:t>C</a:t>
            </a:r>
            <a:r>
              <a:rPr lang="en-US" i="1" dirty="0">
                <a:latin typeface="+mj-lt"/>
              </a:rPr>
              <a:t> </a:t>
            </a:r>
            <a:r>
              <a:rPr lang="en-US" i="1" dirty="0"/>
              <a:t>is the root-cluster of a top tree </a:t>
            </a:r>
            <a:r>
              <a:rPr lang="en-US" b="1" dirty="0">
                <a:latin typeface="Cambria Math" pitchFamily="18" charset="0"/>
                <a:ea typeface="Cambria Math" pitchFamily="18" charset="0"/>
              </a:rPr>
              <a:t>𝓣</a:t>
            </a:r>
            <a:r>
              <a:rPr lang="sr-Latn-CS" b="1" baseline="-25000" dirty="0">
                <a:latin typeface="Cambria Math" pitchFamily="18" charset="0"/>
                <a:ea typeface="Cambria Math" pitchFamily="18" charset="0"/>
              </a:rPr>
              <a:t>C</a:t>
            </a:r>
            <a:r>
              <a:rPr lang="en-US" sz="800" i="1" dirty="0"/>
              <a:t> </a:t>
            </a:r>
            <a:r>
              <a:rPr lang="en-US" i="1" dirty="0"/>
              <a:t>and has children </a:t>
            </a:r>
            <a:r>
              <a:rPr lang="en-US" b="1" i="1" dirty="0">
                <a:latin typeface="Cambria Math" pitchFamily="18" charset="0"/>
                <a:ea typeface="Cambria Math" pitchFamily="18" charset="0"/>
              </a:rPr>
              <a:t>A</a:t>
            </a:r>
            <a:r>
              <a:rPr lang="en-US" i="1" dirty="0"/>
              <a:t> and </a:t>
            </a:r>
            <a:r>
              <a:rPr lang="en-US" b="1" i="1" dirty="0">
                <a:latin typeface="Cambria Math" pitchFamily="18" charset="0"/>
                <a:ea typeface="Cambria Math" pitchFamily="18" charset="0"/>
              </a:rPr>
              <a:t>B</a:t>
            </a:r>
            <a:r>
              <a:rPr lang="en-US" i="1" dirty="0"/>
              <a:t> such that </a:t>
            </a:r>
            <a:r>
              <a:rPr lang="en-US" b="1" i="1" dirty="0">
                <a:latin typeface="Cambria Math" pitchFamily="18" charset="0"/>
                <a:ea typeface="Cambria Math" pitchFamily="18" charset="0"/>
              </a:rPr>
              <a:t>A</a:t>
            </a:r>
            <a:r>
              <a:rPr lang="en-US" b="1" i="1" dirty="0">
                <a:latin typeface="Cambria Math"/>
                <a:ea typeface="Cambria Math"/>
              </a:rPr>
              <a:t>∩</a:t>
            </a:r>
            <a:r>
              <a:rPr lang="en-US" b="1" i="1" dirty="0">
                <a:latin typeface="Cambria Math" pitchFamily="18" charset="0"/>
                <a:ea typeface="Cambria Math" pitchFamily="18" charset="0"/>
              </a:rPr>
              <a:t>B={c}</a:t>
            </a:r>
            <a:r>
              <a:rPr lang="sr-Latn-CS" i="1" dirty="0"/>
              <a:t> </a:t>
            </a:r>
            <a:r>
              <a:rPr lang="en-US" i="1" dirty="0"/>
              <a:t>. If </a:t>
            </a:r>
            <a:r>
              <a:rPr lang="en-US" b="1" i="1" dirty="0" err="1">
                <a:latin typeface="Cambria Math" pitchFamily="18" charset="0"/>
                <a:ea typeface="Cambria Math" pitchFamily="18" charset="0"/>
              </a:rPr>
              <a:t>h</a:t>
            </a:r>
            <a:r>
              <a:rPr lang="en-US" b="1" i="1" baseline="-25000" dirty="0" err="1">
                <a:latin typeface="Cambria Math" pitchFamily="18" charset="0"/>
                <a:ea typeface="Cambria Math" pitchFamily="18" charset="0"/>
              </a:rPr>
              <a:t>c</a:t>
            </a:r>
            <a:r>
              <a:rPr lang="en-US" b="1" i="1" dirty="0">
                <a:latin typeface="Cambria Math" pitchFamily="18" charset="0"/>
                <a:ea typeface="Cambria Math" pitchFamily="18" charset="0"/>
              </a:rPr>
              <a:t>(A) ≥ </a:t>
            </a:r>
            <a:r>
              <a:rPr lang="en-US" b="1" i="1" dirty="0" err="1">
                <a:latin typeface="Cambria Math" pitchFamily="18" charset="0"/>
                <a:ea typeface="Cambria Math" pitchFamily="18" charset="0"/>
              </a:rPr>
              <a:t>h</a:t>
            </a:r>
            <a:r>
              <a:rPr lang="en-US" b="1" i="1" baseline="-25000" dirty="0" err="1">
                <a:latin typeface="Cambria Math" pitchFamily="18" charset="0"/>
                <a:ea typeface="Cambria Math" pitchFamily="18" charset="0"/>
              </a:rPr>
              <a:t>c</a:t>
            </a:r>
            <a:r>
              <a:rPr lang="en-US" b="1" i="1" dirty="0">
                <a:latin typeface="Cambria Math" pitchFamily="18" charset="0"/>
                <a:ea typeface="Cambria Math" pitchFamily="18" charset="0"/>
              </a:rPr>
              <a:t>(B)</a:t>
            </a:r>
            <a:r>
              <a:rPr lang="en-US" i="1" dirty="0"/>
              <a:t> the </a:t>
            </a:r>
            <a:r>
              <a:rPr lang="en-US" i="1" dirty="0" err="1"/>
              <a:t>claster</a:t>
            </a:r>
            <a:r>
              <a:rPr lang="en-US" i="1" dirty="0"/>
              <a:t> </a:t>
            </a:r>
            <a:r>
              <a:rPr lang="en-US" b="1" i="1" dirty="0">
                <a:latin typeface="Cambria Math" pitchFamily="18" charset="0"/>
                <a:ea typeface="Cambria Math" pitchFamily="18" charset="0"/>
              </a:rPr>
              <a:t>A</a:t>
            </a:r>
            <a:r>
              <a:rPr lang="en-US" i="1" dirty="0"/>
              <a:t> is picked, otherwise the </a:t>
            </a:r>
            <a:r>
              <a:rPr lang="en-US" i="1" dirty="0" err="1"/>
              <a:t>claster</a:t>
            </a:r>
            <a:r>
              <a:rPr lang="en-US" i="1" dirty="0"/>
              <a:t> </a:t>
            </a:r>
            <a:r>
              <a:rPr lang="en-US" b="1" i="1" dirty="0">
                <a:latin typeface="Cambria Math" pitchFamily="18" charset="0"/>
                <a:ea typeface="Cambria Math" pitchFamily="18" charset="0"/>
              </a:rPr>
              <a:t>B</a:t>
            </a:r>
            <a:r>
              <a:rPr lang="en-US" i="1" dirty="0"/>
              <a:t> is picked </a:t>
            </a:r>
          </a:p>
          <a:p>
            <a:pPr marL="742950" lvl="1" indent="-285750">
              <a:spcBef>
                <a:spcPct val="20000"/>
              </a:spcBef>
              <a:buClr>
                <a:schemeClr val="accent2"/>
              </a:buClr>
              <a:buSzPct val="80000"/>
              <a:buFont typeface="Wingdings" pitchFamily="2" charset="2"/>
              <a:buChar char="¨"/>
            </a:pPr>
            <a:r>
              <a:rPr lang="en-US" b="1" i="1" dirty="0"/>
              <a:t>Theorem</a:t>
            </a:r>
            <a:r>
              <a:rPr lang="en-US" i="1" dirty="0"/>
              <a:t> </a:t>
            </a:r>
            <a:r>
              <a:rPr lang="en-US" b="1" i="1" dirty="0"/>
              <a:t>(Non-Local Search)</a:t>
            </a:r>
            <a:r>
              <a:rPr lang="en-US" b="1" dirty="0"/>
              <a:t>: </a:t>
            </a:r>
            <a:r>
              <a:rPr lang="en-US" i="1" dirty="0"/>
              <a:t>Given a top tree, after </a:t>
            </a:r>
            <a:r>
              <a:rPr lang="en-US" b="1" dirty="0">
                <a:latin typeface="Cambria Math" pitchFamily="18" charset="0"/>
                <a:ea typeface="Cambria Math" pitchFamily="18" charset="0"/>
              </a:rPr>
              <a:t>O(</a:t>
            </a:r>
            <a:r>
              <a:rPr lang="sr-Latn-CS" b="1" dirty="0">
                <a:latin typeface="Cambria Math" pitchFamily="18" charset="0"/>
                <a:ea typeface="Cambria Math" pitchFamily="18" charset="0"/>
              </a:rPr>
              <a:t>l</a:t>
            </a:r>
            <a:r>
              <a:rPr lang="en-US" b="1" dirty="0" err="1">
                <a:latin typeface="Cambria Math" pitchFamily="18" charset="0"/>
                <a:ea typeface="Cambria Math" pitchFamily="18" charset="0"/>
              </a:rPr>
              <a:t>og</a:t>
            </a:r>
            <a:r>
              <a:rPr lang="en-US" b="1" dirty="0">
                <a:latin typeface="Cambria Math" pitchFamily="18" charset="0"/>
                <a:ea typeface="Cambria Math" pitchFamily="18" charset="0"/>
              </a:rPr>
              <a:t>(n))</a:t>
            </a:r>
            <a:r>
              <a:rPr lang="en-US" i="1" dirty="0"/>
              <a:t> calls to Select, Merge, and Split, there is a unique edge </a:t>
            </a:r>
            <a:r>
              <a:rPr lang="en-US" b="1" i="1" dirty="0"/>
              <a:t>(</a:t>
            </a:r>
            <a:r>
              <a:rPr lang="en-US" b="1" i="1" dirty="0" err="1"/>
              <a:t>v,w</a:t>
            </a:r>
            <a:r>
              <a:rPr lang="en-US" b="1" i="1" dirty="0"/>
              <a:t>)</a:t>
            </a:r>
            <a:r>
              <a:rPr lang="en-US" i="1" dirty="0"/>
              <a:t> contained in all clusters chosen by Select, and then </a:t>
            </a:r>
            <a:r>
              <a:rPr lang="en-US" b="1" i="1" dirty="0"/>
              <a:t>(</a:t>
            </a:r>
            <a:r>
              <a:rPr lang="en-US" b="1" i="1" dirty="0" err="1"/>
              <a:t>v,w</a:t>
            </a:r>
            <a:r>
              <a:rPr lang="en-US" b="1" i="1" dirty="0"/>
              <a:t>)</a:t>
            </a:r>
            <a:r>
              <a:rPr lang="en-US" i="1" dirty="0"/>
              <a:t> is returned</a:t>
            </a:r>
          </a:p>
          <a:p>
            <a:pPr marL="742950" lvl="1" indent="-285750">
              <a:spcBef>
                <a:spcPct val="20000"/>
              </a:spcBef>
              <a:buClr>
                <a:schemeClr val="accent2"/>
              </a:buClr>
              <a:buSzPct val="80000"/>
              <a:buFont typeface="Wingdings" pitchFamily="2" charset="2"/>
              <a:buChar char="¨"/>
            </a:pPr>
            <a:endParaRPr lang="sr-Latn-CS" i="1" dirty="0"/>
          </a:p>
          <a:p>
            <a:pPr marL="742950" lvl="1" indent="-285750">
              <a:spcBef>
                <a:spcPct val="20000"/>
              </a:spcBef>
              <a:buClr>
                <a:schemeClr val="accent2"/>
              </a:buClr>
              <a:buSzPct val="80000"/>
              <a:buFont typeface="Wingdings" pitchFamily="2" charset="2"/>
              <a:buChar char="¨"/>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box(in)">
                                      <p:cBhvr>
                                        <p:cTn id="10" dur="500"/>
                                        <p:tgtEl>
                                          <p:spTgt spid="35"/>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ox(in)">
                                      <p:cBhvr>
                                        <p:cTn id="13" dur="500"/>
                                        <p:tgtEl>
                                          <p:spTgt spid="10"/>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ox(in)">
                                      <p:cBhvr>
                                        <p:cTn id="16" dur="500"/>
                                        <p:tgtEl>
                                          <p:spTgt spid="11"/>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ox(in)">
                                      <p:cBhvr>
                                        <p:cTn id="19" dur="500"/>
                                        <p:tgtEl>
                                          <p:spTgt spid="12"/>
                                        </p:tgtEl>
                                      </p:cBhvr>
                                    </p:animEffect>
                                  </p:childTnLst>
                                </p:cTn>
                              </p:par>
                              <p:par>
                                <p:cTn id="20" presetID="4" presetClass="entr" presetSubtype="1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ox(in)">
                                      <p:cBhvr>
                                        <p:cTn id="22" dur="500"/>
                                        <p:tgtEl>
                                          <p:spTgt spid="16"/>
                                        </p:tgtEl>
                                      </p:cBhvr>
                                    </p:animEffect>
                                  </p:childTnLst>
                                </p:cTn>
                              </p:par>
                              <p:par>
                                <p:cTn id="23" presetID="4" presetClass="entr" presetSubtype="16"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box(in)">
                                      <p:cBhvr>
                                        <p:cTn id="25" dur="500"/>
                                        <p:tgtEl>
                                          <p:spTgt spid="18"/>
                                        </p:tgtEl>
                                      </p:cBhvr>
                                    </p:animEffect>
                                  </p:childTnLst>
                                </p:cTn>
                              </p:par>
                              <p:par>
                                <p:cTn id="26" presetID="4" presetClass="entr" presetSubtype="16"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box(in)">
                                      <p:cBhvr>
                                        <p:cTn id="28" dur="500"/>
                                        <p:tgtEl>
                                          <p:spTgt spid="23"/>
                                        </p:tgtEl>
                                      </p:cBhvr>
                                    </p:animEffect>
                                  </p:childTnLst>
                                </p:cTn>
                              </p:par>
                              <p:par>
                                <p:cTn id="29" presetID="4" presetClass="entr" presetSubtype="16"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box(in)">
                                      <p:cBhvr>
                                        <p:cTn id="31" dur="500"/>
                                        <p:tgtEl>
                                          <p:spTgt spid="24"/>
                                        </p:tgtEl>
                                      </p:cBhvr>
                                    </p:animEffect>
                                  </p:childTnLst>
                                </p:cTn>
                              </p:par>
                              <p:par>
                                <p:cTn id="32" presetID="4" presetClass="entr" presetSubtype="16"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box(in)">
                                      <p:cBhvr>
                                        <p:cTn id="34" dur="500"/>
                                        <p:tgtEl>
                                          <p:spTgt spid="27"/>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box(in)">
                                      <p:cBhvr>
                                        <p:cTn id="37" dur="500"/>
                                        <p:tgtEl>
                                          <p:spTgt spid="28"/>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box(in)">
                                      <p:cBhvr>
                                        <p:cTn id="40" dur="500"/>
                                        <p:tgtEl>
                                          <p:spTgt spid="30"/>
                                        </p:tgtEl>
                                      </p:cBhvr>
                                    </p:animEffect>
                                  </p:childTnLst>
                                </p:cTn>
                              </p:par>
                              <p:par>
                                <p:cTn id="41" presetID="4" presetClass="entr" presetSubtype="16"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box(in)">
                                      <p:cBhvr>
                                        <p:cTn id="43" dur="500"/>
                                        <p:tgtEl>
                                          <p:spTgt spid="31"/>
                                        </p:tgtEl>
                                      </p:cBhvr>
                                    </p:animEffect>
                                  </p:childTnLst>
                                </p:cTn>
                              </p:par>
                              <p:par>
                                <p:cTn id="44" presetID="4" presetClass="entr" presetSubtype="16" fill="hold"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box(in)">
                                      <p:cBhvr>
                                        <p:cTn id="46" dur="500"/>
                                        <p:tgtEl>
                                          <p:spTgt spid="32"/>
                                        </p:tgtEl>
                                      </p:cBhvr>
                                    </p:animEffect>
                                  </p:childTnLst>
                                </p:cTn>
                              </p:par>
                              <p:par>
                                <p:cTn id="47" presetID="4" presetClass="entr" presetSubtype="16"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box(in)">
                                      <p:cBhvr>
                                        <p:cTn id="49" dur="500"/>
                                        <p:tgtEl>
                                          <p:spTgt spid="33"/>
                                        </p:tgtEl>
                                      </p:cBhvr>
                                    </p:animEffect>
                                  </p:childTnLst>
                                </p:cTn>
                              </p:par>
                              <p:par>
                                <p:cTn id="50" presetID="4" presetClass="entr" presetSubtype="16" fill="hold"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box(in)">
                                      <p:cBhvr>
                                        <p:cTn id="52" dur="500"/>
                                        <p:tgtEl>
                                          <p:spTgt spid="34"/>
                                        </p:tgtEl>
                                      </p:cBhvr>
                                    </p:animEffect>
                                  </p:childTnLst>
                                </p:cTn>
                              </p:par>
                              <p:par>
                                <p:cTn id="53" presetID="4" presetClass="entr" presetSubtype="16" fill="hold"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box(in)">
                                      <p:cBhvr>
                                        <p:cTn id="55" dur="500"/>
                                        <p:tgtEl>
                                          <p:spTgt spid="37"/>
                                        </p:tgtEl>
                                      </p:cBhvr>
                                    </p:animEffect>
                                  </p:childTnLst>
                                </p:cTn>
                              </p:par>
                              <p:par>
                                <p:cTn id="56" presetID="4" presetClass="entr" presetSubtype="16" fill="hold"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ox(in)">
                                      <p:cBhvr>
                                        <p:cTn id="58" dur="500"/>
                                        <p:tgtEl>
                                          <p:spTgt spid="38"/>
                                        </p:tgtEl>
                                      </p:cBhvr>
                                    </p:animEffect>
                                  </p:childTnLst>
                                </p:cTn>
                              </p:par>
                            </p:childTnLst>
                          </p:cTn>
                        </p:par>
                      </p:childTnLst>
                    </p:cTn>
                  </p:par>
                  <p:par>
                    <p:cTn id="59" fill="hold">
                      <p:stCondLst>
                        <p:cond delay="indefinite"/>
                      </p:stCondLst>
                      <p:childTnLst>
                        <p:par>
                          <p:cTn id="60" fill="hold">
                            <p:stCondLst>
                              <p:cond delay="0"/>
                            </p:stCondLst>
                            <p:childTnLst>
                              <p:par>
                                <p:cTn id="61" presetID="5" presetClass="entr" presetSubtype="10" fill="hold" grpId="0" nodeType="click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checkerboard(across)">
                                      <p:cBhvr>
                                        <p:cTn id="6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13" grpId="0"/>
      <p:bldP spid="10" grpId="0" animBg="1"/>
      <p:bldP spid="11" grpId="0" animBg="1"/>
      <p:bldP spid="12" grpId="0" animBg="1"/>
      <p:bldP spid="28" grpId="0" animBg="1"/>
      <p:bldP spid="30" grpId="0" animBg="1"/>
      <p:bldP spid="4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1520" y="117450"/>
            <a:ext cx="8229600" cy="503238"/>
          </a:xfrm>
        </p:spPr>
        <p:txBody>
          <a:bodyPr/>
          <a:lstStyle/>
          <a:p>
            <a:pPr algn="ctr" eaLnBrk="1" hangingPunct="1">
              <a:defRPr/>
            </a:pPr>
            <a:r>
              <a:rPr lang="en-US" sz="3400" dirty="0">
                <a:solidFill>
                  <a:schemeClr val="bg2"/>
                </a:solidFill>
                <a:effectLst>
                  <a:outerShdw blurRad="38100" dist="38100" dir="2700000" algn="tl">
                    <a:srgbClr val="C0C0C0"/>
                  </a:outerShdw>
                </a:effectLst>
              </a:rPr>
              <a:t>Insertion of a new edge</a:t>
            </a:r>
            <a:endParaRPr lang="sr-Latn-CS" sz="3400" dirty="0">
              <a:solidFill>
                <a:schemeClr val="bg2"/>
              </a:solidFill>
              <a:effectLst>
                <a:outerShdw blurRad="38100" dist="38100" dir="2700000" algn="tl">
                  <a:srgbClr val="C0C0C0"/>
                </a:outerShdw>
              </a:effectLst>
            </a:endParaRPr>
          </a:p>
        </p:txBody>
      </p:sp>
      <p:sp>
        <p:nvSpPr>
          <p:cNvPr id="54275" name="Date Placeholder 5"/>
          <p:cNvSpPr>
            <a:spLocks noGrp="1"/>
          </p:cNvSpPr>
          <p:nvPr>
            <p:ph type="dt" sz="quarter" idx="10"/>
          </p:nvPr>
        </p:nvSpPr>
        <p:spPr>
          <a:xfrm>
            <a:off x="467544" y="6546850"/>
            <a:ext cx="2133600" cy="311150"/>
          </a:xfrm>
          <a:noFill/>
        </p:spPr>
        <p:txBody>
          <a:bodyPr/>
          <a:lstStyle/>
          <a:p>
            <a:r>
              <a:rPr lang="en-US" dirty="0"/>
              <a:t>Milan </a:t>
            </a:r>
            <a:r>
              <a:rPr lang="en-US" dirty="0" err="1"/>
              <a:t>Ba</a:t>
            </a:r>
            <a:r>
              <a:rPr lang="sr-Latn-CS" dirty="0"/>
              <a:t>šić</a:t>
            </a:r>
            <a:endParaRPr lang="en-US" dirty="0"/>
          </a:p>
        </p:txBody>
      </p:sp>
      <p:sp>
        <p:nvSpPr>
          <p:cNvPr id="54277" name="Slide Number Placeholder 4"/>
          <p:cNvSpPr>
            <a:spLocks noGrp="1"/>
          </p:cNvSpPr>
          <p:nvPr>
            <p:ph type="sldNum" sz="quarter" idx="12"/>
          </p:nvPr>
        </p:nvSpPr>
        <p:spPr>
          <a:noFill/>
        </p:spPr>
        <p:txBody>
          <a:bodyPr/>
          <a:lstStyle/>
          <a:p>
            <a:fld id="{F870D680-DB54-4605-AA0C-A8906E6D1C93}" type="slidenum">
              <a:rPr smtClean="0"/>
              <a:pPr/>
              <a:t>65</a:t>
            </a:fld>
            <a:endParaRPr lang="en-US" dirty="0"/>
          </a:p>
        </p:txBody>
      </p:sp>
      <p:sp>
        <p:nvSpPr>
          <p:cNvPr id="15" name="Footer Placeholder 3"/>
          <p:cNvSpPr>
            <a:spLocks noGrp="1"/>
          </p:cNvSpPr>
          <p:nvPr>
            <p:ph type="ftr" sz="quarter" idx="11"/>
          </p:nvPr>
        </p:nvSpPr>
        <p:spPr>
          <a:xfrm>
            <a:off x="2771775" y="6408738"/>
            <a:ext cx="3600450" cy="311150"/>
          </a:xfrm>
          <a:noFill/>
        </p:spPr>
        <p:txBody>
          <a:bodyPr/>
          <a:lstStyle/>
          <a:p>
            <a:r>
              <a:rPr lang="en-US" dirty="0" err="1"/>
              <a:t>Kragujevac</a:t>
            </a:r>
            <a:r>
              <a:rPr lang="sr-Latn-CS" dirty="0"/>
              <a:t>, ju</a:t>
            </a:r>
            <a:r>
              <a:rPr lang="en-US" dirty="0"/>
              <a:t>l</a:t>
            </a:r>
            <a:r>
              <a:rPr lang="sr-Latn-CS" dirty="0"/>
              <a:t> </a:t>
            </a:r>
            <a:r>
              <a:rPr lang="en-US" dirty="0"/>
              <a:t>14</a:t>
            </a:r>
          </a:p>
        </p:txBody>
      </p:sp>
      <p:sp>
        <p:nvSpPr>
          <p:cNvPr id="13" name="Rectangle 6"/>
          <p:cNvSpPr>
            <a:spLocks noChangeArrowheads="1"/>
          </p:cNvSpPr>
          <p:nvPr/>
        </p:nvSpPr>
        <p:spPr bwMode="auto">
          <a:xfrm>
            <a:off x="-36512" y="476672"/>
            <a:ext cx="7704856"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endParaRPr lang="en-US" sz="1950" dirty="0"/>
          </a:p>
          <a:p>
            <a:pPr marL="342900" lvl="1" indent="-342900">
              <a:spcBef>
                <a:spcPct val="20000"/>
              </a:spcBef>
              <a:buClr>
                <a:schemeClr val="bg2"/>
              </a:buClr>
              <a:buSzPct val="75000"/>
              <a:buFont typeface="Wingdings" pitchFamily="2" charset="2"/>
              <a:buChar char="n"/>
            </a:pPr>
            <a:r>
              <a:rPr lang="en-US" dirty="0"/>
              <a:t>For every cluster </a:t>
            </a:r>
            <a:r>
              <a:rPr lang="en-US" b="1" i="1" dirty="0">
                <a:latin typeface="Cambria" pitchFamily="18" charset="0"/>
              </a:rPr>
              <a:t>C</a:t>
            </a:r>
            <a:r>
              <a:rPr lang="en-US" i="1" dirty="0"/>
              <a:t>, </a:t>
            </a:r>
            <a:r>
              <a:rPr lang="en-US" dirty="0">
                <a:latin typeface="Cambria Math" pitchFamily="18" charset="0"/>
                <a:ea typeface="Cambria Math" pitchFamily="18" charset="0"/>
              </a:rPr>
              <a:t>𝟃</a:t>
            </a:r>
            <a:r>
              <a:rPr lang="sr-Latn-CS" b="1" dirty="0">
                <a:latin typeface="Cambria Math" pitchFamily="18" charset="0"/>
                <a:ea typeface="Cambria Math" pitchFamily="18" charset="0"/>
              </a:rPr>
              <a:t>C</a:t>
            </a:r>
            <a:r>
              <a:rPr lang="en-US" b="1" dirty="0">
                <a:latin typeface="Cambria Math" pitchFamily="18" charset="0"/>
                <a:ea typeface="Cambria Math" pitchFamily="18" charset="0"/>
              </a:rPr>
              <a:t>={</a:t>
            </a:r>
            <a:r>
              <a:rPr lang="en-US" b="1" dirty="0" err="1">
                <a:latin typeface="Cambria Math" pitchFamily="18" charset="0"/>
                <a:ea typeface="Cambria Math" pitchFamily="18" charset="0"/>
              </a:rPr>
              <a:t>a,b</a:t>
            </a:r>
            <a:r>
              <a:rPr lang="en-US" b="1" dirty="0">
                <a:latin typeface="Cambria Math" pitchFamily="18" charset="0"/>
                <a:ea typeface="Cambria Math" pitchFamily="18" charset="0"/>
              </a:rPr>
              <a:t>}</a:t>
            </a:r>
            <a:r>
              <a:rPr lang="en-US" i="1" dirty="0"/>
              <a:t>, we maintain:</a:t>
            </a:r>
            <a:endParaRPr lang="sr-Latn-CS" dirty="0">
              <a:solidFill>
                <a:srgbClr val="333399"/>
              </a:solidFill>
              <a:latin typeface="Arial Rounded MT Bold" pitchFamily="34" charset="0"/>
            </a:endParaRPr>
          </a:p>
          <a:p>
            <a:pPr marL="742950" lvl="1" indent="-285750">
              <a:spcBef>
                <a:spcPct val="20000"/>
              </a:spcBef>
              <a:buClr>
                <a:schemeClr val="accent2"/>
              </a:buClr>
              <a:buSzPct val="80000"/>
              <a:buFont typeface="Wingdings" pitchFamily="2" charset="2"/>
              <a:buChar char="¨"/>
            </a:pPr>
            <a:r>
              <a:rPr lang="en-US" dirty="0">
                <a:latin typeface="Arial" pitchFamily="34" charset="0"/>
                <a:ea typeface="Cambria Math" pitchFamily="18" charset="0"/>
                <a:cs typeface="Arial" pitchFamily="34" charset="0"/>
              </a:rPr>
              <a:t>the distance between boundary nodes, </a:t>
            </a:r>
            <a:r>
              <a:rPr lang="en-US" b="1" dirty="0">
                <a:latin typeface="Cambria Math" pitchFamily="18" charset="0"/>
                <a:ea typeface="Cambria Math" pitchFamily="18" charset="0"/>
                <a:cs typeface="Arial" pitchFamily="34" charset="0"/>
              </a:rPr>
              <a:t>dist(C)</a:t>
            </a:r>
          </a:p>
          <a:p>
            <a:pPr marL="742950" lvl="1" indent="-285750">
              <a:spcBef>
                <a:spcPct val="20000"/>
              </a:spcBef>
              <a:buClr>
                <a:schemeClr val="accent2"/>
              </a:buClr>
              <a:buSzPct val="80000"/>
              <a:buFont typeface="Wingdings" pitchFamily="2" charset="2"/>
              <a:buChar char="¨"/>
            </a:pPr>
            <a:r>
              <a:rPr lang="en-US" dirty="0">
                <a:latin typeface="Arial" pitchFamily="34" charset="0"/>
                <a:ea typeface="Cambria Math" pitchFamily="18" charset="0"/>
                <a:cs typeface="Arial" pitchFamily="34" charset="0"/>
              </a:rPr>
              <a:t> the maximal distance in C from each boundary node: </a:t>
            </a:r>
            <a:r>
              <a:rPr lang="en-US" b="1" dirty="0">
                <a:latin typeface="Cambria Math" pitchFamily="18" charset="0"/>
                <a:ea typeface="Cambria Math" pitchFamily="18" charset="0"/>
              </a:rPr>
              <a:t>h</a:t>
            </a:r>
            <a:r>
              <a:rPr lang="en-US" b="1" baseline="-25000" dirty="0">
                <a:latin typeface="Cambria Math" pitchFamily="18" charset="0"/>
                <a:ea typeface="Cambria Math" pitchFamily="18" charset="0"/>
              </a:rPr>
              <a:t>a</a:t>
            </a:r>
            <a:r>
              <a:rPr lang="en-US" b="1" dirty="0">
                <a:latin typeface="Cambria Math" pitchFamily="18" charset="0"/>
                <a:ea typeface="Cambria Math" pitchFamily="18" charset="0"/>
              </a:rPr>
              <a:t>(C) , </a:t>
            </a:r>
            <a:r>
              <a:rPr lang="en-US" b="1" dirty="0" err="1">
                <a:latin typeface="Cambria Math" pitchFamily="18" charset="0"/>
                <a:ea typeface="Cambria Math" pitchFamily="18" charset="0"/>
              </a:rPr>
              <a:t>h</a:t>
            </a:r>
            <a:r>
              <a:rPr lang="en-US" b="1" baseline="-25000" dirty="0" err="1">
                <a:latin typeface="Cambria Math" pitchFamily="18" charset="0"/>
                <a:ea typeface="Cambria Math" pitchFamily="18" charset="0"/>
              </a:rPr>
              <a:t>b</a:t>
            </a:r>
            <a:r>
              <a:rPr lang="en-US" b="1" dirty="0">
                <a:latin typeface="Cambria Math" pitchFamily="18" charset="0"/>
                <a:ea typeface="Cambria Math" pitchFamily="18" charset="0"/>
              </a:rPr>
              <a:t>(C)</a:t>
            </a:r>
            <a:r>
              <a:rPr lang="en-US" dirty="0">
                <a:latin typeface="Arial" pitchFamily="34" charset="0"/>
                <a:ea typeface="Cambria Math" pitchFamily="18" charset="0"/>
                <a:cs typeface="Arial" pitchFamily="34" charset="0"/>
              </a:rPr>
              <a:t> </a:t>
            </a:r>
            <a:endParaRPr lang="sr-Latn-CS" dirty="0">
              <a:solidFill>
                <a:srgbClr val="C00000"/>
              </a:solidFill>
            </a:endParaRPr>
          </a:p>
        </p:txBody>
      </p:sp>
      <p:sp>
        <p:nvSpPr>
          <p:cNvPr id="39" name="Rectangle 6"/>
          <p:cNvSpPr>
            <a:spLocks noChangeArrowheads="1"/>
          </p:cNvSpPr>
          <p:nvPr/>
        </p:nvSpPr>
        <p:spPr bwMode="auto">
          <a:xfrm>
            <a:off x="0" y="1916832"/>
            <a:ext cx="70202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2000" dirty="0"/>
              <a:t> </a:t>
            </a:r>
            <a:r>
              <a:rPr lang="en-US" sz="1900" b="1" dirty="0"/>
              <a:t>Step 1</a:t>
            </a:r>
            <a:r>
              <a:rPr lang="en-US" sz="1900" dirty="0"/>
              <a:t>: </a:t>
            </a:r>
            <a:r>
              <a:rPr lang="en-US" sz="2000" b="1" i="1" dirty="0">
                <a:latin typeface="Cambria Math" pitchFamily="18" charset="0"/>
                <a:ea typeface="Cambria Math" pitchFamily="18" charset="0"/>
              </a:rPr>
              <a:t>A</a:t>
            </a:r>
            <a:r>
              <a:rPr lang="en-US" sz="2000" i="1" dirty="0"/>
              <a:t> and </a:t>
            </a:r>
            <a:r>
              <a:rPr lang="en-US" sz="2000" b="1" i="1" dirty="0">
                <a:latin typeface="Cambria Math" pitchFamily="18" charset="0"/>
                <a:ea typeface="Cambria Math" pitchFamily="18" charset="0"/>
              </a:rPr>
              <a:t>B</a:t>
            </a:r>
            <a:r>
              <a:rPr lang="en-US" sz="2000" i="1" dirty="0"/>
              <a:t> </a:t>
            </a:r>
            <a:r>
              <a:rPr lang="en-US" sz="2000" dirty="0">
                <a:ea typeface="Cambria Math" pitchFamily="18" charset="0"/>
              </a:rPr>
              <a:t> are children of </a:t>
            </a:r>
            <a:r>
              <a:rPr lang="en-US" sz="2000" b="1" i="1" dirty="0">
                <a:latin typeface="Cambria Math" pitchFamily="18" charset="0"/>
                <a:ea typeface="Cambria Math" pitchFamily="18" charset="0"/>
              </a:rPr>
              <a:t>C</a:t>
            </a:r>
            <a:r>
              <a:rPr lang="en-US" sz="2000" i="1" dirty="0"/>
              <a:t> </a:t>
            </a:r>
            <a:endParaRPr lang="en-US" sz="1900" dirty="0"/>
          </a:p>
          <a:p>
            <a:pPr marL="742950" lvl="1" indent="-285750">
              <a:spcBef>
                <a:spcPct val="20000"/>
              </a:spcBef>
              <a:buClr>
                <a:schemeClr val="accent2"/>
              </a:buClr>
              <a:buSzPct val="80000"/>
              <a:buFont typeface="Wingdings" pitchFamily="2" charset="2"/>
              <a:buChar char="¨"/>
            </a:pPr>
            <a:r>
              <a:rPr lang="en-US" b="1" dirty="0">
                <a:latin typeface="Cambria Math" pitchFamily="18" charset="0"/>
                <a:ea typeface="Cambria Math" pitchFamily="18" charset="0"/>
              </a:rPr>
              <a:t>dist((v, w))=</a:t>
            </a:r>
            <a:r>
              <a:rPr lang="en-US" b="1" dirty="0" err="1">
                <a:latin typeface="Cambria Math" pitchFamily="18" charset="0"/>
                <a:ea typeface="Cambria Math" pitchFamily="18" charset="0"/>
              </a:rPr>
              <a:t>h</a:t>
            </a:r>
            <a:r>
              <a:rPr lang="en-US" b="1" baseline="-25000" dirty="0" err="1">
                <a:latin typeface="Cambria Math" pitchFamily="18" charset="0"/>
                <a:ea typeface="Cambria Math" pitchFamily="18" charset="0"/>
              </a:rPr>
              <a:t>v</a:t>
            </a:r>
            <a:r>
              <a:rPr lang="en-US" b="1" dirty="0">
                <a:latin typeface="Cambria Math" pitchFamily="18" charset="0"/>
                <a:ea typeface="Cambria Math" pitchFamily="18" charset="0"/>
              </a:rPr>
              <a:t>((v, w))=h</a:t>
            </a:r>
            <a:r>
              <a:rPr lang="en-US" b="1" baseline="-25000" dirty="0">
                <a:latin typeface="Cambria Math" pitchFamily="18" charset="0"/>
                <a:ea typeface="Cambria Math" pitchFamily="18" charset="0"/>
              </a:rPr>
              <a:t>w</a:t>
            </a:r>
            <a:r>
              <a:rPr lang="en-US" b="1" dirty="0">
                <a:latin typeface="Cambria Math" pitchFamily="18" charset="0"/>
                <a:ea typeface="Cambria Math" pitchFamily="18" charset="0"/>
              </a:rPr>
              <a:t>((v, w)):= x</a:t>
            </a:r>
            <a:r>
              <a:rPr lang="en-US" dirty="0"/>
              <a:t>  for a new edge </a:t>
            </a:r>
            <a:r>
              <a:rPr lang="en-US" b="1" dirty="0">
                <a:latin typeface="Cambria Math" pitchFamily="18" charset="0"/>
                <a:ea typeface="Cambria Math" pitchFamily="18" charset="0"/>
              </a:rPr>
              <a:t>(v, w) </a:t>
            </a:r>
            <a:r>
              <a:rPr lang="en-US" dirty="0">
                <a:latin typeface="Arial" pitchFamily="34" charset="0"/>
                <a:ea typeface="Cambria Math" pitchFamily="18" charset="0"/>
                <a:cs typeface="Arial" pitchFamily="34" charset="0"/>
              </a:rPr>
              <a:t>with weight </a:t>
            </a:r>
            <a:r>
              <a:rPr lang="en-US" b="1" dirty="0">
                <a:latin typeface="Cambria Math" pitchFamily="18" charset="0"/>
                <a:ea typeface="Cambria Math" pitchFamily="18" charset="0"/>
              </a:rPr>
              <a:t>x</a:t>
            </a:r>
          </a:p>
          <a:p>
            <a:pPr marL="742950" lvl="1" indent="-285750">
              <a:spcBef>
                <a:spcPct val="20000"/>
              </a:spcBef>
              <a:buClr>
                <a:schemeClr val="accent2"/>
              </a:buClr>
              <a:buSzPct val="80000"/>
              <a:buFont typeface="Wingdings" pitchFamily="2" charset="2"/>
              <a:buChar char="¨"/>
            </a:pPr>
            <a:r>
              <a:rPr lang="en-US" b="1" dirty="0">
                <a:latin typeface="Cambria Math" pitchFamily="18" charset="0"/>
                <a:ea typeface="Cambria Math" pitchFamily="18" charset="0"/>
              </a:rPr>
              <a:t>dist(C)=dist(A)+</a:t>
            </a:r>
            <a:r>
              <a:rPr lang="en-US" b="1" dirty="0" err="1">
                <a:latin typeface="Cambria Math" pitchFamily="18" charset="0"/>
                <a:ea typeface="Cambria Math" pitchFamily="18" charset="0"/>
              </a:rPr>
              <a:t>dista</a:t>
            </a:r>
            <a:r>
              <a:rPr lang="en-US" b="1" dirty="0">
                <a:latin typeface="Cambria Math" pitchFamily="18" charset="0"/>
                <a:ea typeface="Cambria Math" pitchFamily="18" charset="0"/>
              </a:rPr>
              <a:t>(B)</a:t>
            </a:r>
            <a:r>
              <a:rPr lang="en-US" dirty="0">
                <a:latin typeface="+mj-lt"/>
                <a:ea typeface="Cambria Math" pitchFamily="18" charset="0"/>
              </a:rPr>
              <a:t>  </a:t>
            </a:r>
          </a:p>
          <a:p>
            <a:pPr marL="742950" lvl="1" indent="-285750">
              <a:spcBef>
                <a:spcPct val="20000"/>
              </a:spcBef>
              <a:buClr>
                <a:schemeClr val="accent2"/>
              </a:buClr>
              <a:buSzPct val="80000"/>
              <a:buFont typeface="Wingdings" pitchFamily="2" charset="2"/>
              <a:buChar char="¨"/>
            </a:pPr>
            <a:r>
              <a:rPr lang="en-US" dirty="0"/>
              <a:t>if (</a:t>
            </a:r>
            <a:r>
              <a:rPr lang="en-US" b="1" dirty="0"/>
              <a:t>the node furthest from </a:t>
            </a:r>
            <a:r>
              <a:rPr lang="en-US" b="1" dirty="0">
                <a:latin typeface="Cambria Math" pitchFamily="18" charset="0"/>
                <a:ea typeface="Cambria Math" pitchFamily="18" charset="0"/>
              </a:rPr>
              <a:t>a</a:t>
            </a:r>
            <a:r>
              <a:rPr lang="en-US" dirty="0"/>
              <a:t>) </a:t>
            </a:r>
            <a:r>
              <a:rPr lang="en-US" b="1" dirty="0">
                <a:latin typeface="Cambria Math"/>
                <a:ea typeface="Cambria Math"/>
              </a:rPr>
              <a:t>∊A</a:t>
            </a:r>
            <a:r>
              <a:rPr lang="en-US" dirty="0">
                <a:latin typeface="Cambria Math"/>
                <a:ea typeface="Cambria Math"/>
              </a:rPr>
              <a:t> </a:t>
            </a:r>
            <a:r>
              <a:rPr lang="en-US" dirty="0"/>
              <a:t> </a:t>
            </a:r>
          </a:p>
          <a:p>
            <a:pPr marL="742950" lvl="1" indent="-285750">
              <a:spcBef>
                <a:spcPct val="20000"/>
              </a:spcBef>
              <a:buClr>
                <a:schemeClr val="accent2"/>
              </a:buClr>
              <a:buSzPct val="80000"/>
            </a:pPr>
            <a:r>
              <a:rPr lang="en-US" dirty="0"/>
              <a:t>		if </a:t>
            </a:r>
            <a:r>
              <a:rPr lang="en-US" b="1" dirty="0"/>
              <a:t> </a:t>
            </a:r>
            <a:r>
              <a:rPr lang="en-US" b="1" dirty="0">
                <a:latin typeface="Cambria Math" pitchFamily="18" charset="0"/>
                <a:ea typeface="Cambria Math" pitchFamily="18" charset="0"/>
              </a:rPr>
              <a:t>a</a:t>
            </a:r>
            <a:r>
              <a:rPr lang="en-US" dirty="0"/>
              <a:t> </a:t>
            </a:r>
            <a:r>
              <a:rPr lang="en-US" b="1" dirty="0">
                <a:latin typeface="Cambria Math"/>
                <a:ea typeface="Cambria Math"/>
              </a:rPr>
              <a:t>∊</a:t>
            </a:r>
            <a:r>
              <a:rPr lang="en-US" dirty="0">
                <a:latin typeface="Cambria Math" pitchFamily="18" charset="0"/>
                <a:ea typeface="Cambria Math" pitchFamily="18" charset="0"/>
              </a:rPr>
              <a:t> 𝟃</a:t>
            </a:r>
            <a:r>
              <a:rPr lang="en-US" b="1" dirty="0">
                <a:latin typeface="Cambria Math"/>
                <a:ea typeface="Cambria Math"/>
              </a:rPr>
              <a:t>A </a:t>
            </a:r>
            <a:r>
              <a:rPr lang="en-US" dirty="0">
                <a:latin typeface="+mj-lt"/>
                <a:ea typeface="Cambria Math"/>
              </a:rPr>
              <a:t>then </a:t>
            </a:r>
            <a:r>
              <a:rPr lang="en-US" b="1" dirty="0">
                <a:latin typeface="Cambria Math" pitchFamily="18" charset="0"/>
                <a:ea typeface="Cambria Math" pitchFamily="18" charset="0"/>
              </a:rPr>
              <a:t>h</a:t>
            </a:r>
            <a:r>
              <a:rPr lang="en-US" b="1" baseline="-25000" dirty="0">
                <a:latin typeface="Cambria Math" pitchFamily="18" charset="0"/>
                <a:ea typeface="Cambria Math" pitchFamily="18" charset="0"/>
              </a:rPr>
              <a:t>a</a:t>
            </a:r>
            <a:r>
              <a:rPr lang="en-US" b="1" dirty="0">
                <a:latin typeface="Cambria Math" pitchFamily="18" charset="0"/>
                <a:ea typeface="Cambria Math" pitchFamily="18" charset="0"/>
              </a:rPr>
              <a:t>(C) := h</a:t>
            </a:r>
            <a:r>
              <a:rPr lang="en-US" b="1" baseline="-25000" dirty="0">
                <a:latin typeface="Cambria Math" pitchFamily="18" charset="0"/>
                <a:ea typeface="Cambria Math" pitchFamily="18" charset="0"/>
              </a:rPr>
              <a:t>a</a:t>
            </a:r>
            <a:r>
              <a:rPr lang="en-US" b="1" dirty="0">
                <a:latin typeface="Cambria Math" pitchFamily="18" charset="0"/>
                <a:ea typeface="Cambria Math" pitchFamily="18" charset="0"/>
              </a:rPr>
              <a:t>(A)</a:t>
            </a:r>
          </a:p>
          <a:p>
            <a:pPr marL="742950" lvl="1" indent="-285750">
              <a:spcBef>
                <a:spcPct val="20000"/>
              </a:spcBef>
              <a:buClr>
                <a:schemeClr val="accent2"/>
              </a:buClr>
              <a:buSzPct val="80000"/>
            </a:pPr>
            <a:r>
              <a:rPr lang="en-US" b="1" dirty="0">
                <a:latin typeface="+mj-lt"/>
                <a:ea typeface="Cambria Math" pitchFamily="18" charset="0"/>
                <a:cs typeface="Arial" pitchFamily="34" charset="0"/>
              </a:rPr>
              <a:t>			</a:t>
            </a:r>
            <a:r>
              <a:rPr lang="en-US" dirty="0">
                <a:latin typeface="+mj-lt"/>
                <a:ea typeface="Cambria Math" pitchFamily="18" charset="0"/>
                <a:cs typeface="Arial" pitchFamily="34" charset="0"/>
              </a:rPr>
              <a:t>else</a:t>
            </a:r>
            <a:r>
              <a:rPr lang="en-US" dirty="0">
                <a:latin typeface="Arial" pitchFamily="34" charset="0"/>
                <a:ea typeface="Cambria Math" pitchFamily="18" charset="0"/>
                <a:cs typeface="Arial" pitchFamily="34" charset="0"/>
              </a:rPr>
              <a:t> </a:t>
            </a:r>
            <a:r>
              <a:rPr lang="en-US" b="1" dirty="0">
                <a:latin typeface="Cambria Math" pitchFamily="18" charset="0"/>
                <a:ea typeface="Cambria Math" pitchFamily="18" charset="0"/>
              </a:rPr>
              <a:t>h</a:t>
            </a:r>
            <a:r>
              <a:rPr lang="en-US" b="1" baseline="-25000" dirty="0">
                <a:latin typeface="Cambria Math" pitchFamily="18" charset="0"/>
                <a:ea typeface="Cambria Math" pitchFamily="18" charset="0"/>
              </a:rPr>
              <a:t>a</a:t>
            </a:r>
            <a:r>
              <a:rPr lang="en-US" b="1" dirty="0">
                <a:latin typeface="Cambria Math" pitchFamily="18" charset="0"/>
                <a:ea typeface="Cambria Math" pitchFamily="18" charset="0"/>
              </a:rPr>
              <a:t>(C) := h</a:t>
            </a:r>
            <a:r>
              <a:rPr lang="en-US" b="1" baseline="-25000" dirty="0">
                <a:latin typeface="Cambria Math" pitchFamily="18" charset="0"/>
                <a:ea typeface="Cambria Math" pitchFamily="18" charset="0"/>
              </a:rPr>
              <a:t>a</a:t>
            </a:r>
            <a:r>
              <a:rPr lang="en-US" b="1" dirty="0">
                <a:latin typeface="Cambria Math" pitchFamily="18" charset="0"/>
                <a:ea typeface="Cambria Math" pitchFamily="18" charset="0"/>
              </a:rPr>
              <a:t>(A)+dist(B)</a:t>
            </a:r>
            <a:endParaRPr lang="en-US" dirty="0"/>
          </a:p>
          <a:p>
            <a:pPr marL="742950" lvl="1" indent="-285750">
              <a:spcBef>
                <a:spcPct val="20000"/>
              </a:spcBef>
              <a:buClr>
                <a:schemeClr val="accent2"/>
              </a:buClr>
              <a:buSzPct val="80000"/>
              <a:buFont typeface="Wingdings" pitchFamily="2" charset="2"/>
              <a:buChar char="¨"/>
            </a:pPr>
            <a:endParaRPr lang="en-US" dirty="0">
              <a:latin typeface="+mj-lt"/>
              <a:ea typeface="Cambria Math" pitchFamily="18" charset="0"/>
            </a:endParaRPr>
          </a:p>
          <a:p>
            <a:pPr marL="285750" indent="-285750">
              <a:spcBef>
                <a:spcPct val="20000"/>
              </a:spcBef>
              <a:buClr>
                <a:schemeClr val="accent2"/>
              </a:buClr>
              <a:buSzPct val="80000"/>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
        <p:nvSpPr>
          <p:cNvPr id="35" name="Oval 34"/>
          <p:cNvSpPr/>
          <p:nvPr/>
        </p:nvSpPr>
        <p:spPr>
          <a:xfrm>
            <a:off x="6948264" y="3284984"/>
            <a:ext cx="936104"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36" name="Oval 35"/>
          <p:cNvSpPr/>
          <p:nvPr/>
        </p:nvSpPr>
        <p:spPr>
          <a:xfrm>
            <a:off x="7884368" y="3356992"/>
            <a:ext cx="792088"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sp>
        <p:nvSpPr>
          <p:cNvPr id="37" name="Oval 36"/>
          <p:cNvSpPr/>
          <p:nvPr/>
        </p:nvSpPr>
        <p:spPr>
          <a:xfrm>
            <a:off x="6948264" y="3140968"/>
            <a:ext cx="1728192"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p>
        </p:txBody>
      </p:sp>
      <p:cxnSp>
        <p:nvCxnSpPr>
          <p:cNvPr id="38" name="Straight Connector 37"/>
          <p:cNvCxnSpPr/>
          <p:nvPr/>
        </p:nvCxnSpPr>
        <p:spPr>
          <a:xfrm>
            <a:off x="6948264" y="3429000"/>
            <a:ext cx="0" cy="0"/>
          </a:xfrm>
          <a:prstGeom prst="line">
            <a:avLst/>
          </a:prstGeom>
          <a:ln>
            <a:solidFill>
              <a:srgbClr val="002060"/>
            </a:solidFill>
            <a:headEnd type="oval" w="lg" len="med"/>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6948264" y="3429000"/>
            <a:ext cx="0" cy="72008"/>
          </a:xfrm>
          <a:prstGeom prst="line">
            <a:avLst/>
          </a:prstGeom>
          <a:ln>
            <a:solidFill>
              <a:srgbClr val="002060"/>
            </a:solidFill>
            <a:headEnd type="oval" w="lg" len="lg"/>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8676456" y="3501008"/>
            <a:ext cx="0" cy="72008"/>
          </a:xfrm>
          <a:prstGeom prst="line">
            <a:avLst/>
          </a:prstGeom>
          <a:ln>
            <a:solidFill>
              <a:srgbClr val="002060"/>
            </a:solidFill>
            <a:headEnd type="oval" w="lg" len="lg"/>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7" idx="2"/>
            <a:endCxn id="37" idx="6"/>
          </p:cNvCxnSpPr>
          <p:nvPr/>
        </p:nvCxnSpPr>
        <p:spPr>
          <a:xfrm>
            <a:off x="6948264" y="3537012"/>
            <a:ext cx="1728192" cy="0"/>
          </a:xfrm>
          <a:prstGeom prst="line">
            <a:avLst/>
          </a:prstGeom>
          <a:ln w="25400">
            <a:solidFill>
              <a:srgbClr val="003399"/>
            </a:solidFill>
            <a:prstDash val="dash"/>
          </a:ln>
        </p:spPr>
        <p:style>
          <a:lnRef idx="1">
            <a:schemeClr val="accent1"/>
          </a:lnRef>
          <a:fillRef idx="0">
            <a:schemeClr val="accent1"/>
          </a:fillRef>
          <a:effectRef idx="0">
            <a:schemeClr val="accent1"/>
          </a:effectRef>
          <a:fontRef idx="minor">
            <a:schemeClr val="tx1"/>
          </a:fontRef>
        </p:style>
      </p:cxnSp>
      <p:sp>
        <p:nvSpPr>
          <p:cNvPr id="43" name="Rectangle 6"/>
          <p:cNvSpPr>
            <a:spLocks noChangeArrowheads="1"/>
          </p:cNvSpPr>
          <p:nvPr/>
        </p:nvSpPr>
        <p:spPr bwMode="auto">
          <a:xfrm>
            <a:off x="7452320" y="2564904"/>
            <a:ext cx="755576" cy="432048"/>
          </a:xfrm>
          <a:prstGeom prst="rect">
            <a:avLst/>
          </a:prstGeom>
          <a:noFill/>
          <a:ln w="9525">
            <a:noFill/>
            <a:miter lim="800000"/>
            <a:headEnd/>
            <a:tailEnd/>
          </a:ln>
        </p:spPr>
        <p:txBody>
          <a:bodyPr/>
          <a:lstStyle/>
          <a:p>
            <a:pPr marL="342900" indent="-342900" algn="ctr">
              <a:spcBef>
                <a:spcPct val="20000"/>
              </a:spcBef>
              <a:buClr>
                <a:schemeClr val="bg2"/>
              </a:buClr>
              <a:buSzPct val="75000"/>
            </a:pPr>
            <a:r>
              <a:rPr lang="sr-Latn-CS" b="1" dirty="0">
                <a:latin typeface="Arial Rounded MT Bold" pitchFamily="34" charset="0"/>
              </a:rPr>
              <a:t>C</a:t>
            </a:r>
            <a:endParaRPr lang="sr-Latn-CS"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44" name="Rectangle 6"/>
          <p:cNvSpPr>
            <a:spLocks noChangeArrowheads="1"/>
          </p:cNvSpPr>
          <p:nvPr/>
        </p:nvSpPr>
        <p:spPr bwMode="auto">
          <a:xfrm>
            <a:off x="6156176" y="3212976"/>
            <a:ext cx="755576" cy="432048"/>
          </a:xfrm>
          <a:prstGeom prst="rect">
            <a:avLst/>
          </a:prstGeom>
          <a:noFill/>
          <a:ln w="9525">
            <a:noFill/>
            <a:miter lim="800000"/>
            <a:headEnd/>
            <a:tailEnd/>
          </a:ln>
        </p:spPr>
        <p:txBody>
          <a:bodyPr/>
          <a:lstStyle/>
          <a:p>
            <a:pPr marL="342900" indent="-342900" algn="r">
              <a:spcBef>
                <a:spcPct val="20000"/>
              </a:spcBef>
              <a:buClr>
                <a:schemeClr val="bg2"/>
              </a:buClr>
              <a:buSzPct val="75000"/>
            </a:pPr>
            <a:r>
              <a:rPr lang="en-US" b="1" dirty="0">
                <a:latin typeface="Arial Rounded MT Bold" pitchFamily="34" charset="0"/>
              </a:rPr>
              <a:t>A</a:t>
            </a:r>
            <a:endParaRPr lang="sr-Latn-CS"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45" name="Rectangle 6"/>
          <p:cNvSpPr>
            <a:spLocks noChangeArrowheads="1"/>
          </p:cNvSpPr>
          <p:nvPr/>
        </p:nvSpPr>
        <p:spPr bwMode="auto">
          <a:xfrm>
            <a:off x="8640960" y="3212976"/>
            <a:ext cx="755576" cy="432048"/>
          </a:xfrm>
          <a:prstGeom prst="rect">
            <a:avLst/>
          </a:prstGeom>
          <a:noFill/>
          <a:ln w="9525">
            <a:noFill/>
            <a:miter lim="800000"/>
            <a:headEnd/>
            <a:tailEnd/>
          </a:ln>
        </p:spPr>
        <p:txBody>
          <a:bodyPr/>
          <a:lstStyle/>
          <a:p>
            <a:pPr marL="342900" indent="-342900">
              <a:spcBef>
                <a:spcPct val="20000"/>
              </a:spcBef>
              <a:buClr>
                <a:schemeClr val="bg2"/>
              </a:buClr>
              <a:buSzPct val="75000"/>
            </a:pPr>
            <a:r>
              <a:rPr lang="en-US" b="1" dirty="0">
                <a:latin typeface="Arial Rounded MT Bold" pitchFamily="34" charset="0"/>
              </a:rPr>
              <a:t>B</a:t>
            </a:r>
            <a:endParaRPr lang="sr-Latn-CS" b="1" baseline="-25000" dirty="0">
              <a:latin typeface="Arial Rounded MT Bold" pitchFamily="34" charset="0"/>
            </a:endParaRPr>
          </a:p>
          <a:p>
            <a:pPr marL="742950" lvl="1" indent="-285750">
              <a:spcBef>
                <a:spcPct val="20000"/>
              </a:spcBef>
              <a:buClr>
                <a:schemeClr val="accent2"/>
              </a:buClr>
              <a:buSzPct val="80000"/>
              <a:buFont typeface="Wingdings" pitchFamily="2" charset="2"/>
              <a:buChar char="¨"/>
            </a:pPr>
            <a:endParaRPr lang="sr-Latn-CS" b="1" dirty="0">
              <a:solidFill>
                <a:srgbClr val="C00000"/>
              </a:solidFill>
            </a:endParaRPr>
          </a:p>
        </p:txBody>
      </p:sp>
      <p:sp>
        <p:nvSpPr>
          <p:cNvPr id="46" name="Rectangle 6"/>
          <p:cNvSpPr>
            <a:spLocks noChangeArrowheads="1"/>
          </p:cNvSpPr>
          <p:nvPr/>
        </p:nvSpPr>
        <p:spPr bwMode="auto">
          <a:xfrm>
            <a:off x="35496" y="4221088"/>
            <a:ext cx="8640960"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2000" dirty="0"/>
              <a:t> </a:t>
            </a:r>
            <a:r>
              <a:rPr lang="en-US" sz="1900" b="1" dirty="0"/>
              <a:t>Step 2</a:t>
            </a:r>
            <a:r>
              <a:rPr lang="en-US" sz="1900" dirty="0"/>
              <a:t>: </a:t>
            </a:r>
            <a:r>
              <a:rPr lang="en-US" sz="2000" b="1" i="1" dirty="0"/>
              <a:t>Non-Local Search theorem </a:t>
            </a:r>
            <a:r>
              <a:rPr lang="en-US" dirty="0"/>
              <a:t>(application of </a:t>
            </a:r>
            <a:r>
              <a:rPr lang="en-US" i="1" dirty="0"/>
              <a:t>Select</a:t>
            </a:r>
            <a:r>
              <a:rPr lang="en-US" dirty="0"/>
              <a:t>)</a:t>
            </a:r>
            <a:endParaRPr lang="en-US" sz="1900" dirty="0"/>
          </a:p>
          <a:p>
            <a:pPr marL="742950" lvl="1" indent="-285750">
              <a:spcBef>
                <a:spcPct val="20000"/>
              </a:spcBef>
              <a:buClr>
                <a:schemeClr val="accent2"/>
              </a:buClr>
              <a:buSzPct val="80000"/>
              <a:buFont typeface="Wingdings" pitchFamily="2" charset="2"/>
              <a:buChar char="¨"/>
            </a:pPr>
            <a:r>
              <a:rPr lang="en-US" i="1" dirty="0"/>
              <a:t>Let </a:t>
            </a:r>
            <a:r>
              <a:rPr lang="en-US" b="1" dirty="0">
                <a:latin typeface="Cambria Math" pitchFamily="18" charset="0"/>
                <a:ea typeface="Cambria Math" pitchFamily="18" charset="0"/>
              </a:rPr>
              <a:t>T</a:t>
            </a:r>
            <a:r>
              <a:rPr lang="en-US" i="1" dirty="0"/>
              <a:t> be a tree, and let </a:t>
            </a:r>
            <a:r>
              <a:rPr lang="en-US" b="1" dirty="0">
                <a:latin typeface="Cambria Math" pitchFamily="18" charset="0"/>
                <a:ea typeface="Cambria Math" pitchFamily="18" charset="0"/>
              </a:rPr>
              <a:t>A</a:t>
            </a:r>
            <a:r>
              <a:rPr lang="en-US" i="1" dirty="0"/>
              <a:t> and </a:t>
            </a:r>
            <a:r>
              <a:rPr lang="en-US" b="1" dirty="0">
                <a:latin typeface="Cambria Math" pitchFamily="18" charset="0"/>
                <a:ea typeface="Cambria Math" pitchFamily="18" charset="0"/>
              </a:rPr>
              <a:t>B</a:t>
            </a:r>
            <a:r>
              <a:rPr lang="en-US" i="1" dirty="0"/>
              <a:t> be neighboring clusters with</a:t>
            </a:r>
            <a:r>
              <a:rPr lang="en-US" b="1" i="1" dirty="0">
                <a:latin typeface="Cambria Math" pitchFamily="18" charset="0"/>
                <a:ea typeface="Cambria Math" pitchFamily="18" charset="0"/>
              </a:rPr>
              <a:t> A</a:t>
            </a:r>
            <a:r>
              <a:rPr lang="en-US" b="1" i="1" dirty="0">
                <a:latin typeface="Cambria Math"/>
                <a:ea typeface="Cambria Math"/>
              </a:rPr>
              <a:t>∩</a:t>
            </a:r>
            <a:r>
              <a:rPr lang="en-US" b="1" i="1" dirty="0">
                <a:latin typeface="Cambria Math" pitchFamily="18" charset="0"/>
                <a:ea typeface="Cambria Math" pitchFamily="18" charset="0"/>
              </a:rPr>
              <a:t>B={c}</a:t>
            </a:r>
            <a:r>
              <a:rPr lang="sr-Latn-CS" i="1" dirty="0"/>
              <a:t> </a:t>
            </a:r>
            <a:r>
              <a:rPr lang="en-US" i="1" dirty="0"/>
              <a:t> and </a:t>
            </a:r>
            <a:r>
              <a:rPr lang="en-US" b="1" i="1" dirty="0">
                <a:latin typeface="Cambria Math" pitchFamily="18" charset="0"/>
                <a:ea typeface="Cambria Math" pitchFamily="18" charset="0"/>
              </a:rPr>
              <a:t>A</a:t>
            </a:r>
            <a:r>
              <a:rPr lang="en-US" b="1" i="1" dirty="0">
                <a:latin typeface="Cambria Math"/>
                <a:ea typeface="Cambria Math"/>
              </a:rPr>
              <a:t>∪</a:t>
            </a:r>
            <a:r>
              <a:rPr lang="en-US" b="1" i="1" dirty="0">
                <a:latin typeface="Cambria Math" pitchFamily="18" charset="0"/>
                <a:ea typeface="Cambria Math" pitchFamily="18" charset="0"/>
              </a:rPr>
              <a:t>B=T</a:t>
            </a:r>
            <a:r>
              <a:rPr lang="en-US" i="1" dirty="0"/>
              <a:t>. If </a:t>
            </a:r>
            <a:r>
              <a:rPr lang="en-US" b="1" dirty="0" err="1">
                <a:latin typeface="Cambria Math" pitchFamily="18" charset="0"/>
                <a:ea typeface="Cambria Math" pitchFamily="18" charset="0"/>
              </a:rPr>
              <a:t>h</a:t>
            </a:r>
            <a:r>
              <a:rPr lang="en-US" b="1" baseline="-25000" dirty="0" err="1">
                <a:latin typeface="Cambria Math" pitchFamily="18" charset="0"/>
                <a:ea typeface="Cambria Math" pitchFamily="18" charset="0"/>
              </a:rPr>
              <a:t>c</a:t>
            </a:r>
            <a:r>
              <a:rPr lang="en-US" b="1" dirty="0">
                <a:latin typeface="Cambria Math" pitchFamily="18" charset="0"/>
                <a:ea typeface="Cambria Math" pitchFamily="18" charset="0"/>
              </a:rPr>
              <a:t>(A)</a:t>
            </a:r>
            <a:r>
              <a:rPr lang="en-US" i="1" dirty="0"/>
              <a:t> </a:t>
            </a:r>
            <a:r>
              <a:rPr lang="en-US" i="1" dirty="0">
                <a:latin typeface="Cambria Math"/>
                <a:ea typeface="Cambria Math"/>
              </a:rPr>
              <a:t>≥</a:t>
            </a:r>
            <a:r>
              <a:rPr lang="en-US" b="1" dirty="0" err="1">
                <a:latin typeface="Cambria Math" pitchFamily="18" charset="0"/>
                <a:ea typeface="Cambria Math" pitchFamily="18" charset="0"/>
              </a:rPr>
              <a:t>h</a:t>
            </a:r>
            <a:r>
              <a:rPr lang="en-US" b="1" baseline="-25000" dirty="0" err="1">
                <a:latin typeface="Cambria Math" pitchFamily="18" charset="0"/>
                <a:ea typeface="Cambria Math" pitchFamily="18" charset="0"/>
              </a:rPr>
              <a:t>c</a:t>
            </a:r>
            <a:r>
              <a:rPr lang="en-US" b="1" dirty="0">
                <a:latin typeface="Cambria Math" pitchFamily="18" charset="0"/>
                <a:ea typeface="Cambria Math" pitchFamily="18" charset="0"/>
              </a:rPr>
              <a:t>(B)</a:t>
            </a:r>
            <a:r>
              <a:rPr lang="en-US" i="1" dirty="0"/>
              <a:t> , </a:t>
            </a:r>
            <a:r>
              <a:rPr lang="en-US" b="1" dirty="0">
                <a:latin typeface="Cambria Math" pitchFamily="18" charset="0"/>
                <a:ea typeface="Cambria Math" pitchFamily="18" charset="0"/>
              </a:rPr>
              <a:t>A</a:t>
            </a:r>
            <a:r>
              <a:rPr lang="en-US" i="1" dirty="0"/>
              <a:t> contains all centers</a:t>
            </a:r>
            <a:endParaRPr lang="en-US" b="1" dirty="0">
              <a:latin typeface="Cambria Math" pitchFamily="18" charset="0"/>
              <a:ea typeface="Cambria Math" pitchFamily="18" charset="0"/>
            </a:endParaRPr>
          </a:p>
          <a:p>
            <a:pPr marL="742950" lvl="1" indent="-285750">
              <a:spcBef>
                <a:spcPct val="20000"/>
              </a:spcBef>
              <a:buClr>
                <a:schemeClr val="accent2"/>
              </a:buClr>
              <a:buSzPct val="80000"/>
            </a:pPr>
            <a:endParaRPr lang="en-US" dirty="0"/>
          </a:p>
          <a:p>
            <a:pPr marL="742950" lvl="1" indent="-285750">
              <a:spcBef>
                <a:spcPct val="20000"/>
              </a:spcBef>
              <a:buClr>
                <a:schemeClr val="accent2"/>
              </a:buClr>
              <a:buSzPct val="80000"/>
              <a:buFont typeface="Wingdings" pitchFamily="2" charset="2"/>
              <a:buChar char="¨"/>
            </a:pPr>
            <a:endParaRPr lang="en-US" dirty="0">
              <a:latin typeface="+mj-lt"/>
              <a:ea typeface="Cambria Math" pitchFamily="18" charset="0"/>
            </a:endParaRPr>
          </a:p>
          <a:p>
            <a:pPr marL="285750" indent="-285750">
              <a:spcBef>
                <a:spcPct val="20000"/>
              </a:spcBef>
              <a:buClr>
                <a:schemeClr val="accent2"/>
              </a:buClr>
              <a:buSzPct val="80000"/>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
        <p:nvSpPr>
          <p:cNvPr id="47" name="Rectangle 6"/>
          <p:cNvSpPr>
            <a:spLocks noChangeArrowheads="1"/>
          </p:cNvSpPr>
          <p:nvPr/>
        </p:nvSpPr>
        <p:spPr bwMode="auto">
          <a:xfrm>
            <a:off x="35496" y="5157192"/>
            <a:ext cx="8640960"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sz="2000" dirty="0"/>
              <a:t> </a:t>
            </a:r>
            <a:r>
              <a:rPr lang="en-US" sz="1900" b="1" dirty="0"/>
              <a:t>Step 3</a:t>
            </a:r>
            <a:r>
              <a:rPr lang="en-US" sz="1900" dirty="0"/>
              <a:t>: </a:t>
            </a:r>
            <a:r>
              <a:rPr lang="en-US" b="1" dirty="0">
                <a:latin typeface="Cambria Math" pitchFamily="18" charset="0"/>
                <a:ea typeface="Cambria Math" pitchFamily="18" charset="0"/>
              </a:rPr>
              <a:t>C:=</a:t>
            </a:r>
            <a:r>
              <a:rPr lang="en-US" b="1" i="1" dirty="0"/>
              <a:t>Expose(</a:t>
            </a:r>
            <a:r>
              <a:rPr lang="en-US" b="1" i="1" dirty="0">
                <a:latin typeface="Cambria Math" pitchFamily="18" charset="0"/>
                <a:ea typeface="Cambria Math" pitchFamily="18" charset="0"/>
              </a:rPr>
              <a:t>v</a:t>
            </a:r>
            <a:r>
              <a:rPr lang="sr-Latn-CS" b="1" i="1" dirty="0">
                <a:latin typeface="Cambria Math" pitchFamily="18" charset="0"/>
                <a:ea typeface="Cambria Math" pitchFamily="18" charset="0"/>
              </a:rPr>
              <a:t>,</a:t>
            </a:r>
            <a:r>
              <a:rPr lang="en-US" b="1" i="1" dirty="0">
                <a:latin typeface="Cambria Math" pitchFamily="18" charset="0"/>
                <a:ea typeface="Cambria Math" pitchFamily="18" charset="0"/>
              </a:rPr>
              <a:t> w</a:t>
            </a:r>
            <a:r>
              <a:rPr lang="en-US" b="1" i="1" dirty="0"/>
              <a:t>). </a:t>
            </a:r>
            <a:r>
              <a:rPr lang="en-US" dirty="0"/>
              <a:t>Since </a:t>
            </a:r>
            <a:r>
              <a:rPr lang="en-US" b="1" dirty="0">
                <a:latin typeface="Cambria Math" pitchFamily="18" charset="0"/>
                <a:ea typeface="Cambria Math" pitchFamily="18" charset="0"/>
              </a:rPr>
              <a:t>C</a:t>
            </a:r>
            <a:r>
              <a:rPr lang="en-US" dirty="0"/>
              <a:t> coincides with </a:t>
            </a:r>
            <a:r>
              <a:rPr lang="en-US" b="1" i="1" dirty="0">
                <a:latin typeface="Cambria Math" pitchFamily="18" charset="0"/>
                <a:ea typeface="Cambria Math" pitchFamily="18" charset="0"/>
              </a:rPr>
              <a:t>T</a:t>
            </a:r>
            <a:r>
              <a:rPr lang="en-US" dirty="0"/>
              <a:t> we can return </a:t>
            </a:r>
            <a:r>
              <a:rPr lang="en-US" b="1" i="1" dirty="0">
                <a:latin typeface="Cambria Math" pitchFamily="18" charset="0"/>
                <a:ea typeface="Cambria Math" pitchFamily="18" charset="0"/>
              </a:rPr>
              <a:t>v</a:t>
            </a:r>
            <a:r>
              <a:rPr lang="en-US" dirty="0"/>
              <a:t>  if </a:t>
            </a:r>
            <a:r>
              <a:rPr lang="en-US" b="1" dirty="0" err="1">
                <a:latin typeface="Cambria Math" pitchFamily="18" charset="0"/>
                <a:ea typeface="Cambria Math" pitchFamily="18" charset="0"/>
              </a:rPr>
              <a:t>h</a:t>
            </a:r>
            <a:r>
              <a:rPr lang="en-US" b="1" baseline="-25000" dirty="0" err="1">
                <a:latin typeface="Cambria Math" pitchFamily="18" charset="0"/>
                <a:ea typeface="Cambria Math" pitchFamily="18" charset="0"/>
              </a:rPr>
              <a:t>v</a:t>
            </a:r>
            <a:r>
              <a:rPr lang="en-US" b="1" dirty="0">
                <a:latin typeface="Cambria Math" pitchFamily="18" charset="0"/>
                <a:ea typeface="Cambria Math" pitchFamily="18" charset="0"/>
              </a:rPr>
              <a:t>(C)&lt;h</a:t>
            </a:r>
            <a:r>
              <a:rPr lang="en-US" b="1" baseline="-25000" dirty="0">
                <a:latin typeface="Cambria Math" pitchFamily="18" charset="0"/>
                <a:ea typeface="Cambria Math" pitchFamily="18" charset="0"/>
              </a:rPr>
              <a:t>w</a:t>
            </a:r>
            <a:r>
              <a:rPr lang="en-US" b="1" dirty="0">
                <a:latin typeface="Cambria Math" pitchFamily="18" charset="0"/>
                <a:ea typeface="Cambria Math" pitchFamily="18" charset="0"/>
              </a:rPr>
              <a:t>(C)</a:t>
            </a:r>
            <a:r>
              <a:rPr lang="en-US" i="1" dirty="0"/>
              <a:t> </a:t>
            </a:r>
            <a:r>
              <a:rPr lang="en-US" dirty="0"/>
              <a:t>; otherwise </a:t>
            </a:r>
            <a:r>
              <a:rPr lang="en-US" b="1" i="1" dirty="0">
                <a:latin typeface="Cambria Math" pitchFamily="18" charset="0"/>
                <a:ea typeface="Cambria Math" pitchFamily="18" charset="0"/>
              </a:rPr>
              <a:t>w</a:t>
            </a:r>
            <a:r>
              <a:rPr lang="en-US" dirty="0"/>
              <a:t> </a:t>
            </a:r>
          </a:p>
          <a:p>
            <a:pPr marL="742950" lvl="1" indent="-285750">
              <a:spcBef>
                <a:spcPct val="20000"/>
              </a:spcBef>
              <a:buClr>
                <a:schemeClr val="accent2"/>
              </a:buClr>
              <a:buSzPct val="80000"/>
              <a:buFont typeface="Wingdings" pitchFamily="2" charset="2"/>
              <a:buChar char="¨"/>
            </a:pPr>
            <a:r>
              <a:rPr lang="en-US" b="1" dirty="0"/>
              <a:t>Theorem</a:t>
            </a:r>
            <a:r>
              <a:rPr lang="en-US" dirty="0"/>
              <a:t> </a:t>
            </a:r>
            <a:r>
              <a:rPr lang="en-US" i="1" dirty="0"/>
              <a:t>The center can be maintained dynamically under link, cut and change of edge weights in </a:t>
            </a:r>
            <a:r>
              <a:rPr lang="en-US" b="1" dirty="0">
                <a:latin typeface="Cambria Math" pitchFamily="18" charset="0"/>
                <a:ea typeface="Cambria Math" pitchFamily="18" charset="0"/>
              </a:rPr>
              <a:t>O(</a:t>
            </a:r>
            <a:r>
              <a:rPr lang="sr-Latn-CS" b="1" dirty="0">
                <a:latin typeface="Cambria Math" pitchFamily="18" charset="0"/>
                <a:ea typeface="Cambria Math" pitchFamily="18" charset="0"/>
              </a:rPr>
              <a:t>l</a:t>
            </a:r>
            <a:r>
              <a:rPr lang="en-US" b="1" dirty="0" err="1">
                <a:latin typeface="Cambria Math" pitchFamily="18" charset="0"/>
                <a:ea typeface="Cambria Math" pitchFamily="18" charset="0"/>
              </a:rPr>
              <a:t>og</a:t>
            </a:r>
            <a:r>
              <a:rPr lang="en-US" b="1" dirty="0">
                <a:latin typeface="Cambria Math" pitchFamily="18" charset="0"/>
                <a:ea typeface="Cambria Math" pitchFamily="18" charset="0"/>
              </a:rPr>
              <a:t>(n))</a:t>
            </a:r>
            <a:r>
              <a:rPr lang="en-US" i="1" dirty="0"/>
              <a:t> worst case time per operation.</a:t>
            </a:r>
            <a:endParaRPr lang="en-US" b="1" dirty="0">
              <a:latin typeface="Cambria Math" pitchFamily="18" charset="0"/>
              <a:ea typeface="Cambria Math" pitchFamily="18" charset="0"/>
            </a:endParaRPr>
          </a:p>
          <a:p>
            <a:pPr marL="742950" lvl="1" indent="-285750">
              <a:spcBef>
                <a:spcPct val="20000"/>
              </a:spcBef>
              <a:buClr>
                <a:schemeClr val="accent2"/>
              </a:buClr>
              <a:buSzPct val="80000"/>
            </a:pPr>
            <a:endParaRPr lang="en-US" dirty="0"/>
          </a:p>
          <a:p>
            <a:pPr marL="742950" lvl="1" indent="-285750">
              <a:spcBef>
                <a:spcPct val="20000"/>
              </a:spcBef>
              <a:buClr>
                <a:schemeClr val="accent2"/>
              </a:buClr>
              <a:buSzPct val="80000"/>
              <a:buFont typeface="Wingdings" pitchFamily="2" charset="2"/>
              <a:buChar char="¨"/>
            </a:pPr>
            <a:endParaRPr lang="en-US" dirty="0">
              <a:latin typeface="+mj-lt"/>
              <a:ea typeface="Cambria Math" pitchFamily="18" charset="0"/>
            </a:endParaRPr>
          </a:p>
          <a:p>
            <a:pPr marL="285750" indent="-285750">
              <a:spcBef>
                <a:spcPct val="20000"/>
              </a:spcBef>
              <a:buClr>
                <a:schemeClr val="accent2"/>
              </a:buClr>
              <a:buSzPct val="80000"/>
            </a:pPr>
            <a:endParaRPr lang="en-US" dirty="0"/>
          </a:p>
          <a:p>
            <a:pPr marL="742950" lvl="1" indent="-285750">
              <a:spcBef>
                <a:spcPct val="20000"/>
              </a:spcBef>
              <a:buClr>
                <a:schemeClr val="accent2"/>
              </a:buClr>
              <a:buSzPct val="80000"/>
            </a:pPr>
            <a:endParaRPr lang="sr-Latn-CS" b="1" dirty="0">
              <a:solidFill>
                <a:srgbClr val="C00000"/>
              </a:solidFill>
              <a:latin typeface="+mn-lt"/>
            </a:endParaRPr>
          </a:p>
          <a:p>
            <a:pPr marL="742950" lvl="1" indent="-285750">
              <a:spcBef>
                <a:spcPct val="20000"/>
              </a:spcBef>
              <a:buClr>
                <a:schemeClr val="accent2"/>
              </a:buClr>
              <a:buSzPct val="80000"/>
            </a:pPr>
            <a:endParaRPr lang="sr-Latn-CS" b="1" dirty="0">
              <a:solidFill>
                <a:srgbClr val="C0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checkerboard(across)">
                                      <p:cBhvr>
                                        <p:cTn id="12" dur="500"/>
                                        <p:tgtEl>
                                          <p:spTgt spid="39"/>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box(in)">
                                      <p:cBhvr>
                                        <p:cTn id="15" dur="500"/>
                                        <p:tgtEl>
                                          <p:spTgt spid="35"/>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box(in)">
                                      <p:cBhvr>
                                        <p:cTn id="18" dur="500"/>
                                        <p:tgtEl>
                                          <p:spTgt spid="36"/>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box(in)">
                                      <p:cBhvr>
                                        <p:cTn id="21" dur="500"/>
                                        <p:tgtEl>
                                          <p:spTgt spid="37"/>
                                        </p:tgtEl>
                                      </p:cBhvr>
                                    </p:animEffect>
                                  </p:childTnLst>
                                </p:cTn>
                              </p:par>
                              <p:par>
                                <p:cTn id="22" presetID="4" presetClass="entr" presetSubtype="16" fill="hold"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box(in)">
                                      <p:cBhvr>
                                        <p:cTn id="24" dur="500"/>
                                        <p:tgtEl>
                                          <p:spTgt spid="38"/>
                                        </p:tgtEl>
                                      </p:cBhvr>
                                    </p:animEffect>
                                  </p:childTnLst>
                                </p:cTn>
                              </p:par>
                              <p:par>
                                <p:cTn id="25" presetID="4" presetClass="entr" presetSubtype="16"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box(in)">
                                      <p:cBhvr>
                                        <p:cTn id="27" dur="500"/>
                                        <p:tgtEl>
                                          <p:spTgt spid="40"/>
                                        </p:tgtEl>
                                      </p:cBhvr>
                                    </p:animEffect>
                                  </p:childTnLst>
                                </p:cTn>
                              </p:par>
                              <p:par>
                                <p:cTn id="28" presetID="4"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box(in)">
                                      <p:cBhvr>
                                        <p:cTn id="30" dur="500"/>
                                        <p:tgtEl>
                                          <p:spTgt spid="41"/>
                                        </p:tgtEl>
                                      </p:cBhvr>
                                    </p:animEffect>
                                  </p:childTnLst>
                                </p:cTn>
                              </p:par>
                              <p:par>
                                <p:cTn id="31" presetID="4" presetClass="entr" presetSubtype="16"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box(in)">
                                      <p:cBhvr>
                                        <p:cTn id="33" dur="500"/>
                                        <p:tgtEl>
                                          <p:spTgt spid="42"/>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blinds(horizontal)">
                                      <p:cBhvr>
                                        <p:cTn id="36" dur="500"/>
                                        <p:tgtEl>
                                          <p:spTgt spid="43"/>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blinds(horizontal)">
                                      <p:cBhvr>
                                        <p:cTn id="39" dur="500"/>
                                        <p:tgtEl>
                                          <p:spTgt spid="44"/>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blinds(horizontal)">
                                      <p:cBhvr>
                                        <p:cTn id="42" dur="500"/>
                                        <p:tgtEl>
                                          <p:spTgt spid="45"/>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checkerboard(across)">
                                      <p:cBhvr>
                                        <p:cTn id="47" dur="500"/>
                                        <p:tgtEl>
                                          <p:spTgt spid="46"/>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checkerboard(across)">
                                      <p:cBhvr>
                                        <p:cTn id="5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9" grpId="0"/>
      <p:bldP spid="35" grpId="0" animBg="1"/>
      <p:bldP spid="36" grpId="0" animBg="1"/>
      <p:bldP spid="37" grpId="0" animBg="1"/>
      <p:bldP spid="43" grpId="0"/>
      <p:bldP spid="44" grpId="0"/>
      <p:bldP spid="45" grpId="0"/>
      <p:bldP spid="46" grpId="0"/>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0" name="Freeform 40"/>
          <p:cNvSpPr>
            <a:spLocks/>
          </p:cNvSpPr>
          <p:nvPr/>
        </p:nvSpPr>
        <p:spPr bwMode="auto">
          <a:xfrm>
            <a:off x="4177506" y="4994870"/>
            <a:ext cx="1403350" cy="1069975"/>
          </a:xfrm>
          <a:custGeom>
            <a:avLst/>
            <a:gdLst>
              <a:gd name="T0" fmla="*/ 9 w 1140"/>
              <a:gd name="T1" fmla="*/ 612 h 674"/>
              <a:gd name="T2" fmla="*/ 102 w 1140"/>
              <a:gd name="T3" fmla="*/ 418 h 674"/>
              <a:gd name="T4" fmla="*/ 118 w 1140"/>
              <a:gd name="T5" fmla="*/ 403 h 674"/>
              <a:gd name="T6" fmla="*/ 226 w 1140"/>
              <a:gd name="T7" fmla="*/ 286 h 674"/>
              <a:gd name="T8" fmla="*/ 327 w 1140"/>
              <a:gd name="T9" fmla="*/ 217 h 674"/>
              <a:gd name="T10" fmla="*/ 389 w 1140"/>
              <a:gd name="T11" fmla="*/ 201 h 674"/>
              <a:gd name="T12" fmla="*/ 520 w 1140"/>
              <a:gd name="T13" fmla="*/ 108 h 674"/>
              <a:gd name="T14" fmla="*/ 644 w 1140"/>
              <a:gd name="T15" fmla="*/ 70 h 674"/>
              <a:gd name="T16" fmla="*/ 838 w 1140"/>
              <a:gd name="T17" fmla="*/ 0 h 674"/>
              <a:gd name="T18" fmla="*/ 938 w 1140"/>
              <a:gd name="T19" fmla="*/ 8 h 674"/>
              <a:gd name="T20" fmla="*/ 993 w 1140"/>
              <a:gd name="T21" fmla="*/ 85 h 674"/>
              <a:gd name="T22" fmla="*/ 1062 w 1140"/>
              <a:gd name="T23" fmla="*/ 147 h 674"/>
              <a:gd name="T24" fmla="*/ 1078 w 1140"/>
              <a:gd name="T25" fmla="*/ 163 h 674"/>
              <a:gd name="T26" fmla="*/ 1109 w 1140"/>
              <a:gd name="T27" fmla="*/ 225 h 674"/>
              <a:gd name="T28" fmla="*/ 1140 w 1140"/>
              <a:gd name="T29" fmla="*/ 348 h 674"/>
              <a:gd name="T30" fmla="*/ 1101 w 1140"/>
              <a:gd name="T31" fmla="*/ 488 h 674"/>
              <a:gd name="T32" fmla="*/ 807 w 1140"/>
              <a:gd name="T33" fmla="*/ 612 h 674"/>
              <a:gd name="T34" fmla="*/ 458 w 1140"/>
              <a:gd name="T35" fmla="*/ 650 h 674"/>
              <a:gd name="T36" fmla="*/ 303 w 1140"/>
              <a:gd name="T37" fmla="*/ 674 h 674"/>
              <a:gd name="T38" fmla="*/ 25 w 1140"/>
              <a:gd name="T39" fmla="*/ 666 h 674"/>
              <a:gd name="T40" fmla="*/ 9 w 1140"/>
              <a:gd name="T41" fmla="*/ 612 h 6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40"/>
              <a:gd name="T64" fmla="*/ 0 h 674"/>
              <a:gd name="T65" fmla="*/ 1140 w 1140"/>
              <a:gd name="T66" fmla="*/ 674 h 67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40" h="674">
                <a:moveTo>
                  <a:pt x="9" y="612"/>
                </a:moveTo>
                <a:cubicBezTo>
                  <a:pt x="42" y="548"/>
                  <a:pt x="70" y="482"/>
                  <a:pt x="102" y="418"/>
                </a:cubicBezTo>
                <a:cubicBezTo>
                  <a:pt x="105" y="411"/>
                  <a:pt x="113" y="409"/>
                  <a:pt x="118" y="403"/>
                </a:cubicBezTo>
                <a:cubicBezTo>
                  <a:pt x="151" y="361"/>
                  <a:pt x="188" y="324"/>
                  <a:pt x="226" y="286"/>
                </a:cubicBezTo>
                <a:cubicBezTo>
                  <a:pt x="253" y="259"/>
                  <a:pt x="291" y="230"/>
                  <a:pt x="327" y="217"/>
                </a:cubicBezTo>
                <a:cubicBezTo>
                  <a:pt x="347" y="210"/>
                  <a:pt x="389" y="201"/>
                  <a:pt x="389" y="201"/>
                </a:cubicBezTo>
                <a:cubicBezTo>
                  <a:pt x="434" y="171"/>
                  <a:pt x="476" y="139"/>
                  <a:pt x="520" y="108"/>
                </a:cubicBezTo>
                <a:cubicBezTo>
                  <a:pt x="541" y="93"/>
                  <a:pt x="612" y="80"/>
                  <a:pt x="644" y="70"/>
                </a:cubicBezTo>
                <a:cubicBezTo>
                  <a:pt x="715" y="47"/>
                  <a:pt x="762" y="16"/>
                  <a:pt x="838" y="0"/>
                </a:cubicBezTo>
                <a:cubicBezTo>
                  <a:pt x="871" y="3"/>
                  <a:pt x="905" y="1"/>
                  <a:pt x="938" y="8"/>
                </a:cubicBezTo>
                <a:cubicBezTo>
                  <a:pt x="948" y="10"/>
                  <a:pt x="981" y="73"/>
                  <a:pt x="993" y="85"/>
                </a:cubicBezTo>
                <a:cubicBezTo>
                  <a:pt x="1011" y="103"/>
                  <a:pt x="1048" y="133"/>
                  <a:pt x="1062" y="147"/>
                </a:cubicBezTo>
                <a:cubicBezTo>
                  <a:pt x="1067" y="152"/>
                  <a:pt x="1078" y="163"/>
                  <a:pt x="1078" y="163"/>
                </a:cubicBezTo>
                <a:cubicBezTo>
                  <a:pt x="1086" y="189"/>
                  <a:pt x="1090" y="206"/>
                  <a:pt x="1109" y="225"/>
                </a:cubicBezTo>
                <a:cubicBezTo>
                  <a:pt x="1122" y="266"/>
                  <a:pt x="1133" y="305"/>
                  <a:pt x="1140" y="348"/>
                </a:cubicBezTo>
                <a:cubicBezTo>
                  <a:pt x="1134" y="395"/>
                  <a:pt x="1127" y="447"/>
                  <a:pt x="1101" y="488"/>
                </a:cubicBezTo>
                <a:cubicBezTo>
                  <a:pt x="1039" y="586"/>
                  <a:pt x="910" y="602"/>
                  <a:pt x="807" y="612"/>
                </a:cubicBezTo>
                <a:cubicBezTo>
                  <a:pt x="692" y="638"/>
                  <a:pt x="576" y="642"/>
                  <a:pt x="458" y="650"/>
                </a:cubicBezTo>
                <a:cubicBezTo>
                  <a:pt x="406" y="658"/>
                  <a:pt x="354" y="663"/>
                  <a:pt x="303" y="674"/>
                </a:cubicBezTo>
                <a:cubicBezTo>
                  <a:pt x="210" y="671"/>
                  <a:pt x="117" y="674"/>
                  <a:pt x="25" y="666"/>
                </a:cubicBezTo>
                <a:cubicBezTo>
                  <a:pt x="0" y="664"/>
                  <a:pt x="3" y="626"/>
                  <a:pt x="9" y="612"/>
                </a:cubicBezTo>
                <a:close/>
              </a:path>
            </a:pathLst>
          </a:custGeom>
          <a:pattFill prst="dashUpDiag">
            <a:fgClr>
              <a:srgbClr val="33CCCC"/>
            </a:fgClr>
            <a:bgClr>
              <a:srgbClr val="FFFFFF"/>
            </a:bgClr>
          </a:pattFill>
          <a:ln w="9525">
            <a:noFill/>
            <a:round/>
            <a:headEnd type="none" w="sm" len="sm"/>
            <a:tailEnd type="none" w="sm" len="sm"/>
          </a:ln>
        </p:spPr>
        <p:txBody>
          <a:bodyPr wrap="none" anchor="ctr"/>
          <a:lstStyle/>
          <a:p>
            <a:endParaRPr lang="sr-Latn-CS"/>
          </a:p>
        </p:txBody>
      </p:sp>
      <p:sp>
        <p:nvSpPr>
          <p:cNvPr id="327719" name="Freeform 39"/>
          <p:cNvSpPr>
            <a:spLocks/>
          </p:cNvSpPr>
          <p:nvPr/>
        </p:nvSpPr>
        <p:spPr bwMode="auto">
          <a:xfrm>
            <a:off x="5739606" y="4478933"/>
            <a:ext cx="908050" cy="1449387"/>
          </a:xfrm>
          <a:custGeom>
            <a:avLst/>
            <a:gdLst>
              <a:gd name="T0" fmla="*/ 47 w 702"/>
              <a:gd name="T1" fmla="*/ 433 h 729"/>
              <a:gd name="T2" fmla="*/ 86 w 702"/>
              <a:gd name="T3" fmla="*/ 162 h 729"/>
              <a:gd name="T4" fmla="*/ 179 w 702"/>
              <a:gd name="T5" fmla="*/ 93 h 729"/>
              <a:gd name="T6" fmla="*/ 225 w 702"/>
              <a:gd name="T7" fmla="*/ 38 h 729"/>
              <a:gd name="T8" fmla="*/ 357 w 702"/>
              <a:gd name="T9" fmla="*/ 0 h 729"/>
              <a:gd name="T10" fmla="*/ 473 w 702"/>
              <a:gd name="T11" fmla="*/ 8 h 729"/>
              <a:gd name="T12" fmla="*/ 558 w 702"/>
              <a:gd name="T13" fmla="*/ 108 h 729"/>
              <a:gd name="T14" fmla="*/ 612 w 702"/>
              <a:gd name="T15" fmla="*/ 240 h 729"/>
              <a:gd name="T16" fmla="*/ 636 w 702"/>
              <a:gd name="T17" fmla="*/ 302 h 729"/>
              <a:gd name="T18" fmla="*/ 682 w 702"/>
              <a:gd name="T19" fmla="*/ 488 h 729"/>
              <a:gd name="T20" fmla="*/ 605 w 702"/>
              <a:gd name="T21" fmla="*/ 728 h 729"/>
              <a:gd name="T22" fmla="*/ 473 w 702"/>
              <a:gd name="T23" fmla="*/ 720 h 729"/>
              <a:gd name="T24" fmla="*/ 450 w 702"/>
              <a:gd name="T25" fmla="*/ 697 h 729"/>
              <a:gd name="T26" fmla="*/ 380 w 702"/>
              <a:gd name="T27" fmla="*/ 658 h 729"/>
              <a:gd name="T28" fmla="*/ 295 w 702"/>
              <a:gd name="T29" fmla="*/ 596 h 729"/>
              <a:gd name="T30" fmla="*/ 39 w 702"/>
              <a:gd name="T31" fmla="*/ 464 h 729"/>
              <a:gd name="T32" fmla="*/ 24 w 702"/>
              <a:gd name="T33" fmla="*/ 441 h 729"/>
              <a:gd name="T34" fmla="*/ 47 w 702"/>
              <a:gd name="T35" fmla="*/ 433 h 7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2"/>
              <a:gd name="T55" fmla="*/ 0 h 729"/>
              <a:gd name="T56" fmla="*/ 702 w 702"/>
              <a:gd name="T57" fmla="*/ 729 h 72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2" h="729">
                <a:moveTo>
                  <a:pt x="47" y="433"/>
                </a:moveTo>
                <a:cubicBezTo>
                  <a:pt x="47" y="419"/>
                  <a:pt x="0" y="192"/>
                  <a:pt x="86" y="162"/>
                </a:cubicBezTo>
                <a:cubicBezTo>
                  <a:pt x="163" y="102"/>
                  <a:pt x="131" y="124"/>
                  <a:pt x="179" y="93"/>
                </a:cubicBezTo>
                <a:cubicBezTo>
                  <a:pt x="190" y="76"/>
                  <a:pt x="207" y="49"/>
                  <a:pt x="225" y="38"/>
                </a:cubicBezTo>
                <a:cubicBezTo>
                  <a:pt x="262" y="16"/>
                  <a:pt x="316" y="14"/>
                  <a:pt x="357" y="0"/>
                </a:cubicBezTo>
                <a:cubicBezTo>
                  <a:pt x="396" y="3"/>
                  <a:pt x="435" y="1"/>
                  <a:pt x="473" y="8"/>
                </a:cubicBezTo>
                <a:cubicBezTo>
                  <a:pt x="488" y="11"/>
                  <a:pt x="540" y="90"/>
                  <a:pt x="558" y="108"/>
                </a:cubicBezTo>
                <a:cubicBezTo>
                  <a:pt x="574" y="153"/>
                  <a:pt x="586" y="199"/>
                  <a:pt x="612" y="240"/>
                </a:cubicBezTo>
                <a:cubicBezTo>
                  <a:pt x="635" y="330"/>
                  <a:pt x="602" y="209"/>
                  <a:pt x="636" y="302"/>
                </a:cubicBezTo>
                <a:cubicBezTo>
                  <a:pt x="658" y="360"/>
                  <a:pt x="666" y="427"/>
                  <a:pt x="682" y="488"/>
                </a:cubicBezTo>
                <a:cubicBezTo>
                  <a:pt x="678" y="566"/>
                  <a:pt x="702" y="694"/>
                  <a:pt x="605" y="728"/>
                </a:cubicBezTo>
                <a:cubicBezTo>
                  <a:pt x="561" y="725"/>
                  <a:pt x="516" y="729"/>
                  <a:pt x="473" y="720"/>
                </a:cubicBezTo>
                <a:cubicBezTo>
                  <a:pt x="462" y="718"/>
                  <a:pt x="459" y="703"/>
                  <a:pt x="450" y="697"/>
                </a:cubicBezTo>
                <a:cubicBezTo>
                  <a:pt x="416" y="674"/>
                  <a:pt x="407" y="680"/>
                  <a:pt x="380" y="658"/>
                </a:cubicBezTo>
                <a:cubicBezTo>
                  <a:pt x="350" y="633"/>
                  <a:pt x="333" y="609"/>
                  <a:pt x="295" y="596"/>
                </a:cubicBezTo>
                <a:cubicBezTo>
                  <a:pt x="238" y="539"/>
                  <a:pt x="119" y="485"/>
                  <a:pt x="39" y="464"/>
                </a:cubicBezTo>
                <a:cubicBezTo>
                  <a:pt x="34" y="456"/>
                  <a:pt x="22" y="450"/>
                  <a:pt x="24" y="441"/>
                </a:cubicBezTo>
                <a:cubicBezTo>
                  <a:pt x="26" y="433"/>
                  <a:pt x="47" y="433"/>
                  <a:pt x="47" y="433"/>
                </a:cubicBezTo>
                <a:close/>
              </a:path>
            </a:pathLst>
          </a:custGeom>
          <a:pattFill prst="ltVert">
            <a:fgClr>
              <a:schemeClr val="accent1"/>
            </a:fgClr>
            <a:bgClr>
              <a:srgbClr val="FFFFFF"/>
            </a:bgClr>
          </a:pattFill>
          <a:ln w="9525">
            <a:noFill/>
            <a:round/>
            <a:headEnd type="none" w="sm" len="sm"/>
            <a:tailEnd type="none" w="sm" len="sm"/>
          </a:ln>
        </p:spPr>
        <p:txBody>
          <a:bodyPr wrap="none" anchor="ctr"/>
          <a:lstStyle/>
          <a:p>
            <a:endParaRPr lang="sr-Latn-CS"/>
          </a:p>
        </p:txBody>
      </p:sp>
      <p:sp>
        <p:nvSpPr>
          <p:cNvPr id="10246" name="Line 6"/>
          <p:cNvSpPr>
            <a:spLocks noChangeShapeType="1"/>
          </p:cNvSpPr>
          <p:nvPr/>
        </p:nvSpPr>
        <p:spPr bwMode="auto">
          <a:xfrm>
            <a:off x="3275856" y="3933056"/>
            <a:ext cx="0" cy="2520280"/>
          </a:xfrm>
          <a:prstGeom prst="line">
            <a:avLst/>
          </a:prstGeom>
          <a:noFill/>
          <a:ln w="12700">
            <a:solidFill>
              <a:schemeClr val="tx1"/>
            </a:solidFill>
            <a:round/>
            <a:headEnd type="none" w="sm" len="sm"/>
            <a:tailEnd type="none" w="sm" len="sm"/>
          </a:ln>
        </p:spPr>
        <p:txBody>
          <a:bodyPr wrap="none" anchor="ctr"/>
          <a:lstStyle/>
          <a:p>
            <a:endParaRPr lang="sr-Latn-CS"/>
          </a:p>
        </p:txBody>
      </p:sp>
      <p:sp>
        <p:nvSpPr>
          <p:cNvPr id="10247" name="Line 7"/>
          <p:cNvSpPr>
            <a:spLocks noChangeShapeType="1"/>
          </p:cNvSpPr>
          <p:nvPr/>
        </p:nvSpPr>
        <p:spPr bwMode="auto">
          <a:xfrm>
            <a:off x="3275856" y="6453336"/>
            <a:ext cx="3505200" cy="0"/>
          </a:xfrm>
          <a:prstGeom prst="line">
            <a:avLst/>
          </a:prstGeom>
          <a:noFill/>
          <a:ln w="12700">
            <a:solidFill>
              <a:schemeClr val="tx1"/>
            </a:solidFill>
            <a:round/>
            <a:headEnd type="none" w="sm" len="sm"/>
            <a:tailEnd type="none" w="sm" len="sm"/>
          </a:ln>
        </p:spPr>
        <p:txBody>
          <a:bodyPr wrap="none" anchor="ctr"/>
          <a:lstStyle/>
          <a:p>
            <a:endParaRPr lang="sr-Latn-CS"/>
          </a:p>
        </p:txBody>
      </p:sp>
      <p:sp>
        <p:nvSpPr>
          <p:cNvPr id="10248" name="Rectangle 8"/>
          <p:cNvSpPr>
            <a:spLocks noChangeArrowheads="1"/>
          </p:cNvSpPr>
          <p:nvPr/>
        </p:nvSpPr>
        <p:spPr bwMode="auto">
          <a:xfrm>
            <a:off x="4825206" y="5401270"/>
            <a:ext cx="139700" cy="139700"/>
          </a:xfrm>
          <a:prstGeom prst="rect">
            <a:avLst/>
          </a:prstGeom>
          <a:solidFill>
            <a:srgbClr val="FFFF00"/>
          </a:solidFill>
          <a:ln w="12700">
            <a:solidFill>
              <a:schemeClr val="tx1"/>
            </a:solidFill>
            <a:miter lim="800000"/>
            <a:headEnd/>
            <a:tailEnd/>
          </a:ln>
        </p:spPr>
        <p:txBody>
          <a:bodyPr wrap="none" anchor="ctr"/>
          <a:lstStyle/>
          <a:p>
            <a:endParaRPr lang="sr-Latn-CS"/>
          </a:p>
        </p:txBody>
      </p:sp>
      <p:sp>
        <p:nvSpPr>
          <p:cNvPr id="10249" name="Rectangle 9"/>
          <p:cNvSpPr>
            <a:spLocks noChangeArrowheads="1"/>
          </p:cNvSpPr>
          <p:nvPr/>
        </p:nvSpPr>
        <p:spPr bwMode="auto">
          <a:xfrm>
            <a:off x="5130006" y="5172670"/>
            <a:ext cx="139700" cy="139700"/>
          </a:xfrm>
          <a:prstGeom prst="rect">
            <a:avLst/>
          </a:prstGeom>
          <a:solidFill>
            <a:srgbClr val="FFFF00"/>
          </a:solidFill>
          <a:ln w="12700">
            <a:solidFill>
              <a:schemeClr val="tx1"/>
            </a:solidFill>
            <a:miter lim="800000"/>
            <a:headEnd/>
            <a:tailEnd/>
          </a:ln>
        </p:spPr>
        <p:txBody>
          <a:bodyPr wrap="none" anchor="ctr"/>
          <a:lstStyle/>
          <a:p>
            <a:endParaRPr lang="sr-Latn-CS"/>
          </a:p>
        </p:txBody>
      </p:sp>
      <p:sp>
        <p:nvSpPr>
          <p:cNvPr id="10250" name="Rectangle 11"/>
          <p:cNvSpPr>
            <a:spLocks noChangeArrowheads="1"/>
          </p:cNvSpPr>
          <p:nvPr/>
        </p:nvSpPr>
        <p:spPr bwMode="auto">
          <a:xfrm>
            <a:off x="5053806" y="5401270"/>
            <a:ext cx="139700" cy="139700"/>
          </a:xfrm>
          <a:prstGeom prst="rect">
            <a:avLst/>
          </a:prstGeom>
          <a:solidFill>
            <a:srgbClr val="FFFF00"/>
          </a:solidFill>
          <a:ln w="12700">
            <a:solidFill>
              <a:schemeClr val="tx1"/>
            </a:solidFill>
            <a:miter lim="800000"/>
            <a:headEnd/>
            <a:tailEnd/>
          </a:ln>
        </p:spPr>
        <p:txBody>
          <a:bodyPr wrap="none" anchor="ctr"/>
          <a:lstStyle/>
          <a:p>
            <a:endParaRPr lang="sr-Latn-CS"/>
          </a:p>
        </p:txBody>
      </p:sp>
      <p:sp>
        <p:nvSpPr>
          <p:cNvPr id="10251" name="Rectangle 12"/>
          <p:cNvSpPr>
            <a:spLocks noChangeArrowheads="1"/>
          </p:cNvSpPr>
          <p:nvPr/>
        </p:nvSpPr>
        <p:spPr bwMode="auto">
          <a:xfrm>
            <a:off x="5282406" y="5706070"/>
            <a:ext cx="139700" cy="139700"/>
          </a:xfrm>
          <a:prstGeom prst="rect">
            <a:avLst/>
          </a:prstGeom>
          <a:solidFill>
            <a:srgbClr val="FFFF00"/>
          </a:solidFill>
          <a:ln w="12700">
            <a:solidFill>
              <a:schemeClr val="tx1"/>
            </a:solidFill>
            <a:miter lim="800000"/>
            <a:headEnd/>
            <a:tailEnd/>
          </a:ln>
        </p:spPr>
        <p:txBody>
          <a:bodyPr wrap="none" anchor="ctr"/>
          <a:lstStyle/>
          <a:p>
            <a:endParaRPr lang="sr-Latn-CS"/>
          </a:p>
        </p:txBody>
      </p:sp>
      <p:sp>
        <p:nvSpPr>
          <p:cNvPr id="10252" name="Rectangle 13"/>
          <p:cNvSpPr>
            <a:spLocks noChangeArrowheads="1"/>
          </p:cNvSpPr>
          <p:nvPr/>
        </p:nvSpPr>
        <p:spPr bwMode="auto">
          <a:xfrm>
            <a:off x="5961856" y="5394920"/>
            <a:ext cx="139700" cy="139700"/>
          </a:xfrm>
          <a:prstGeom prst="rect">
            <a:avLst/>
          </a:prstGeom>
          <a:solidFill>
            <a:srgbClr val="FFFF00"/>
          </a:solidFill>
          <a:ln w="12700">
            <a:solidFill>
              <a:schemeClr val="tx1"/>
            </a:solidFill>
            <a:miter lim="800000"/>
            <a:headEnd/>
            <a:tailEnd/>
          </a:ln>
        </p:spPr>
        <p:txBody>
          <a:bodyPr wrap="none" anchor="ctr"/>
          <a:lstStyle/>
          <a:p>
            <a:endParaRPr lang="sr-Latn-CS"/>
          </a:p>
        </p:txBody>
      </p:sp>
      <p:sp>
        <p:nvSpPr>
          <p:cNvPr id="10253" name="Rectangle 14"/>
          <p:cNvSpPr>
            <a:spLocks noChangeArrowheads="1"/>
          </p:cNvSpPr>
          <p:nvPr/>
        </p:nvSpPr>
        <p:spPr bwMode="auto">
          <a:xfrm>
            <a:off x="4596606" y="5629870"/>
            <a:ext cx="139700" cy="139700"/>
          </a:xfrm>
          <a:prstGeom prst="rect">
            <a:avLst/>
          </a:prstGeom>
          <a:solidFill>
            <a:srgbClr val="FFFF00"/>
          </a:solidFill>
          <a:ln w="12700">
            <a:solidFill>
              <a:schemeClr val="tx1"/>
            </a:solidFill>
            <a:miter lim="800000"/>
            <a:headEnd/>
            <a:tailEnd/>
          </a:ln>
        </p:spPr>
        <p:txBody>
          <a:bodyPr wrap="none" anchor="ctr"/>
          <a:lstStyle/>
          <a:p>
            <a:endParaRPr lang="sr-Latn-CS"/>
          </a:p>
        </p:txBody>
      </p:sp>
      <p:sp>
        <p:nvSpPr>
          <p:cNvPr id="10254" name="Oval 15"/>
          <p:cNvSpPr>
            <a:spLocks noChangeArrowheads="1"/>
          </p:cNvSpPr>
          <p:nvPr/>
        </p:nvSpPr>
        <p:spPr bwMode="auto">
          <a:xfrm>
            <a:off x="4063206" y="45630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55" name="Oval 16"/>
          <p:cNvSpPr>
            <a:spLocks noChangeArrowheads="1"/>
          </p:cNvSpPr>
          <p:nvPr/>
        </p:nvSpPr>
        <p:spPr bwMode="auto">
          <a:xfrm>
            <a:off x="4215606" y="47154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56" name="Oval 17"/>
          <p:cNvSpPr>
            <a:spLocks noChangeArrowheads="1"/>
          </p:cNvSpPr>
          <p:nvPr/>
        </p:nvSpPr>
        <p:spPr bwMode="auto">
          <a:xfrm>
            <a:off x="4520406" y="46392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57" name="Oval 18"/>
          <p:cNvSpPr>
            <a:spLocks noChangeArrowheads="1"/>
          </p:cNvSpPr>
          <p:nvPr/>
        </p:nvSpPr>
        <p:spPr bwMode="auto">
          <a:xfrm>
            <a:off x="4825206" y="45630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58" name="Oval 19"/>
          <p:cNvSpPr>
            <a:spLocks noChangeArrowheads="1"/>
          </p:cNvSpPr>
          <p:nvPr/>
        </p:nvSpPr>
        <p:spPr bwMode="auto">
          <a:xfrm>
            <a:off x="3987006" y="52488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59" name="Oval 20"/>
          <p:cNvSpPr>
            <a:spLocks noChangeArrowheads="1"/>
          </p:cNvSpPr>
          <p:nvPr/>
        </p:nvSpPr>
        <p:spPr bwMode="auto">
          <a:xfrm>
            <a:off x="5206206" y="42582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60" name="Oval 21"/>
          <p:cNvSpPr>
            <a:spLocks noChangeArrowheads="1"/>
          </p:cNvSpPr>
          <p:nvPr/>
        </p:nvSpPr>
        <p:spPr bwMode="auto">
          <a:xfrm>
            <a:off x="4368006" y="50202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61" name="Oval 22"/>
          <p:cNvSpPr>
            <a:spLocks noChangeArrowheads="1"/>
          </p:cNvSpPr>
          <p:nvPr/>
        </p:nvSpPr>
        <p:spPr bwMode="auto">
          <a:xfrm>
            <a:off x="4825206" y="48678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62" name="Oval 23"/>
          <p:cNvSpPr>
            <a:spLocks noChangeArrowheads="1"/>
          </p:cNvSpPr>
          <p:nvPr/>
        </p:nvSpPr>
        <p:spPr bwMode="auto">
          <a:xfrm>
            <a:off x="5206206" y="47916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63" name="Oval 24"/>
          <p:cNvSpPr>
            <a:spLocks noChangeArrowheads="1"/>
          </p:cNvSpPr>
          <p:nvPr/>
        </p:nvSpPr>
        <p:spPr bwMode="auto">
          <a:xfrm>
            <a:off x="4139406" y="54012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64" name="Oval 25"/>
          <p:cNvSpPr>
            <a:spLocks noChangeArrowheads="1"/>
          </p:cNvSpPr>
          <p:nvPr/>
        </p:nvSpPr>
        <p:spPr bwMode="auto">
          <a:xfrm>
            <a:off x="3910806" y="56298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65" name="Oval 26"/>
          <p:cNvSpPr>
            <a:spLocks noChangeArrowheads="1"/>
          </p:cNvSpPr>
          <p:nvPr/>
        </p:nvSpPr>
        <p:spPr bwMode="auto">
          <a:xfrm>
            <a:off x="4596606" y="42582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66" name="Rectangle 27"/>
          <p:cNvSpPr>
            <a:spLocks noChangeArrowheads="1"/>
          </p:cNvSpPr>
          <p:nvPr/>
        </p:nvSpPr>
        <p:spPr bwMode="auto">
          <a:xfrm>
            <a:off x="4368006" y="5782270"/>
            <a:ext cx="139700" cy="139700"/>
          </a:xfrm>
          <a:prstGeom prst="rect">
            <a:avLst/>
          </a:prstGeom>
          <a:solidFill>
            <a:srgbClr val="FFFF00"/>
          </a:solidFill>
          <a:ln w="12700">
            <a:solidFill>
              <a:schemeClr val="tx1"/>
            </a:solidFill>
            <a:miter lim="800000"/>
            <a:headEnd/>
            <a:tailEnd/>
          </a:ln>
        </p:spPr>
        <p:txBody>
          <a:bodyPr wrap="none" anchor="ctr"/>
          <a:lstStyle/>
          <a:p>
            <a:endParaRPr lang="sr-Latn-CS"/>
          </a:p>
        </p:txBody>
      </p:sp>
      <p:sp>
        <p:nvSpPr>
          <p:cNvPr id="10267" name="Oval 28"/>
          <p:cNvSpPr>
            <a:spLocks noChangeArrowheads="1"/>
          </p:cNvSpPr>
          <p:nvPr/>
        </p:nvSpPr>
        <p:spPr bwMode="auto">
          <a:xfrm>
            <a:off x="5206206" y="44868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68" name="Oval 29"/>
          <p:cNvSpPr>
            <a:spLocks noChangeArrowheads="1"/>
          </p:cNvSpPr>
          <p:nvPr/>
        </p:nvSpPr>
        <p:spPr bwMode="auto">
          <a:xfrm>
            <a:off x="6273006" y="45630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69" name="Oval 30"/>
          <p:cNvSpPr>
            <a:spLocks noChangeArrowheads="1"/>
          </p:cNvSpPr>
          <p:nvPr/>
        </p:nvSpPr>
        <p:spPr bwMode="auto">
          <a:xfrm>
            <a:off x="5968206" y="47916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70" name="Oval 31"/>
          <p:cNvSpPr>
            <a:spLocks noChangeArrowheads="1"/>
          </p:cNvSpPr>
          <p:nvPr/>
        </p:nvSpPr>
        <p:spPr bwMode="auto">
          <a:xfrm>
            <a:off x="5892006" y="50964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71" name="Oval 32"/>
          <p:cNvSpPr>
            <a:spLocks noChangeArrowheads="1"/>
          </p:cNvSpPr>
          <p:nvPr/>
        </p:nvSpPr>
        <p:spPr bwMode="auto">
          <a:xfrm>
            <a:off x="6196806" y="51726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72" name="Oval 33"/>
          <p:cNvSpPr>
            <a:spLocks noChangeArrowheads="1"/>
          </p:cNvSpPr>
          <p:nvPr/>
        </p:nvSpPr>
        <p:spPr bwMode="auto">
          <a:xfrm>
            <a:off x="6349206" y="53250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73" name="Oval 34"/>
          <p:cNvSpPr>
            <a:spLocks noChangeArrowheads="1"/>
          </p:cNvSpPr>
          <p:nvPr/>
        </p:nvSpPr>
        <p:spPr bwMode="auto">
          <a:xfrm>
            <a:off x="6273006" y="4944070"/>
            <a:ext cx="139700" cy="139700"/>
          </a:xfrm>
          <a:prstGeom prst="ellipse">
            <a:avLst/>
          </a:prstGeom>
          <a:solidFill>
            <a:srgbClr val="FFFF00"/>
          </a:solidFill>
          <a:ln w="12700">
            <a:solidFill>
              <a:schemeClr val="tx1"/>
            </a:solidFill>
            <a:round/>
            <a:headEnd/>
            <a:tailEnd/>
          </a:ln>
        </p:spPr>
        <p:txBody>
          <a:bodyPr wrap="none" anchor="ctr"/>
          <a:lstStyle/>
          <a:p>
            <a:endParaRPr lang="sr-Latn-CS"/>
          </a:p>
        </p:txBody>
      </p:sp>
      <p:sp>
        <p:nvSpPr>
          <p:cNvPr id="10274" name="Rectangle 36"/>
          <p:cNvSpPr>
            <a:spLocks noChangeArrowheads="1"/>
          </p:cNvSpPr>
          <p:nvPr/>
        </p:nvSpPr>
        <p:spPr bwMode="auto">
          <a:xfrm>
            <a:off x="4977606" y="4258270"/>
            <a:ext cx="139700" cy="139700"/>
          </a:xfrm>
          <a:prstGeom prst="rect">
            <a:avLst/>
          </a:prstGeom>
          <a:solidFill>
            <a:srgbClr val="FFFF00"/>
          </a:solidFill>
          <a:ln w="12700">
            <a:solidFill>
              <a:schemeClr val="tx1"/>
            </a:solidFill>
            <a:miter lim="800000"/>
            <a:headEnd/>
            <a:tailEnd/>
          </a:ln>
        </p:spPr>
        <p:txBody>
          <a:bodyPr wrap="none" anchor="ctr"/>
          <a:lstStyle/>
          <a:p>
            <a:endParaRPr lang="sr-Latn-CS"/>
          </a:p>
        </p:txBody>
      </p:sp>
      <p:sp>
        <p:nvSpPr>
          <p:cNvPr id="327721" name="Freeform 41" descr="Wide downward diagonal"/>
          <p:cNvSpPr>
            <a:spLocks/>
          </p:cNvSpPr>
          <p:nvPr/>
        </p:nvSpPr>
        <p:spPr bwMode="auto">
          <a:xfrm>
            <a:off x="3755231" y="4170958"/>
            <a:ext cx="1752600" cy="1684337"/>
          </a:xfrm>
          <a:custGeom>
            <a:avLst/>
            <a:gdLst>
              <a:gd name="T0" fmla="*/ 12 w 1104"/>
              <a:gd name="T1" fmla="*/ 945 h 1061"/>
              <a:gd name="T2" fmla="*/ 51 w 1104"/>
              <a:gd name="T3" fmla="*/ 534 h 1061"/>
              <a:gd name="T4" fmla="*/ 66 w 1104"/>
              <a:gd name="T5" fmla="*/ 457 h 1061"/>
              <a:gd name="T6" fmla="*/ 268 w 1104"/>
              <a:gd name="T7" fmla="*/ 155 h 1061"/>
              <a:gd name="T8" fmla="*/ 360 w 1104"/>
              <a:gd name="T9" fmla="*/ 101 h 1061"/>
              <a:gd name="T10" fmla="*/ 430 w 1104"/>
              <a:gd name="T11" fmla="*/ 54 h 1061"/>
              <a:gd name="T12" fmla="*/ 647 w 1104"/>
              <a:gd name="T13" fmla="*/ 0 h 1061"/>
              <a:gd name="T14" fmla="*/ 879 w 1104"/>
              <a:gd name="T15" fmla="*/ 8 h 1061"/>
              <a:gd name="T16" fmla="*/ 949 w 1104"/>
              <a:gd name="T17" fmla="*/ 31 h 1061"/>
              <a:gd name="T18" fmla="*/ 1065 w 1104"/>
              <a:gd name="T19" fmla="*/ 54 h 1061"/>
              <a:gd name="T20" fmla="*/ 1104 w 1104"/>
              <a:gd name="T21" fmla="*/ 124 h 1061"/>
              <a:gd name="T22" fmla="*/ 1096 w 1104"/>
              <a:gd name="T23" fmla="*/ 349 h 1061"/>
              <a:gd name="T24" fmla="*/ 1057 w 1104"/>
              <a:gd name="T25" fmla="*/ 418 h 1061"/>
              <a:gd name="T26" fmla="*/ 771 w 1104"/>
              <a:gd name="T27" fmla="*/ 565 h 1061"/>
              <a:gd name="T28" fmla="*/ 693 w 1104"/>
              <a:gd name="T29" fmla="*/ 604 h 1061"/>
              <a:gd name="T30" fmla="*/ 624 w 1104"/>
              <a:gd name="T31" fmla="*/ 643 h 1061"/>
              <a:gd name="T32" fmla="*/ 453 w 1104"/>
              <a:gd name="T33" fmla="*/ 782 h 1061"/>
              <a:gd name="T34" fmla="*/ 399 w 1104"/>
              <a:gd name="T35" fmla="*/ 821 h 1061"/>
              <a:gd name="T36" fmla="*/ 275 w 1104"/>
              <a:gd name="T37" fmla="*/ 929 h 1061"/>
              <a:gd name="T38" fmla="*/ 144 w 1104"/>
              <a:gd name="T39" fmla="*/ 968 h 1061"/>
              <a:gd name="T40" fmla="*/ 120 w 1104"/>
              <a:gd name="T41" fmla="*/ 976 h 1061"/>
              <a:gd name="T42" fmla="*/ 182 w 1104"/>
              <a:gd name="T43" fmla="*/ 937 h 1061"/>
              <a:gd name="T44" fmla="*/ 198 w 1104"/>
              <a:gd name="T45" fmla="*/ 1030 h 1061"/>
              <a:gd name="T46" fmla="*/ 120 w 1104"/>
              <a:gd name="T47" fmla="*/ 1061 h 1061"/>
              <a:gd name="T48" fmla="*/ 20 w 1104"/>
              <a:gd name="T49" fmla="*/ 1022 h 1061"/>
              <a:gd name="T50" fmla="*/ 12 w 1104"/>
              <a:gd name="T51" fmla="*/ 945 h 10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04"/>
              <a:gd name="T79" fmla="*/ 0 h 1061"/>
              <a:gd name="T80" fmla="*/ 1104 w 1104"/>
              <a:gd name="T81" fmla="*/ 1061 h 106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04" h="1061">
                <a:moveTo>
                  <a:pt x="12" y="945"/>
                </a:moveTo>
                <a:cubicBezTo>
                  <a:pt x="21" y="808"/>
                  <a:pt x="19" y="668"/>
                  <a:pt x="51" y="534"/>
                </a:cubicBezTo>
                <a:cubicBezTo>
                  <a:pt x="53" y="525"/>
                  <a:pt x="63" y="465"/>
                  <a:pt x="66" y="457"/>
                </a:cubicBezTo>
                <a:cubicBezTo>
                  <a:pt x="108" y="349"/>
                  <a:pt x="179" y="231"/>
                  <a:pt x="268" y="155"/>
                </a:cubicBezTo>
                <a:cubicBezTo>
                  <a:pt x="328" y="104"/>
                  <a:pt x="265" y="164"/>
                  <a:pt x="360" y="101"/>
                </a:cubicBezTo>
                <a:cubicBezTo>
                  <a:pt x="383" y="86"/>
                  <a:pt x="403" y="63"/>
                  <a:pt x="430" y="54"/>
                </a:cubicBezTo>
                <a:cubicBezTo>
                  <a:pt x="502" y="31"/>
                  <a:pt x="572" y="11"/>
                  <a:pt x="647" y="0"/>
                </a:cubicBezTo>
                <a:cubicBezTo>
                  <a:pt x="724" y="3"/>
                  <a:pt x="802" y="3"/>
                  <a:pt x="879" y="8"/>
                </a:cubicBezTo>
                <a:cubicBezTo>
                  <a:pt x="902" y="9"/>
                  <a:pt x="927" y="26"/>
                  <a:pt x="949" y="31"/>
                </a:cubicBezTo>
                <a:cubicBezTo>
                  <a:pt x="987" y="40"/>
                  <a:pt x="1026" y="48"/>
                  <a:pt x="1065" y="54"/>
                </a:cubicBezTo>
                <a:cubicBezTo>
                  <a:pt x="1080" y="78"/>
                  <a:pt x="1088" y="101"/>
                  <a:pt x="1104" y="124"/>
                </a:cubicBezTo>
                <a:cubicBezTo>
                  <a:pt x="1101" y="199"/>
                  <a:pt x="1101" y="274"/>
                  <a:pt x="1096" y="349"/>
                </a:cubicBezTo>
                <a:cubicBezTo>
                  <a:pt x="1094" y="375"/>
                  <a:pt x="1057" y="418"/>
                  <a:pt x="1057" y="418"/>
                </a:cubicBezTo>
                <a:cubicBezTo>
                  <a:pt x="1010" y="559"/>
                  <a:pt x="899" y="557"/>
                  <a:pt x="771" y="565"/>
                </a:cubicBezTo>
                <a:cubicBezTo>
                  <a:pt x="737" y="574"/>
                  <a:pt x="725" y="593"/>
                  <a:pt x="693" y="604"/>
                </a:cubicBezTo>
                <a:cubicBezTo>
                  <a:pt x="672" y="626"/>
                  <a:pt x="650" y="626"/>
                  <a:pt x="624" y="643"/>
                </a:cubicBezTo>
                <a:cubicBezTo>
                  <a:pt x="570" y="678"/>
                  <a:pt x="512" y="765"/>
                  <a:pt x="453" y="782"/>
                </a:cubicBezTo>
                <a:cubicBezTo>
                  <a:pt x="435" y="802"/>
                  <a:pt x="425" y="812"/>
                  <a:pt x="399" y="821"/>
                </a:cubicBezTo>
                <a:cubicBezTo>
                  <a:pt x="369" y="867"/>
                  <a:pt x="324" y="905"/>
                  <a:pt x="275" y="929"/>
                </a:cubicBezTo>
                <a:cubicBezTo>
                  <a:pt x="243" y="964"/>
                  <a:pt x="189" y="961"/>
                  <a:pt x="144" y="968"/>
                </a:cubicBezTo>
                <a:cubicBezTo>
                  <a:pt x="136" y="971"/>
                  <a:pt x="124" y="983"/>
                  <a:pt x="120" y="976"/>
                </a:cubicBezTo>
                <a:cubicBezTo>
                  <a:pt x="109" y="954"/>
                  <a:pt x="182" y="937"/>
                  <a:pt x="182" y="937"/>
                </a:cubicBezTo>
                <a:cubicBezTo>
                  <a:pt x="228" y="952"/>
                  <a:pt x="233" y="994"/>
                  <a:pt x="198" y="1030"/>
                </a:cubicBezTo>
                <a:cubicBezTo>
                  <a:pt x="178" y="1051"/>
                  <a:pt x="147" y="1054"/>
                  <a:pt x="120" y="1061"/>
                </a:cubicBezTo>
                <a:cubicBezTo>
                  <a:pt x="52" y="1053"/>
                  <a:pt x="57" y="1061"/>
                  <a:pt x="20" y="1022"/>
                </a:cubicBezTo>
                <a:cubicBezTo>
                  <a:pt x="0" y="966"/>
                  <a:pt x="0" y="992"/>
                  <a:pt x="12" y="945"/>
                </a:cubicBezTo>
                <a:close/>
              </a:path>
            </a:pathLst>
          </a:custGeom>
          <a:pattFill prst="wdDnDiag">
            <a:fgClr>
              <a:srgbClr val="FF99CC">
                <a:alpha val="50195"/>
              </a:srgbClr>
            </a:fgClr>
            <a:bgClr>
              <a:srgbClr val="FFFFFF">
                <a:alpha val="50195"/>
              </a:srgbClr>
            </a:bgClr>
          </a:pattFill>
          <a:ln w="9525">
            <a:noFill/>
            <a:round/>
            <a:headEnd type="none" w="sm" len="sm"/>
            <a:tailEnd type="none" w="sm" len="sm"/>
          </a:ln>
        </p:spPr>
        <p:txBody>
          <a:bodyPr wrap="none" anchor="ctr"/>
          <a:lstStyle/>
          <a:p>
            <a:endParaRPr lang="sr-Latn-CS"/>
          </a:p>
        </p:txBody>
      </p:sp>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a:solidFill>
                  <a:schemeClr val="bg2"/>
                </a:solidFill>
                <a:effectLst>
                  <a:outerShdw blurRad="38100" dist="38100" dir="2700000" algn="tl">
                    <a:srgbClr val="C0C0C0"/>
                  </a:outerShdw>
                </a:effectLst>
                <a:latin typeface="+mj-lt"/>
                <a:ea typeface="+mj-ea"/>
                <a:cs typeface="+mj-cs"/>
              </a:rPr>
              <a:t>Clustering</a:t>
            </a:r>
            <a:r>
              <a:rPr lang="sr-Latn-CS" sz="4000" kern="0" dirty="0">
                <a:solidFill>
                  <a:schemeClr val="bg2"/>
                </a:solidFill>
                <a:effectLst>
                  <a:outerShdw blurRad="38100" dist="38100" dir="2700000" algn="tl">
                    <a:srgbClr val="C0C0C0"/>
                  </a:outerShdw>
                </a:effectLst>
                <a:latin typeface="+mj-lt"/>
                <a:ea typeface="+mj-ea"/>
                <a:cs typeface="+mj-cs"/>
              </a:rPr>
              <a:t>-definition</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546850"/>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40" name="Rectangle 6"/>
          <p:cNvSpPr>
            <a:spLocks noChangeArrowheads="1"/>
          </p:cNvSpPr>
          <p:nvPr/>
        </p:nvSpPr>
        <p:spPr bwMode="auto">
          <a:xfrm>
            <a:off x="-36512" y="69269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Clustering algorithms map a measurement space</a:t>
            </a:r>
            <a:r>
              <a:rPr lang="sr-Latn-CS" dirty="0"/>
              <a:t> </a:t>
            </a:r>
            <a:r>
              <a:rPr lang="sr-Latn-CS" b="1" dirty="0">
                <a:latin typeface="Cambria Math" pitchFamily="18" charset="0"/>
                <a:ea typeface="Cambria Math" pitchFamily="18" charset="0"/>
              </a:rPr>
              <a:t>X</a:t>
            </a:r>
            <a:r>
              <a:rPr lang="en-US" dirty="0"/>
              <a:t> onto a meaning space</a:t>
            </a:r>
            <a:r>
              <a:rPr lang="sr-Latn-CS" dirty="0"/>
              <a:t> </a:t>
            </a:r>
            <a:r>
              <a:rPr lang="el-GR" b="1" dirty="0">
                <a:latin typeface="Cambria Math"/>
                <a:ea typeface="Cambria Math"/>
              </a:rPr>
              <a:t>Ω</a:t>
            </a:r>
            <a:r>
              <a:rPr lang="sr-Latn-CS" dirty="0">
                <a:latin typeface="Cambria Math"/>
                <a:ea typeface="Cambria Math"/>
              </a:rPr>
              <a:t>. </a:t>
            </a:r>
            <a:endParaRPr lang="en-US" dirty="0"/>
          </a:p>
          <a:p>
            <a:pPr marL="742950" lvl="1" indent="-285750">
              <a:spcBef>
                <a:spcPct val="20000"/>
              </a:spcBef>
              <a:buClr>
                <a:schemeClr val="accent2"/>
              </a:buClr>
              <a:buSzPct val="80000"/>
              <a:buFont typeface="Wingdings" pitchFamily="2" charset="2"/>
              <a:buChar char="¨"/>
            </a:pPr>
            <a:r>
              <a:rPr lang="en-US" dirty="0"/>
              <a:t>The measurement space </a:t>
            </a:r>
            <a:r>
              <a:rPr lang="sr-Latn-CS" b="1" dirty="0">
                <a:latin typeface="Cambria Math" pitchFamily="18" charset="0"/>
                <a:ea typeface="Cambria Math" pitchFamily="18" charset="0"/>
              </a:rPr>
              <a:t>X</a:t>
            </a:r>
            <a:r>
              <a:rPr lang="en-US" dirty="0"/>
              <a:t> can be multidimensional; it can contain any combination of</a:t>
            </a:r>
            <a:r>
              <a:rPr lang="sr-Latn-CS" dirty="0"/>
              <a:t> </a:t>
            </a:r>
            <a:r>
              <a:rPr lang="en-US" dirty="0"/>
              <a:t>continuous, discrete or categorical random variables</a:t>
            </a:r>
            <a:endParaRPr lang="sr-Latn-CS" dirty="0"/>
          </a:p>
          <a:p>
            <a:pPr marL="742950" lvl="1" indent="-285750">
              <a:spcBef>
                <a:spcPct val="20000"/>
              </a:spcBef>
              <a:buClr>
                <a:schemeClr val="accent2"/>
              </a:buClr>
              <a:buSzPct val="80000"/>
              <a:buFont typeface="Wingdings" pitchFamily="2" charset="2"/>
              <a:buChar char="¨"/>
            </a:pPr>
            <a:r>
              <a:rPr lang="el-GR" b="1" dirty="0">
                <a:latin typeface="Cambria Math"/>
                <a:ea typeface="Cambria Math"/>
              </a:rPr>
              <a:t>Ω</a:t>
            </a:r>
            <a:r>
              <a:rPr lang="en-US" dirty="0"/>
              <a:t>  is a </a:t>
            </a:r>
            <a:r>
              <a:rPr lang="sr-Latn-CS" dirty="0"/>
              <a:t>fi</a:t>
            </a:r>
            <a:r>
              <a:rPr lang="en-US" dirty="0" err="1"/>
              <a:t>nite</a:t>
            </a:r>
            <a:r>
              <a:rPr lang="en-US" dirty="0"/>
              <a:t> and discrete set of labels. After observing an object</a:t>
            </a:r>
            <a:r>
              <a:rPr lang="sr-Latn-CS" dirty="0"/>
              <a:t> </a:t>
            </a:r>
            <a:r>
              <a:rPr lang="en-US" dirty="0"/>
              <a:t>with measurement </a:t>
            </a:r>
            <a:r>
              <a:rPr lang="en-US" b="1" dirty="0" err="1">
                <a:latin typeface="Cambria Math" pitchFamily="18" charset="0"/>
                <a:ea typeface="Cambria Math" pitchFamily="18" charset="0"/>
              </a:rPr>
              <a:t>x∊X</a:t>
            </a:r>
            <a:r>
              <a:rPr lang="en-US" dirty="0"/>
              <a:t>, we wish to assign a label, </a:t>
            </a:r>
            <a:r>
              <a:rPr lang="en-US" dirty="0">
                <a:latin typeface="Cambria Math"/>
                <a:ea typeface="Cambria Math"/>
              </a:rPr>
              <a:t>𝛚</a:t>
            </a:r>
            <a:r>
              <a:rPr lang="en-US" dirty="0"/>
              <a:t> to that object in order to assign it</a:t>
            </a:r>
            <a:r>
              <a:rPr lang="sr-Latn-CS" dirty="0"/>
              <a:t> </a:t>
            </a:r>
            <a:r>
              <a:rPr lang="en-US" dirty="0"/>
              <a:t>to a particular cluster, where </a:t>
            </a:r>
            <a:r>
              <a:rPr lang="en-US" dirty="0">
                <a:latin typeface="Cambria Math"/>
                <a:ea typeface="Cambria Math"/>
              </a:rPr>
              <a:t>𝛚</a:t>
            </a:r>
            <a:r>
              <a:rPr lang="en-US" b="1" dirty="0">
                <a:latin typeface="Cambria Math"/>
                <a:ea typeface="Cambria Math"/>
              </a:rPr>
              <a:t>∊</a:t>
            </a:r>
            <a:r>
              <a:rPr lang="el-GR" b="1" dirty="0">
                <a:latin typeface="Cambria Math"/>
                <a:ea typeface="Cambria Math"/>
              </a:rPr>
              <a:t>Ω</a:t>
            </a:r>
            <a:endParaRPr lang="sr-Latn-CS" b="1" dirty="0">
              <a:latin typeface="Cambria Math"/>
              <a:ea typeface="Cambria Math"/>
            </a:endParaRPr>
          </a:p>
          <a:p>
            <a:pPr marL="742950" lvl="1" indent="-285750">
              <a:spcBef>
                <a:spcPct val="20000"/>
              </a:spcBef>
              <a:buClr>
                <a:schemeClr val="accent2"/>
              </a:buClr>
              <a:buSzPct val="80000"/>
              <a:buFont typeface="Wingdings" pitchFamily="2" charset="2"/>
              <a:buChar char="¨"/>
            </a:pPr>
            <a:r>
              <a:rPr lang="sr-Latn-CS" b="1" dirty="0"/>
              <a:t>O</a:t>
            </a:r>
            <a:r>
              <a:rPr lang="en-US" b="1" dirty="0"/>
              <a:t>n the basis of quantitative measurements on a set</a:t>
            </a:r>
            <a:r>
              <a:rPr lang="sr-Latn-CS" b="1" dirty="0"/>
              <a:t> </a:t>
            </a:r>
            <a:r>
              <a:rPr lang="en-US" b="1" dirty="0"/>
              <a:t>of objects, devise a method that assigns the objects to meaningful subclasses</a:t>
            </a:r>
            <a:r>
              <a:rPr lang="sr-Latn-CS" b="1" dirty="0"/>
              <a:t> </a:t>
            </a:r>
            <a:r>
              <a:rPr lang="sr-Latn-CS" dirty="0"/>
              <a:t>(Fraley and Raftery (1998))</a:t>
            </a:r>
            <a:endParaRPr lang="sr-Latn-CS" b="1" dirty="0"/>
          </a:p>
        </p:txBody>
      </p:sp>
      <p:sp>
        <p:nvSpPr>
          <p:cNvPr id="41" name="Rectangle 6"/>
          <p:cNvSpPr>
            <a:spLocks noChangeArrowheads="1"/>
          </p:cNvSpPr>
          <p:nvPr/>
        </p:nvSpPr>
        <p:spPr bwMode="auto">
          <a:xfrm>
            <a:off x="0" y="3356992"/>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b="1" dirty="0"/>
              <a:t>Unsupervised</a:t>
            </a:r>
            <a:r>
              <a:rPr lang="en-US" dirty="0"/>
              <a:t> </a:t>
            </a:r>
            <a:r>
              <a:rPr lang="en-US" b="1" dirty="0"/>
              <a:t>learning:</a:t>
            </a:r>
            <a:r>
              <a:rPr lang="sr-Latn-CS" b="1" dirty="0"/>
              <a:t> </a:t>
            </a:r>
            <a:r>
              <a:rPr lang="sr-Latn-CS" dirty="0"/>
              <a:t>f</a:t>
            </a:r>
            <a:r>
              <a:rPr lang="en-US" dirty="0" err="1"/>
              <a:t>inds</a:t>
            </a:r>
            <a:r>
              <a:rPr lang="en-US" dirty="0"/>
              <a:t> “natural” grouping of </a:t>
            </a:r>
            <a:r>
              <a:rPr lang="sr-Latn-CS" dirty="0"/>
              <a:t>objects </a:t>
            </a:r>
            <a:r>
              <a:rPr lang="en-US" dirty="0"/>
              <a:t>given unlabeled data</a:t>
            </a:r>
            <a:r>
              <a:rPr lang="sr-Latn-CS" dirty="0"/>
              <a:t>. </a:t>
            </a:r>
          </a:p>
          <a:p>
            <a:pPr marL="342900" lvl="1" indent="-342900">
              <a:spcBef>
                <a:spcPct val="20000"/>
              </a:spcBef>
              <a:buClr>
                <a:schemeClr val="bg2"/>
              </a:buClr>
              <a:buSzPct val="75000"/>
              <a:buFont typeface="Wingdings" pitchFamily="2" charset="2"/>
              <a:buChar char="n"/>
            </a:pPr>
            <a:r>
              <a:rPr lang="sr-Latn-CS" b="1" dirty="0">
                <a:solidFill>
                  <a:srgbClr val="009900"/>
                </a:solidFill>
              </a:rPr>
              <a:t>Algorithms</a:t>
            </a:r>
            <a:r>
              <a:rPr lang="en-US" b="1" dirty="0">
                <a:solidFill>
                  <a:srgbClr val="009900"/>
                </a:solidFill>
              </a:rPr>
              <a:t> must estimate the number of clusters itself</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checkerboard(across)">
                                      <p:cBhvr>
                                        <p:cTn id="19" dur="500"/>
                                        <p:tgtEl>
                                          <p:spTgt spid="40"/>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checkerboard(across)">
                                      <p:cBhvr>
                                        <p:cTn id="2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0" grpId="0" animBg="1"/>
      <p:bldP spid="327719" grpId="0" animBg="1"/>
      <p:bldP spid="327721" grpId="0" animBg="1"/>
      <p:bldP spid="40" grpId="0"/>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bwMode="auto">
          <a:xfrm>
            <a:off x="251520" y="44624"/>
            <a:ext cx="82296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r-Latn-CS" sz="4000" kern="0" noProof="0" dirty="0">
                <a:solidFill>
                  <a:schemeClr val="bg2"/>
                </a:solidFill>
                <a:effectLst>
                  <a:outerShdw blurRad="38100" dist="38100" dir="2700000" algn="tl">
                    <a:srgbClr val="C0C0C0"/>
                  </a:outerShdw>
                </a:effectLst>
                <a:latin typeface="+mj-lt"/>
                <a:ea typeface="+mj-ea"/>
                <a:cs typeface="+mj-cs"/>
              </a:rPr>
              <a:t>Desirable properties</a:t>
            </a:r>
            <a:endParaRPr kumimoji="0" lang="sr-Latn-CS" sz="4000" b="0" i="0" u="none" strike="noStrike" kern="0" cap="none" spc="0" normalizeH="0" baseline="0" noProof="0" dirty="0">
              <a:ln>
                <a:noFill/>
              </a:ln>
              <a:solidFill>
                <a:schemeClr val="bg2"/>
              </a:solidFill>
              <a:effectLst>
                <a:outerShdw blurRad="38100" dist="38100" dir="2700000" algn="tl">
                  <a:srgbClr val="C0C0C0"/>
                </a:outerShdw>
              </a:effectLst>
              <a:uLnTx/>
              <a:uFillTx/>
              <a:latin typeface="+mj-lt"/>
              <a:ea typeface="+mj-ea"/>
              <a:cs typeface="+mj-cs"/>
            </a:endParaRPr>
          </a:p>
        </p:txBody>
      </p:sp>
      <p:sp>
        <p:nvSpPr>
          <p:cNvPr id="37" name="Footer Placeholder 3"/>
          <p:cNvSpPr>
            <a:spLocks noGrp="1"/>
          </p:cNvSpPr>
          <p:nvPr>
            <p:ph type="ftr" sz="quarter" idx="11"/>
          </p:nvPr>
        </p:nvSpPr>
        <p:spPr>
          <a:xfrm>
            <a:off x="2771800" y="6381328"/>
            <a:ext cx="3600450" cy="311150"/>
          </a:xfrm>
          <a:noFill/>
        </p:spPr>
        <p:txBody>
          <a:bodyPr/>
          <a:lstStyle/>
          <a:p>
            <a:r>
              <a:rPr lang="sr-Latn-CS" dirty="0"/>
              <a:t>Petni</a:t>
            </a:r>
            <a:r>
              <a:rPr lang="en-US" dirty="0"/>
              <a:t>c</a:t>
            </a:r>
            <a:r>
              <a:rPr lang="sr-Latn-CS" dirty="0"/>
              <a:t>a, ju</a:t>
            </a:r>
            <a:r>
              <a:rPr lang="en-US" dirty="0"/>
              <a:t>l1</a:t>
            </a:r>
            <a:r>
              <a:rPr lang="sr-Latn-CS" dirty="0"/>
              <a:t>5</a:t>
            </a:r>
            <a:endParaRPr lang="en-US" dirty="0"/>
          </a:p>
        </p:txBody>
      </p:sp>
      <p:sp>
        <p:nvSpPr>
          <p:cNvPr id="40" name="Rectangle 6"/>
          <p:cNvSpPr>
            <a:spLocks noChangeArrowheads="1"/>
          </p:cNvSpPr>
          <p:nvPr/>
        </p:nvSpPr>
        <p:spPr bwMode="auto">
          <a:xfrm>
            <a:off x="-36512" y="1052736"/>
            <a:ext cx="8820472" cy="792088"/>
          </a:xfrm>
          <a:prstGeom prst="rect">
            <a:avLst/>
          </a:prstGeom>
          <a:noFill/>
          <a:ln w="9525">
            <a:noFill/>
            <a:miter lim="800000"/>
            <a:headEnd/>
            <a:tailEnd/>
          </a:ln>
        </p:spPr>
        <p:txBody>
          <a:bodyPr/>
          <a:lstStyle/>
          <a:p>
            <a:pPr marL="342900" lvl="1" indent="-342900">
              <a:spcBef>
                <a:spcPct val="20000"/>
              </a:spcBef>
              <a:buClr>
                <a:schemeClr val="bg2"/>
              </a:buClr>
              <a:buSzPct val="75000"/>
              <a:buFont typeface="Wingdings" pitchFamily="2" charset="2"/>
              <a:buChar char="n"/>
            </a:pPr>
            <a:r>
              <a:rPr lang="en-US" dirty="0"/>
              <a:t>Whilst remembering that our principal aim is the processing of large datasets, there are</a:t>
            </a:r>
            <a:r>
              <a:rPr lang="sr-Latn-CS" dirty="0"/>
              <a:t> </a:t>
            </a:r>
            <a:r>
              <a:rPr lang="en-US" dirty="0"/>
              <a:t>some additional properties that our </a:t>
            </a:r>
            <a:r>
              <a:rPr lang="sr-Latn-CS" dirty="0"/>
              <a:t>“</a:t>
            </a:r>
            <a:r>
              <a:rPr lang="en-US" dirty="0"/>
              <a:t>ideal</a:t>
            </a:r>
            <a:r>
              <a:rPr lang="sr-Latn-CS" dirty="0"/>
              <a:t>”</a:t>
            </a:r>
            <a:r>
              <a:rPr lang="en-US" dirty="0"/>
              <a:t> algorithm should have. These include:</a:t>
            </a:r>
          </a:p>
          <a:p>
            <a:pPr marL="742950" lvl="1" indent="-285750">
              <a:spcBef>
                <a:spcPct val="20000"/>
              </a:spcBef>
              <a:buClr>
                <a:schemeClr val="accent2"/>
              </a:buClr>
              <a:buSzPct val="80000"/>
              <a:buFont typeface="Wingdings" pitchFamily="2" charset="2"/>
              <a:buChar char="¨"/>
            </a:pPr>
            <a:r>
              <a:rPr lang="en-US" dirty="0"/>
              <a:t>taking a </a:t>
            </a:r>
            <a:r>
              <a:rPr lang="en-US" b="1" dirty="0">
                <a:solidFill>
                  <a:srgbClr val="009900"/>
                </a:solidFill>
              </a:rPr>
              <a:t>single scan</a:t>
            </a:r>
            <a:r>
              <a:rPr lang="en-US" dirty="0"/>
              <a:t> of the data in order to produce clusters</a:t>
            </a:r>
            <a:endParaRPr lang="sr-Latn-CS" dirty="0"/>
          </a:p>
          <a:p>
            <a:pPr marL="742950" lvl="1" indent="-285750">
              <a:spcBef>
                <a:spcPct val="20000"/>
              </a:spcBef>
              <a:buClr>
                <a:schemeClr val="accent2"/>
              </a:buClr>
              <a:buSzPct val="80000"/>
              <a:buFont typeface="Wingdings" pitchFamily="2" charset="2"/>
              <a:buChar char="¨"/>
            </a:pPr>
            <a:r>
              <a:rPr lang="en-US" dirty="0"/>
              <a:t>the ability to discover clusters with </a:t>
            </a:r>
            <a:r>
              <a:rPr lang="en-US" b="1" dirty="0">
                <a:solidFill>
                  <a:srgbClr val="009900"/>
                </a:solidFill>
              </a:rPr>
              <a:t>arbitrary shapes </a:t>
            </a:r>
            <a:r>
              <a:rPr lang="en-US" dirty="0"/>
              <a:t>and </a:t>
            </a:r>
            <a:r>
              <a:rPr lang="en-US" b="1" dirty="0">
                <a:solidFill>
                  <a:srgbClr val="009900"/>
                </a:solidFill>
              </a:rPr>
              <a:t>sizes</a:t>
            </a:r>
            <a:endParaRPr lang="sr-Latn-CS" b="1" dirty="0">
              <a:solidFill>
                <a:srgbClr val="009900"/>
              </a:solidFill>
              <a:latin typeface="Cambria Math"/>
              <a:ea typeface="Cambria Math"/>
            </a:endParaRPr>
          </a:p>
          <a:p>
            <a:pPr marL="742950" lvl="1" indent="-285750">
              <a:spcBef>
                <a:spcPct val="20000"/>
              </a:spcBef>
              <a:buClr>
                <a:schemeClr val="accent2"/>
              </a:buClr>
              <a:buSzPct val="80000"/>
              <a:buFont typeface="Wingdings" pitchFamily="2" charset="2"/>
              <a:buChar char="¨"/>
            </a:pPr>
            <a:r>
              <a:rPr lang="en-US" dirty="0"/>
              <a:t>being able to produce high quality clusters in the presence of noise</a:t>
            </a:r>
            <a:endParaRPr lang="sr-Latn-CS" dirty="0"/>
          </a:p>
          <a:p>
            <a:pPr marL="742950" lvl="1" indent="-285750">
              <a:spcBef>
                <a:spcPct val="20000"/>
              </a:spcBef>
              <a:buClr>
                <a:schemeClr val="accent2"/>
              </a:buClr>
              <a:buSzPct val="80000"/>
              <a:buFont typeface="Wingdings" pitchFamily="2" charset="2"/>
              <a:buChar char="¨"/>
            </a:pPr>
            <a:r>
              <a:rPr lang="en-US" dirty="0"/>
              <a:t>the ability to </a:t>
            </a:r>
            <a:r>
              <a:rPr lang="en-US" b="1" dirty="0">
                <a:solidFill>
                  <a:srgbClr val="009900"/>
                </a:solidFill>
              </a:rPr>
              <a:t>work unsupervised</a:t>
            </a:r>
            <a:endParaRPr lang="sr-Latn-CS" b="1" dirty="0">
              <a:solidFill>
                <a:srgbClr val="009900"/>
              </a:solidFill>
            </a:endParaRPr>
          </a:p>
          <a:p>
            <a:pPr marL="742950" lvl="1" indent="-285750">
              <a:spcBef>
                <a:spcPct val="20000"/>
              </a:spcBef>
              <a:buClr>
                <a:schemeClr val="accent2"/>
              </a:buClr>
              <a:buSzPct val="80000"/>
              <a:buFont typeface="Wingdings" pitchFamily="2" charset="2"/>
              <a:buChar char="¨"/>
            </a:pPr>
            <a:r>
              <a:rPr lang="en-US" dirty="0"/>
              <a:t>the ability to deal with a variety of data types</a:t>
            </a:r>
            <a:r>
              <a:rPr lang="sr-Latn-CS" dirty="0"/>
              <a:t> (</a:t>
            </a:r>
            <a:r>
              <a:rPr lang="en-US" dirty="0"/>
              <a:t>binary, ordinal and categorical</a:t>
            </a:r>
            <a:r>
              <a:rPr lang="sr-Latn-CS" dirty="0"/>
              <a:t> values)</a:t>
            </a:r>
            <a:endParaRPr lang="sr-Latn-CS" b="1" dirty="0">
              <a:solidFill>
                <a:srgbClr val="009900"/>
              </a:solidFill>
            </a:endParaRPr>
          </a:p>
          <a:p>
            <a:pPr marL="742950" lvl="1" indent="-285750">
              <a:spcBef>
                <a:spcPct val="20000"/>
              </a:spcBef>
              <a:buClr>
                <a:schemeClr val="accent2"/>
              </a:buClr>
              <a:buSzPct val="80000"/>
              <a:buFont typeface="Wingdings" pitchFamily="2" charset="2"/>
              <a:buChar char="¨"/>
            </a:pPr>
            <a:r>
              <a:rPr lang="en-US" dirty="0"/>
              <a:t>insensitivity to the </a:t>
            </a:r>
            <a:r>
              <a:rPr lang="en-US" b="1" dirty="0">
                <a:solidFill>
                  <a:srgbClr val="009900"/>
                </a:solidFill>
              </a:rPr>
              <a:t>order</a:t>
            </a:r>
            <a:r>
              <a:rPr lang="en-US" dirty="0"/>
              <a:t> in which observations are processed</a:t>
            </a:r>
            <a:endParaRPr lang="sr-Latn-CS" dirty="0"/>
          </a:p>
          <a:p>
            <a:pPr marL="742950" lvl="1" indent="-285750">
              <a:spcBef>
                <a:spcPct val="20000"/>
              </a:spcBef>
              <a:buClr>
                <a:schemeClr val="accent2"/>
              </a:buClr>
              <a:buSzPct val="80000"/>
              <a:buFont typeface="Wingdings" pitchFamily="2" charset="2"/>
              <a:buChar char="¨"/>
            </a:pPr>
            <a:r>
              <a:rPr lang="en-US" b="1" dirty="0">
                <a:solidFill>
                  <a:srgbClr val="009900"/>
                </a:solidFill>
              </a:rPr>
              <a:t>scalability</a:t>
            </a:r>
            <a:r>
              <a:rPr lang="en-US" dirty="0"/>
              <a:t> in the presence of high-dimensional data</a:t>
            </a:r>
            <a:endParaRPr lang="sr-Latn-CS" b="1" dirty="0"/>
          </a:p>
          <a:p>
            <a:pPr marL="742950" lvl="1" indent="-285750">
              <a:spcBef>
                <a:spcPct val="20000"/>
              </a:spcBef>
              <a:buClr>
                <a:schemeClr val="accent2"/>
              </a:buClr>
              <a:buSzPct val="80000"/>
              <a:buFont typeface="Wingdings" pitchFamily="2" charset="2"/>
              <a:buChar char="¨"/>
            </a:pPr>
            <a:endParaRPr lang="sr-Latn-CS" b="1"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heckerboard(across)">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1360512" y="1857364"/>
            <a:ext cx="6019800" cy="2209800"/>
          </a:xfrm>
        </p:spPr>
        <p:txBody>
          <a:bodyPr/>
          <a:lstStyle/>
          <a:p>
            <a:pPr lvl="0" eaLnBrk="1" hangingPunct="1"/>
            <a:r>
              <a:rPr lang="sr-Latn-CS" b="1" dirty="0"/>
              <a:t>Traditional methods</a:t>
            </a:r>
            <a:r>
              <a:rPr lang="en-US" b="1" dirty="0"/>
              <a:t>-partitioning clustering</a:t>
            </a:r>
            <a:r>
              <a:rPr lang="sr-Latn-CS" noProof="0" dirty="0">
                <a:solidFill>
                  <a:schemeClr val="bg2"/>
                </a:solidFill>
                <a:effectLst>
                  <a:outerShdw blurRad="38100" dist="38100" dir="2700000" algn="tl">
                    <a:srgbClr val="C0C0C0"/>
                  </a:outerShdw>
                </a:effectLst>
              </a:rPr>
              <a:t/>
            </a:r>
            <a:br>
              <a:rPr lang="sr-Latn-CS" noProof="0" dirty="0">
                <a:solidFill>
                  <a:schemeClr val="bg2"/>
                </a:solidFill>
                <a:effectLst>
                  <a:outerShdw blurRad="38100" dist="38100" dir="2700000" algn="tl">
                    <a:srgbClr val="C0C0C0"/>
                  </a:outerShdw>
                </a:effectLst>
              </a:rPr>
            </a:br>
            <a:r>
              <a:rPr lang="sr-Latn-CS" b="1" dirty="0"/>
              <a:t/>
            </a:r>
            <a:br>
              <a:rPr lang="sr-Latn-CS" b="1" dirty="0"/>
            </a:br>
            <a:endParaRPr lang="en-US" b="1" dirty="0"/>
          </a:p>
        </p:txBody>
      </p:sp>
    </p:spTree>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SM2_Text"/>
</p:tagLst>
</file>

<file path=ppt/tags/tag5.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6.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7.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8.xml><?xml version="1.0" encoding="utf-8"?>
<p:tagLst xmlns:a="http://schemas.openxmlformats.org/drawingml/2006/main" xmlns:r="http://schemas.openxmlformats.org/officeDocument/2006/relationships" xmlns:p="http://schemas.openxmlformats.org/presentationml/2006/main">
  <p:tag name="RNRSTYLE" val="Indezine_SM2_Text"/>
</p:tagLst>
</file>

<file path=ppt/theme/theme1.xml><?xml version="1.0" encoding="utf-8"?>
<a:theme xmlns:a="http://schemas.openxmlformats.org/drawingml/2006/main" name="ind_0752_slide">
  <a:themeElements>
    <a:clrScheme name="Office Theme 2">
      <a:dk1>
        <a:srgbClr val="000000"/>
      </a:dk1>
      <a:lt1>
        <a:srgbClr val="FFCC33"/>
      </a:lt1>
      <a:dk2>
        <a:srgbClr val="000000"/>
      </a:dk2>
      <a:lt2>
        <a:srgbClr val="B2B2B2"/>
      </a:lt2>
      <a:accent1>
        <a:srgbClr val="807A13"/>
      </a:accent1>
      <a:accent2>
        <a:srgbClr val="A65F08"/>
      </a:accent2>
      <a:accent3>
        <a:srgbClr val="FFE2AD"/>
      </a:accent3>
      <a:accent4>
        <a:srgbClr val="000000"/>
      </a:accent4>
      <a:accent5>
        <a:srgbClr val="C0BEAA"/>
      </a:accent5>
      <a:accent6>
        <a:srgbClr val="965506"/>
      </a:accent6>
      <a:hlink>
        <a:srgbClr val="7A5C00"/>
      </a:hlink>
      <a:folHlink>
        <a:srgbClr val="8C4323"/>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CC33"/>
        </a:lt1>
        <a:dk2>
          <a:srgbClr val="000000"/>
        </a:dk2>
        <a:lt2>
          <a:srgbClr val="B2B2B2"/>
        </a:lt2>
        <a:accent1>
          <a:srgbClr val="997300"/>
        </a:accent1>
        <a:accent2>
          <a:srgbClr val="996900"/>
        </a:accent2>
        <a:accent3>
          <a:srgbClr val="FFE2AD"/>
        </a:accent3>
        <a:accent4>
          <a:srgbClr val="000000"/>
        </a:accent4>
        <a:accent5>
          <a:srgbClr val="CABCAA"/>
        </a:accent5>
        <a:accent6>
          <a:srgbClr val="8A5E00"/>
        </a:accent6>
        <a:hlink>
          <a:srgbClr val="806000"/>
        </a:hlink>
        <a:folHlink>
          <a:srgbClr val="805219"/>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CC33"/>
        </a:lt1>
        <a:dk2>
          <a:srgbClr val="000000"/>
        </a:dk2>
        <a:lt2>
          <a:srgbClr val="B2B2B2"/>
        </a:lt2>
        <a:accent1>
          <a:srgbClr val="807A13"/>
        </a:accent1>
        <a:accent2>
          <a:srgbClr val="A65F08"/>
        </a:accent2>
        <a:accent3>
          <a:srgbClr val="FFE2AD"/>
        </a:accent3>
        <a:accent4>
          <a:srgbClr val="000000"/>
        </a:accent4>
        <a:accent5>
          <a:srgbClr val="C0BEAA"/>
        </a:accent5>
        <a:accent6>
          <a:srgbClr val="965506"/>
        </a:accent6>
        <a:hlink>
          <a:srgbClr val="7A5C00"/>
        </a:hlink>
        <a:folHlink>
          <a:srgbClr val="8C4323"/>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CC33"/>
        </a:lt1>
        <a:dk2>
          <a:srgbClr val="000000"/>
        </a:dk2>
        <a:lt2>
          <a:srgbClr val="B2B2B2"/>
        </a:lt2>
        <a:accent1>
          <a:srgbClr val="266099"/>
        </a:accent1>
        <a:accent2>
          <a:srgbClr val="806000"/>
        </a:accent2>
        <a:accent3>
          <a:srgbClr val="FFE2AD"/>
        </a:accent3>
        <a:accent4>
          <a:srgbClr val="000000"/>
        </a:accent4>
        <a:accent5>
          <a:srgbClr val="ACB6CA"/>
        </a:accent5>
        <a:accent6>
          <a:srgbClr val="735600"/>
        </a:accent6>
        <a:hlink>
          <a:srgbClr val="684285"/>
        </a:hlink>
        <a:folHlink>
          <a:srgbClr val="215E59"/>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CC33"/>
        </a:lt1>
        <a:dk2>
          <a:srgbClr val="000000"/>
        </a:dk2>
        <a:lt2>
          <a:srgbClr val="B2B2B2"/>
        </a:lt2>
        <a:accent1>
          <a:srgbClr val="2C8019"/>
        </a:accent1>
        <a:accent2>
          <a:srgbClr val="5453A6"/>
        </a:accent2>
        <a:accent3>
          <a:srgbClr val="FFE2AD"/>
        </a:accent3>
        <a:accent4>
          <a:srgbClr val="000000"/>
        </a:accent4>
        <a:accent5>
          <a:srgbClr val="ACC0AB"/>
        </a:accent5>
        <a:accent6>
          <a:srgbClr val="4B4A96"/>
        </a:accent6>
        <a:hlink>
          <a:srgbClr val="8C383F"/>
        </a:hlink>
        <a:folHlink>
          <a:srgbClr val="7356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B2B2B2"/>
        </a:lt2>
        <a:accent1>
          <a:srgbClr val="997300"/>
        </a:accent1>
        <a:accent2>
          <a:srgbClr val="996900"/>
        </a:accent2>
        <a:accent3>
          <a:srgbClr val="FFFFFF"/>
        </a:accent3>
        <a:accent4>
          <a:srgbClr val="000000"/>
        </a:accent4>
        <a:accent5>
          <a:srgbClr val="CABCAA"/>
        </a:accent5>
        <a:accent6>
          <a:srgbClr val="8A5E00"/>
        </a:accent6>
        <a:hlink>
          <a:srgbClr val="806000"/>
        </a:hlink>
        <a:folHlink>
          <a:srgbClr val="805219"/>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B2B2B2"/>
        </a:lt2>
        <a:accent1>
          <a:srgbClr val="807A13"/>
        </a:accent1>
        <a:accent2>
          <a:srgbClr val="A65F08"/>
        </a:accent2>
        <a:accent3>
          <a:srgbClr val="FFFFFF"/>
        </a:accent3>
        <a:accent4>
          <a:srgbClr val="000000"/>
        </a:accent4>
        <a:accent5>
          <a:srgbClr val="C0BEAA"/>
        </a:accent5>
        <a:accent6>
          <a:srgbClr val="965506"/>
        </a:accent6>
        <a:hlink>
          <a:srgbClr val="7A5C00"/>
        </a:hlink>
        <a:folHlink>
          <a:srgbClr val="8C4323"/>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8F8F8"/>
        </a:lt1>
        <a:dk2>
          <a:srgbClr val="000000"/>
        </a:dk2>
        <a:lt2>
          <a:srgbClr val="B2B2B2"/>
        </a:lt2>
        <a:accent1>
          <a:srgbClr val="266099"/>
        </a:accent1>
        <a:accent2>
          <a:srgbClr val="806000"/>
        </a:accent2>
        <a:accent3>
          <a:srgbClr val="FBFBFB"/>
        </a:accent3>
        <a:accent4>
          <a:srgbClr val="000000"/>
        </a:accent4>
        <a:accent5>
          <a:srgbClr val="ACB6CA"/>
        </a:accent5>
        <a:accent6>
          <a:srgbClr val="735600"/>
        </a:accent6>
        <a:hlink>
          <a:srgbClr val="684285"/>
        </a:hlink>
        <a:folHlink>
          <a:srgbClr val="215E59"/>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B2B2B2"/>
        </a:lt2>
        <a:accent1>
          <a:srgbClr val="2C8019"/>
        </a:accent1>
        <a:accent2>
          <a:srgbClr val="5453A6"/>
        </a:accent2>
        <a:accent3>
          <a:srgbClr val="FFFFFF"/>
        </a:accent3>
        <a:accent4>
          <a:srgbClr val="000000"/>
        </a:accent4>
        <a:accent5>
          <a:srgbClr val="ACC0AB"/>
        </a:accent5>
        <a:accent6>
          <a:srgbClr val="4B4A96"/>
        </a:accent6>
        <a:hlink>
          <a:srgbClr val="8C383F"/>
        </a:hlink>
        <a:folHlink>
          <a:srgbClr val="7356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efault Design">
  <a:themeElements>
    <a:clrScheme name="1_Default Design 2">
      <a:dk1>
        <a:srgbClr val="000000"/>
      </a:dk1>
      <a:lt1>
        <a:srgbClr val="FFCC33"/>
      </a:lt1>
      <a:dk2>
        <a:srgbClr val="000000"/>
      </a:dk2>
      <a:lt2>
        <a:srgbClr val="B2B2B2"/>
      </a:lt2>
      <a:accent1>
        <a:srgbClr val="807A13"/>
      </a:accent1>
      <a:accent2>
        <a:srgbClr val="A65F08"/>
      </a:accent2>
      <a:accent3>
        <a:srgbClr val="FFE2AD"/>
      </a:accent3>
      <a:accent4>
        <a:srgbClr val="000000"/>
      </a:accent4>
      <a:accent5>
        <a:srgbClr val="C0BEAA"/>
      </a:accent5>
      <a:accent6>
        <a:srgbClr val="965506"/>
      </a:accent6>
      <a:hlink>
        <a:srgbClr val="7A5C00"/>
      </a:hlink>
      <a:folHlink>
        <a:srgbClr val="8C4323"/>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CC33"/>
        </a:lt1>
        <a:dk2>
          <a:srgbClr val="000000"/>
        </a:dk2>
        <a:lt2>
          <a:srgbClr val="B2B2B2"/>
        </a:lt2>
        <a:accent1>
          <a:srgbClr val="997300"/>
        </a:accent1>
        <a:accent2>
          <a:srgbClr val="996900"/>
        </a:accent2>
        <a:accent3>
          <a:srgbClr val="FFE2AD"/>
        </a:accent3>
        <a:accent4>
          <a:srgbClr val="000000"/>
        </a:accent4>
        <a:accent5>
          <a:srgbClr val="CABCAA"/>
        </a:accent5>
        <a:accent6>
          <a:srgbClr val="8A5E00"/>
        </a:accent6>
        <a:hlink>
          <a:srgbClr val="806000"/>
        </a:hlink>
        <a:folHlink>
          <a:srgbClr val="805219"/>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CC33"/>
        </a:lt1>
        <a:dk2>
          <a:srgbClr val="000000"/>
        </a:dk2>
        <a:lt2>
          <a:srgbClr val="B2B2B2"/>
        </a:lt2>
        <a:accent1>
          <a:srgbClr val="807A13"/>
        </a:accent1>
        <a:accent2>
          <a:srgbClr val="A65F08"/>
        </a:accent2>
        <a:accent3>
          <a:srgbClr val="FFE2AD"/>
        </a:accent3>
        <a:accent4>
          <a:srgbClr val="000000"/>
        </a:accent4>
        <a:accent5>
          <a:srgbClr val="C0BEAA"/>
        </a:accent5>
        <a:accent6>
          <a:srgbClr val="965506"/>
        </a:accent6>
        <a:hlink>
          <a:srgbClr val="7A5C00"/>
        </a:hlink>
        <a:folHlink>
          <a:srgbClr val="8C4323"/>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CC33"/>
        </a:lt1>
        <a:dk2>
          <a:srgbClr val="000000"/>
        </a:dk2>
        <a:lt2>
          <a:srgbClr val="B2B2B2"/>
        </a:lt2>
        <a:accent1>
          <a:srgbClr val="266099"/>
        </a:accent1>
        <a:accent2>
          <a:srgbClr val="806000"/>
        </a:accent2>
        <a:accent3>
          <a:srgbClr val="FFE2AD"/>
        </a:accent3>
        <a:accent4>
          <a:srgbClr val="000000"/>
        </a:accent4>
        <a:accent5>
          <a:srgbClr val="ACB6CA"/>
        </a:accent5>
        <a:accent6>
          <a:srgbClr val="735600"/>
        </a:accent6>
        <a:hlink>
          <a:srgbClr val="684285"/>
        </a:hlink>
        <a:folHlink>
          <a:srgbClr val="215E59"/>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CC33"/>
        </a:lt1>
        <a:dk2>
          <a:srgbClr val="000000"/>
        </a:dk2>
        <a:lt2>
          <a:srgbClr val="B2B2B2"/>
        </a:lt2>
        <a:accent1>
          <a:srgbClr val="2C8019"/>
        </a:accent1>
        <a:accent2>
          <a:srgbClr val="5453A6"/>
        </a:accent2>
        <a:accent3>
          <a:srgbClr val="FFE2AD"/>
        </a:accent3>
        <a:accent4>
          <a:srgbClr val="000000"/>
        </a:accent4>
        <a:accent5>
          <a:srgbClr val="ACC0AB"/>
        </a:accent5>
        <a:accent6>
          <a:srgbClr val="4B4A96"/>
        </a:accent6>
        <a:hlink>
          <a:srgbClr val="8C383F"/>
        </a:hlink>
        <a:folHlink>
          <a:srgbClr val="7356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B2B2B2"/>
        </a:lt2>
        <a:accent1>
          <a:srgbClr val="997300"/>
        </a:accent1>
        <a:accent2>
          <a:srgbClr val="996900"/>
        </a:accent2>
        <a:accent3>
          <a:srgbClr val="FFFFFF"/>
        </a:accent3>
        <a:accent4>
          <a:srgbClr val="000000"/>
        </a:accent4>
        <a:accent5>
          <a:srgbClr val="CABCAA"/>
        </a:accent5>
        <a:accent6>
          <a:srgbClr val="8A5E00"/>
        </a:accent6>
        <a:hlink>
          <a:srgbClr val="806000"/>
        </a:hlink>
        <a:folHlink>
          <a:srgbClr val="805219"/>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B2B2B2"/>
        </a:lt2>
        <a:accent1>
          <a:srgbClr val="807A13"/>
        </a:accent1>
        <a:accent2>
          <a:srgbClr val="A65F08"/>
        </a:accent2>
        <a:accent3>
          <a:srgbClr val="FFFFFF"/>
        </a:accent3>
        <a:accent4>
          <a:srgbClr val="000000"/>
        </a:accent4>
        <a:accent5>
          <a:srgbClr val="C0BEAA"/>
        </a:accent5>
        <a:accent6>
          <a:srgbClr val="965506"/>
        </a:accent6>
        <a:hlink>
          <a:srgbClr val="7A5C00"/>
        </a:hlink>
        <a:folHlink>
          <a:srgbClr val="8C4323"/>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8F8F8"/>
        </a:lt1>
        <a:dk2>
          <a:srgbClr val="000000"/>
        </a:dk2>
        <a:lt2>
          <a:srgbClr val="B2B2B2"/>
        </a:lt2>
        <a:accent1>
          <a:srgbClr val="266099"/>
        </a:accent1>
        <a:accent2>
          <a:srgbClr val="806000"/>
        </a:accent2>
        <a:accent3>
          <a:srgbClr val="FBFBFB"/>
        </a:accent3>
        <a:accent4>
          <a:srgbClr val="000000"/>
        </a:accent4>
        <a:accent5>
          <a:srgbClr val="ACB6CA"/>
        </a:accent5>
        <a:accent6>
          <a:srgbClr val="735600"/>
        </a:accent6>
        <a:hlink>
          <a:srgbClr val="684285"/>
        </a:hlink>
        <a:folHlink>
          <a:srgbClr val="215E59"/>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B2B2B2"/>
        </a:lt2>
        <a:accent1>
          <a:srgbClr val="2C8019"/>
        </a:accent1>
        <a:accent2>
          <a:srgbClr val="5453A6"/>
        </a:accent2>
        <a:accent3>
          <a:srgbClr val="FFFFFF"/>
        </a:accent3>
        <a:accent4>
          <a:srgbClr val="000000"/>
        </a:accent4>
        <a:accent5>
          <a:srgbClr val="ACC0AB"/>
        </a:accent5>
        <a:accent6>
          <a:srgbClr val="4B4A96"/>
        </a:accent6>
        <a:hlink>
          <a:srgbClr val="8C383F"/>
        </a:hlink>
        <a:folHlink>
          <a:srgbClr val="7356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ind_0752_slide">
  <a:themeElements>
    <a:clrScheme name="Office Theme 2">
      <a:dk1>
        <a:srgbClr val="000000"/>
      </a:dk1>
      <a:lt1>
        <a:srgbClr val="FFCC33"/>
      </a:lt1>
      <a:dk2>
        <a:srgbClr val="000000"/>
      </a:dk2>
      <a:lt2>
        <a:srgbClr val="B2B2B2"/>
      </a:lt2>
      <a:accent1>
        <a:srgbClr val="807A13"/>
      </a:accent1>
      <a:accent2>
        <a:srgbClr val="A65F08"/>
      </a:accent2>
      <a:accent3>
        <a:srgbClr val="FFE2AD"/>
      </a:accent3>
      <a:accent4>
        <a:srgbClr val="000000"/>
      </a:accent4>
      <a:accent5>
        <a:srgbClr val="C0BEAA"/>
      </a:accent5>
      <a:accent6>
        <a:srgbClr val="965506"/>
      </a:accent6>
      <a:hlink>
        <a:srgbClr val="7A5C00"/>
      </a:hlink>
      <a:folHlink>
        <a:srgbClr val="8C4323"/>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CC33"/>
        </a:lt1>
        <a:dk2>
          <a:srgbClr val="000000"/>
        </a:dk2>
        <a:lt2>
          <a:srgbClr val="B2B2B2"/>
        </a:lt2>
        <a:accent1>
          <a:srgbClr val="997300"/>
        </a:accent1>
        <a:accent2>
          <a:srgbClr val="996900"/>
        </a:accent2>
        <a:accent3>
          <a:srgbClr val="FFE2AD"/>
        </a:accent3>
        <a:accent4>
          <a:srgbClr val="000000"/>
        </a:accent4>
        <a:accent5>
          <a:srgbClr val="CABCAA"/>
        </a:accent5>
        <a:accent6>
          <a:srgbClr val="8A5E00"/>
        </a:accent6>
        <a:hlink>
          <a:srgbClr val="806000"/>
        </a:hlink>
        <a:folHlink>
          <a:srgbClr val="805219"/>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CC33"/>
        </a:lt1>
        <a:dk2>
          <a:srgbClr val="000000"/>
        </a:dk2>
        <a:lt2>
          <a:srgbClr val="B2B2B2"/>
        </a:lt2>
        <a:accent1>
          <a:srgbClr val="807A13"/>
        </a:accent1>
        <a:accent2>
          <a:srgbClr val="A65F08"/>
        </a:accent2>
        <a:accent3>
          <a:srgbClr val="FFE2AD"/>
        </a:accent3>
        <a:accent4>
          <a:srgbClr val="000000"/>
        </a:accent4>
        <a:accent5>
          <a:srgbClr val="C0BEAA"/>
        </a:accent5>
        <a:accent6>
          <a:srgbClr val="965506"/>
        </a:accent6>
        <a:hlink>
          <a:srgbClr val="7A5C00"/>
        </a:hlink>
        <a:folHlink>
          <a:srgbClr val="8C4323"/>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CC33"/>
        </a:lt1>
        <a:dk2>
          <a:srgbClr val="000000"/>
        </a:dk2>
        <a:lt2>
          <a:srgbClr val="B2B2B2"/>
        </a:lt2>
        <a:accent1>
          <a:srgbClr val="266099"/>
        </a:accent1>
        <a:accent2>
          <a:srgbClr val="806000"/>
        </a:accent2>
        <a:accent3>
          <a:srgbClr val="FFE2AD"/>
        </a:accent3>
        <a:accent4>
          <a:srgbClr val="000000"/>
        </a:accent4>
        <a:accent5>
          <a:srgbClr val="ACB6CA"/>
        </a:accent5>
        <a:accent6>
          <a:srgbClr val="735600"/>
        </a:accent6>
        <a:hlink>
          <a:srgbClr val="684285"/>
        </a:hlink>
        <a:folHlink>
          <a:srgbClr val="215E59"/>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CC33"/>
        </a:lt1>
        <a:dk2>
          <a:srgbClr val="000000"/>
        </a:dk2>
        <a:lt2>
          <a:srgbClr val="B2B2B2"/>
        </a:lt2>
        <a:accent1>
          <a:srgbClr val="2C8019"/>
        </a:accent1>
        <a:accent2>
          <a:srgbClr val="5453A6"/>
        </a:accent2>
        <a:accent3>
          <a:srgbClr val="FFE2AD"/>
        </a:accent3>
        <a:accent4>
          <a:srgbClr val="000000"/>
        </a:accent4>
        <a:accent5>
          <a:srgbClr val="ACC0AB"/>
        </a:accent5>
        <a:accent6>
          <a:srgbClr val="4B4A96"/>
        </a:accent6>
        <a:hlink>
          <a:srgbClr val="8C383F"/>
        </a:hlink>
        <a:folHlink>
          <a:srgbClr val="7356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B2B2B2"/>
        </a:lt2>
        <a:accent1>
          <a:srgbClr val="997300"/>
        </a:accent1>
        <a:accent2>
          <a:srgbClr val="996900"/>
        </a:accent2>
        <a:accent3>
          <a:srgbClr val="FFFFFF"/>
        </a:accent3>
        <a:accent4>
          <a:srgbClr val="000000"/>
        </a:accent4>
        <a:accent5>
          <a:srgbClr val="CABCAA"/>
        </a:accent5>
        <a:accent6>
          <a:srgbClr val="8A5E00"/>
        </a:accent6>
        <a:hlink>
          <a:srgbClr val="806000"/>
        </a:hlink>
        <a:folHlink>
          <a:srgbClr val="805219"/>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B2B2B2"/>
        </a:lt2>
        <a:accent1>
          <a:srgbClr val="807A13"/>
        </a:accent1>
        <a:accent2>
          <a:srgbClr val="A65F08"/>
        </a:accent2>
        <a:accent3>
          <a:srgbClr val="FFFFFF"/>
        </a:accent3>
        <a:accent4>
          <a:srgbClr val="000000"/>
        </a:accent4>
        <a:accent5>
          <a:srgbClr val="C0BEAA"/>
        </a:accent5>
        <a:accent6>
          <a:srgbClr val="965506"/>
        </a:accent6>
        <a:hlink>
          <a:srgbClr val="7A5C00"/>
        </a:hlink>
        <a:folHlink>
          <a:srgbClr val="8C4323"/>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8F8F8"/>
        </a:lt1>
        <a:dk2>
          <a:srgbClr val="000000"/>
        </a:dk2>
        <a:lt2>
          <a:srgbClr val="B2B2B2"/>
        </a:lt2>
        <a:accent1>
          <a:srgbClr val="266099"/>
        </a:accent1>
        <a:accent2>
          <a:srgbClr val="806000"/>
        </a:accent2>
        <a:accent3>
          <a:srgbClr val="FBFBFB"/>
        </a:accent3>
        <a:accent4>
          <a:srgbClr val="000000"/>
        </a:accent4>
        <a:accent5>
          <a:srgbClr val="ACB6CA"/>
        </a:accent5>
        <a:accent6>
          <a:srgbClr val="735600"/>
        </a:accent6>
        <a:hlink>
          <a:srgbClr val="684285"/>
        </a:hlink>
        <a:folHlink>
          <a:srgbClr val="215E59"/>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B2B2B2"/>
        </a:lt2>
        <a:accent1>
          <a:srgbClr val="2C8019"/>
        </a:accent1>
        <a:accent2>
          <a:srgbClr val="5453A6"/>
        </a:accent2>
        <a:accent3>
          <a:srgbClr val="FFFFFF"/>
        </a:accent3>
        <a:accent4>
          <a:srgbClr val="000000"/>
        </a:accent4>
        <a:accent5>
          <a:srgbClr val="ACC0AB"/>
        </a:accent5>
        <a:accent6>
          <a:srgbClr val="4B4A96"/>
        </a:accent6>
        <a:hlink>
          <a:srgbClr val="8C383F"/>
        </a:hlink>
        <a:folHlink>
          <a:srgbClr val="7356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1_Default Design 2">
      <a:dk1>
        <a:srgbClr val="000000"/>
      </a:dk1>
      <a:lt1>
        <a:srgbClr val="FFCC33"/>
      </a:lt1>
      <a:dk2>
        <a:srgbClr val="000000"/>
      </a:dk2>
      <a:lt2>
        <a:srgbClr val="B2B2B2"/>
      </a:lt2>
      <a:accent1>
        <a:srgbClr val="807A13"/>
      </a:accent1>
      <a:accent2>
        <a:srgbClr val="A65F08"/>
      </a:accent2>
      <a:accent3>
        <a:srgbClr val="FFE2AD"/>
      </a:accent3>
      <a:accent4>
        <a:srgbClr val="000000"/>
      </a:accent4>
      <a:accent5>
        <a:srgbClr val="C0BEAA"/>
      </a:accent5>
      <a:accent6>
        <a:srgbClr val="965506"/>
      </a:accent6>
      <a:hlink>
        <a:srgbClr val="7A5C00"/>
      </a:hlink>
      <a:folHlink>
        <a:srgbClr val="8C4323"/>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CC33"/>
        </a:lt1>
        <a:dk2>
          <a:srgbClr val="000000"/>
        </a:dk2>
        <a:lt2>
          <a:srgbClr val="B2B2B2"/>
        </a:lt2>
        <a:accent1>
          <a:srgbClr val="997300"/>
        </a:accent1>
        <a:accent2>
          <a:srgbClr val="996900"/>
        </a:accent2>
        <a:accent3>
          <a:srgbClr val="FFE2AD"/>
        </a:accent3>
        <a:accent4>
          <a:srgbClr val="000000"/>
        </a:accent4>
        <a:accent5>
          <a:srgbClr val="CABCAA"/>
        </a:accent5>
        <a:accent6>
          <a:srgbClr val="8A5E00"/>
        </a:accent6>
        <a:hlink>
          <a:srgbClr val="806000"/>
        </a:hlink>
        <a:folHlink>
          <a:srgbClr val="805219"/>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CC33"/>
        </a:lt1>
        <a:dk2>
          <a:srgbClr val="000000"/>
        </a:dk2>
        <a:lt2>
          <a:srgbClr val="B2B2B2"/>
        </a:lt2>
        <a:accent1>
          <a:srgbClr val="807A13"/>
        </a:accent1>
        <a:accent2>
          <a:srgbClr val="A65F08"/>
        </a:accent2>
        <a:accent3>
          <a:srgbClr val="FFE2AD"/>
        </a:accent3>
        <a:accent4>
          <a:srgbClr val="000000"/>
        </a:accent4>
        <a:accent5>
          <a:srgbClr val="C0BEAA"/>
        </a:accent5>
        <a:accent6>
          <a:srgbClr val="965506"/>
        </a:accent6>
        <a:hlink>
          <a:srgbClr val="7A5C00"/>
        </a:hlink>
        <a:folHlink>
          <a:srgbClr val="8C4323"/>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CC33"/>
        </a:lt1>
        <a:dk2>
          <a:srgbClr val="000000"/>
        </a:dk2>
        <a:lt2>
          <a:srgbClr val="B2B2B2"/>
        </a:lt2>
        <a:accent1>
          <a:srgbClr val="266099"/>
        </a:accent1>
        <a:accent2>
          <a:srgbClr val="806000"/>
        </a:accent2>
        <a:accent3>
          <a:srgbClr val="FFE2AD"/>
        </a:accent3>
        <a:accent4>
          <a:srgbClr val="000000"/>
        </a:accent4>
        <a:accent5>
          <a:srgbClr val="ACB6CA"/>
        </a:accent5>
        <a:accent6>
          <a:srgbClr val="735600"/>
        </a:accent6>
        <a:hlink>
          <a:srgbClr val="684285"/>
        </a:hlink>
        <a:folHlink>
          <a:srgbClr val="215E59"/>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CC33"/>
        </a:lt1>
        <a:dk2>
          <a:srgbClr val="000000"/>
        </a:dk2>
        <a:lt2>
          <a:srgbClr val="B2B2B2"/>
        </a:lt2>
        <a:accent1>
          <a:srgbClr val="2C8019"/>
        </a:accent1>
        <a:accent2>
          <a:srgbClr val="5453A6"/>
        </a:accent2>
        <a:accent3>
          <a:srgbClr val="FFE2AD"/>
        </a:accent3>
        <a:accent4>
          <a:srgbClr val="000000"/>
        </a:accent4>
        <a:accent5>
          <a:srgbClr val="ACC0AB"/>
        </a:accent5>
        <a:accent6>
          <a:srgbClr val="4B4A96"/>
        </a:accent6>
        <a:hlink>
          <a:srgbClr val="8C383F"/>
        </a:hlink>
        <a:folHlink>
          <a:srgbClr val="7356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B2B2B2"/>
        </a:lt2>
        <a:accent1>
          <a:srgbClr val="997300"/>
        </a:accent1>
        <a:accent2>
          <a:srgbClr val="996900"/>
        </a:accent2>
        <a:accent3>
          <a:srgbClr val="FFFFFF"/>
        </a:accent3>
        <a:accent4>
          <a:srgbClr val="000000"/>
        </a:accent4>
        <a:accent5>
          <a:srgbClr val="CABCAA"/>
        </a:accent5>
        <a:accent6>
          <a:srgbClr val="8A5E00"/>
        </a:accent6>
        <a:hlink>
          <a:srgbClr val="806000"/>
        </a:hlink>
        <a:folHlink>
          <a:srgbClr val="805219"/>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B2B2B2"/>
        </a:lt2>
        <a:accent1>
          <a:srgbClr val="807A13"/>
        </a:accent1>
        <a:accent2>
          <a:srgbClr val="A65F08"/>
        </a:accent2>
        <a:accent3>
          <a:srgbClr val="FFFFFF"/>
        </a:accent3>
        <a:accent4>
          <a:srgbClr val="000000"/>
        </a:accent4>
        <a:accent5>
          <a:srgbClr val="C0BEAA"/>
        </a:accent5>
        <a:accent6>
          <a:srgbClr val="965506"/>
        </a:accent6>
        <a:hlink>
          <a:srgbClr val="7A5C00"/>
        </a:hlink>
        <a:folHlink>
          <a:srgbClr val="8C4323"/>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8F8F8"/>
        </a:lt1>
        <a:dk2>
          <a:srgbClr val="000000"/>
        </a:dk2>
        <a:lt2>
          <a:srgbClr val="B2B2B2"/>
        </a:lt2>
        <a:accent1>
          <a:srgbClr val="266099"/>
        </a:accent1>
        <a:accent2>
          <a:srgbClr val="806000"/>
        </a:accent2>
        <a:accent3>
          <a:srgbClr val="FBFBFB"/>
        </a:accent3>
        <a:accent4>
          <a:srgbClr val="000000"/>
        </a:accent4>
        <a:accent5>
          <a:srgbClr val="ACB6CA"/>
        </a:accent5>
        <a:accent6>
          <a:srgbClr val="735600"/>
        </a:accent6>
        <a:hlink>
          <a:srgbClr val="684285"/>
        </a:hlink>
        <a:folHlink>
          <a:srgbClr val="215E59"/>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B2B2B2"/>
        </a:lt2>
        <a:accent1>
          <a:srgbClr val="2C8019"/>
        </a:accent1>
        <a:accent2>
          <a:srgbClr val="5453A6"/>
        </a:accent2>
        <a:accent3>
          <a:srgbClr val="FFFFFF"/>
        </a:accent3>
        <a:accent4>
          <a:srgbClr val="000000"/>
        </a:accent4>
        <a:accent5>
          <a:srgbClr val="ACC0AB"/>
        </a:accent5>
        <a:accent6>
          <a:srgbClr val="4B4A96"/>
        </a:accent6>
        <a:hlink>
          <a:srgbClr val="8C383F"/>
        </a:hlink>
        <a:folHlink>
          <a:srgbClr val="7356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graph-paper-PowerPoint-template">
  <a:themeElements>
    <a:clrScheme name="graph-paper-PowerPoint-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raph-paper-PowerPoint-template">
      <a:majorFont>
        <a:latin typeface="Lucida Handwriting"/>
        <a:ea typeface=""/>
        <a:cs typeface=""/>
      </a:majorFont>
      <a:minorFont>
        <a:latin typeface="Lucida Handwriting"/>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raph-paper-PowerPoint-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raph-paper-PowerPoint-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raph-paper-PowerPoint-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raph-paper-PowerPoint-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raph-paper-PowerPoint-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raph-paper-PowerPoint-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raph-paper-PowerPoint-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raph-paper-PowerPoint-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raph-paper-PowerPoint-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raph-paper-PowerPoint-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raph-paper-PowerPoint-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raph-paper-PowerPoint-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It’s not the design of your template">
  <a:themeElements>
    <a:clrScheme name="1_It’s not the design of your template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35971"/>
      </a:hlink>
      <a:folHlink>
        <a:srgbClr val="99CC00"/>
      </a:folHlink>
    </a:clrScheme>
    <a:fontScheme name="1_It’s not the design of your template">
      <a:majorFont>
        <a:latin typeface="Neo San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It’s not the design of your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It’s not the design of your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It’s not the design of your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It’s not the design of your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It’s not the design of your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It’s not the design of your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It’s not the design of your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It’s not the design of your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It’s not the design of your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It’s not the design of your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It’s not the design of your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It’s not the design of your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It’s not the design of your template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35971"/>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m62-calculator-graph">
  <a:themeElements>
    <a:clrScheme name="m62-calculator-graph 13">
      <a:dk1>
        <a:srgbClr val="000000"/>
      </a:dk1>
      <a:lt1>
        <a:srgbClr val="FFFFFF"/>
      </a:lt1>
      <a:dk2>
        <a:srgbClr val="FFFFFF"/>
      </a:dk2>
      <a:lt2>
        <a:srgbClr val="808080"/>
      </a:lt2>
      <a:accent1>
        <a:srgbClr val="EA96C5"/>
      </a:accent1>
      <a:accent2>
        <a:srgbClr val="DD52A0"/>
      </a:accent2>
      <a:accent3>
        <a:srgbClr val="FFFFFF"/>
      </a:accent3>
      <a:accent4>
        <a:srgbClr val="000000"/>
      </a:accent4>
      <a:accent5>
        <a:srgbClr val="F3C9DF"/>
      </a:accent5>
      <a:accent6>
        <a:srgbClr val="C84991"/>
      </a:accent6>
      <a:hlink>
        <a:srgbClr val="6890CD"/>
      </a:hlink>
      <a:folHlink>
        <a:srgbClr val="0F4FAF"/>
      </a:folHlink>
    </a:clrScheme>
    <a:fontScheme name="m62-calculator-grap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62-calculator-grap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62-calculator-grap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62-calculator-grap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62-calculator-grap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62-calculator-grap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62-calculator-grap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62-calculator-grap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62-calculator-grap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62-calculator-grap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62-calculator-grap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62-calculator-grap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62-calculator-grap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62-calculator-graph 13">
        <a:dk1>
          <a:srgbClr val="000000"/>
        </a:dk1>
        <a:lt1>
          <a:srgbClr val="FFFFFF"/>
        </a:lt1>
        <a:dk2>
          <a:srgbClr val="FFFFFF"/>
        </a:dk2>
        <a:lt2>
          <a:srgbClr val="808080"/>
        </a:lt2>
        <a:accent1>
          <a:srgbClr val="EA96C5"/>
        </a:accent1>
        <a:accent2>
          <a:srgbClr val="DD52A0"/>
        </a:accent2>
        <a:accent3>
          <a:srgbClr val="FFFFFF"/>
        </a:accent3>
        <a:accent4>
          <a:srgbClr val="000000"/>
        </a:accent4>
        <a:accent5>
          <a:srgbClr val="F3C9DF"/>
        </a:accent5>
        <a:accent6>
          <a:srgbClr val="C84991"/>
        </a:accent6>
        <a:hlink>
          <a:srgbClr val="6890CD"/>
        </a:hlink>
        <a:folHlink>
          <a:srgbClr val="0F4FAF"/>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It’s not the design of your template">
  <a:themeElements>
    <a:clrScheme name="1_It’s not the design of your template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35971"/>
      </a:hlink>
      <a:folHlink>
        <a:srgbClr val="99CC00"/>
      </a:folHlink>
    </a:clrScheme>
    <a:fontScheme name="1_It’s not the design of your template">
      <a:majorFont>
        <a:latin typeface="Neo San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It’s not the design of your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It’s not the design of your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It’s not the design of your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It’s not the design of your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It’s not the design of your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It’s not the design of your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It’s not the design of your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It’s not the design of your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It’s not the design of your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It’s not the design of your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It’s not the design of your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It’s not the design of your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It’s not the design of your template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35971"/>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ind_0752_slide</Template>
  <TotalTime>64588</TotalTime>
  <Words>8978</Words>
  <Application>Microsoft Office PowerPoint</Application>
  <PresentationFormat>On-screen Show (4:3)</PresentationFormat>
  <Paragraphs>1160</Paragraphs>
  <Slides>65</Slides>
  <Notes>41</Notes>
  <HiddenSlides>0</HiddenSlides>
  <MMClips>0</MMClips>
  <ScaleCrop>false</ScaleCrop>
  <HeadingPairs>
    <vt:vector size="8" baseType="variant">
      <vt:variant>
        <vt:lpstr>Fonts Used</vt:lpstr>
      </vt:variant>
      <vt:variant>
        <vt:i4>17</vt:i4>
      </vt:variant>
      <vt:variant>
        <vt:lpstr>Theme</vt:lpstr>
      </vt:variant>
      <vt:variant>
        <vt:i4>8</vt:i4>
      </vt:variant>
      <vt:variant>
        <vt:lpstr>Embedded OLE Servers</vt:lpstr>
      </vt:variant>
      <vt:variant>
        <vt:i4>3</vt:i4>
      </vt:variant>
      <vt:variant>
        <vt:lpstr>Slide Titles</vt:lpstr>
      </vt:variant>
      <vt:variant>
        <vt:i4>65</vt:i4>
      </vt:variant>
    </vt:vector>
  </HeadingPairs>
  <TitlesOfParts>
    <vt:vector size="93" baseType="lpstr">
      <vt:lpstr>宋体</vt:lpstr>
      <vt:lpstr>Arial</vt:lpstr>
      <vt:lpstr>Arial Narrow</vt:lpstr>
      <vt:lpstr>Arial Rounded MT Bold</vt:lpstr>
      <vt:lpstr>Arila</vt:lpstr>
      <vt:lpstr>Calibri</vt:lpstr>
      <vt:lpstr>Cambria</vt:lpstr>
      <vt:lpstr>Cambria Math</vt:lpstr>
      <vt:lpstr>Courier New</vt:lpstr>
      <vt:lpstr>굴림</vt:lpstr>
      <vt:lpstr>Lucida Handwriting</vt:lpstr>
      <vt:lpstr>Monotype Sorts</vt:lpstr>
      <vt:lpstr>Neo Sans</vt:lpstr>
      <vt:lpstr>Symbol</vt:lpstr>
      <vt:lpstr>Tahoma</vt:lpstr>
      <vt:lpstr>Times New Roman</vt:lpstr>
      <vt:lpstr>Wingdings</vt:lpstr>
      <vt:lpstr>ind_0752_slide</vt:lpstr>
      <vt:lpstr>1_Default Design</vt:lpstr>
      <vt:lpstr>1_ind_0752_slide</vt:lpstr>
      <vt:lpstr>2_Default Design</vt:lpstr>
      <vt:lpstr>graph-paper-PowerPoint-template</vt:lpstr>
      <vt:lpstr>1_It’s not the design of your template</vt:lpstr>
      <vt:lpstr>m62-calculator-graph</vt:lpstr>
      <vt:lpstr>2_It’s not the design of your template</vt:lpstr>
      <vt:lpstr>Equation</vt:lpstr>
      <vt:lpstr>Worksheet</vt:lpstr>
      <vt:lpstr>Document</vt:lpstr>
      <vt:lpstr>Clustering - selected topics</vt:lpstr>
      <vt:lpstr>Motivation</vt:lpstr>
      <vt:lpstr>Setting the scene</vt:lpstr>
      <vt:lpstr>Overview</vt:lpstr>
      <vt:lpstr>PowerPoint Presentation</vt:lpstr>
      <vt:lpstr>Classification vs. Clustering</vt:lpstr>
      <vt:lpstr>PowerPoint Presentation</vt:lpstr>
      <vt:lpstr>PowerPoint Presentation</vt:lpstr>
      <vt:lpstr>Traditional methods-partitioning clustering  </vt:lpstr>
      <vt:lpstr>PowerPoint Presentation</vt:lpstr>
      <vt:lpstr>PowerPoint Presentation</vt:lpstr>
      <vt:lpstr>PowerPoint Presentation</vt:lpstr>
      <vt:lpstr>K-mean clustering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Partitioning methods using Prim’s/Kruskal’s algorithm</vt:lpstr>
      <vt:lpstr>Traditional methods-hierarchical clustering </vt:lpstr>
      <vt:lpstr>Hierarchical clustering</vt:lpstr>
      <vt:lpstr>PowerPoint Presentation</vt:lpstr>
      <vt:lpstr>PowerPoint Presentation</vt:lpstr>
      <vt:lpstr>PowerPoint Presentation</vt:lpstr>
      <vt:lpstr>PowerPoint Presentation</vt:lpstr>
      <vt:lpstr>PowerPoint Presentation</vt:lpstr>
      <vt:lpstr>DIANA/ Incremental clustering</vt:lpstr>
      <vt:lpstr>Partitioning larger data sets</vt:lpstr>
      <vt:lpstr>PowerPoint Presentation</vt:lpstr>
      <vt:lpstr>PowerPoint Presentation</vt:lpstr>
      <vt:lpstr>PowerPoint Presentation</vt:lpstr>
      <vt:lpstr>PowerPoint Presentation</vt:lpstr>
      <vt:lpstr>PowerPoint Presentation</vt:lpstr>
      <vt:lpstr>Hierarchical methods for larger data sets</vt:lpstr>
      <vt:lpstr>PowerPoint Presentation</vt:lpstr>
      <vt:lpstr>PowerPoint Presentation</vt:lpstr>
      <vt:lpstr>PowerPoint Presentation</vt:lpstr>
      <vt:lpstr>CF Tree</vt:lpstr>
      <vt:lpstr>PowerPoint Presentation</vt:lpstr>
      <vt:lpstr>PowerPoint Presentation</vt:lpstr>
      <vt:lpstr>Notion and notation</vt:lpstr>
      <vt:lpstr>Vertex and edge insertion</vt:lpstr>
      <vt:lpstr>Insertion of a new vertex</vt:lpstr>
      <vt:lpstr>Depth-first search </vt:lpstr>
      <vt:lpstr>Pseudocode</vt:lpstr>
      <vt:lpstr>Correctness and complexity </vt:lpstr>
      <vt:lpstr>Insertion of a new edge</vt:lpstr>
      <vt:lpstr>Vertex and edge deletion</vt:lpstr>
      <vt:lpstr>Auxiliary algorithm</vt:lpstr>
      <vt:lpstr>Pseudocode</vt:lpstr>
      <vt:lpstr>Deletion of an edge</vt:lpstr>
      <vt:lpstr>Pseudocode</vt:lpstr>
      <vt:lpstr>Correctness and complexity </vt:lpstr>
      <vt:lpstr>Correctness and complexity </vt:lpstr>
      <vt:lpstr>Deletion of a vertex</vt:lpstr>
      <vt:lpstr>Pseudocode</vt:lpstr>
      <vt:lpstr>Correctness and complexity </vt:lpstr>
      <vt:lpstr>Updating the center of a tree </vt:lpstr>
      <vt:lpstr> </vt:lpstr>
      <vt:lpstr>Topological trees</vt:lpstr>
      <vt:lpstr>Operations</vt:lpstr>
      <vt:lpstr>Notation</vt:lpstr>
      <vt:lpstr>Insertion of a new edge</vt:lpstr>
    </vt:vector>
  </TitlesOfParts>
  <Company>DeXteR's Laboratory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Osnovi nformatike</dc:title>
  <dc:creator>Aca</dc:creator>
  <cp:lastModifiedBy>Windows User</cp:lastModifiedBy>
  <cp:revision>2075</cp:revision>
  <dcterms:created xsi:type="dcterms:W3CDTF">2009-02-06T17:27:14Z</dcterms:created>
  <dcterms:modified xsi:type="dcterms:W3CDTF">2023-05-04T07:25:41Z</dcterms:modified>
</cp:coreProperties>
</file>