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1" r:id="rId10"/>
    <p:sldId id="271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488EC3-6EC2-48C6-AC21-E399751A2D94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6E2AF6-BB2C-428C-84B3-B50491991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488EC3-6EC2-48C6-AC21-E399751A2D94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2AF6-BB2C-428C-84B3-B50491991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488EC3-6EC2-48C6-AC21-E399751A2D94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2AF6-BB2C-428C-84B3-B50491991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488EC3-6EC2-48C6-AC21-E399751A2D94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2AF6-BB2C-428C-84B3-B50491991E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488EC3-6EC2-48C6-AC21-E399751A2D94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2AF6-BB2C-428C-84B3-B50491991E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488EC3-6EC2-48C6-AC21-E399751A2D94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2AF6-BB2C-428C-84B3-B50491991E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488EC3-6EC2-48C6-AC21-E399751A2D94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2AF6-BB2C-428C-84B3-B50491991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488EC3-6EC2-48C6-AC21-E399751A2D94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2AF6-BB2C-428C-84B3-B50491991E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488EC3-6EC2-48C6-AC21-E399751A2D94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2AF6-BB2C-428C-84B3-B50491991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3488EC3-6EC2-48C6-AC21-E399751A2D94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E2AF6-BB2C-428C-84B3-B50491991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3488EC3-6EC2-48C6-AC21-E399751A2D94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6E2AF6-BB2C-428C-84B3-B50491991E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3488EC3-6EC2-48C6-AC21-E399751A2D94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96E2AF6-BB2C-428C-84B3-B50491991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sz="2400" dirty="0" smtClean="0"/>
              <a:t>Testiranje statističkih hipoteza</a:t>
            </a:r>
            <a:r>
              <a:rPr lang="sr-Cyrl-RS" sz="2400" dirty="0" smtClean="0"/>
              <a:t> </a:t>
            </a:r>
            <a:r>
              <a:rPr lang="en-US" sz="2400" dirty="0" smtClean="0"/>
              <a:t>u </a:t>
            </a:r>
            <a:r>
              <a:rPr lang="en-US" sz="2400" dirty="0" err="1" smtClean="0"/>
              <a:t>programu</a:t>
            </a:r>
            <a:r>
              <a:rPr lang="en-US" sz="2400" dirty="0" smtClean="0"/>
              <a:t> Excel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RS" sz="2000" dirty="0" smtClean="0"/>
              <a:t>Statistika i računarstvo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786346"/>
          </a:xfrm>
        </p:spPr>
        <p:txBody>
          <a:bodyPr>
            <a:normAutofit/>
          </a:bodyPr>
          <a:lstStyle/>
          <a:p>
            <a:r>
              <a:rPr lang="sr-Latn-RS" dirty="0" smtClean="0"/>
              <a:t>Prvo se F-testom proveri da li su varijanse jednake ili postoji statistički značajna razlika</a:t>
            </a:r>
            <a:r>
              <a:rPr lang="sr-Latn-RS" dirty="0" smtClean="0"/>
              <a:t>.</a:t>
            </a:r>
          </a:p>
          <a:p>
            <a:r>
              <a:rPr lang="sr-Latn-RS" dirty="0" smtClean="0"/>
              <a:t> </a:t>
            </a:r>
            <a:r>
              <a:rPr lang="sr-Latn-RS" dirty="0" smtClean="0"/>
              <a:t>Ukoliko ne postoji razlika, koristi se </a:t>
            </a:r>
            <a:r>
              <a:rPr lang="sr-Latn-RS" dirty="0" smtClean="0">
                <a:solidFill>
                  <a:srgbClr val="FF0000"/>
                </a:solidFill>
              </a:rPr>
              <a:t>Data Analysis/ t-Test:Two-Sample Assuming Equal Variances</a:t>
            </a:r>
            <a:r>
              <a:rPr lang="sr-Latn-RS" dirty="0" smtClean="0"/>
              <a:t>. Ukoliko postoji razlika, koristimo </a:t>
            </a:r>
            <a:r>
              <a:rPr lang="sr-Latn-RS" dirty="0" smtClean="0">
                <a:solidFill>
                  <a:srgbClr val="FF0000"/>
                </a:solidFill>
              </a:rPr>
              <a:t>Data Analysis/ t-Test:Two-Sample Assuming Unequal Variances</a:t>
            </a:r>
            <a:r>
              <a:rPr lang="sr-Latn-RS" dirty="0" smtClean="0"/>
              <a:t>.</a:t>
            </a:r>
          </a:p>
          <a:p>
            <a:r>
              <a:rPr lang="sr-Latn-RS" dirty="0" smtClean="0"/>
              <a:t>U Input Range ubacimo prvi set podataka u Variable 1, drugi set podataka u Variable 2. U Output Range čekiramo polje za izbacivanje rezultata.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T-test za nezavisne uzorke (Nezavisni t-test)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r-Latn-RS" dirty="0" smtClean="0"/>
              <a:t>Upoređuje se </a:t>
            </a:r>
            <a:r>
              <a:rPr lang="sr-Latn-RS" dirty="0" smtClean="0">
                <a:solidFill>
                  <a:srgbClr val="C00000"/>
                </a:solidFill>
              </a:rPr>
              <a:t>tStat</a:t>
            </a:r>
            <a:r>
              <a:rPr lang="sr-Latn-RS" dirty="0" smtClean="0"/>
              <a:t> i </a:t>
            </a:r>
            <a:r>
              <a:rPr lang="sr-Latn-RS" dirty="0" smtClean="0">
                <a:solidFill>
                  <a:srgbClr val="C00000"/>
                </a:solidFill>
              </a:rPr>
              <a:t>t Critical </a:t>
            </a:r>
            <a:r>
              <a:rPr lang="sr-Latn-RS" dirty="0" smtClean="0">
                <a:solidFill>
                  <a:srgbClr val="C00000"/>
                </a:solidFill>
              </a:rPr>
              <a:t>two-tail. </a:t>
            </a:r>
            <a:r>
              <a:rPr lang="sr-Latn-RS" dirty="0" smtClean="0"/>
              <a:t>Kritičnu oblast sačinjavaju vrednosti koje su po apsolutnoj vrednosti veće od </a:t>
            </a:r>
            <a:r>
              <a:rPr lang="sr-Latn-RS" dirty="0" smtClean="0">
                <a:solidFill>
                  <a:srgbClr val="C00000"/>
                </a:solidFill>
              </a:rPr>
              <a:t>Critical two-tail. </a:t>
            </a:r>
            <a:endParaRPr lang="sr-Latn-RS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Mehanizam odlučivanja:</a:t>
            </a:r>
          </a:p>
          <a:p>
            <a:pPr>
              <a:buNone/>
            </a:pPr>
            <a:endParaRPr lang="en-US" dirty="0" smtClean="0"/>
          </a:p>
          <a:p>
            <a:pPr marL="88900" indent="-3175">
              <a:buNone/>
            </a:pPr>
            <a:r>
              <a:rPr lang="en-US" dirty="0" smtClean="0"/>
              <a:t>A</a:t>
            </a:r>
            <a:r>
              <a:rPr lang="sr-Latn-RS" dirty="0" smtClean="0"/>
              <a:t>ko je </a:t>
            </a:r>
            <a:r>
              <a:rPr lang="en-US" dirty="0" smtClean="0"/>
              <a:t>|</a:t>
            </a:r>
            <a:r>
              <a:rPr lang="sr-Latn-RS" dirty="0" smtClean="0"/>
              <a:t>tStat</a:t>
            </a:r>
            <a:r>
              <a:rPr lang="en-US" dirty="0" smtClean="0"/>
              <a:t>| </a:t>
            </a:r>
            <a:r>
              <a:rPr lang="en-US" dirty="0" smtClean="0"/>
              <a:t>&gt; t Critical two-tail, </a:t>
            </a:r>
            <a:r>
              <a:rPr lang="en-US" dirty="0" err="1" smtClean="0">
                <a:solidFill>
                  <a:srgbClr val="C00000"/>
                </a:solidFill>
              </a:rPr>
              <a:t>odbacuje</a:t>
            </a:r>
            <a:r>
              <a:rPr lang="en-US" dirty="0" smtClean="0">
                <a:solidFill>
                  <a:srgbClr val="C00000"/>
                </a:solidFill>
              </a:rPr>
              <a:t> se </a:t>
            </a:r>
            <a:r>
              <a:rPr lang="sr-Latn-RS" dirty="0" smtClean="0">
                <a:solidFill>
                  <a:srgbClr val="C00000"/>
                </a:solidFill>
              </a:rPr>
              <a:t>H</a:t>
            </a:r>
            <a:r>
              <a:rPr lang="sr-Latn-RS" baseline="-25000" dirty="0" smtClean="0">
                <a:solidFill>
                  <a:srgbClr val="C00000"/>
                </a:solidFill>
              </a:rPr>
              <a:t>0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prihvata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sr-Latn-RS" dirty="0" smtClean="0">
                <a:solidFill>
                  <a:srgbClr val="C00000"/>
                </a:solidFill>
              </a:rPr>
              <a:t>H</a:t>
            </a:r>
            <a:r>
              <a:rPr lang="sr-Latn-R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tj</a:t>
            </a:r>
            <a:r>
              <a:rPr lang="en-US" dirty="0" smtClean="0">
                <a:solidFill>
                  <a:srgbClr val="C00000"/>
                </a:solidFill>
              </a:rPr>
              <a:t>. </a:t>
            </a:r>
            <a:r>
              <a:rPr lang="sr-Latn-RS" dirty="0" smtClean="0">
                <a:solidFill>
                  <a:srgbClr val="C00000"/>
                </a:solidFill>
              </a:rPr>
              <a:t>p</a:t>
            </a:r>
            <a:r>
              <a:rPr lang="en-US" dirty="0" err="1" smtClean="0">
                <a:solidFill>
                  <a:srgbClr val="C00000"/>
                </a:solidFill>
              </a:rPr>
              <a:t>ostoji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statisti</a:t>
            </a:r>
            <a:r>
              <a:rPr lang="sr-Latn-RS" dirty="0" smtClean="0">
                <a:solidFill>
                  <a:srgbClr val="C00000"/>
                </a:solidFill>
              </a:rPr>
              <a:t>čki značajna razlika u vrednostima </a:t>
            </a:r>
            <a:r>
              <a:rPr lang="en-US" dirty="0" err="1" smtClean="0">
                <a:solidFill>
                  <a:srgbClr val="C00000"/>
                </a:solidFill>
              </a:rPr>
              <a:t>aritmeti</a:t>
            </a:r>
            <a:r>
              <a:rPr lang="sr-Latn-RS" dirty="0" smtClean="0">
                <a:solidFill>
                  <a:srgbClr val="C00000"/>
                </a:solidFill>
              </a:rPr>
              <a:t>č</a:t>
            </a:r>
            <a:r>
              <a:rPr lang="en-US" dirty="0" err="1" smtClean="0">
                <a:solidFill>
                  <a:srgbClr val="C00000"/>
                </a:solidFill>
              </a:rPr>
              <a:t>kih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sredina</a:t>
            </a:r>
            <a:r>
              <a:rPr lang="sr-Latn-RS" dirty="0" smtClean="0">
                <a:solidFill>
                  <a:srgbClr val="C00000"/>
                </a:solidFill>
              </a:rPr>
              <a:t>na </a:t>
            </a:r>
            <a:r>
              <a:rPr lang="sr-Latn-RS" dirty="0" smtClean="0">
                <a:solidFill>
                  <a:srgbClr val="C00000"/>
                </a:solidFill>
              </a:rPr>
              <a:t>nivou populacije;</a:t>
            </a:r>
          </a:p>
          <a:p>
            <a:pPr marL="88900" indent="-3175">
              <a:buNone/>
            </a:pPr>
            <a:endParaRPr lang="sr-Latn-RS" dirty="0" smtClean="0"/>
          </a:p>
          <a:p>
            <a:pPr marL="88900" indent="-3175">
              <a:buNone/>
            </a:pPr>
            <a:r>
              <a:rPr lang="en-US" dirty="0" smtClean="0"/>
              <a:t>A</a:t>
            </a:r>
            <a:r>
              <a:rPr lang="sr-Latn-RS" dirty="0" smtClean="0"/>
              <a:t>ko je </a:t>
            </a:r>
            <a:r>
              <a:rPr lang="en-US" dirty="0" smtClean="0"/>
              <a:t>|</a:t>
            </a:r>
            <a:r>
              <a:rPr lang="sr-Latn-RS" dirty="0" smtClean="0"/>
              <a:t>tStat</a:t>
            </a:r>
            <a:r>
              <a:rPr lang="en-US" dirty="0" smtClean="0"/>
              <a:t>|</a:t>
            </a:r>
            <a:r>
              <a:rPr lang="sr-Latn-RS" dirty="0" smtClean="0"/>
              <a:t> </a:t>
            </a:r>
            <a:r>
              <a:rPr lang="en-US" dirty="0" smtClean="0"/>
              <a:t>&lt; t Critical two-tail </a:t>
            </a:r>
            <a:r>
              <a:rPr lang="en-US" dirty="0" err="1" smtClean="0">
                <a:solidFill>
                  <a:srgbClr val="C00000"/>
                </a:solidFill>
              </a:rPr>
              <a:t>prihvata</a:t>
            </a:r>
            <a:r>
              <a:rPr lang="en-US" dirty="0" smtClean="0">
                <a:solidFill>
                  <a:srgbClr val="C00000"/>
                </a:solidFill>
              </a:rPr>
              <a:t> se </a:t>
            </a:r>
            <a:r>
              <a:rPr lang="sr-Latn-RS" dirty="0" smtClean="0">
                <a:solidFill>
                  <a:srgbClr val="C00000"/>
                </a:solidFill>
              </a:rPr>
              <a:t>H</a:t>
            </a:r>
            <a:r>
              <a:rPr lang="sr-Latn-RS" baseline="-25000" dirty="0" smtClean="0">
                <a:solidFill>
                  <a:srgbClr val="C00000"/>
                </a:solidFill>
              </a:rPr>
              <a:t>0</a:t>
            </a:r>
            <a:r>
              <a:rPr lang="en-US" baseline="-25000" dirty="0" smtClean="0">
                <a:solidFill>
                  <a:srgbClr val="C00000"/>
                </a:solidFill>
              </a:rPr>
              <a:t>,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tj</a:t>
            </a:r>
            <a:r>
              <a:rPr lang="en-US" dirty="0" smtClean="0">
                <a:solidFill>
                  <a:srgbClr val="C00000"/>
                </a:solidFill>
              </a:rPr>
              <a:t>. </a:t>
            </a:r>
            <a:r>
              <a:rPr lang="en-US" dirty="0" err="1" smtClean="0">
                <a:solidFill>
                  <a:srgbClr val="C00000"/>
                </a:solidFill>
              </a:rPr>
              <a:t>nema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razlike</a:t>
            </a:r>
            <a:r>
              <a:rPr lang="sr-Latn-RS" dirty="0" smtClean="0">
                <a:solidFill>
                  <a:srgbClr val="C00000"/>
                </a:solidFill>
              </a:rPr>
              <a:t> u vrednostima </a:t>
            </a:r>
            <a:r>
              <a:rPr lang="en-US" dirty="0" err="1" smtClean="0">
                <a:solidFill>
                  <a:srgbClr val="C00000"/>
                </a:solidFill>
              </a:rPr>
              <a:t>aritmeti</a:t>
            </a:r>
            <a:r>
              <a:rPr lang="sr-Latn-RS" dirty="0" smtClean="0">
                <a:solidFill>
                  <a:srgbClr val="C00000"/>
                </a:solidFill>
              </a:rPr>
              <a:t>čkih sredina na nivou populacije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endParaRPr lang="sr-Latn-R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T-test za nezavisne uzorke (Nezavisni t-test)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25963"/>
          </a:xfrm>
        </p:spPr>
        <p:txBody>
          <a:bodyPr>
            <a:normAutofit/>
          </a:bodyPr>
          <a:lstStyle/>
          <a:p>
            <a:r>
              <a:rPr lang="sr-Latn-RS" sz="1400" dirty="0" smtClean="0"/>
              <a:t>Ispitati da li postoji statistički značajna razlika između </a:t>
            </a:r>
            <a:r>
              <a:rPr lang="sr-Latn-RS" sz="1400" dirty="0" smtClean="0"/>
              <a:t>aritmetičkih sredina </a:t>
            </a:r>
            <a:r>
              <a:rPr lang="sr-Latn-RS" sz="1400" dirty="0" smtClean="0"/>
              <a:t>koeficijenata inteligencije (Zadatak 1).</a:t>
            </a:r>
          </a:p>
          <a:p>
            <a:pPr marL="88900" indent="-3175">
              <a:buNone/>
            </a:pPr>
            <a:r>
              <a:rPr lang="sr-Latn-RS" sz="1400" dirty="0" smtClean="0"/>
              <a:t>Pošto se F-testom prvo utvrdi da ne postoji razlika u varijansama, koristimo Data Analysis/ t-Test:Two-Sample Assuming Equal Variances.</a:t>
            </a: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400" dirty="0" smtClean="0"/>
              <a:t>Primer</a:t>
            </a: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143116"/>
            <a:ext cx="537210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42910" y="5500702"/>
            <a:ext cx="77867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dirty="0" smtClean="0"/>
              <a:t>Kako je </a:t>
            </a:r>
            <a:r>
              <a:rPr lang="sr-Latn-RS" sz="1400" dirty="0" smtClean="0">
                <a:solidFill>
                  <a:srgbClr val="C00000"/>
                </a:solidFill>
              </a:rPr>
              <a:t>tStat </a:t>
            </a:r>
            <a:r>
              <a:rPr lang="sr-Latn-RS" sz="1400" dirty="0" smtClean="0"/>
              <a:t>po apsolutnoj vrednosti </a:t>
            </a:r>
            <a:r>
              <a:rPr lang="sr-Latn-RS" sz="1400" dirty="0" smtClean="0"/>
              <a:t>veće od </a:t>
            </a:r>
            <a:r>
              <a:rPr lang="sr-Latn-RS" sz="1400" dirty="0" smtClean="0">
                <a:solidFill>
                  <a:srgbClr val="C00000"/>
                </a:solidFill>
              </a:rPr>
              <a:t>t Critical two-tail</a:t>
            </a:r>
            <a:r>
              <a:rPr lang="sr-Latn-RS" sz="1400" dirty="0" smtClean="0"/>
              <a:t>, odbacuje se nulta hipoteza, pa postoji statistički značajna razlika između </a:t>
            </a:r>
            <a:r>
              <a:rPr lang="sr-Latn-RS" sz="1400" dirty="0" smtClean="0"/>
              <a:t>aritmetičkih sredina na nivou populacije.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/>
          </a:bodyPr>
          <a:lstStyle/>
          <a:p>
            <a:r>
              <a:rPr lang="sr-Latn-RS" dirty="0" smtClean="0"/>
              <a:t>Ovaj test utvrđuje da li postoji razlika između aritmetičkih sredina </a:t>
            </a:r>
            <a:r>
              <a:rPr lang="sr-Latn-RS" dirty="0" smtClean="0"/>
              <a:t>obeležja u dva različita merenja </a:t>
            </a:r>
            <a:r>
              <a:rPr lang="sr-Latn-RS" dirty="0" smtClean="0"/>
              <a:t>na nivou </a:t>
            </a:r>
            <a:r>
              <a:rPr lang="sr-Latn-RS" dirty="0" smtClean="0"/>
              <a:t>populacije.</a:t>
            </a:r>
          </a:p>
          <a:p>
            <a:endParaRPr lang="sr-Latn-RS" dirty="0" smtClean="0"/>
          </a:p>
          <a:p>
            <a:r>
              <a:rPr lang="sr-Latn-RS" dirty="0" smtClean="0"/>
              <a:t>Uslovi za korišćenje:</a:t>
            </a:r>
          </a:p>
          <a:p>
            <a:pPr marL="624078" indent="-514350">
              <a:buAutoNum type="arabicPeriod"/>
            </a:pPr>
            <a:r>
              <a:rPr lang="sr-Latn-RS" dirty="0" smtClean="0"/>
              <a:t>Jedna grupa </a:t>
            </a:r>
            <a:r>
              <a:rPr lang="sr-Latn-RS" dirty="0" smtClean="0"/>
              <a:t>ispitanika;</a:t>
            </a:r>
          </a:p>
          <a:p>
            <a:pPr marL="624078" indent="-514350">
              <a:buAutoNum type="arabicPeriod"/>
            </a:pPr>
            <a:r>
              <a:rPr lang="sr-Latn-RS" dirty="0" smtClean="0"/>
              <a:t>Jedno obeležje koje se prati;</a:t>
            </a:r>
          </a:p>
          <a:p>
            <a:pPr marL="624078" indent="-514350">
              <a:buAutoNum type="arabicPeriod"/>
            </a:pPr>
            <a:r>
              <a:rPr lang="sr-Latn-RS" dirty="0" smtClean="0"/>
              <a:t>Dva merenja </a:t>
            </a:r>
            <a:r>
              <a:rPr lang="sr-Latn-RS" dirty="0" smtClean="0"/>
              <a:t>obeležja </a:t>
            </a:r>
            <a:r>
              <a:rPr lang="sr-Latn-RS" dirty="0" smtClean="0"/>
              <a:t>na istim ispitanicima.</a:t>
            </a:r>
            <a:endParaRPr lang="sr-Latn-RS" dirty="0" smtClean="0"/>
          </a:p>
          <a:p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T-test </a:t>
            </a:r>
            <a:r>
              <a:rPr lang="sr-Latn-RS" dirty="0" smtClean="0"/>
              <a:t>za uparene uzorke </a:t>
            </a:r>
            <a:r>
              <a:rPr lang="en-US" dirty="0" smtClean="0"/>
              <a:t>(</a:t>
            </a:r>
            <a:r>
              <a:rPr lang="en-US" dirty="0" err="1" smtClean="0"/>
              <a:t>upareni</a:t>
            </a:r>
            <a:r>
              <a:rPr lang="sr-Latn-RS" dirty="0" smtClean="0"/>
              <a:t> t-test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Latn-RS" dirty="0" smtClean="0"/>
          </a:p>
          <a:p>
            <a:r>
              <a:rPr lang="sr-Latn-RS" dirty="0" smtClean="0"/>
              <a:t>Hipoteze su:</a:t>
            </a:r>
          </a:p>
          <a:p>
            <a:pPr>
              <a:buNone/>
            </a:pPr>
            <a:r>
              <a:rPr lang="sr-Latn-RS" dirty="0" smtClean="0"/>
              <a:t>  </a:t>
            </a:r>
            <a:r>
              <a:rPr lang="sr-Latn-RS" sz="2400" dirty="0" smtClean="0">
                <a:solidFill>
                  <a:srgbClr val="FF0000"/>
                </a:solidFill>
              </a:rPr>
              <a:t>H</a:t>
            </a:r>
            <a:r>
              <a:rPr lang="sr-Latn-RS" sz="2400" baseline="-25000" dirty="0" smtClean="0">
                <a:solidFill>
                  <a:srgbClr val="FF0000"/>
                </a:solidFill>
              </a:rPr>
              <a:t>0</a:t>
            </a:r>
            <a:r>
              <a:rPr lang="sr-Latn-RS" sz="2400" dirty="0" smtClean="0">
                <a:solidFill>
                  <a:srgbClr val="FF0000"/>
                </a:solidFill>
              </a:rPr>
              <a:t> – ne postoji statistički značajna razlika u aritmetičkim sredinama na nivou populacije</a:t>
            </a:r>
          </a:p>
          <a:p>
            <a:pPr>
              <a:buNone/>
            </a:pPr>
            <a:r>
              <a:rPr lang="sr-Latn-RS" sz="2400" dirty="0" smtClean="0">
                <a:solidFill>
                  <a:srgbClr val="FF0000"/>
                </a:solidFill>
              </a:rPr>
              <a:t>H</a:t>
            </a:r>
            <a:r>
              <a:rPr lang="sr-Latn-RS" sz="2400" baseline="-25000" dirty="0" smtClean="0">
                <a:solidFill>
                  <a:srgbClr val="FF0000"/>
                </a:solidFill>
              </a:rPr>
              <a:t>1</a:t>
            </a:r>
            <a:r>
              <a:rPr lang="sr-Latn-RS" sz="2400" dirty="0" smtClean="0">
                <a:solidFill>
                  <a:srgbClr val="FF0000"/>
                </a:solidFill>
              </a:rPr>
              <a:t> – postoji statistički značajna razlika u aritmetičkim sredinama na nivou populacije</a:t>
            </a:r>
          </a:p>
          <a:p>
            <a:pPr marL="184150" indent="-3175">
              <a:buNone/>
            </a:pPr>
            <a:endParaRPr lang="sr-Latn-RS" dirty="0" smtClean="0"/>
          </a:p>
          <a:p>
            <a:pPr marL="184150" indent="-3175">
              <a:buNone/>
            </a:pPr>
            <a:r>
              <a:rPr lang="sr-Latn-RS" dirty="0" smtClean="0"/>
              <a:t>Primenjuje </a:t>
            </a:r>
            <a:r>
              <a:rPr lang="sr-Latn-RS" dirty="0" smtClean="0"/>
              <a:t>se na isti način kao T-test za nezavisne uzorke.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T-test </a:t>
            </a:r>
            <a:r>
              <a:rPr lang="sr-Latn-RS" dirty="0" smtClean="0"/>
              <a:t>za uparene uzorke </a:t>
            </a:r>
            <a:r>
              <a:rPr lang="en-US" dirty="0" smtClean="0"/>
              <a:t>(</a:t>
            </a:r>
            <a:r>
              <a:rPr lang="en-US" dirty="0" err="1" smtClean="0"/>
              <a:t>upareni</a:t>
            </a:r>
            <a:r>
              <a:rPr lang="sr-Latn-RS" dirty="0" smtClean="0"/>
              <a:t> t-test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1600" dirty="0" smtClean="0"/>
              <a:t>Ispitati da li postoji statistički značajna razlika </a:t>
            </a:r>
            <a:r>
              <a:rPr lang="sr-Latn-RS" sz="1600" smtClean="0"/>
              <a:t>u </a:t>
            </a:r>
            <a:r>
              <a:rPr lang="sr-Latn-RS" sz="1600" smtClean="0"/>
              <a:t>aritmetičkim sredinama telesne </a:t>
            </a:r>
            <a:r>
              <a:rPr lang="sr-Latn-RS" sz="1600" dirty="0" smtClean="0"/>
              <a:t>težine pre dijete i posle dijete (Zadatak 2).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Primer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143116"/>
            <a:ext cx="4214842" cy="3058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857224" y="5357826"/>
            <a:ext cx="7429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dirty="0" smtClean="0"/>
              <a:t>Možemo da zaključimo da postoji statistički značajna razlika u srednjim vrednostima telesne težine pre i nakon dijete.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Odradimo neko </a:t>
            </a:r>
            <a:r>
              <a:rPr lang="sr-Latn-RS" dirty="0" smtClean="0"/>
              <a:t>ispitivanje</a:t>
            </a:r>
            <a:r>
              <a:rPr lang="en-US" dirty="0" smtClean="0"/>
              <a:t> </a:t>
            </a:r>
            <a:r>
              <a:rPr lang="en-US" dirty="0" err="1" smtClean="0"/>
              <a:t>nekog</a:t>
            </a:r>
            <a:r>
              <a:rPr lang="en-US" dirty="0" smtClean="0"/>
              <a:t> </a:t>
            </a:r>
            <a:r>
              <a:rPr lang="sr-Latn-RS" dirty="0" smtClean="0"/>
              <a:t>obeležja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uzorku</a:t>
            </a:r>
            <a:r>
              <a:rPr lang="sr-Latn-RS" dirty="0" smtClean="0"/>
              <a:t> </a:t>
            </a:r>
            <a:r>
              <a:rPr lang="sr-Latn-RS" dirty="0" smtClean="0"/>
              <a:t>i pitamo se možemo li rezultat preneti na čitavu populaciju? Šta je garant da važi rezultat u čitavoj populaciji?</a:t>
            </a:r>
          </a:p>
          <a:p>
            <a:pPr>
              <a:buNone/>
            </a:pPr>
            <a:endParaRPr lang="sr-Latn-RS" dirty="0" smtClean="0"/>
          </a:p>
          <a:p>
            <a:r>
              <a:rPr lang="sr-Latn-RS" dirty="0" smtClean="0"/>
              <a:t>Testiranje je mehanizam kojim se rezultat sa uzorka prenosi na populaciju.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Zašto radimo testiranje?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dirty="0" smtClean="0"/>
              <a:t>Test sadrži dve hipoteze (pretpostavke):</a:t>
            </a:r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   H</a:t>
            </a:r>
            <a:r>
              <a:rPr lang="sr-Latn-RS" baseline="-25000" dirty="0" smtClean="0"/>
              <a:t>0</a:t>
            </a:r>
            <a:r>
              <a:rPr lang="sr-Latn-RS" dirty="0" smtClean="0"/>
              <a:t> – nulta hipoteza</a:t>
            </a:r>
          </a:p>
          <a:p>
            <a:pPr>
              <a:buNone/>
            </a:pPr>
            <a:r>
              <a:rPr lang="sr-Latn-RS" dirty="0" smtClean="0"/>
              <a:t>   H</a:t>
            </a:r>
            <a:r>
              <a:rPr lang="sr-Latn-RS" baseline="-25000" dirty="0" smtClean="0"/>
              <a:t>1</a:t>
            </a:r>
            <a:r>
              <a:rPr lang="sr-Latn-RS" dirty="0" smtClean="0"/>
              <a:t> – alternativna hipoteza (tvrđenje suprotno onom u nultoj hipotezi)</a:t>
            </a:r>
          </a:p>
          <a:p>
            <a:pPr>
              <a:buNone/>
            </a:pPr>
            <a:endParaRPr lang="sr-Latn-RS" dirty="0" smtClean="0"/>
          </a:p>
          <a:p>
            <a:pPr marL="184150" indent="-3175">
              <a:buNone/>
            </a:pPr>
            <a:r>
              <a:rPr lang="sr-Latn-RS" dirty="0" smtClean="0"/>
              <a:t>Testiranjem zaključujemo da li prihvatamo nultu hipotezu, ili odbacujemo (tj. prihvatamo alternativnu).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Hipoteze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6072206"/>
          </a:xfrm>
        </p:spPr>
        <p:txBody>
          <a:bodyPr/>
          <a:lstStyle/>
          <a:p>
            <a:r>
              <a:rPr lang="sr-Latn-RS" dirty="0" smtClean="0"/>
              <a:t>Postavimo hipoteze H</a:t>
            </a:r>
            <a:r>
              <a:rPr lang="sr-Latn-RS" baseline="-25000" dirty="0" smtClean="0"/>
              <a:t>0</a:t>
            </a:r>
            <a:r>
              <a:rPr lang="sr-Latn-RS" dirty="0" smtClean="0"/>
              <a:t> (ne postoji statistički značajna razlika) i H</a:t>
            </a:r>
            <a:r>
              <a:rPr lang="sr-Latn-RS" baseline="-25000" dirty="0" smtClean="0"/>
              <a:t>1</a:t>
            </a:r>
            <a:r>
              <a:rPr lang="sr-Latn-RS" dirty="0" smtClean="0"/>
              <a:t> (postoji razlika). Primenom testa dobijemo neku </a:t>
            </a:r>
            <a:r>
              <a:rPr lang="sr-Latn-RS" dirty="0" smtClean="0"/>
              <a:t>vrednost (test statistiku) </a:t>
            </a:r>
            <a:r>
              <a:rPr lang="sr-Latn-RS" dirty="0" smtClean="0"/>
              <a:t>i označimo </a:t>
            </a:r>
            <a:r>
              <a:rPr lang="sr-Latn-RS" dirty="0" smtClean="0"/>
              <a:t>je npr. sa </a:t>
            </a:r>
            <a:r>
              <a:rPr lang="sr-Latn-RS" dirty="0" smtClean="0"/>
              <a:t>K. Svaki test ima određenu kritičnu vrednost K</a:t>
            </a:r>
            <a:r>
              <a:rPr lang="sr-Latn-RS" baseline="-25000" dirty="0" smtClean="0"/>
              <a:t>kritično</a:t>
            </a:r>
            <a:r>
              <a:rPr lang="sr-Latn-RS" dirty="0" smtClean="0"/>
              <a:t>. </a:t>
            </a:r>
            <a:r>
              <a:rPr lang="sr-Latn-RS" dirty="0" smtClean="0"/>
              <a:t>Na osnovu ove kritične vrednosti formiramo tzv. </a:t>
            </a:r>
            <a:r>
              <a:rPr lang="sr-Latn-RS" dirty="0" smtClean="0"/>
              <a:t>k</a:t>
            </a:r>
            <a:r>
              <a:rPr lang="sr-Latn-RS" dirty="0" smtClean="0"/>
              <a:t>ritičnu oblast.</a:t>
            </a:r>
          </a:p>
          <a:p>
            <a:r>
              <a:rPr lang="sr-Latn-RS" dirty="0" smtClean="0"/>
              <a:t>Mehanizam odlučivanja funkcioniše na sledeći način:</a:t>
            </a:r>
          </a:p>
          <a:p>
            <a:pPr>
              <a:buNone/>
            </a:pPr>
            <a:r>
              <a:rPr lang="sr-Latn-RS" dirty="0" smtClean="0"/>
              <a:t>Ako K upadne u kritičnu oblast, </a:t>
            </a:r>
            <a:r>
              <a:rPr lang="sr-Latn-RS" dirty="0" smtClean="0"/>
              <a:t>odbacujemo </a:t>
            </a:r>
            <a:r>
              <a:rPr lang="sr-Latn-RS" dirty="0" smtClean="0"/>
              <a:t>H</a:t>
            </a:r>
            <a:r>
              <a:rPr lang="sr-Latn-RS" baseline="-25000" dirty="0" smtClean="0"/>
              <a:t>0</a:t>
            </a:r>
            <a:r>
              <a:rPr lang="sr-Latn-RS" dirty="0" smtClean="0"/>
              <a:t> i prihvatamo H</a:t>
            </a:r>
            <a:r>
              <a:rPr lang="sr-Latn-RS" baseline="-25000" dirty="0" smtClean="0"/>
              <a:t>1.    </a:t>
            </a:r>
            <a:r>
              <a:rPr lang="sr-Latn-RS" dirty="0" smtClean="0"/>
              <a:t> U suprotnom, prihvatamo          H</a:t>
            </a:r>
            <a:r>
              <a:rPr lang="sr-Latn-RS" baseline="-25000" dirty="0" smtClean="0"/>
              <a:t>0</a:t>
            </a:r>
            <a:r>
              <a:rPr lang="sr-Latn-RS" dirty="0" smtClean="0"/>
              <a:t> .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sr-Latn-RS" dirty="0" smtClean="0"/>
              <a:t>Kako funkcioniše testiranje?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4935745"/>
          </a:xfrm>
        </p:spPr>
        <p:txBody>
          <a:bodyPr>
            <a:normAutofit lnSpcReduction="10000"/>
          </a:bodyPr>
          <a:lstStyle/>
          <a:p>
            <a:r>
              <a:rPr lang="sr-Latn-RS" dirty="0" smtClean="0"/>
              <a:t>Ovaj test utvrđuje da li </a:t>
            </a:r>
            <a:r>
              <a:rPr lang="sr-Latn-RS" dirty="0" smtClean="0"/>
              <a:t>postoji </a:t>
            </a:r>
            <a:r>
              <a:rPr lang="sr-Latn-RS" dirty="0" smtClean="0"/>
              <a:t>razlika između varijansi </a:t>
            </a:r>
            <a:r>
              <a:rPr lang="sr-Latn-RS" dirty="0" smtClean="0"/>
              <a:t>na nivou populacije.</a:t>
            </a:r>
          </a:p>
          <a:p>
            <a:r>
              <a:rPr lang="sr-Latn-RS" dirty="0" smtClean="0"/>
              <a:t>Uslovi za korišćenje:</a:t>
            </a:r>
          </a:p>
          <a:p>
            <a:pPr marL="624078" indent="-514350">
              <a:buAutoNum type="arabicPeriod"/>
            </a:pPr>
            <a:r>
              <a:rPr lang="en-US" dirty="0" smtClean="0"/>
              <a:t>D</a:t>
            </a:r>
            <a:r>
              <a:rPr lang="sr-Latn-RS" dirty="0" smtClean="0"/>
              <a:t>ve grupe ispitanika;</a:t>
            </a:r>
          </a:p>
          <a:p>
            <a:pPr marL="624078" indent="-514350">
              <a:buAutoNum type="arabicPeriod"/>
            </a:pPr>
            <a:r>
              <a:rPr lang="sr-Latn-RS" dirty="0" smtClean="0"/>
              <a:t>Jedno obeležje koje se prati;</a:t>
            </a:r>
          </a:p>
          <a:p>
            <a:pPr marL="624078" indent="-514350">
              <a:buAutoNum type="arabicPeriod"/>
            </a:pPr>
            <a:r>
              <a:rPr lang="sr-Latn-RS" dirty="0" smtClean="0"/>
              <a:t>Jedno merenje obeležja u svakoj grupi</a:t>
            </a:r>
          </a:p>
          <a:p>
            <a:endParaRPr lang="sr-Latn-RS" dirty="0" smtClean="0"/>
          </a:p>
          <a:p>
            <a:pPr>
              <a:buNone/>
            </a:pPr>
            <a:r>
              <a:rPr lang="sr-Latn-RS" sz="2800" dirty="0" smtClean="0">
                <a:solidFill>
                  <a:srgbClr val="FF0000"/>
                </a:solidFill>
              </a:rPr>
              <a:t>H</a:t>
            </a:r>
            <a:r>
              <a:rPr lang="sr-Latn-RS" sz="2800" baseline="-25000" dirty="0" smtClean="0">
                <a:solidFill>
                  <a:srgbClr val="FF0000"/>
                </a:solidFill>
              </a:rPr>
              <a:t>0</a:t>
            </a:r>
            <a:r>
              <a:rPr lang="sr-Latn-RS" sz="2800" dirty="0" smtClean="0">
                <a:solidFill>
                  <a:srgbClr val="FF0000"/>
                </a:solidFill>
              </a:rPr>
              <a:t> – </a:t>
            </a:r>
            <a:r>
              <a:rPr lang="sr-Latn-RS" sz="2800" dirty="0" smtClean="0">
                <a:solidFill>
                  <a:srgbClr val="FF0000"/>
                </a:solidFill>
              </a:rPr>
              <a:t>ne postoji statistički značajna razlika u varijansama na nivou populacije</a:t>
            </a:r>
            <a:endParaRPr lang="sr-Latn-RS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sr-Latn-RS" sz="2800" dirty="0" smtClean="0">
                <a:solidFill>
                  <a:srgbClr val="FF0000"/>
                </a:solidFill>
              </a:rPr>
              <a:t>H</a:t>
            </a:r>
            <a:r>
              <a:rPr lang="sr-Latn-RS" sz="2800" baseline="-25000" dirty="0" smtClean="0">
                <a:solidFill>
                  <a:srgbClr val="FF0000"/>
                </a:solidFill>
              </a:rPr>
              <a:t>1</a:t>
            </a:r>
            <a:r>
              <a:rPr lang="sr-Latn-RS" sz="2800" dirty="0" smtClean="0">
                <a:solidFill>
                  <a:srgbClr val="FF0000"/>
                </a:solidFill>
              </a:rPr>
              <a:t> – </a:t>
            </a:r>
            <a:r>
              <a:rPr lang="sr-Latn-RS" sz="2800" dirty="0" smtClean="0">
                <a:solidFill>
                  <a:srgbClr val="FF0000"/>
                </a:solidFill>
              </a:rPr>
              <a:t>postoji </a:t>
            </a:r>
            <a:r>
              <a:rPr lang="sr-Latn-RS" sz="2800" dirty="0" smtClean="0">
                <a:solidFill>
                  <a:srgbClr val="FF0000"/>
                </a:solidFill>
              </a:rPr>
              <a:t>statistički značajna razlika u varijansama na nivou populacije</a:t>
            </a:r>
          </a:p>
          <a:p>
            <a:endParaRPr lang="sr-Latn-R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sr-Latn-RS" dirty="0" smtClean="0"/>
              <a:t>F-test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57232"/>
            <a:ext cx="8543956" cy="5715040"/>
          </a:xfrm>
        </p:spPr>
        <p:txBody>
          <a:bodyPr>
            <a:normAutofit fontScale="62500" lnSpcReduction="20000"/>
          </a:bodyPr>
          <a:lstStyle/>
          <a:p>
            <a:r>
              <a:rPr lang="sr-Latn-RS" sz="3100" dirty="0" smtClean="0">
                <a:solidFill>
                  <a:schemeClr val="bg2">
                    <a:lumMod val="25000"/>
                  </a:schemeClr>
                </a:solidFill>
              </a:rPr>
              <a:t>Data Analysis/F-test Two-Sample for Variances</a:t>
            </a:r>
            <a:r>
              <a:rPr lang="sr-Latn-RS" sz="3100" dirty="0" smtClean="0"/>
              <a:t>.</a:t>
            </a:r>
          </a:p>
          <a:p>
            <a:endParaRPr lang="sr-Latn-RS" sz="3100" dirty="0" smtClean="0"/>
          </a:p>
          <a:p>
            <a:r>
              <a:rPr lang="sr-Latn-RS" sz="3100" dirty="0" smtClean="0">
                <a:solidFill>
                  <a:srgbClr val="C00000"/>
                </a:solidFill>
              </a:rPr>
              <a:t>U Variable 1 unosi se opseg ćelija u kom su smešteni podaci sa većom varijansom. U Variable 2 stavljamo podatke sa manjom varijansom</a:t>
            </a:r>
            <a:r>
              <a:rPr lang="sr-Latn-RS" sz="3100" dirty="0" smtClean="0"/>
              <a:t>.</a:t>
            </a:r>
          </a:p>
          <a:p>
            <a:endParaRPr lang="sr-Latn-RS" sz="3100" dirty="0" smtClean="0"/>
          </a:p>
          <a:p>
            <a:r>
              <a:rPr lang="sr-Latn-RS" sz="3100" dirty="0" smtClean="0"/>
              <a:t>U Output Range čekiramo gde želimo da se prikaže rezultat.</a:t>
            </a:r>
            <a:endParaRPr lang="en-US" sz="3100" dirty="0" smtClean="0"/>
          </a:p>
          <a:p>
            <a:pPr>
              <a:buNone/>
            </a:pPr>
            <a:endParaRPr lang="sr-Latn-RS" sz="3100" dirty="0" smtClean="0"/>
          </a:p>
          <a:p>
            <a:pPr>
              <a:buNone/>
            </a:pPr>
            <a:r>
              <a:rPr lang="sr-Latn-RS" sz="3100" dirty="0" smtClean="0"/>
              <a:t>Posmatra </a:t>
            </a:r>
            <a:r>
              <a:rPr lang="sr-Latn-RS" sz="3100" dirty="0" smtClean="0"/>
              <a:t>se F-vrednost i upoređuje se sa F</a:t>
            </a:r>
            <a:r>
              <a:rPr lang="sr-Latn-RS" sz="3100" baseline="-25000" dirty="0" smtClean="0"/>
              <a:t>critical one-tail.</a:t>
            </a:r>
          </a:p>
          <a:p>
            <a:pPr>
              <a:buNone/>
            </a:pPr>
            <a:endParaRPr lang="sr-Latn-RS" sz="3100" baseline="-25000" dirty="0" smtClean="0"/>
          </a:p>
          <a:p>
            <a:pPr>
              <a:buNone/>
            </a:pPr>
            <a:r>
              <a:rPr lang="sr-Latn-RS" sz="3100" dirty="0" smtClean="0"/>
              <a:t>Kritičnu oblast čine vrednosti veće </a:t>
            </a:r>
            <a:r>
              <a:rPr lang="sr-Latn-RS" sz="3100" dirty="0" smtClean="0"/>
              <a:t>od F</a:t>
            </a:r>
            <a:r>
              <a:rPr lang="sr-Latn-RS" sz="3100" baseline="-25000" dirty="0" smtClean="0"/>
              <a:t>critical </a:t>
            </a:r>
            <a:r>
              <a:rPr lang="sr-Latn-RS" sz="3100" baseline="-25000" dirty="0" smtClean="0"/>
              <a:t>one-tail.</a:t>
            </a:r>
            <a:endParaRPr lang="sr-Latn-RS" sz="3100" dirty="0" smtClean="0"/>
          </a:p>
          <a:p>
            <a:pPr>
              <a:buNone/>
            </a:pPr>
            <a:endParaRPr lang="sr-Latn-RS" sz="3100" dirty="0" smtClean="0"/>
          </a:p>
          <a:p>
            <a:pPr>
              <a:buNone/>
            </a:pPr>
            <a:r>
              <a:rPr lang="sr-Latn-RS" sz="3100" dirty="0" smtClean="0"/>
              <a:t>Mehanizam odlučivanja:</a:t>
            </a:r>
          </a:p>
          <a:p>
            <a:pPr>
              <a:buNone/>
            </a:pPr>
            <a:endParaRPr lang="sr-Latn-RS" sz="31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sr-Latn-RS" sz="3100" dirty="0" smtClean="0"/>
              <a:t>ako je </a:t>
            </a:r>
            <a:r>
              <a:rPr lang="sr-Latn-RS" sz="3100" dirty="0" smtClean="0"/>
              <a:t>F</a:t>
            </a:r>
            <a:r>
              <a:rPr lang="en-US" sz="3100" dirty="0" smtClean="0"/>
              <a:t>&gt;</a:t>
            </a:r>
            <a:r>
              <a:rPr lang="sr-Latn-RS" sz="3100" dirty="0" smtClean="0"/>
              <a:t> F</a:t>
            </a:r>
            <a:r>
              <a:rPr lang="sr-Latn-RS" sz="3100" baseline="-25000" dirty="0" smtClean="0"/>
              <a:t>critical one-tail</a:t>
            </a:r>
            <a:r>
              <a:rPr lang="en-US" sz="3100" dirty="0" smtClean="0"/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odbacuje</a:t>
            </a:r>
            <a:r>
              <a:rPr lang="en-US" sz="3100" dirty="0" smtClean="0">
                <a:solidFill>
                  <a:srgbClr val="C00000"/>
                </a:solidFill>
              </a:rPr>
              <a:t> se </a:t>
            </a:r>
            <a:r>
              <a:rPr lang="sr-Latn-RS" sz="3100" dirty="0" smtClean="0">
                <a:solidFill>
                  <a:srgbClr val="C00000"/>
                </a:solidFill>
              </a:rPr>
              <a:t>H</a:t>
            </a:r>
            <a:r>
              <a:rPr lang="sr-Latn-RS" sz="3100" baseline="-25000" dirty="0" smtClean="0">
                <a:solidFill>
                  <a:srgbClr val="C00000"/>
                </a:solidFill>
              </a:rPr>
              <a:t>0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i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prihvata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sr-Latn-RS" sz="3100" dirty="0" smtClean="0">
                <a:solidFill>
                  <a:srgbClr val="C00000"/>
                </a:solidFill>
              </a:rPr>
              <a:t>H</a:t>
            </a:r>
            <a:r>
              <a:rPr lang="sr-Latn-RS" sz="3100" baseline="-25000" dirty="0" smtClean="0">
                <a:solidFill>
                  <a:srgbClr val="C00000"/>
                </a:solidFill>
              </a:rPr>
              <a:t>1</a:t>
            </a:r>
            <a:r>
              <a:rPr lang="en-US" sz="3100" dirty="0" smtClean="0">
                <a:solidFill>
                  <a:srgbClr val="C00000"/>
                </a:solidFill>
              </a:rPr>
              <a:t>, </a:t>
            </a:r>
            <a:r>
              <a:rPr lang="en-US" sz="3100" dirty="0" err="1" smtClean="0">
                <a:solidFill>
                  <a:srgbClr val="C00000"/>
                </a:solidFill>
              </a:rPr>
              <a:t>tj</a:t>
            </a:r>
            <a:r>
              <a:rPr lang="en-US" sz="3100" dirty="0" smtClean="0">
                <a:solidFill>
                  <a:srgbClr val="C00000"/>
                </a:solidFill>
              </a:rPr>
              <a:t>. </a:t>
            </a:r>
            <a:r>
              <a:rPr lang="sr-Latn-RS" sz="3100" dirty="0" smtClean="0">
                <a:solidFill>
                  <a:srgbClr val="C00000"/>
                </a:solidFill>
              </a:rPr>
              <a:t>p</a:t>
            </a:r>
            <a:r>
              <a:rPr lang="en-US" sz="3100" dirty="0" err="1" smtClean="0">
                <a:solidFill>
                  <a:srgbClr val="C00000"/>
                </a:solidFill>
              </a:rPr>
              <a:t>ostoji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statisti</a:t>
            </a:r>
            <a:r>
              <a:rPr lang="sr-Latn-RS" sz="3100" dirty="0" smtClean="0">
                <a:solidFill>
                  <a:srgbClr val="C00000"/>
                </a:solidFill>
              </a:rPr>
              <a:t>čki značajna </a:t>
            </a:r>
            <a:r>
              <a:rPr lang="sr-Latn-RS" sz="3100" dirty="0" smtClean="0">
                <a:solidFill>
                  <a:srgbClr val="C00000"/>
                </a:solidFill>
              </a:rPr>
              <a:t>razlika u vrednostima varijansi na nivou populacije;</a:t>
            </a:r>
            <a:endParaRPr lang="sr-Latn-RS" sz="31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sr-Latn-RS" sz="31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sr-Latn-RS" sz="3100" dirty="0" smtClean="0"/>
              <a:t>ako je </a:t>
            </a:r>
            <a:r>
              <a:rPr lang="sr-Latn-RS" sz="3100" dirty="0" smtClean="0"/>
              <a:t>F</a:t>
            </a:r>
            <a:r>
              <a:rPr lang="en-US" sz="3100" dirty="0" smtClean="0"/>
              <a:t>&lt;</a:t>
            </a:r>
            <a:r>
              <a:rPr lang="sr-Latn-RS" sz="3100" dirty="0" smtClean="0"/>
              <a:t> F</a:t>
            </a:r>
            <a:r>
              <a:rPr lang="sr-Latn-RS" sz="3100" baseline="-25000" dirty="0" smtClean="0"/>
              <a:t>critical one-tail</a:t>
            </a:r>
            <a:r>
              <a:rPr lang="en-US" sz="3100" dirty="0" smtClean="0"/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prihvata</a:t>
            </a:r>
            <a:r>
              <a:rPr lang="en-US" sz="3100" dirty="0" smtClean="0">
                <a:solidFill>
                  <a:srgbClr val="C00000"/>
                </a:solidFill>
              </a:rPr>
              <a:t> se </a:t>
            </a:r>
            <a:r>
              <a:rPr lang="sr-Latn-RS" sz="3100" dirty="0" smtClean="0">
                <a:solidFill>
                  <a:srgbClr val="C00000"/>
                </a:solidFill>
              </a:rPr>
              <a:t>H</a:t>
            </a:r>
            <a:r>
              <a:rPr lang="sr-Latn-RS" sz="3100" baseline="-25000" dirty="0" smtClean="0">
                <a:solidFill>
                  <a:srgbClr val="C00000"/>
                </a:solidFill>
              </a:rPr>
              <a:t>0</a:t>
            </a:r>
            <a:r>
              <a:rPr lang="en-US" sz="3100" baseline="-25000" dirty="0" smtClean="0">
                <a:solidFill>
                  <a:srgbClr val="C00000"/>
                </a:solidFill>
              </a:rPr>
              <a:t>,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tj</a:t>
            </a:r>
            <a:r>
              <a:rPr lang="en-US" sz="3100" dirty="0" smtClean="0">
                <a:solidFill>
                  <a:srgbClr val="C00000"/>
                </a:solidFill>
              </a:rPr>
              <a:t>. </a:t>
            </a:r>
            <a:r>
              <a:rPr lang="en-US" sz="3100" dirty="0" err="1" smtClean="0">
                <a:solidFill>
                  <a:srgbClr val="C00000"/>
                </a:solidFill>
              </a:rPr>
              <a:t>nema</a:t>
            </a:r>
            <a:r>
              <a:rPr lang="en-US" sz="3100" dirty="0" smtClean="0">
                <a:solidFill>
                  <a:srgbClr val="C00000"/>
                </a:solidFill>
              </a:rPr>
              <a:t> </a:t>
            </a:r>
            <a:r>
              <a:rPr lang="en-US" sz="3100" dirty="0" err="1" smtClean="0">
                <a:solidFill>
                  <a:srgbClr val="C00000"/>
                </a:solidFill>
              </a:rPr>
              <a:t>razlike</a:t>
            </a:r>
            <a:r>
              <a:rPr lang="sr-Latn-RS" sz="3100" dirty="0" smtClean="0">
                <a:solidFill>
                  <a:srgbClr val="C00000"/>
                </a:solidFill>
              </a:rPr>
              <a:t> u vrednostima varijansi</a:t>
            </a:r>
            <a:r>
              <a:rPr lang="en-US" sz="3100" dirty="0" smtClean="0">
                <a:solidFill>
                  <a:srgbClr val="C00000"/>
                </a:solidFill>
              </a:rPr>
              <a:t>.</a:t>
            </a:r>
            <a:endParaRPr lang="sr-Latn-RS" sz="31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sr-Latn-RS" sz="3100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F-test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481329"/>
            <a:ext cx="8643998" cy="3447870"/>
          </a:xfrm>
        </p:spPr>
        <p:txBody>
          <a:bodyPr/>
          <a:lstStyle/>
          <a:p>
            <a:pPr marL="266700" indent="0">
              <a:buNone/>
            </a:pPr>
            <a:r>
              <a:rPr lang="en-US" sz="2000" dirty="0" err="1" smtClean="0"/>
              <a:t>Ispitati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li</a:t>
            </a:r>
            <a:r>
              <a:rPr lang="en-US" sz="2000" dirty="0" smtClean="0"/>
              <a:t> </a:t>
            </a:r>
            <a:r>
              <a:rPr lang="en-US" sz="2000" dirty="0" err="1" smtClean="0"/>
              <a:t>postoji</a:t>
            </a:r>
            <a:r>
              <a:rPr lang="en-US" sz="2000" dirty="0" smtClean="0"/>
              <a:t> </a:t>
            </a:r>
            <a:r>
              <a:rPr lang="en-US" sz="2000" dirty="0" err="1" smtClean="0"/>
              <a:t>statisti</a:t>
            </a:r>
            <a:r>
              <a:rPr lang="sr-Latn-RS" sz="2000" dirty="0" smtClean="0"/>
              <a:t>čki značajna razlika između varijansi koeficijenata inteligencije (Zadatak 1).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214554"/>
            <a:ext cx="53911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642910" y="4714884"/>
            <a:ext cx="7715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000" dirty="0" smtClean="0"/>
              <a:t>Kako je F vrednost manja od F</a:t>
            </a:r>
            <a:r>
              <a:rPr lang="sr-Latn-RS" sz="2000" baseline="-25000" dirty="0" smtClean="0"/>
              <a:t>critical one-tail</a:t>
            </a:r>
            <a:r>
              <a:rPr lang="sr-Latn-RS" sz="2000" dirty="0" smtClean="0"/>
              <a:t> prihvatamo H</a:t>
            </a:r>
            <a:r>
              <a:rPr lang="sr-Latn-RS" sz="2000" baseline="-25000" dirty="0" smtClean="0"/>
              <a:t>0</a:t>
            </a:r>
            <a:r>
              <a:rPr lang="sr-Latn-RS" sz="2000" dirty="0" smtClean="0"/>
              <a:t>, odnosno ne postoji statistički značajna razlika.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Ov</a:t>
            </a:r>
            <a:r>
              <a:rPr lang="sr-Latn-RS" dirty="0" smtClean="0"/>
              <a:t>a grupa</a:t>
            </a:r>
            <a:r>
              <a:rPr lang="en-US" dirty="0" smtClean="0"/>
              <a:t> test</a:t>
            </a:r>
            <a:r>
              <a:rPr lang="sr-Latn-RS" dirty="0" smtClean="0"/>
              <a:t>ova</a:t>
            </a:r>
            <a:r>
              <a:rPr lang="en-US" dirty="0" smtClean="0"/>
              <a:t> </a:t>
            </a:r>
            <a:r>
              <a:rPr lang="sr-Latn-RS" dirty="0" smtClean="0"/>
              <a:t>koristi se u </a:t>
            </a:r>
            <a:r>
              <a:rPr lang="sr-Latn-RS" dirty="0" smtClean="0"/>
              <a:t>sledećim slučajevima:</a:t>
            </a:r>
          </a:p>
          <a:p>
            <a:pPr>
              <a:buNone/>
            </a:pPr>
            <a:endParaRPr lang="sr-Latn-RS" dirty="0" smtClean="0"/>
          </a:p>
          <a:p>
            <a:pPr marL="624078" indent="-514350">
              <a:buFont typeface="+mj-lt"/>
              <a:buAutoNum type="arabicParenR"/>
            </a:pPr>
            <a:r>
              <a:rPr lang="sr-Latn-RS" dirty="0" smtClean="0"/>
              <a:t>Kada se upoređuje srednja vrednost grupe podataka sa pravom vrednošću (određivanje tačnosti);</a:t>
            </a:r>
          </a:p>
          <a:p>
            <a:pPr marL="624078" indent="-514350">
              <a:buFont typeface="+mj-lt"/>
              <a:buAutoNum type="arabicParenR"/>
            </a:pPr>
            <a:r>
              <a:rPr lang="sr-Latn-RS" dirty="0" smtClean="0"/>
              <a:t>Kada se upoređuju srednje vrednosti dve grupe podataka;</a:t>
            </a:r>
          </a:p>
          <a:p>
            <a:pPr marL="624078" indent="-514350">
              <a:buFont typeface="+mj-lt"/>
              <a:buAutoNum type="arabicParenR"/>
            </a:pPr>
            <a:r>
              <a:rPr lang="sr-Latn-RS" dirty="0" smtClean="0"/>
              <a:t>Kod paralelnih određivanja.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T-test</a:t>
            </a:r>
            <a:r>
              <a:rPr lang="sr-Latn-RS" dirty="0" smtClean="0"/>
              <a:t>ovi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 fontScale="92500" lnSpcReduction="20000"/>
          </a:bodyPr>
          <a:lstStyle/>
          <a:p>
            <a:r>
              <a:rPr lang="sr-Latn-RS" dirty="0" smtClean="0"/>
              <a:t>Ovaj test utvrđuje da li postoji razlika između </a:t>
            </a:r>
            <a:r>
              <a:rPr lang="sr-Latn-RS" dirty="0" smtClean="0"/>
              <a:t>aritmetičkih sredina obeležja na </a:t>
            </a:r>
            <a:r>
              <a:rPr lang="sr-Latn-RS" dirty="0" smtClean="0"/>
              <a:t>nivou </a:t>
            </a:r>
            <a:r>
              <a:rPr lang="sr-Latn-RS" dirty="0" smtClean="0"/>
              <a:t>populacije</a:t>
            </a:r>
            <a:r>
              <a:rPr lang="sr-Latn-RS" dirty="0" smtClean="0"/>
              <a:t> </a:t>
            </a:r>
            <a:r>
              <a:rPr lang="sr-Latn-RS" dirty="0" smtClean="0"/>
              <a:t>u dve grupe ispitanika.</a:t>
            </a:r>
          </a:p>
          <a:p>
            <a:endParaRPr lang="sr-Latn-RS" dirty="0" smtClean="0"/>
          </a:p>
          <a:p>
            <a:r>
              <a:rPr lang="sr-Latn-RS" dirty="0" smtClean="0"/>
              <a:t>Uslovi za korišćenje:</a:t>
            </a:r>
          </a:p>
          <a:p>
            <a:pPr marL="624078" indent="-514350">
              <a:buAutoNum type="arabicPeriod"/>
            </a:pPr>
            <a:r>
              <a:rPr lang="en-US" dirty="0" smtClean="0"/>
              <a:t>D</a:t>
            </a:r>
            <a:r>
              <a:rPr lang="sr-Latn-RS" dirty="0" smtClean="0"/>
              <a:t>ve grupe ispitanika;</a:t>
            </a:r>
          </a:p>
          <a:p>
            <a:pPr marL="624078" indent="-514350">
              <a:buAutoNum type="arabicPeriod"/>
            </a:pPr>
            <a:r>
              <a:rPr lang="sr-Latn-RS" dirty="0" smtClean="0"/>
              <a:t>Jedno obeležje koje se prati;</a:t>
            </a:r>
          </a:p>
          <a:p>
            <a:pPr marL="624078" indent="-514350">
              <a:buAutoNum type="arabicPeriod"/>
            </a:pPr>
            <a:r>
              <a:rPr lang="sr-Latn-RS" dirty="0" smtClean="0"/>
              <a:t>Jedno merenje obeležja u svakoj grupi</a:t>
            </a:r>
          </a:p>
          <a:p>
            <a:endParaRPr lang="sr-Latn-RS" dirty="0" smtClean="0"/>
          </a:p>
          <a:p>
            <a:r>
              <a:rPr lang="sr-Latn-RS" dirty="0" smtClean="0"/>
              <a:t>Hipoteze su:</a:t>
            </a:r>
          </a:p>
          <a:p>
            <a:pPr>
              <a:buNone/>
            </a:pPr>
            <a:r>
              <a:rPr lang="sr-Latn-RS" dirty="0" smtClean="0"/>
              <a:t>  </a:t>
            </a:r>
            <a:r>
              <a:rPr lang="sr-Latn-RS" sz="2400" dirty="0" smtClean="0">
                <a:solidFill>
                  <a:srgbClr val="FF0000"/>
                </a:solidFill>
              </a:rPr>
              <a:t>H</a:t>
            </a:r>
            <a:r>
              <a:rPr lang="sr-Latn-RS" sz="2400" baseline="-25000" dirty="0" smtClean="0">
                <a:solidFill>
                  <a:srgbClr val="FF0000"/>
                </a:solidFill>
              </a:rPr>
              <a:t>0</a:t>
            </a:r>
            <a:r>
              <a:rPr lang="sr-Latn-RS" sz="2400" dirty="0" smtClean="0">
                <a:solidFill>
                  <a:srgbClr val="FF0000"/>
                </a:solidFill>
              </a:rPr>
              <a:t> – ne postoji statistički značajna razlika u </a:t>
            </a:r>
            <a:r>
              <a:rPr lang="sr-Latn-RS" sz="2400" dirty="0" smtClean="0">
                <a:solidFill>
                  <a:srgbClr val="FF0000"/>
                </a:solidFill>
              </a:rPr>
              <a:t>aritmetičkim sredinama </a:t>
            </a:r>
            <a:r>
              <a:rPr lang="sr-Latn-RS" sz="2400" dirty="0" smtClean="0">
                <a:solidFill>
                  <a:srgbClr val="FF0000"/>
                </a:solidFill>
              </a:rPr>
              <a:t>na nivou populacije</a:t>
            </a:r>
          </a:p>
          <a:p>
            <a:pPr>
              <a:buNone/>
            </a:pPr>
            <a:r>
              <a:rPr lang="sr-Latn-RS" sz="2400" dirty="0" smtClean="0">
                <a:solidFill>
                  <a:srgbClr val="FF0000"/>
                </a:solidFill>
              </a:rPr>
              <a:t>H</a:t>
            </a:r>
            <a:r>
              <a:rPr lang="sr-Latn-RS" sz="2400" baseline="-25000" dirty="0" smtClean="0">
                <a:solidFill>
                  <a:srgbClr val="FF0000"/>
                </a:solidFill>
              </a:rPr>
              <a:t>1</a:t>
            </a:r>
            <a:r>
              <a:rPr lang="sr-Latn-RS" sz="2400" dirty="0" smtClean="0">
                <a:solidFill>
                  <a:srgbClr val="FF0000"/>
                </a:solidFill>
              </a:rPr>
              <a:t> – postoji statistički značajna razlika u </a:t>
            </a:r>
            <a:r>
              <a:rPr lang="sr-Latn-RS" sz="2400" dirty="0" smtClean="0">
                <a:solidFill>
                  <a:srgbClr val="FF0000"/>
                </a:solidFill>
              </a:rPr>
              <a:t>aritmetičkim sredinama na </a:t>
            </a:r>
            <a:r>
              <a:rPr lang="sr-Latn-RS" sz="2400" dirty="0" smtClean="0">
                <a:solidFill>
                  <a:srgbClr val="FF0000"/>
                </a:solidFill>
              </a:rPr>
              <a:t>nivou populacije</a:t>
            </a:r>
          </a:p>
          <a:p>
            <a:endParaRPr lang="sr-Latn-R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T-test </a:t>
            </a:r>
            <a:r>
              <a:rPr lang="sr-Latn-RS" dirty="0" smtClean="0"/>
              <a:t>za </a:t>
            </a:r>
            <a:r>
              <a:rPr lang="sr-Latn-RS" dirty="0" smtClean="0"/>
              <a:t>nezavisne </a:t>
            </a:r>
            <a:r>
              <a:rPr lang="sr-Latn-RS" dirty="0" smtClean="0"/>
              <a:t>uzorke (Nezavisni t-test)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339</TotalTime>
  <Words>876</Words>
  <Application>Microsoft Office PowerPoint</Application>
  <PresentationFormat>On-screen Show (4:3)</PresentationFormat>
  <Paragraphs>97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Testiranje statističkih hipoteza u programu Excel</vt:lpstr>
      <vt:lpstr>Zašto radimo testiranje?</vt:lpstr>
      <vt:lpstr>Hipoteze</vt:lpstr>
      <vt:lpstr>Kako funkcioniše testiranje?</vt:lpstr>
      <vt:lpstr>F-test</vt:lpstr>
      <vt:lpstr>F-test</vt:lpstr>
      <vt:lpstr>Primer</vt:lpstr>
      <vt:lpstr>T-testovi</vt:lpstr>
      <vt:lpstr>T-test za nezavisne uzorke (Nezavisni t-test)</vt:lpstr>
      <vt:lpstr>T-test za nezavisne uzorke (Nezavisni t-test)</vt:lpstr>
      <vt:lpstr>T-test za nezavisne uzorke (Nezavisni t-test)</vt:lpstr>
      <vt:lpstr>Primer</vt:lpstr>
      <vt:lpstr>T-test za uparene uzorke (upareni t-test)</vt:lpstr>
      <vt:lpstr>T-test za uparene uzorke (upareni t-test)</vt:lpstr>
      <vt:lpstr>Primer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Testiranje statističkih hipoteza</dc:title>
  <dc:creator>HP</dc:creator>
  <cp:lastModifiedBy>Bogdan Pirkovic</cp:lastModifiedBy>
  <cp:revision>39</cp:revision>
  <dcterms:created xsi:type="dcterms:W3CDTF">2022-04-05T18:48:11Z</dcterms:created>
  <dcterms:modified xsi:type="dcterms:W3CDTF">2022-04-06T10:35:09Z</dcterms:modified>
</cp:coreProperties>
</file>