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3" r:id="rId1"/>
  </p:sldMasterIdLst>
  <p:sldIdLst>
    <p:sldId id="311" r:id="rId2"/>
    <p:sldId id="312" r:id="rId3"/>
    <p:sldId id="313" r:id="rId4"/>
    <p:sldId id="314" r:id="rId5"/>
    <p:sldId id="315" r:id="rId6"/>
    <p:sldId id="316" r:id="rId7"/>
    <p:sldId id="317" r:id="rId8"/>
    <p:sldId id="318" r:id="rId9"/>
    <p:sldId id="319" r:id="rId10"/>
    <p:sldId id="320" r:id="rId11"/>
    <p:sldId id="321" r:id="rId12"/>
    <p:sldId id="322" r:id="rId13"/>
    <p:sldId id="323" r:id="rId14"/>
    <p:sldId id="324" r:id="rId15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90000"/>
      </a:lnSpc>
      <a:spcBef>
        <a:spcPct val="20000"/>
      </a:spcBef>
      <a:spcAft>
        <a:spcPct val="0"/>
      </a:spcAft>
      <a:buClr>
        <a:schemeClr val="tx2"/>
      </a:buClr>
      <a:buSzPct val="70000"/>
      <a:buFont typeface="Wingdings" panose="05000000000000000000" pitchFamily="2" charset="2"/>
      <a:defRPr sz="16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lnSpc>
        <a:spcPct val="90000"/>
      </a:lnSpc>
      <a:spcBef>
        <a:spcPct val="20000"/>
      </a:spcBef>
      <a:spcAft>
        <a:spcPct val="0"/>
      </a:spcAft>
      <a:buClr>
        <a:schemeClr val="tx2"/>
      </a:buClr>
      <a:buSzPct val="70000"/>
      <a:buFont typeface="Wingdings" panose="05000000000000000000" pitchFamily="2" charset="2"/>
      <a:defRPr sz="16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lnSpc>
        <a:spcPct val="90000"/>
      </a:lnSpc>
      <a:spcBef>
        <a:spcPct val="20000"/>
      </a:spcBef>
      <a:spcAft>
        <a:spcPct val="0"/>
      </a:spcAft>
      <a:buClr>
        <a:schemeClr val="tx2"/>
      </a:buClr>
      <a:buSzPct val="70000"/>
      <a:buFont typeface="Wingdings" panose="05000000000000000000" pitchFamily="2" charset="2"/>
      <a:defRPr sz="16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lnSpc>
        <a:spcPct val="90000"/>
      </a:lnSpc>
      <a:spcBef>
        <a:spcPct val="20000"/>
      </a:spcBef>
      <a:spcAft>
        <a:spcPct val="0"/>
      </a:spcAft>
      <a:buClr>
        <a:schemeClr val="tx2"/>
      </a:buClr>
      <a:buSzPct val="70000"/>
      <a:buFont typeface="Wingdings" panose="05000000000000000000" pitchFamily="2" charset="2"/>
      <a:defRPr sz="16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lnSpc>
        <a:spcPct val="90000"/>
      </a:lnSpc>
      <a:spcBef>
        <a:spcPct val="20000"/>
      </a:spcBef>
      <a:spcAft>
        <a:spcPct val="0"/>
      </a:spcAft>
      <a:buClr>
        <a:schemeClr val="tx2"/>
      </a:buClr>
      <a:buSzPct val="70000"/>
      <a:buFont typeface="Wingdings" panose="05000000000000000000" pitchFamily="2" charset="2"/>
      <a:defRPr sz="16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6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16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16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1600" i="1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0066"/>
    <a:srgbClr val="F1CCCC"/>
    <a:srgbClr val="FDF9FA"/>
    <a:srgbClr val="FAFFFF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655" autoAdjust="0"/>
    <p:restoredTop sz="94660"/>
  </p:normalViewPr>
  <p:slideViewPr>
    <p:cSldViewPr>
      <p:cViewPr varScale="1">
        <p:scale>
          <a:sx n="74" d="100"/>
          <a:sy n="74" d="100"/>
        </p:scale>
        <p:origin x="130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5" name="Group 8"/>
          <p:cNvGrpSpPr>
            <a:grpSpLocks/>
          </p:cNvGrpSpPr>
          <p:nvPr/>
        </p:nvGrpSpPr>
        <p:grpSpPr bwMode="auto">
          <a:xfrm>
            <a:off x="7493000" y="2992438"/>
            <a:ext cx="1338263" cy="2189162"/>
            <a:chOff x="4704" y="1885"/>
            <a:chExt cx="843" cy="1379"/>
          </a:xfrm>
        </p:grpSpPr>
        <p:sp>
          <p:nvSpPr>
            <p:cNvPr id="6" name="Oval 9"/>
            <p:cNvSpPr>
              <a:spLocks noChangeArrowheads="1"/>
            </p:cNvSpPr>
            <p:nvPr/>
          </p:nvSpPr>
          <p:spPr bwMode="auto">
            <a:xfrm>
              <a:off x="4704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Oval 10"/>
            <p:cNvSpPr>
              <a:spLocks noChangeArrowheads="1"/>
            </p:cNvSpPr>
            <p:nvPr/>
          </p:nvSpPr>
          <p:spPr bwMode="auto">
            <a:xfrm>
              <a:off x="4883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Oval 11"/>
            <p:cNvSpPr>
              <a:spLocks noChangeArrowheads="1"/>
            </p:cNvSpPr>
            <p:nvPr/>
          </p:nvSpPr>
          <p:spPr bwMode="auto">
            <a:xfrm>
              <a:off x="5062" y="1885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9" name="Oval 12"/>
            <p:cNvSpPr>
              <a:spLocks noChangeArrowheads="1"/>
            </p:cNvSpPr>
            <p:nvPr/>
          </p:nvSpPr>
          <p:spPr bwMode="auto">
            <a:xfrm>
              <a:off x="4704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0" name="Oval 13"/>
            <p:cNvSpPr>
              <a:spLocks noChangeArrowheads="1"/>
            </p:cNvSpPr>
            <p:nvPr/>
          </p:nvSpPr>
          <p:spPr bwMode="auto">
            <a:xfrm>
              <a:off x="4883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1" name="Oval 14"/>
            <p:cNvSpPr>
              <a:spLocks noChangeArrowheads="1"/>
            </p:cNvSpPr>
            <p:nvPr/>
          </p:nvSpPr>
          <p:spPr bwMode="auto">
            <a:xfrm>
              <a:off x="5062" y="2064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2" name="Oval 15"/>
            <p:cNvSpPr>
              <a:spLocks noChangeArrowheads="1"/>
            </p:cNvSpPr>
            <p:nvPr/>
          </p:nvSpPr>
          <p:spPr bwMode="auto">
            <a:xfrm>
              <a:off x="5241" y="2064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Oval 16"/>
            <p:cNvSpPr>
              <a:spLocks noChangeArrowheads="1"/>
            </p:cNvSpPr>
            <p:nvPr/>
          </p:nvSpPr>
          <p:spPr bwMode="auto">
            <a:xfrm>
              <a:off x="4704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4" name="Oval 17"/>
            <p:cNvSpPr>
              <a:spLocks noChangeArrowheads="1"/>
            </p:cNvSpPr>
            <p:nvPr/>
          </p:nvSpPr>
          <p:spPr bwMode="auto">
            <a:xfrm>
              <a:off x="4883" y="2243"/>
              <a:ext cx="127" cy="127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5" name="Oval 18"/>
            <p:cNvSpPr>
              <a:spLocks noChangeArrowheads="1"/>
            </p:cNvSpPr>
            <p:nvPr/>
          </p:nvSpPr>
          <p:spPr bwMode="auto">
            <a:xfrm>
              <a:off x="5062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6" name="Oval 19"/>
            <p:cNvSpPr>
              <a:spLocks noChangeArrowheads="1"/>
            </p:cNvSpPr>
            <p:nvPr/>
          </p:nvSpPr>
          <p:spPr bwMode="auto">
            <a:xfrm>
              <a:off x="5241" y="2243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7" name="Oval 20"/>
            <p:cNvSpPr>
              <a:spLocks noChangeArrowheads="1"/>
            </p:cNvSpPr>
            <p:nvPr/>
          </p:nvSpPr>
          <p:spPr bwMode="auto">
            <a:xfrm>
              <a:off x="5420" y="2243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8" name="Oval 21"/>
            <p:cNvSpPr>
              <a:spLocks noChangeArrowheads="1"/>
            </p:cNvSpPr>
            <p:nvPr/>
          </p:nvSpPr>
          <p:spPr bwMode="auto">
            <a:xfrm>
              <a:off x="4704" y="2421"/>
              <a:ext cx="127" cy="128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Oval 22"/>
            <p:cNvSpPr>
              <a:spLocks noChangeArrowheads="1"/>
            </p:cNvSpPr>
            <p:nvPr/>
          </p:nvSpPr>
          <p:spPr bwMode="auto">
            <a:xfrm>
              <a:off x="4883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Oval 23"/>
            <p:cNvSpPr>
              <a:spLocks noChangeArrowheads="1"/>
            </p:cNvSpPr>
            <p:nvPr/>
          </p:nvSpPr>
          <p:spPr bwMode="auto">
            <a:xfrm>
              <a:off x="5062" y="2421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Oval 24"/>
            <p:cNvSpPr>
              <a:spLocks noChangeArrowheads="1"/>
            </p:cNvSpPr>
            <p:nvPr/>
          </p:nvSpPr>
          <p:spPr bwMode="auto">
            <a:xfrm>
              <a:off x="5241" y="2421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Oval 25"/>
            <p:cNvSpPr>
              <a:spLocks noChangeArrowheads="1"/>
            </p:cNvSpPr>
            <p:nvPr/>
          </p:nvSpPr>
          <p:spPr bwMode="auto">
            <a:xfrm>
              <a:off x="4704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Oval 26"/>
            <p:cNvSpPr>
              <a:spLocks noChangeArrowheads="1"/>
            </p:cNvSpPr>
            <p:nvPr/>
          </p:nvSpPr>
          <p:spPr bwMode="auto">
            <a:xfrm>
              <a:off x="4883" y="2600"/>
              <a:ext cx="127" cy="128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4" name="Oval 27"/>
            <p:cNvSpPr>
              <a:spLocks noChangeArrowheads="1"/>
            </p:cNvSpPr>
            <p:nvPr/>
          </p:nvSpPr>
          <p:spPr bwMode="auto">
            <a:xfrm>
              <a:off x="5062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5" name="Oval 28"/>
            <p:cNvSpPr>
              <a:spLocks noChangeArrowheads="1"/>
            </p:cNvSpPr>
            <p:nvPr/>
          </p:nvSpPr>
          <p:spPr bwMode="auto">
            <a:xfrm>
              <a:off x="5241" y="2600"/>
              <a:ext cx="127" cy="128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" name="Oval 29"/>
            <p:cNvSpPr>
              <a:spLocks noChangeArrowheads="1"/>
            </p:cNvSpPr>
            <p:nvPr/>
          </p:nvSpPr>
          <p:spPr bwMode="auto">
            <a:xfrm>
              <a:off x="5420" y="2600"/>
              <a:ext cx="127" cy="128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7" name="Oval 30"/>
            <p:cNvSpPr>
              <a:spLocks noChangeArrowheads="1"/>
            </p:cNvSpPr>
            <p:nvPr/>
          </p:nvSpPr>
          <p:spPr bwMode="auto">
            <a:xfrm>
              <a:off x="4704" y="2779"/>
              <a:ext cx="127" cy="127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8" name="Oval 31"/>
            <p:cNvSpPr>
              <a:spLocks noChangeArrowheads="1"/>
            </p:cNvSpPr>
            <p:nvPr/>
          </p:nvSpPr>
          <p:spPr bwMode="auto">
            <a:xfrm>
              <a:off x="4883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9" name="Oval 32"/>
            <p:cNvSpPr>
              <a:spLocks noChangeArrowheads="1"/>
            </p:cNvSpPr>
            <p:nvPr/>
          </p:nvSpPr>
          <p:spPr bwMode="auto">
            <a:xfrm>
              <a:off x="5062" y="2779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0" name="Oval 33"/>
            <p:cNvSpPr>
              <a:spLocks noChangeArrowheads="1"/>
            </p:cNvSpPr>
            <p:nvPr/>
          </p:nvSpPr>
          <p:spPr bwMode="auto">
            <a:xfrm>
              <a:off x="5241" y="2779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1" name="Oval 34"/>
            <p:cNvSpPr>
              <a:spLocks noChangeArrowheads="1"/>
            </p:cNvSpPr>
            <p:nvPr/>
          </p:nvSpPr>
          <p:spPr bwMode="auto">
            <a:xfrm>
              <a:off x="4704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" name="Oval 35"/>
            <p:cNvSpPr>
              <a:spLocks noChangeArrowheads="1"/>
            </p:cNvSpPr>
            <p:nvPr/>
          </p:nvSpPr>
          <p:spPr bwMode="auto">
            <a:xfrm>
              <a:off x="4883" y="2958"/>
              <a:ext cx="127" cy="127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3" name="Oval 36"/>
            <p:cNvSpPr>
              <a:spLocks noChangeArrowheads="1"/>
            </p:cNvSpPr>
            <p:nvPr/>
          </p:nvSpPr>
          <p:spPr bwMode="auto">
            <a:xfrm>
              <a:off x="5062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4" name="Oval 37"/>
            <p:cNvSpPr>
              <a:spLocks noChangeArrowheads="1"/>
            </p:cNvSpPr>
            <p:nvPr/>
          </p:nvSpPr>
          <p:spPr bwMode="auto">
            <a:xfrm>
              <a:off x="5241" y="2958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5" name="Oval 38"/>
            <p:cNvSpPr>
              <a:spLocks noChangeArrowheads="1"/>
            </p:cNvSpPr>
            <p:nvPr/>
          </p:nvSpPr>
          <p:spPr bwMode="auto">
            <a:xfrm>
              <a:off x="4883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6" name="Oval 39"/>
            <p:cNvSpPr>
              <a:spLocks noChangeArrowheads="1"/>
            </p:cNvSpPr>
            <p:nvPr/>
          </p:nvSpPr>
          <p:spPr bwMode="auto">
            <a:xfrm>
              <a:off x="5241" y="3137"/>
              <a:ext cx="127" cy="127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7" name="Line 40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3379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38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9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0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82528F9-F38C-41C5-B32E-E297D7B69A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7280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3B188A-2372-417F-B77A-E0AA50A362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2812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7CA97A0-8D40-49A9-826E-4B613B8F6DA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31419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BF08664-A098-4B2F-8D79-F1E5F231F2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07112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5232E6A-FB87-48D3-A8A8-9917773BEDB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76502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CECB44-F7D0-4B50-8090-2D845882C5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94349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7418DA2-A8D1-40F8-A7D6-E2961279366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222970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E051D5-06EE-402C-9DD5-8BC1B951460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828522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E0B4CB-D77A-4A4B-A018-2F3E2A6D9C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5944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7B665D-141F-4625-AF61-18744D1CB8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81324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C5EB919-740A-496A-8B64-9E339F4C49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7866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folHlink"/>
            </a:gs>
            <a:gs pos="50000">
              <a:schemeClr val="bg1"/>
            </a:gs>
            <a:gs pos="100000">
              <a:schemeClr val="folHlink"/>
            </a:gs>
          </a:gsLst>
          <a:lin ang="27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32773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 i="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 i="0" smtClean="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sz="1000" i="0">
                <a:latin typeface="Arial" panose="020B0604020202020204" pitchFamily="34" charset="0"/>
              </a:defRPr>
            </a:lvl1pPr>
          </a:lstStyle>
          <a:p>
            <a:fld id="{4A66DEF4-10C6-4252-B148-6790BCBCE093}" type="slidenum">
              <a:rPr lang="en-US" altLang="en-US"/>
              <a:pPr/>
              <a:t>‹#›</a:t>
            </a:fld>
            <a:endParaRPr lang="en-US" altLang="en-US"/>
          </a:p>
        </p:txBody>
      </p:sp>
      <p:grpSp>
        <p:nvGrpSpPr>
          <p:cNvPr id="1032" name="Group 8"/>
          <p:cNvGrpSpPr>
            <a:grpSpLocks/>
          </p:cNvGrpSpPr>
          <p:nvPr/>
        </p:nvGrpSpPr>
        <p:grpSpPr bwMode="auto">
          <a:xfrm>
            <a:off x="8153400" y="152400"/>
            <a:ext cx="792163" cy="1295400"/>
            <a:chOff x="5136" y="960"/>
            <a:chExt cx="528" cy="864"/>
          </a:xfrm>
        </p:grpSpPr>
        <p:sp>
          <p:nvSpPr>
            <p:cNvPr id="32777" name="Oval 9"/>
            <p:cNvSpPr>
              <a:spLocks noChangeArrowheads="1"/>
            </p:cNvSpPr>
            <p:nvPr/>
          </p:nvSpPr>
          <p:spPr bwMode="auto">
            <a:xfrm>
              <a:off x="5136" y="960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78" name="Oval 10"/>
            <p:cNvSpPr>
              <a:spLocks noChangeArrowheads="1"/>
            </p:cNvSpPr>
            <p:nvPr/>
          </p:nvSpPr>
          <p:spPr bwMode="auto">
            <a:xfrm>
              <a:off x="5248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79" name="Oval 11"/>
            <p:cNvSpPr>
              <a:spLocks noChangeArrowheads="1"/>
            </p:cNvSpPr>
            <p:nvPr/>
          </p:nvSpPr>
          <p:spPr bwMode="auto">
            <a:xfrm>
              <a:off x="5360" y="960"/>
              <a:ext cx="79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80" name="Oval 12"/>
            <p:cNvSpPr>
              <a:spLocks noChangeArrowheads="1"/>
            </p:cNvSpPr>
            <p:nvPr/>
          </p:nvSpPr>
          <p:spPr bwMode="auto">
            <a:xfrm>
              <a:off x="5136" y="1072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81" name="Oval 13"/>
            <p:cNvSpPr>
              <a:spLocks noChangeArrowheads="1"/>
            </p:cNvSpPr>
            <p:nvPr/>
          </p:nvSpPr>
          <p:spPr bwMode="auto">
            <a:xfrm>
              <a:off x="5248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82" name="Oval 14"/>
            <p:cNvSpPr>
              <a:spLocks noChangeArrowheads="1"/>
            </p:cNvSpPr>
            <p:nvPr/>
          </p:nvSpPr>
          <p:spPr bwMode="auto">
            <a:xfrm>
              <a:off x="5360" y="1072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83" name="Oval 15"/>
            <p:cNvSpPr>
              <a:spLocks noChangeArrowheads="1"/>
            </p:cNvSpPr>
            <p:nvPr/>
          </p:nvSpPr>
          <p:spPr bwMode="auto">
            <a:xfrm>
              <a:off x="5472" y="1072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84" name="Oval 16"/>
            <p:cNvSpPr>
              <a:spLocks noChangeArrowheads="1"/>
            </p:cNvSpPr>
            <p:nvPr/>
          </p:nvSpPr>
          <p:spPr bwMode="auto">
            <a:xfrm>
              <a:off x="5136" y="1184"/>
              <a:ext cx="80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85" name="Oval 17"/>
            <p:cNvSpPr>
              <a:spLocks noChangeArrowheads="1"/>
            </p:cNvSpPr>
            <p:nvPr/>
          </p:nvSpPr>
          <p:spPr bwMode="auto">
            <a:xfrm>
              <a:off x="5248" y="1184"/>
              <a:ext cx="79" cy="79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86" name="Oval 18"/>
            <p:cNvSpPr>
              <a:spLocks noChangeArrowheads="1"/>
            </p:cNvSpPr>
            <p:nvPr/>
          </p:nvSpPr>
          <p:spPr bwMode="auto">
            <a:xfrm>
              <a:off x="5360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87" name="Oval 19"/>
            <p:cNvSpPr>
              <a:spLocks noChangeArrowheads="1"/>
            </p:cNvSpPr>
            <p:nvPr/>
          </p:nvSpPr>
          <p:spPr bwMode="auto">
            <a:xfrm>
              <a:off x="5472" y="1184"/>
              <a:ext cx="79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88" name="Oval 20"/>
            <p:cNvSpPr>
              <a:spLocks noChangeArrowheads="1"/>
            </p:cNvSpPr>
            <p:nvPr/>
          </p:nvSpPr>
          <p:spPr bwMode="auto">
            <a:xfrm>
              <a:off x="5584" y="1184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89" name="Oval 21"/>
            <p:cNvSpPr>
              <a:spLocks noChangeArrowheads="1"/>
            </p:cNvSpPr>
            <p:nvPr/>
          </p:nvSpPr>
          <p:spPr bwMode="auto">
            <a:xfrm>
              <a:off x="5136" y="1296"/>
              <a:ext cx="80" cy="80"/>
            </a:xfrm>
            <a:prstGeom prst="ellipse">
              <a:avLst/>
            </a:prstGeom>
            <a:solidFill>
              <a:schemeClr val="tx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90" name="Oval 22"/>
            <p:cNvSpPr>
              <a:spLocks noChangeArrowheads="1"/>
            </p:cNvSpPr>
            <p:nvPr/>
          </p:nvSpPr>
          <p:spPr bwMode="auto">
            <a:xfrm>
              <a:off x="5248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91" name="Oval 23"/>
            <p:cNvSpPr>
              <a:spLocks noChangeArrowheads="1"/>
            </p:cNvSpPr>
            <p:nvPr/>
          </p:nvSpPr>
          <p:spPr bwMode="auto">
            <a:xfrm>
              <a:off x="5360" y="1296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92" name="Oval 24"/>
            <p:cNvSpPr>
              <a:spLocks noChangeArrowheads="1"/>
            </p:cNvSpPr>
            <p:nvPr/>
          </p:nvSpPr>
          <p:spPr bwMode="auto">
            <a:xfrm>
              <a:off x="5472" y="1296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93" name="Oval 25"/>
            <p:cNvSpPr>
              <a:spLocks noChangeArrowheads="1"/>
            </p:cNvSpPr>
            <p:nvPr/>
          </p:nvSpPr>
          <p:spPr bwMode="auto">
            <a:xfrm>
              <a:off x="5136" y="1408"/>
              <a:ext cx="80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94" name="Oval 26"/>
            <p:cNvSpPr>
              <a:spLocks noChangeArrowheads="1"/>
            </p:cNvSpPr>
            <p:nvPr/>
          </p:nvSpPr>
          <p:spPr bwMode="auto">
            <a:xfrm>
              <a:off x="5248" y="1408"/>
              <a:ext cx="79" cy="8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95" name="Oval 27"/>
            <p:cNvSpPr>
              <a:spLocks noChangeArrowheads="1"/>
            </p:cNvSpPr>
            <p:nvPr/>
          </p:nvSpPr>
          <p:spPr bwMode="auto">
            <a:xfrm>
              <a:off x="5360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96" name="Oval 28"/>
            <p:cNvSpPr>
              <a:spLocks noChangeArrowheads="1"/>
            </p:cNvSpPr>
            <p:nvPr/>
          </p:nvSpPr>
          <p:spPr bwMode="auto">
            <a:xfrm>
              <a:off x="5472" y="1408"/>
              <a:ext cx="79" cy="80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97" name="Oval 29"/>
            <p:cNvSpPr>
              <a:spLocks noChangeArrowheads="1"/>
            </p:cNvSpPr>
            <p:nvPr/>
          </p:nvSpPr>
          <p:spPr bwMode="auto">
            <a:xfrm>
              <a:off x="5584" y="1408"/>
              <a:ext cx="80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98" name="Oval 30"/>
            <p:cNvSpPr>
              <a:spLocks noChangeArrowheads="1"/>
            </p:cNvSpPr>
            <p:nvPr/>
          </p:nvSpPr>
          <p:spPr bwMode="auto">
            <a:xfrm>
              <a:off x="5136" y="1520"/>
              <a:ext cx="80" cy="79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799" name="Oval 31"/>
            <p:cNvSpPr>
              <a:spLocks noChangeArrowheads="1"/>
            </p:cNvSpPr>
            <p:nvPr/>
          </p:nvSpPr>
          <p:spPr bwMode="auto">
            <a:xfrm>
              <a:off x="5248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800" name="Oval 32"/>
            <p:cNvSpPr>
              <a:spLocks noChangeArrowheads="1"/>
            </p:cNvSpPr>
            <p:nvPr/>
          </p:nvSpPr>
          <p:spPr bwMode="auto">
            <a:xfrm>
              <a:off x="5360" y="1520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801" name="Oval 33"/>
            <p:cNvSpPr>
              <a:spLocks noChangeArrowheads="1"/>
            </p:cNvSpPr>
            <p:nvPr/>
          </p:nvSpPr>
          <p:spPr bwMode="auto">
            <a:xfrm>
              <a:off x="5472" y="1520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802" name="Oval 34"/>
            <p:cNvSpPr>
              <a:spLocks noChangeArrowheads="1"/>
            </p:cNvSpPr>
            <p:nvPr/>
          </p:nvSpPr>
          <p:spPr bwMode="auto">
            <a:xfrm>
              <a:off x="5136" y="1632"/>
              <a:ext cx="80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803" name="Oval 35"/>
            <p:cNvSpPr>
              <a:spLocks noChangeArrowheads="1"/>
            </p:cNvSpPr>
            <p:nvPr/>
          </p:nvSpPr>
          <p:spPr bwMode="auto">
            <a:xfrm>
              <a:off x="5248" y="1632"/>
              <a:ext cx="79" cy="79"/>
            </a:xfrm>
            <a:prstGeom prst="ellipse">
              <a:avLst/>
            </a:prstGeom>
            <a:solidFill>
              <a:schemeClr val="accent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804" name="Oval 36"/>
            <p:cNvSpPr>
              <a:spLocks noChangeArrowheads="1"/>
            </p:cNvSpPr>
            <p:nvPr/>
          </p:nvSpPr>
          <p:spPr bwMode="auto">
            <a:xfrm>
              <a:off x="5360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805" name="Oval 37"/>
            <p:cNvSpPr>
              <a:spLocks noChangeArrowheads="1"/>
            </p:cNvSpPr>
            <p:nvPr/>
          </p:nvSpPr>
          <p:spPr bwMode="auto">
            <a:xfrm>
              <a:off x="5472" y="1632"/>
              <a:ext cx="79" cy="79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806" name="Oval 38"/>
            <p:cNvSpPr>
              <a:spLocks noChangeArrowheads="1"/>
            </p:cNvSpPr>
            <p:nvPr/>
          </p:nvSpPr>
          <p:spPr bwMode="auto">
            <a:xfrm>
              <a:off x="5248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32807" name="Oval 39"/>
            <p:cNvSpPr>
              <a:spLocks noChangeArrowheads="1"/>
            </p:cNvSpPr>
            <p:nvPr/>
          </p:nvSpPr>
          <p:spPr bwMode="auto">
            <a:xfrm>
              <a:off x="5472" y="1744"/>
              <a:ext cx="79" cy="80"/>
            </a:xfrm>
            <a:prstGeom prst="ellipse">
              <a:avLst/>
            </a:prstGeom>
            <a:solidFill>
              <a:schemeClr val="fol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85812"/>
          </a:xfrm>
        </p:spPr>
        <p:txBody>
          <a:bodyPr/>
          <a:lstStyle/>
          <a:p>
            <a:pPr eaLnBrk="1" hangingPunct="1"/>
            <a:r>
              <a:rPr lang="sr-Latn-CS" altLang="sr-Latn-RS" sz="2000" i="1" dirty="0" smtClean="0">
                <a:latin typeface="Times New Roman" panose="02020603050405020304" pitchFamily="18" charset="0"/>
              </a:rPr>
              <a:t>Interpolacija i aproksimativne funkcije		vežbe </a:t>
            </a:r>
            <a:r>
              <a:rPr lang="en-US" altLang="sr-Latn-RS" sz="2000" i="1" dirty="0" smtClean="0">
                <a:latin typeface="Times New Roman" panose="02020603050405020304" pitchFamily="18" charset="0"/>
              </a:rPr>
              <a:t>br.5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139"/>
            <a:ext cx="7543800" cy="4896173"/>
          </a:xfrm>
        </p:spPr>
        <p:txBody>
          <a:bodyPr/>
          <a:lstStyle/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</a:rPr>
              <a:t>Pored fitovanja krivih za aproksimaciju niza podataka se koristi i </a:t>
            </a:r>
            <a:r>
              <a:rPr lang="sr-Latn-CS" altLang="sr-Latn-RS" sz="1800" b="1" i="1" dirty="0" smtClean="0">
                <a:latin typeface="Times New Roman" panose="02020603050405020304" pitchFamily="18" charset="0"/>
              </a:rPr>
              <a:t>interpolacija </a:t>
            </a:r>
            <a:r>
              <a:rPr lang="sr-Latn-CS" altLang="sr-Latn-RS" sz="1800" dirty="0" smtClean="0">
                <a:latin typeface="Times New Roman" panose="02020603050405020304" pitchFamily="18" charset="0"/>
              </a:rPr>
              <a:t>funkcija</a:t>
            </a:r>
            <a:r>
              <a:rPr lang="en-US" altLang="sr-Latn-RS" sz="1800" dirty="0" smtClean="0">
                <a:latin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</a:rPr>
              <a:t>polinomima. </a:t>
            </a:r>
            <a:endParaRPr lang="en-US" altLang="sr-Latn-RS" sz="1800" dirty="0" smtClean="0">
              <a:latin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</a:rPr>
              <a:t>Interpolacioni </a:t>
            </a:r>
            <a:r>
              <a:rPr lang="sr-Latn-CS" altLang="sr-Latn-RS" sz="1800" dirty="0" smtClean="0">
                <a:latin typeface="Times New Roman" panose="02020603050405020304" pitchFamily="18" charset="0"/>
              </a:rPr>
              <a:t>polinomi se konstruišu tako da prolaze kroz tačke u koordinatnom sistemu, određene datim podacima. </a:t>
            </a:r>
            <a:endParaRPr lang="en-US" altLang="sr-Latn-RS" sz="1800" dirty="0" smtClean="0">
              <a:latin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i="1" dirty="0" smtClean="0">
                <a:latin typeface="Times New Roman" panose="02020603050405020304" pitchFamily="18" charset="0"/>
              </a:rPr>
              <a:t>Mathematica </a:t>
            </a:r>
            <a:r>
              <a:rPr lang="sr-Latn-CS" altLang="sr-Latn-RS" sz="1800" dirty="0" smtClean="0">
                <a:latin typeface="Times New Roman" panose="02020603050405020304" pitchFamily="18" charset="0"/>
              </a:rPr>
              <a:t>konstruiše algebarski interpolacioni polinom u Njutnovom obliku, koristeći podeljene razlike.</a:t>
            </a:r>
            <a:endParaRPr lang="en-US" altLang="sr-Latn-RS" sz="1800" dirty="0" smtClean="0">
              <a:latin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</a:rPr>
              <a:t>Ovakva </a:t>
            </a:r>
            <a:r>
              <a:rPr lang="sr-Latn-CS" altLang="sr-Latn-RS" sz="1800" dirty="0" smtClean="0">
                <a:latin typeface="Times New Roman" panose="02020603050405020304" pitchFamily="18" charset="0"/>
              </a:rPr>
              <a:t>aproksimacija je efikasna ako broj podataka nije preveliki, jer tada dolazi do nagomilavanja greški </a:t>
            </a:r>
            <a:r>
              <a:rPr lang="sr-Latn-CS" altLang="sr-Latn-RS" sz="1800" dirty="0" smtClean="0">
                <a:latin typeface="Times New Roman" panose="02020603050405020304" pitchFamily="18" charset="0"/>
              </a:rPr>
              <a:t>zaokrugljivanja.</a:t>
            </a:r>
            <a:endParaRPr lang="en-US" altLang="sr-Latn-RS" sz="1800" dirty="0">
              <a:latin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i="1" dirty="0" smtClean="0">
              <a:latin typeface="Times New Roman" panose="02020603050405020304" pitchFamily="18" charset="0"/>
            </a:endParaRPr>
          </a:p>
          <a:p>
            <a:pPr algn="just" eaLnBrk="1" hangingPunct="1"/>
            <a:r>
              <a:rPr lang="en-US" altLang="sr-Latn-RS" sz="1800" i="1" dirty="0" smtClean="0">
                <a:latin typeface="Times New Roman" panose="02020603050405020304" pitchFamily="18" charset="0"/>
              </a:rPr>
              <a:t>I</a:t>
            </a:r>
            <a:r>
              <a:rPr lang="sr-Latn-CS" altLang="sr-Latn-RS" sz="1800" i="1" dirty="0" smtClean="0">
                <a:latin typeface="Times New Roman" panose="02020603050405020304" pitchFamily="18" charset="0"/>
              </a:rPr>
              <a:t>nterpolacioni </a:t>
            </a:r>
            <a:r>
              <a:rPr lang="sr-Latn-CS" altLang="sr-Latn-RS" sz="1800" i="1" dirty="0" smtClean="0">
                <a:latin typeface="Times New Roman" panose="02020603050405020304" pitchFamily="18" charset="0"/>
              </a:rPr>
              <a:t>polinom za listu podaci</a:t>
            </a:r>
            <a:r>
              <a:rPr lang="en-US" altLang="sr-Latn-RS" sz="1800" i="1" dirty="0" smtClean="0">
                <a:latin typeface="Times New Roman" panose="02020603050405020304" pitchFamily="18" charset="0"/>
              </a:rPr>
              <a:t>: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</a:rPr>
              <a:t>InterpolatingPolynomial </a:t>
            </a:r>
            <a:r>
              <a:rPr lang="sr-Latn-CS" altLang="sr-Latn-RS" sz="1800" b="1" i="1" dirty="0" smtClean="0">
                <a:latin typeface="Times New Roman" panose="02020603050405020304" pitchFamily="18" charset="0"/>
              </a:rPr>
              <a:t>[podaci,   x]</a:t>
            </a:r>
            <a:endParaRPr lang="en-US" altLang="sr-Latn-RS" sz="1800" b="1" i="1" dirty="0" smtClean="0">
              <a:latin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</a:rPr>
              <a:t>intepolacioni polinom koji tačno fituje navedcne vrednosti i izvode</a:t>
            </a:r>
            <a:r>
              <a:rPr lang="en-US" altLang="sr-Latn-RS" sz="1800" i="1" dirty="0" smtClean="0">
                <a:latin typeface="Times New Roman" panose="02020603050405020304" pitchFamily="18" charset="0"/>
              </a:rPr>
              <a:t>:</a:t>
            </a:r>
          </a:p>
          <a:p>
            <a:pPr algn="ctr"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</a:rPr>
              <a:t>InterpolatingPolynomial </a:t>
            </a:r>
            <a:r>
              <a:rPr lang="sr-Latn-CS" altLang="sr-Latn-RS" sz="1800" b="1" i="1" dirty="0" smtClean="0">
                <a:latin typeface="Times New Roman" panose="02020603050405020304" pitchFamily="18" charset="0"/>
              </a:rPr>
              <a:t>[ { {x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</a:rPr>
              <a:t>, { {f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</a:rPr>
              <a:t>,   d f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</a:rPr>
              <a:t>,   dd f</a:t>
            </a:r>
            <a:r>
              <a:rPr lang="en-US" altLang="sr-Latn-RS" sz="1800" b="1" i="1" baseline="-25000" dirty="0" smtClean="0">
                <a:latin typeface="Times New Roman" panose="02020603050405020304" pitchFamily="18" charset="0"/>
              </a:rPr>
              <a:t>1</a:t>
            </a:r>
            <a:r>
              <a:rPr lang="sr-Latn-CS" altLang="sr-Latn-RS" sz="1800" b="1" i="1" dirty="0" smtClean="0">
                <a:latin typeface="Times New Roman" panose="02020603050405020304" pitchFamily="18" charset="0"/>
              </a:rPr>
              <a:t>,   ...}},</a:t>
            </a:r>
            <a:r>
              <a:rPr lang="en-US" altLang="sr-Latn-RS" sz="1800" b="1" i="1" dirty="0" smtClean="0">
                <a:latin typeface="Times New Roman" panose="02020603050405020304" pitchFamily="18" charset="0"/>
              </a:rPr>
              <a:t>…]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858837"/>
          </a:xfrm>
        </p:spPr>
        <p:txBody>
          <a:bodyPr/>
          <a:lstStyle/>
          <a:p>
            <a:pPr eaLnBrk="1" hangingPunct="1"/>
            <a:r>
              <a:rPr lang="sr-Latn-CS" altLang="sr-Latn-RS" sz="2000" i="1" smtClean="0">
                <a:latin typeface="Times New Roman" panose="02020603050405020304" pitchFamily="18" charset="0"/>
              </a:rPr>
              <a:t>Osnovne matrične operacije</a:t>
            </a:r>
            <a:endParaRPr lang="en-US" altLang="sr-Latn-RS" sz="2000" i="1" smtClean="0">
              <a:latin typeface="Times New Roman" panose="02020603050405020304" pitchFamily="18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7138988" cy="4933950"/>
          </a:xfrm>
        </p:spPr>
        <p:txBody>
          <a:bodyPr/>
          <a:lstStyle/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i="1" smtClean="0">
                <a:latin typeface="Times New Roman" panose="02020603050405020304" pitchFamily="18" charset="0"/>
              </a:rPr>
              <a:t>	</a:t>
            </a:r>
            <a:r>
              <a:rPr lang="en-US" altLang="sr-Latn-RS" sz="1600" b="1" i="1" smtClean="0">
                <a:latin typeface="Times New Roman" panose="02020603050405020304" pitchFamily="18" charset="0"/>
              </a:rPr>
              <a:t>s </a:t>
            </a:r>
            <a:r>
              <a:rPr lang="sr-Latn-CS" altLang="sr-Latn-RS" sz="1600" b="1" i="1" smtClean="0">
                <a:latin typeface="Times New Roman" panose="02020603050405020304" pitchFamily="18" charset="0"/>
              </a:rPr>
              <a:t>v</a:t>
            </a:r>
            <a:r>
              <a:rPr lang="sr-Latn-CS" altLang="sr-Latn-RS" sz="1600" b="1" smtClean="0">
                <a:latin typeface="Times New Roman" panose="02020603050405020304" pitchFamily="18" charset="0"/>
              </a:rPr>
              <a:t> , </a:t>
            </a:r>
            <a:r>
              <a:rPr lang="sr-Latn-CS" altLang="sr-Latn-RS" sz="1600" b="1" i="1" smtClean="0">
                <a:latin typeface="Times New Roman" panose="02020603050405020304" pitchFamily="18" charset="0"/>
              </a:rPr>
              <a:t>s m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   </a:t>
            </a:r>
            <a:r>
              <a:rPr lang="en-US" altLang="sr-Latn-RS" sz="1600" i="1" smtClean="0">
                <a:latin typeface="Times New Roman" panose="02020603050405020304" pitchFamily="18" charset="0"/>
              </a:rPr>
              <a:t>		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 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mnozenje veklora 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v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 i matrice 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m 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ska</a:t>
            </a:r>
            <a:r>
              <a:rPr lang="en-US" altLang="sr-Latn-RS" sz="1600" smtClean="0">
                <a:latin typeface="Times New Roman" panose="02020603050405020304" pitchFamily="18" charset="0"/>
              </a:rPr>
              <a:t>l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arom</a:t>
            </a:r>
            <a:r>
              <a:rPr lang="en-US" altLang="sr-Latn-RS" sz="1600" smtClean="0">
                <a:latin typeface="Times New Roman" panose="02020603050405020304" pitchFamily="18" charset="0"/>
              </a:rPr>
              <a:t> </a:t>
            </a:r>
            <a:r>
              <a:rPr lang="en-US" altLang="sr-Latn-RS" sz="1600" i="1" smtClean="0">
                <a:latin typeface="Times New Roman" panose="02020603050405020304" pitchFamily="18" charset="0"/>
              </a:rPr>
              <a:t>s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800" i="1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i="1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b="1" i="1" smtClean="0">
                <a:latin typeface="Times New Roman" panose="02020603050405020304" pitchFamily="18" charset="0"/>
              </a:rPr>
              <a:t>v. v,  v.m,  m.v,  m.m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   </a:t>
            </a:r>
            <a:r>
              <a:rPr lang="en-US" altLang="sr-Latn-RS" sz="1600" i="1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 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množenje vektora</a:t>
            </a:r>
            <a:r>
              <a:rPr lang="en-US" altLang="sr-Latn-RS" sz="1600" smtClean="0">
                <a:latin typeface="Times New Roman" panose="02020603050405020304" pitchFamily="18" charset="0"/>
              </a:rPr>
              <a:t> </a:t>
            </a:r>
            <a:r>
              <a:rPr lang="en-US" altLang="sr-Latn-RS" sz="1600" i="1" smtClean="0">
                <a:latin typeface="Times New Roman" panose="02020603050405020304" pitchFamily="18" charset="0"/>
              </a:rPr>
              <a:t>v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 i matrica</a:t>
            </a:r>
            <a:r>
              <a:rPr lang="en-US" altLang="sr-Latn-RS" sz="1600" smtClean="0">
                <a:latin typeface="Times New Roman" panose="02020603050405020304" pitchFamily="18" charset="0"/>
              </a:rPr>
              <a:t> </a:t>
            </a:r>
            <a:r>
              <a:rPr lang="en-US" altLang="sr-Latn-RS" sz="1600" i="1" smtClean="0">
                <a:latin typeface="Times New Roman" panose="02020603050405020304" pitchFamily="18" charset="0"/>
              </a:rPr>
              <a:t>m</a:t>
            </a: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800" i="1" smtClean="0">
              <a:latin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600" smtClean="0">
                <a:latin typeface="Times New Roman" panose="02020603050405020304" pitchFamily="18" charset="0"/>
              </a:rPr>
              <a:t>Ukoliko se izostavi simbol za množenje matrica, .</a:t>
            </a:r>
            <a:r>
              <a:rPr lang="en-US" altLang="sr-Latn-RS" sz="1600" smtClean="0">
                <a:latin typeface="Times New Roman" panose="02020603050405020304" pitchFamily="18" charset="0"/>
              </a:rPr>
              <a:t> ,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 kao rezultat množenja dobija </a:t>
            </a:r>
            <a:r>
              <a:rPr lang="en-US" altLang="sr-Latn-RS" sz="1600" smtClean="0">
                <a:latin typeface="Times New Roman" panose="02020603050405020304" pitchFamily="18" charset="0"/>
              </a:rPr>
              <a:t>se 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matrica čije su komponente proizvod komponenti polaznih matrica</a:t>
            </a:r>
            <a:r>
              <a:rPr lang="en-US" altLang="sr-Latn-RS" sz="1600" smtClean="0">
                <a:latin typeface="Times New Roman" panose="02020603050405020304" pitchFamily="18" charset="0"/>
              </a:rPr>
              <a:t> na 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odgovarajućem mestu.</a:t>
            </a:r>
            <a:endParaRPr lang="en-US" altLang="sr-Latn-RS" sz="1600" smtClean="0">
              <a:latin typeface="Times New Roman" panose="02020603050405020304" pitchFamily="18" charset="0"/>
            </a:endParaRPr>
          </a:p>
          <a:p>
            <a:pPr algn="just" eaLnBrk="1" hangingPunct="1"/>
            <a:endParaRPr lang="en-US" altLang="sr-Latn-RS" sz="80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b="1" i="1" smtClean="0">
                <a:latin typeface="Times New Roman" panose="02020603050405020304" pitchFamily="18" charset="0"/>
              </a:rPr>
              <a:t>Transpose [m]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    </a:t>
            </a:r>
            <a:r>
              <a:rPr lang="en-US" altLang="sr-Latn-RS" sz="1600" i="1" smtClean="0">
                <a:latin typeface="Times New Roman" panose="02020603050405020304" pitchFamily="18" charset="0"/>
              </a:rPr>
              <a:t>		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   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transponovana matrica za matricu 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m</a:t>
            </a:r>
            <a:endParaRPr lang="en-US" altLang="sr-Latn-RS" sz="1600" i="1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800" i="1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b="1" i="1" smtClean="0">
                <a:latin typeface="Times New Roman" panose="02020603050405020304" pitchFamily="18" charset="0"/>
              </a:rPr>
              <a:t>Inverse [m]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    </a:t>
            </a:r>
            <a:r>
              <a:rPr lang="en-US" altLang="sr-Latn-RS" sz="1600" i="1" smtClean="0">
                <a:latin typeface="Times New Roman" panose="02020603050405020304" pitchFamily="18" charset="0"/>
              </a:rPr>
              <a:t>		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  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inverzna matrica za matricu 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m</a:t>
            </a:r>
            <a:endParaRPr lang="en-US" altLang="sr-Latn-RS" sz="1600" i="1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800" i="1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b="1" i="1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b="1" i="1" smtClean="0">
                <a:latin typeface="Times New Roman" panose="02020603050405020304" pitchFamily="18" charset="0"/>
              </a:rPr>
              <a:t>Det[m]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      </a:t>
            </a:r>
            <a:r>
              <a:rPr lang="en-US" altLang="sr-Latn-RS" sz="1600" i="1" smtClean="0">
                <a:latin typeface="Times New Roman" panose="02020603050405020304" pitchFamily="18" charset="0"/>
              </a:rPr>
              <a:t>		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 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determinanta matrice 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m</a:t>
            </a:r>
            <a:endParaRPr lang="en-US" altLang="sr-Latn-RS" sz="1600" i="1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800" i="1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b="1" i="1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b="1" i="1" smtClean="0">
                <a:latin typeface="Times New Roman" panose="02020603050405020304" pitchFamily="18" charset="0"/>
              </a:rPr>
              <a:t>Minors[</a:t>
            </a:r>
            <a:r>
              <a:rPr lang="en-US" altLang="sr-Latn-RS" sz="1600" b="1" i="1" smtClean="0">
                <a:latin typeface="Times New Roman" panose="02020603050405020304" pitchFamily="18" charset="0"/>
              </a:rPr>
              <a:t>m</a:t>
            </a:r>
            <a:r>
              <a:rPr lang="sr-Latn-CS" altLang="sr-Latn-RS" sz="1600" b="1" i="1" smtClean="0">
                <a:latin typeface="Times New Roman" panose="02020603050405020304" pitchFamily="18" charset="0"/>
              </a:rPr>
              <a:t>,   k]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     </a:t>
            </a:r>
            <a:r>
              <a:rPr lang="en-US" altLang="sr-Latn-RS" sz="1600" i="1" smtClean="0">
                <a:latin typeface="Times New Roman" panose="02020603050405020304" pitchFamily="18" charset="0"/>
              </a:rPr>
              <a:t>		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 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matrica</a:t>
            </a:r>
            <a:r>
              <a:rPr lang="en-US" altLang="sr-Latn-RS" sz="1600" smtClean="0">
                <a:latin typeface="Times New Roman" panose="02020603050405020304" pitchFamily="18" charset="0"/>
              </a:rPr>
              <a:t> 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čiji su elementi minori matrice</a:t>
            </a:r>
            <a:r>
              <a:rPr lang="en-US" altLang="sr-Latn-RS" sz="1600" smtClean="0">
                <a:latin typeface="Times New Roman" panose="02020603050405020304" pitchFamily="18" charset="0"/>
              </a:rPr>
              <a:t> </a:t>
            </a:r>
            <a:r>
              <a:rPr lang="en-US" altLang="sr-Latn-RS" sz="1600" i="1" smtClean="0">
                <a:latin typeface="Times New Roman" panose="02020603050405020304" pitchFamily="18" charset="0"/>
              </a:rPr>
              <a:t>m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 reda 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k</a:t>
            </a:r>
            <a:endParaRPr lang="en-US" altLang="sr-Latn-RS" sz="1600" i="1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800" i="1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b="1" i="1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b="1" i="1" smtClean="0">
                <a:latin typeface="Times New Roman" panose="02020603050405020304" pitchFamily="18" charset="0"/>
              </a:rPr>
              <a:t>S</a:t>
            </a:r>
            <a:r>
              <a:rPr lang="en-US" altLang="sr-Latn-RS" sz="1600" b="1" i="1" smtClean="0">
                <a:latin typeface="Times New Roman" panose="02020603050405020304" pitchFamily="18" charset="0"/>
              </a:rPr>
              <a:t>um</a:t>
            </a:r>
            <a:r>
              <a:rPr lang="sr-Latn-CS" altLang="sr-Latn-RS" sz="1600" b="1" i="1" smtClean="0">
                <a:latin typeface="Times New Roman" panose="02020603050405020304" pitchFamily="18" charset="0"/>
              </a:rPr>
              <a:t>[m[[i,   i] ] ,    {i,   Length[m]}]</a:t>
            </a:r>
            <a:r>
              <a:rPr lang="en-US" altLang="sr-Latn-RS" sz="1600" b="1" i="1" smtClean="0">
                <a:latin typeface="Times New Roman" panose="02020603050405020304" pitchFamily="18" charset="0"/>
              </a:rPr>
              <a:t>		 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trag matrice 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m</a:t>
            </a:r>
            <a:endParaRPr lang="en-US" altLang="sr-Latn-RS" sz="1600" i="1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800" i="1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b="1" i="1" smtClean="0">
                <a:latin typeface="Times New Roman" panose="02020603050405020304" pitchFamily="18" charset="0"/>
              </a:rPr>
              <a:t>MatrixPower[m,   n]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       </a:t>
            </a:r>
            <a:r>
              <a:rPr lang="en-US" altLang="sr-Latn-RS" sz="1600" smtClean="0">
                <a:latin typeface="Times New Roman" panose="02020603050405020304" pitchFamily="18" charset="0"/>
              </a:rPr>
              <a:t>	</a:t>
            </a:r>
            <a:r>
              <a:rPr lang="en-US" altLang="sr-Latn-RS" sz="1600" i="1" smtClean="0">
                <a:latin typeface="Times New Roman" panose="02020603050405020304" pitchFamily="18" charset="0"/>
              </a:rPr>
              <a:t>n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-ti stepen matrice 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m</a:t>
            </a:r>
            <a:endParaRPr lang="en-US" altLang="sr-Latn-RS" sz="1600" i="1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800" i="1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b="1" i="1" smtClean="0">
                <a:latin typeface="Times New Roman" panose="02020603050405020304" pitchFamily="18" charset="0"/>
              </a:rPr>
              <a:t>MatrixExp[m]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       </a:t>
            </a:r>
            <a:r>
              <a:rPr lang="en-US" altLang="sr-Latn-RS" sz="1600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smtClean="0">
                <a:latin typeface="Times New Roman" panose="02020603050405020304" pitchFamily="18" charset="0"/>
              </a:rPr>
              <a:t>eksponencijal matrice </a:t>
            </a:r>
            <a:r>
              <a:rPr lang="sr-Latn-CS" altLang="sr-Latn-RS" sz="1600" i="1" smtClean="0">
                <a:latin typeface="Times New Roman" panose="02020603050405020304" pitchFamily="18" charset="0"/>
              </a:rPr>
              <a:t>m</a:t>
            </a:r>
            <a:endParaRPr lang="en-US" altLang="sr-Latn-RS" sz="1600" i="1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528" y="405383"/>
            <a:ext cx="7643192" cy="5903937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Rešavanje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sistema linearnih jednačina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Sistemi linearnih jednačina se mogu rešavati korišćenjem funkcije Solve. Međutim ima slučajeva kada sistem jednačina nastaje nekim izračunavanjima pomoću računara pa nije unapred poznat. Tada je pogodno koristiti funkciju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LinearSolve[m, b],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gde je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matrica sistema, 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poznati vektor. 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Ova funkcija je posebno efikasna kada je sistem jednačina veliki i redak, jer je tada pisanje jednačina dugotrajno, a određivanje inverzne matrice suviše komplikovano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LinearSolve [m,   b]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rešenje sistemajednačina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.x=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b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NullSpace[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     baznih     vektora    koji     zadovoljavaju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jednačinu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m.x =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RowReduce [m]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pojednostavljeni oblik matrice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dobijen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 l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inearnim kombinacijama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vrsta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4338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404812"/>
                <a:ext cx="7283450" cy="5472460"/>
              </a:xfrm>
            </p:spPr>
            <p:txBody>
              <a:bodyPr/>
              <a:lstStyle/>
              <a:p>
                <a:pPr eaLnBrk="1" hangingPunct="1">
                  <a:buFont typeface="Wingdings" panose="05000000000000000000" pitchFamily="2" charset="2"/>
                  <a:buNone/>
                </a:pPr>
                <a:endParaRPr lang="en-U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Primer:</a:t>
                </a: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endParaRPr lang="en-U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Matrica m i vektor b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In[l]:= 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 =   {{1,   -2},    {2,   1}}</a:t>
                </a:r>
                <a:endParaRPr lang="en-US" altLang="sr-Latn-RS" sz="1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      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Out[l]=   {{1,    -2},    {2,    1}}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       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In[2]:=   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   =   {-1,    1} </a:t>
                </a:r>
                <a:endParaRPr lang="en-US" altLang="sr-Latn-RS" sz="1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      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Out[2]=   {-1,    1}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Rešenje sistema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jednačina    </a:t>
                </a:r>
                <a:r>
                  <a:rPr lang="en-US" altLang="sr-Latn-RS" sz="1800" i="1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m.x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=b:</a:t>
                </a: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endParaRPr lang="en-U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 	       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In[3]:= 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LinearSolve [m,   b]</a:t>
                </a:r>
                <a:endParaRPr lang="en-US" altLang="sr-Latn-RS" sz="1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        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Out[3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]=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altLang="sr-Latn-RS" sz="22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altLang="sr-Latn-RS" sz="22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den>
                        </m:f>
                        <m:r>
                          <a:rPr lang="en-US" altLang="sr-Latn-RS" sz="22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 </m:t>
                        </m:r>
                        <m:f>
                          <m:fPr>
                            <m:ctrlP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fPr>
                          <m:num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3</m:t>
                            </m:r>
                          </m:num>
                          <m:den>
                            <m:r>
                              <a:rPr lang="en-US" altLang="sr-Latn-RS" sz="22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5</m:t>
                            </m:r>
                          </m:den>
                        </m:f>
                      </m:e>
                    </m:d>
                  </m:oMath>
                </a14:m>
                <a:endParaRPr lang="en-US" altLang="sr-Latn-RS" sz="22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4338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404812"/>
                <a:ext cx="7283450" cy="5472460"/>
              </a:xfrm>
              <a:blipFill rotWithShape="0">
                <a:blip r:embed="rId2"/>
                <a:stretch>
                  <a:fillRect l="-669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-27384"/>
            <a:ext cx="7543800" cy="858837"/>
          </a:xfrm>
        </p:spPr>
        <p:txBody>
          <a:bodyPr/>
          <a:lstStyle/>
          <a:p>
            <a:pPr eaLnBrk="1" hangingPunct="1"/>
            <a:r>
              <a:rPr lang="sr-Latn-CS" altLang="sr-Latn-RS" sz="2000" i="1" dirty="0" smtClean="0">
                <a:latin typeface="Times New Roman" panose="02020603050405020304" pitchFamily="18" charset="0"/>
              </a:rPr>
              <a:t>Karakteristični koreni i vektori</a:t>
            </a:r>
            <a:endParaRPr lang="en-US" altLang="sr-Latn-RS" sz="2000" i="1" dirty="0" smtClean="0">
              <a:latin typeface="Times New Roman" panose="02020603050405020304" pitchFamily="18" charset="0"/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536" y="1052736"/>
            <a:ext cx="7543800" cy="5544616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Određivanje karakterističnih korena i karakterističnih vektora je veoma značajno u linearnoj algebri i numeričkoj analizi.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Ovaj problem se ne može tačno rešiti za matrice čija je dimenzija veća od četiri, osim u retkim specijalnim slučajevima. 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roblem određivanja karakterističnih korena i vektora nije jednostavan, pa su ugrađene funkcije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Mathematica-e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veoma značajne.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 eaLnBrk="1" hangingPunct="1">
              <a:lnSpc>
                <a:spcPct val="90000"/>
              </a:lnSpc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Eigenvalues[m]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karakteristični koreni matrice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Eigenvectors[m]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karakteristični vektori matrice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Eigensystem[m]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lista oblika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{karakt. koren, karakt.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</a:t>
            </a:r>
            <a:r>
              <a:rPr lang="en-US" altLang="sr-Latn-R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ektor</a:t>
            </a:r>
            <a:r>
              <a:rPr lang="en-US" altLang="sr-Latn-R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Ako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je m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kvadratna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matrica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reda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n,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tada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svaki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nenula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vektor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koji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zadovoljava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uslov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ematica1" panose="05000502060100000001" pitchFamily="2" charset="2"/>
              </a:rPr>
              <a:t> ,  mx=x 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Mathematica1" panose="05000502060100000001" pitchFamily="2" charset="2"/>
              </a:rPr>
              <a:t>nazivamo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ematica1" panose="05000502060100000001" pitchFamily="2" charset="2"/>
              </a:rPr>
              <a:t>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Mathematica1" panose="05000502060100000001" pitchFamily="2" charset="2"/>
              </a:rPr>
              <a:t>sopstvenim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ematica1" panose="05000502060100000001" pitchFamily="2" charset="2"/>
              </a:rPr>
              <a:t>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Mathematica1" panose="05000502060100000001" pitchFamily="2" charset="2"/>
              </a:rPr>
              <a:t>vektorom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ematica1" panose="05000502060100000001" pitchFamily="2" charset="2"/>
              </a:rPr>
              <a:t>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Mathematica1" panose="05000502060100000001" pitchFamily="2" charset="2"/>
              </a:rPr>
              <a:t>matrice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ematica1" panose="05000502060100000001" pitchFamily="2" charset="2"/>
              </a:rPr>
              <a:t> m, a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Mathematica1" panose="05000502060100000001" pitchFamily="2" charset="2"/>
              </a:rPr>
              <a:t>skalar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ematica1" panose="05000502060100000001" pitchFamily="2" charset="2"/>
              </a:rPr>
              <a:t> 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Mathematica1" panose="05000502060100000001" pitchFamily="2" charset="2"/>
              </a:rPr>
              <a:t>sopstvenom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ematica1" panose="05000502060100000001" pitchFamily="2" charset="2"/>
              </a:rPr>
              <a:t>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  <a:sym typeface="Mathematica1" panose="05000502060100000001" pitchFamily="2" charset="2"/>
              </a:rPr>
              <a:t>vredno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Mathematica1" panose="05000502060100000001" pitchFamily="2" charset="2"/>
              </a:rPr>
              <a:t>šću matrice m.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  <a:sym typeface="Mathematica1" panose="05000502060100000001" pitchFamily="2" charset="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6386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655216"/>
                <a:ext cx="7210425" cy="5726112"/>
              </a:xfrm>
            </p:spPr>
            <p:txBody>
              <a:bodyPr/>
              <a:lstStyle/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Primer</a:t>
                </a: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endParaRPr lang="sr-Latn-C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In[l]:=   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  =   {{4,    -1,   0</a:t>
                </a:r>
                <a:r>
                  <a:rPr lang="en-U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   {-1,    4,    -1</a:t>
                </a:r>
                <a:r>
                  <a:rPr lang="en-U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{0,    -1.   4}}</a:t>
                </a: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Out[l]=   {{4,    -1,    0},   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{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-1,    4,    -1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 {0,    -1,    4}}</a:t>
                </a: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endParaRPr lang="sr-Latn-C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endParaRPr lang="sr-Latn-C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In[2]:=  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Eigenvalues[a]</a:t>
                </a:r>
                <a:endParaRPr lang="en-US" altLang="sr-Latn-RS" sz="1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Out[2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]=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4+</m:t>
                        </m:r>
                        <m:rad>
                          <m:radPr>
                            <m:degHide m:val="on"/>
                            <m:ctrlP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rad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 4, 4−</m:t>
                        </m:r>
                        <m:rad>
                          <m:radPr>
                            <m:degHide m:val="on"/>
                            <m:ctrlP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2</m:t>
                            </m:r>
                          </m:e>
                        </m:rad>
                      </m:e>
                    </m:d>
                  </m:oMath>
                </a14:m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In[3]:=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Eigenvectors[a]</a:t>
                </a:r>
                <a:endParaRPr lang="en-US" altLang="sr-Latn-RS" sz="1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eaLnBrk="1" hangingPunct="1"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 Out[3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]=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altLang="sr-Latn-RS" sz="180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d>
                          <m:dPr>
                            <m:begChr m:val="{"/>
                            <m:endChr m:val="}"/>
                            <m:ctrlPr>
                              <a:rPr lang="en-US" altLang="sr-Latn-RS" sz="180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1, −</m:t>
                            </m:r>
                            <m:rad>
                              <m:radPr>
                                <m:degHide m:val="on"/>
                                <m:ctrlP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e>
                            </m:rad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 1</m:t>
                            </m:r>
                          </m:e>
                        </m:d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−1, 0, 1</m:t>
                            </m:r>
                          </m:e>
                        </m:d>
                        <m:r>
                          <a:rPr lang="en-US" altLang="sr-Latn-RS" sz="18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, </m:t>
                        </m:r>
                        <m:d>
                          <m:dPr>
                            <m:begChr m:val="{"/>
                            <m:endChr m:val="}"/>
                            <m:ctrlP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1, </m:t>
                            </m:r>
                            <m:rad>
                              <m:radPr>
                                <m:degHide m:val="on"/>
                                <m:ctrlP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n-US" altLang="sr-Latn-RS" sz="18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e>
                            </m:rad>
                            <m:r>
                              <a:rPr lang="en-US" altLang="sr-Latn-RS" sz="18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, 1</m:t>
                            </m:r>
                          </m:e>
                        </m:d>
                      </m:e>
                    </m:d>
                  </m:oMath>
                </a14:m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16386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655216"/>
                <a:ext cx="7210425" cy="5726112"/>
              </a:xfrm>
              <a:blipFill rotWithShape="0">
                <a:blip r:embed="rId2"/>
                <a:stretch>
                  <a:fillRect t="-532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098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457200" y="475828"/>
                <a:ext cx="7715200" cy="5905500"/>
              </a:xfrm>
            </p:spPr>
            <p:txBody>
              <a:bodyPr/>
              <a:lstStyle/>
              <a:p>
                <a:pPr algn="just" eaLnBrk="1" hangingPunct="1">
                  <a:lnSpc>
                    <a:spcPct val="90000"/>
                  </a:lnSpc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kod fitovanja i kod interpolacije se koriste liste podataka.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Primer1:</a:t>
                </a: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In[l]:=  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prosti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  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{2,   3,   5,   7,   11}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0ut[l]=   {2,   3,   5,   7,   11}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In[2]:=   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InterpolatingPol</a:t>
                </a:r>
                <a:r>
                  <a:rPr lang="en-U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y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nomial</a:t>
                </a:r>
                <a:r>
                  <a:rPr lang="en-U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[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prosti,   x]</a:t>
                </a:r>
                <a:endParaRPr lang="en-US" altLang="sr-Latn-RS" sz="1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0ut[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]=</a:t>
                </a:r>
                <a14:m>
                  <m:oMath xmlns:m="http://schemas.openxmlformats.org/officeDocument/2006/math">
                    <m:r>
                      <a:rPr lang="en-US" altLang="sr-Latn-RS" sz="1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2+</m:t>
                    </m:r>
                    <m:d>
                      <m:dPr>
                        <m:ctrlPr>
                          <a:rPr lang="en-US" altLang="sr-Latn-RS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sr-Latn-RS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1+</m:t>
                        </m:r>
                        <m:d>
                          <m:dPr>
                            <m:ctrlPr>
                              <a:rPr lang="en-US" altLang="sr-Latn-RS" sz="16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altLang="sr-Latn-RS" sz="16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altLang="sr-Latn-RS" sz="16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1</m:t>
                                </m:r>
                              </m:num>
                              <m:den>
                                <m:r>
                                  <a:rPr lang="en-US" altLang="sr-Latn-RS" sz="16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2</m:t>
                                </m:r>
                              </m:den>
                            </m:f>
                            <m:r>
                              <a:rPr lang="en-US" altLang="sr-Latn-RS" sz="16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+</m:t>
                            </m:r>
                            <m:d>
                              <m:dPr>
                                <m:ctrlPr>
                                  <a:rPr lang="en-US" altLang="sr-Latn-RS" sz="16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sr-Latn-RS" sz="16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</m:t>
                                </m:r>
                                <m:f>
                                  <m:fPr>
                                    <m:ctrlPr>
                                      <a:rPr lang="en-US" altLang="sr-Latn-RS" sz="16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sr-Latn-RS" sz="16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altLang="sr-Latn-RS" sz="16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6</m:t>
                                    </m:r>
                                  </m:den>
                                </m:f>
                                <m:r>
                                  <a:rPr lang="en-US" altLang="sr-Latn-RS" sz="16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+</m:t>
                                </m:r>
                                <m:f>
                                  <m:fPr>
                                    <m:ctrlPr>
                                      <a:rPr lang="en-US" altLang="sr-Latn-RS" sz="16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altLang="sr-Latn-RS" sz="16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1</m:t>
                                    </m:r>
                                  </m:num>
                                  <m:den>
                                    <m:r>
                                      <a:rPr lang="en-US" altLang="sr-Latn-RS" sz="16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8</m:t>
                                    </m:r>
                                  </m:den>
                                </m:f>
                                <m:d>
                                  <m:dPr>
                                    <m:ctrlPr>
                                      <a:rPr lang="en-US" altLang="sr-Latn-RS" sz="16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sr-Latn-RS" sz="16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−4+</m:t>
                                    </m:r>
                                    <m:r>
                                      <a:rPr lang="en-US" altLang="sr-Latn-RS" sz="1600" b="0" i="1" smtClean="0"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𝑥</m:t>
                                    </m:r>
                                  </m:e>
                                </m:d>
                              </m:e>
                            </m:d>
                            <m:d>
                              <m:dPr>
                                <m:ctrlPr>
                                  <a:rPr lang="en-US" altLang="sr-Latn-RS" sz="16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sr-Latn-RS" sz="16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−3+</m:t>
                                </m:r>
                                <m:r>
                                  <a:rPr lang="en-US" altLang="sr-Latn-RS" sz="16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  <m:d>
                          <m:dPr>
                            <m:ctrlPr>
                              <a:rPr lang="en-US" altLang="sr-Latn-RS" sz="16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sr-Latn-RS" sz="16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−2+</m:t>
                            </m:r>
                            <m:r>
                              <a:rPr lang="en-US" altLang="sr-Latn-RS" sz="16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d>
                      <m:dPr>
                        <m:ctrlPr>
                          <a:rPr lang="en-US" altLang="sr-Latn-RS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sr-Latn-RS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−1+</m:t>
                        </m:r>
                        <m:r>
                          <a:rPr lang="en-US" altLang="sr-Latn-RS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altLang="sr-Latn-R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Primer2:</a:t>
                </a: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endParaRPr lang="en-U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In[3]:=   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   =   {{.1,   2}, {.2,    6</a:t>
                </a:r>
                <a:r>
                  <a:rPr lang="en-U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}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,</a:t>
                </a:r>
                <a:r>
                  <a:rPr lang="en-U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{.3,   9}, {.4,   2}}</a:t>
                </a:r>
                <a:endParaRPr lang="en-US" altLang="sr-Latn-RS" sz="1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Out[3]=   {{0.1,    2},    {0.2,    6}, {0.3,    9},    {0.4,    2}}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I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 [ 4 ] : =  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pol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= 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InterpolatingPolynomial [a,   x]</a:t>
                </a:r>
                <a:endParaRPr lang="en-US" altLang="sr-Latn-RS" sz="1800" b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en-U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Out[4</a:t>
                </a: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]=</a:t>
                </a:r>
                <a14:m>
                  <m:oMath xmlns:m="http://schemas.openxmlformats.org/officeDocument/2006/math">
                    <m:r>
                      <a:rPr lang="en-US" altLang="sr-Latn-RS" sz="1600" b="0" i="1" smtClean="0"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2+</m:t>
                    </m:r>
                    <m:d>
                      <m:dPr>
                        <m:ctrlPr>
                          <a:rPr lang="en-US" altLang="sr-Latn-RS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sr-Latn-RS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40.+</m:t>
                        </m:r>
                        <m:d>
                          <m:dPr>
                            <m:ctrlPr>
                              <a:rPr lang="en-US" altLang="sr-Latn-RS" sz="16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sr-Latn-RS" sz="16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−50.−1500.</m:t>
                            </m:r>
                            <m:d>
                              <m:dPr>
                                <m:ctrlPr>
                                  <a:rPr lang="en-US" altLang="sr-Latn-RS" sz="16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sr-Latn-RS" sz="16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−0.3+</m:t>
                                </m:r>
                                <m:r>
                                  <a:rPr lang="en-US" altLang="sr-Latn-RS" sz="1600" b="0" i="1" smtClean="0"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𝑥</m:t>
                                </m:r>
                              </m:e>
                            </m:d>
                          </m:e>
                        </m:d>
                        <m:d>
                          <m:dPr>
                            <m:ctrlPr>
                              <a:rPr lang="en-US" altLang="sr-Latn-RS" sz="16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sr-Latn-RS" sz="16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−0.2+</m:t>
                            </m:r>
                            <m:r>
                              <a:rPr lang="en-US" altLang="sr-Latn-RS" sz="1600" b="0" i="1" smtClean="0"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𝑥</m:t>
                            </m:r>
                          </m:e>
                        </m:d>
                      </m:e>
                    </m:d>
                    <m:d>
                      <m:dPr>
                        <m:ctrlPr>
                          <a:rPr lang="en-US" altLang="sr-Latn-RS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dPr>
                      <m:e>
                        <m:r>
                          <a:rPr lang="en-US" altLang="sr-Latn-RS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−0.1+</m:t>
                        </m:r>
                        <m:r>
                          <a:rPr lang="en-US" altLang="sr-Latn-RS" sz="1600" b="0" i="1" smtClean="0">
                            <a:latin typeface="Cambria Math" panose="02040503050406030204" pitchFamily="18" charset="0"/>
                            <a:cs typeface="Times New Roman" panose="02020603050405020304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altLang="sr-Latn-RS" sz="16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In[5]:=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pol 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/.   </a:t>
                </a:r>
                <a:r>
                  <a:rPr lang="sr-Latn-CS" altLang="sr-Latn-RS" sz="1800" b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x  </a:t>
                </a:r>
                <a:r>
                  <a:rPr lang="sr-Latn-C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-&gt;   .2</a:t>
                </a:r>
                <a:endParaRPr lang="en-US" altLang="sr-Latn-RS" sz="1800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algn="just" eaLnBrk="1" hangingPunct="1">
                  <a:lnSpc>
                    <a:spcPct val="90000"/>
                  </a:lnSpc>
                  <a:buFont typeface="Wingdings" panose="05000000000000000000" pitchFamily="2" charset="2"/>
                  <a:buNone/>
                </a:pPr>
                <a:r>
                  <a:rPr lang="en-US" altLang="sr-Latn-RS" sz="1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Out[6]= 6.			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Vrednost polinoma u tački koja je 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					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navedena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u 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listi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je ta</a:t>
                </a:r>
                <a:r>
                  <a:rPr lang="sr-Latn-CS" altLang="sr-Latn-RS" sz="1800" i="1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čna</a:t>
                </a:r>
                <a:endParaRPr lang="en-US" altLang="sr-Latn-RS" sz="1800" i="1" dirty="0" smtClean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4098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457200" y="475828"/>
                <a:ext cx="7715200" cy="5905500"/>
              </a:xfrm>
              <a:blipFill rotWithShape="0">
                <a:blip r:embed="rId2"/>
                <a:stretch>
                  <a:fillRect l="-632" t="-929" b="-1651"/>
                </a:stretch>
              </a:blipFill>
            </p:spPr>
            <p:txBody>
              <a:bodyPr/>
              <a:lstStyle/>
              <a:p>
                <a:r>
                  <a:rPr lang="sr-Latn-R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04664"/>
            <a:ext cx="7354888" cy="5726112"/>
          </a:xfrm>
        </p:spPr>
        <p:txBody>
          <a:bodyPr/>
          <a:lstStyle/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paragrafu o numeričkom rešavanju diferencijalnih jednačina navedeni su objekti tipa InterpolatingFunction. </a:t>
            </a: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Ovi objekti su vrsta ugrađenih aproksimativnih funkcija,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koji zamenjuju funkcije zadate analitički u slučajevima kada se funkcije ne mogu odrediti ili kada je to iz nekih drugih razloga pogodno. </a:t>
            </a:r>
          </a:p>
          <a:p>
            <a:pPr algn="just" eaLnBrk="1" hangingPunct="1"/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Sadrže vrednosti funkcije koju aproksimiraju i vrednosti izvoda te funkcije u nizu tačaka. 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Aproksimativne funkcije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Interpolation [podaci]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konstrukcija aproksimativne funkcije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aproksimativnim funkcijama mogu se vršiti numeričke operacije i mogu se crtati kao i funkcije zadate analitički.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7354888" cy="5797550"/>
          </a:xfrm>
        </p:spPr>
        <p:txBody>
          <a:bodyPr/>
          <a:lstStyle/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Primer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In[6]:= 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Table[{x,   Exp[x]},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{x,   0,   2,   0.25}]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Out[6]=   {{0,    1}, {0.25,    1.28403},{0.5,    1.64872}, {0.75,    2.117}, {1.,    2.71828},   {1.25,    3.49034}, {1.5,   4.48169},  {1.75,   5.7546}, {2.,   7.38906}}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In[7]:=  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=  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Interpolation[%]</a:t>
            </a:r>
            <a:endParaRPr lang="en-U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[7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]=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InterpolatingFunction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[{{0., 2.}}, &lt; &gt;]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 [ 8 ] : =   </a:t>
            </a:r>
            <a:r>
              <a:rPr lang="sr-Latn-CS" altLang="sr-Latn-RS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 [0.3]</a:t>
            </a:r>
            <a:endParaRPr lang="en-U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Out[8]=   1.34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78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sr-Latn-RS" sz="18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1003300"/>
          </a:xfrm>
        </p:spPr>
        <p:txBody>
          <a:bodyPr/>
          <a:lstStyle/>
          <a:p>
            <a:pPr eaLnBrk="1" hangingPunct="1"/>
            <a:r>
              <a:rPr lang="sr-Latn-CS" altLang="sr-Latn-RS" sz="2000" i="1" dirty="0" smtClean="0">
                <a:latin typeface="Times New Roman" panose="02020603050405020304" pitchFamily="18" charset="0"/>
              </a:rPr>
              <a:t>LINEARNA ALGEBRA</a:t>
            </a:r>
            <a:endParaRPr lang="en-US" altLang="sr-Latn-RS" sz="2000" i="1" dirty="0" smtClean="0">
              <a:latin typeface="Times New Roman" panose="02020603050405020304" pitchFamily="18" charset="0"/>
            </a:endParaRP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7543800" cy="5111750"/>
          </a:xfrm>
        </p:spPr>
        <p:txBody>
          <a:bodyPr/>
          <a:lstStyle/>
          <a:p>
            <a:pPr lvl="1"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Liste i tabele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Liste su najmoćniji i najfleksibilniji objekti 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Mathematica-i. 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Zahvaljujući takvom pristupu mogu se izvoditi operacije sabiranja i množenja sa matricama i vektorima, zatim određivanje inverzne matrice, izračunavanje determinante, karakterističnih korena i vektora i slično.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Formiranje listi i tabela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In[l]:=   {1,   3,    5,   7}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In[2]:= a = {x, x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^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2, x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^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 , aabba}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In[3]:=  D[a,   x]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 se može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diferencirati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In[4]:=  a   /. 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-&gt;   5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Vrednosti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izraza u listi a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x=5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1520" y="333523"/>
            <a:ext cx="7715250" cy="6119813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Liste se mogu koristiti i kao tabele vrednosti. 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Tabele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se mogu generisati na razne načine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j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edan način je eksplicitno navođenje elemenata tabele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 eaLnBrk="1" hangingPunct="1">
              <a:lnSpc>
                <a:spcPct val="90000"/>
              </a:lnSpc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nogo češće se koriste standarni iteratori, odnosno tabela se generiše izračunavanjem nekog izraza za različite vrednosti parametra (iterativne promenljive).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Funkcije za generisanje listi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Range[a,   b,   h]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brojeva iz intervala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[a, b]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korakom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[f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 imax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}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]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vrednosti funkcije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 promenljiva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uzima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vrednosti od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imax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[f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{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imin,   imax}]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ista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vrednosti funkcije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kada promenljiva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uzima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vrednosti od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imin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imax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[f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,{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imin,   imax,   di}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vrednosti funkcije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gde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uzima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    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vrednosti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od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imin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imax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korakom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[f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,{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imin,   imax} ,    {j,  jmin,  jmax},   ...]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    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generisanje višedimenzionalne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tabele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sr-Latn-RS" sz="1800" b="1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TableForm[list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prikazivanje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u obliku tabele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33375"/>
            <a:ext cx="7354888" cy="6119813"/>
          </a:xfrm>
        </p:spPr>
        <p:txBody>
          <a:bodyPr/>
          <a:lstStyle/>
          <a:p>
            <a:pPr algn="just" eaLnBrk="1" hangingPunct="1"/>
            <a:r>
              <a:rPr lang="sr-Latn-CS" altLang="sr-Latn-RS" sz="1600" dirty="0" smtClean="0">
                <a:latin typeface="Times New Roman" panose="02020603050405020304" pitchFamily="18" charset="0"/>
              </a:rPr>
              <a:t>Gotovo sve funkcije ugrađene u 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Mathematica-u, </a:t>
            </a:r>
            <a:r>
              <a:rPr lang="sr-Latn-CS" altLang="sr-Latn-RS" sz="1600" dirty="0" smtClean="0">
                <a:latin typeface="Times New Roman" panose="02020603050405020304" pitchFamily="18" charset="0"/>
              </a:rPr>
              <a:t>primenjene na listu, deluju na svaki element liste posebno. </a:t>
            </a:r>
            <a:endParaRPr lang="en-US" altLang="sr-Latn-RS" sz="1600" dirty="0" smtClean="0">
              <a:latin typeface="Times New Roman" panose="02020603050405020304" pitchFamily="18" charset="0"/>
            </a:endParaRPr>
          </a:p>
          <a:p>
            <a:pPr algn="just" eaLnBrk="1" hangingPunct="1"/>
            <a:endParaRPr lang="en-US" altLang="sr-Latn-RS" sz="800" dirty="0" smtClean="0">
              <a:latin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600" dirty="0" smtClean="0">
                <a:latin typeface="Times New Roman" panose="02020603050405020304" pitchFamily="18" charset="0"/>
              </a:rPr>
              <a:t>Ako korisnik definiše novu funkciju, ta funkcija tretira listu kao jedan objekat, pa se mora posebno naglasiti ako se funkcija primenjuje na svaki element liste pojedinačno.</a:t>
            </a:r>
            <a:endParaRPr lang="en-US" altLang="sr-Latn-RS" sz="1600" dirty="0" smtClean="0">
              <a:latin typeface="Times New Roman" panose="02020603050405020304" pitchFamily="18" charset="0"/>
            </a:endParaRPr>
          </a:p>
          <a:p>
            <a:pPr algn="just" eaLnBrk="1" hangingPunct="1"/>
            <a:endParaRPr lang="en-US" altLang="sr-Latn-RS" sz="800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b="1" dirty="0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b="1" i="1" dirty="0" smtClean="0">
                <a:latin typeface="Times New Roman" panose="02020603050405020304" pitchFamily="18" charset="0"/>
              </a:rPr>
              <a:t>Map</a:t>
            </a:r>
            <a:r>
              <a:rPr lang="en-US" altLang="sr-Latn-RS" sz="1600" b="1" i="1" dirty="0" smtClean="0">
                <a:latin typeface="Times New Roman" panose="02020603050405020304" pitchFamily="18" charset="0"/>
              </a:rPr>
              <a:t>[f,</a:t>
            </a:r>
            <a:r>
              <a:rPr lang="sr-Latn-CS" altLang="sr-Latn-RS" sz="1600" b="1" i="1" dirty="0" smtClean="0">
                <a:latin typeface="Times New Roman" panose="02020603050405020304" pitchFamily="18" charset="0"/>
              </a:rPr>
              <a:t>    {a,   b,   ...}]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       funkcija</a:t>
            </a:r>
            <a:r>
              <a:rPr lang="en-US" altLang="sr-Latn-RS" sz="1600" i="1" dirty="0" smtClean="0">
                <a:latin typeface="Times New Roman" panose="02020603050405020304" pitchFamily="18" charset="0"/>
              </a:rPr>
              <a:t> f 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se primenjuje na svaki element liste</a:t>
            </a:r>
            <a:r>
              <a:rPr lang="en-US" altLang="sr-Latn-RS" sz="1600" i="1" dirty="0" smtClean="0">
                <a:latin typeface="Times New Roman" panose="02020603050405020304" pitchFamily="18" charset="0"/>
              </a:rPr>
              <a:t> 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i dobija</a:t>
            </a:r>
            <a:r>
              <a:rPr lang="en-US" altLang="sr-Latn-RS" sz="1600" i="1" dirty="0" smtClean="0">
                <a:latin typeface="Times New Roman" panose="02020603050405020304" pitchFamily="18" charset="0"/>
              </a:rPr>
              <a:t> 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se </a:t>
            </a:r>
            <a:r>
              <a:rPr lang="en-US" altLang="sr-Latn-RS" sz="1600" i="1" dirty="0" smtClean="0">
                <a:latin typeface="Times New Roman" panose="02020603050405020304" pitchFamily="18" charset="0"/>
              </a:rPr>
              <a:t>		            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lista {</a:t>
            </a:r>
            <a:r>
              <a:rPr lang="en-US" altLang="sr-Latn-RS" sz="1600" i="1" dirty="0" smtClean="0">
                <a:latin typeface="Times New Roman" panose="02020603050405020304" pitchFamily="18" charset="0"/>
              </a:rPr>
              <a:t>f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[a] , f[b] ,   ...}</a:t>
            </a:r>
            <a:endParaRPr lang="en-US" altLang="sr-Latn-RS" sz="1600" i="1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800" i="1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b="1" dirty="0" err="1" smtClean="0">
                <a:latin typeface="Times New Roman" panose="02020603050405020304" pitchFamily="18" charset="0"/>
              </a:rPr>
              <a:t>Neke</a:t>
            </a:r>
            <a:r>
              <a:rPr lang="en-US" altLang="sr-Latn-RS" sz="1600" b="1" dirty="0" smtClean="0">
                <a:latin typeface="Times New Roman" panose="02020603050405020304" pitchFamily="18" charset="0"/>
              </a:rPr>
              <a:t> </a:t>
            </a:r>
            <a:r>
              <a:rPr lang="en-US" altLang="sr-Latn-RS" sz="1600" b="1" dirty="0" err="1" smtClean="0">
                <a:latin typeface="Times New Roman" panose="02020603050405020304" pitchFamily="18" charset="0"/>
              </a:rPr>
              <a:t>operacije</a:t>
            </a:r>
            <a:r>
              <a:rPr lang="en-US" altLang="sr-Latn-RS" sz="1600" b="1" dirty="0" smtClean="0">
                <a:latin typeface="Times New Roman" panose="02020603050405020304" pitchFamily="18" charset="0"/>
              </a:rPr>
              <a:t> </a:t>
            </a:r>
            <a:r>
              <a:rPr lang="en-US" altLang="sr-Latn-RS" sz="1600" b="1" dirty="0" err="1" smtClean="0">
                <a:latin typeface="Times New Roman" panose="02020603050405020304" pitchFamily="18" charset="0"/>
              </a:rPr>
              <a:t>sa</a:t>
            </a:r>
            <a:r>
              <a:rPr lang="en-US" altLang="sr-Latn-RS" sz="1600" b="1" dirty="0" smtClean="0">
                <a:latin typeface="Times New Roman" panose="02020603050405020304" pitchFamily="18" charset="0"/>
              </a:rPr>
              <a:t> </a:t>
            </a:r>
            <a:r>
              <a:rPr lang="en-US" altLang="sr-Latn-RS" sz="1600" b="1" dirty="0" err="1" smtClean="0">
                <a:latin typeface="Times New Roman" panose="02020603050405020304" pitchFamily="18" charset="0"/>
              </a:rPr>
              <a:t>listama</a:t>
            </a:r>
            <a:r>
              <a:rPr lang="en-US" altLang="sr-Latn-RS" sz="1600" b="1" dirty="0" smtClean="0">
                <a:latin typeface="Times New Roman" panose="02020603050405020304" pitchFamily="18" charset="0"/>
              </a:rPr>
              <a:t> (</a:t>
            </a:r>
            <a:r>
              <a:rPr lang="en-US" altLang="sr-Latn-RS" sz="1600" b="1" dirty="0" err="1" smtClean="0">
                <a:latin typeface="Times New Roman" panose="02020603050405020304" pitchFamily="18" charset="0"/>
              </a:rPr>
              <a:t>tabelama</a:t>
            </a:r>
            <a:r>
              <a:rPr lang="en-US" altLang="sr-Latn-RS" sz="1600" b="1" dirty="0" smtClean="0">
                <a:latin typeface="Times New Roman" panose="02020603050405020304" pitchFamily="18" charset="0"/>
              </a:rPr>
              <a:t>):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dirty="0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First [lista]</a:t>
            </a:r>
            <a:r>
              <a:rPr lang="en-US" altLang="sr-Latn-RS" sz="1600" dirty="0" smtClean="0">
                <a:latin typeface="Times New Roman" panose="02020603050405020304" pitchFamily="18" charset="0"/>
              </a:rPr>
              <a:t>			</a:t>
            </a:r>
            <a:r>
              <a:rPr lang="sr-Latn-CS" altLang="sr-Latn-RS" sz="1600" dirty="0" smtClean="0">
                <a:latin typeface="Times New Roman" panose="02020603050405020304" pitchFamily="18" charset="0"/>
              </a:rPr>
              <a:t>prvi element 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liste</a:t>
            </a:r>
            <a:r>
              <a:rPr lang="en-US" altLang="sr-Latn-RS" sz="1600" dirty="0" smtClean="0">
                <a:latin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i="1" dirty="0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Last [lista]</a:t>
            </a:r>
            <a:r>
              <a:rPr lang="en-US" altLang="sr-Latn-RS" sz="1600" dirty="0" smtClean="0">
                <a:latin typeface="Times New Roman" panose="02020603050405020304" pitchFamily="18" charset="0"/>
              </a:rPr>
              <a:t>			</a:t>
            </a:r>
            <a:r>
              <a:rPr lang="sr-Latn-CS" altLang="sr-Latn-RS" sz="1600" dirty="0" smtClean="0">
                <a:latin typeface="Times New Roman" panose="02020603050405020304" pitchFamily="18" charset="0"/>
              </a:rPr>
              <a:t>poslednji element 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liste</a:t>
            </a:r>
            <a:r>
              <a:rPr lang="en-US" altLang="sr-Latn-RS" sz="1600" dirty="0" smtClean="0">
                <a:latin typeface="Times New Roman" panose="02020603050405020304" pitchFamily="18" charset="0"/>
              </a:rPr>
              <a:t>	</a:t>
            </a: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dirty="0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Part [lista,n]   ili   lista [ [n] ]</a:t>
            </a:r>
            <a:r>
              <a:rPr lang="en-US" altLang="sr-Latn-RS" sz="1600" dirty="0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n-</a:t>
            </a:r>
            <a:r>
              <a:rPr lang="en-US" altLang="sr-Latn-RS" sz="1600" i="1" dirty="0" err="1" smtClean="0">
                <a:latin typeface="Times New Roman" panose="02020603050405020304" pitchFamily="18" charset="0"/>
              </a:rPr>
              <a:t>ti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 </a:t>
            </a:r>
            <a:r>
              <a:rPr lang="en-US" altLang="sr-Latn-RS" sz="1600" dirty="0" smtClean="0">
                <a:latin typeface="Times New Roman" panose="02020603050405020304" pitchFamily="18" charset="0"/>
              </a:rPr>
              <a:t>e</a:t>
            </a:r>
            <a:r>
              <a:rPr lang="sr-Latn-CS" altLang="sr-Latn-RS" sz="1600" dirty="0" smtClean="0">
                <a:latin typeface="Times New Roman" panose="02020603050405020304" pitchFamily="18" charset="0"/>
              </a:rPr>
              <a:t>lem</a:t>
            </a:r>
            <a:r>
              <a:rPr lang="en-US" altLang="sr-Latn-RS" sz="1600" dirty="0" smtClean="0">
                <a:latin typeface="Times New Roman" panose="02020603050405020304" pitchFamily="18" charset="0"/>
              </a:rPr>
              <a:t>e</a:t>
            </a:r>
            <a:r>
              <a:rPr lang="sr-Latn-CS" altLang="sr-Latn-RS" sz="1600" dirty="0" smtClean="0">
                <a:latin typeface="Times New Roman" panose="02020603050405020304" pitchFamily="18" charset="0"/>
              </a:rPr>
              <a:t>nt liste</a:t>
            </a:r>
            <a:endParaRPr lang="en-US" altLang="sr-Latn-RS" sz="1600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dirty="0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Insert [lista,   elem,   </a:t>
            </a:r>
            <a:r>
              <a:rPr lang="en-US" altLang="sr-Latn-RS" sz="1600" i="1" dirty="0" err="1" smtClean="0">
                <a:latin typeface="Times New Roman" panose="02020603050405020304" pitchFamily="18" charset="0"/>
              </a:rPr>
              <a:t>i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]</a:t>
            </a:r>
            <a:r>
              <a:rPr lang="sr-Latn-CS" altLang="sr-Latn-RS" sz="1600" dirty="0" smtClean="0">
                <a:latin typeface="Times New Roman" panose="02020603050405020304" pitchFamily="18" charset="0"/>
              </a:rPr>
              <a:t>     </a:t>
            </a:r>
            <a:r>
              <a:rPr lang="en-US" altLang="sr-Latn-RS" sz="1600" dirty="0" smtClean="0">
                <a:latin typeface="Times New Roman" panose="02020603050405020304" pitchFamily="18" charset="0"/>
              </a:rPr>
              <a:t>		</a:t>
            </a:r>
            <a:r>
              <a:rPr lang="sr-Latn-CS" altLang="sr-Latn-RS" sz="1600" dirty="0" smtClean="0">
                <a:latin typeface="Times New Roman" panose="02020603050405020304" pitchFamily="18" charset="0"/>
              </a:rPr>
              <a:t>umetanje 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elem </a:t>
            </a:r>
            <a:r>
              <a:rPr lang="sr-Latn-CS" altLang="sr-Latn-RS" sz="1600" dirty="0" smtClean="0">
                <a:latin typeface="Times New Roman" panose="02020603050405020304" pitchFamily="18" charset="0"/>
              </a:rPr>
              <a:t>na i-to mesto u 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listi</a:t>
            </a:r>
            <a:endParaRPr lang="en-US" altLang="sr-Latn-RS" sz="1600" i="1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dirty="0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Delete [lista,   i]      </a:t>
            </a:r>
            <a:r>
              <a:rPr lang="en-US" altLang="sr-Latn-RS" sz="1600" i="1" dirty="0" smtClean="0">
                <a:latin typeface="Times New Roman" panose="02020603050405020304" pitchFamily="18" charset="0"/>
              </a:rPr>
              <a:t>		</a:t>
            </a:r>
            <a:r>
              <a:rPr lang="sr-Latn-CS" altLang="sr-Latn-RS" sz="1600" dirty="0" smtClean="0">
                <a:latin typeface="Times New Roman" panose="02020603050405020304" pitchFamily="18" charset="0"/>
              </a:rPr>
              <a:t>uklanjanje elementa na </a:t>
            </a:r>
            <a:r>
              <a:rPr lang="en-US" altLang="sr-Latn-RS" sz="1600" dirty="0" err="1" smtClean="0">
                <a:latin typeface="Times New Roman" panose="02020603050405020304" pitchFamily="18" charset="0"/>
              </a:rPr>
              <a:t>i</a:t>
            </a:r>
            <a:r>
              <a:rPr lang="sr-Latn-CS" altLang="sr-Latn-RS" sz="1600" dirty="0" smtClean="0">
                <a:latin typeface="Times New Roman" panose="02020603050405020304" pitchFamily="18" charset="0"/>
              </a:rPr>
              <a:t>-tom mestu u 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listi</a:t>
            </a:r>
            <a:endParaRPr lang="en-US" altLang="sr-Latn-RS" sz="1600" i="1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dirty="0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Sort [lista]     </a:t>
            </a:r>
            <a:r>
              <a:rPr lang="en-US" altLang="sr-Latn-RS" sz="1600" i="1" dirty="0" smtClean="0">
                <a:latin typeface="Times New Roman" panose="02020603050405020304" pitchFamily="18" charset="0"/>
              </a:rPr>
              <a:t>			</a:t>
            </a:r>
            <a:r>
              <a:rPr lang="sr-Latn-CS" altLang="sr-Latn-RS" sz="1600" dirty="0" smtClean="0">
                <a:latin typeface="Times New Roman" panose="02020603050405020304" pitchFamily="18" charset="0"/>
              </a:rPr>
              <a:t>sortiranje elemenata 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liste</a:t>
            </a:r>
            <a:endParaRPr lang="en-US" altLang="sr-Latn-RS" sz="1600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dirty="0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Union [lista]      </a:t>
            </a:r>
            <a:r>
              <a:rPr lang="en-US" altLang="sr-Latn-RS" sz="1600" i="1" dirty="0" smtClean="0">
                <a:latin typeface="Times New Roman" panose="02020603050405020304" pitchFamily="18" charset="0"/>
              </a:rPr>
              <a:t>			</a:t>
            </a:r>
            <a:r>
              <a:rPr lang="sr-Latn-CS" altLang="sr-Latn-RS" sz="1600" dirty="0" smtClean="0">
                <a:latin typeface="Times New Roman" panose="02020603050405020304" pitchFamily="18" charset="0"/>
              </a:rPr>
              <a:t>sortiranje elemenata, uklanjanje duplikata</a:t>
            </a:r>
            <a:endParaRPr lang="en-US" altLang="sr-Latn-RS" sz="1600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dirty="0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Reverse [lista]       </a:t>
            </a:r>
            <a:r>
              <a:rPr lang="en-US" altLang="sr-Latn-RS" sz="1600" i="1" dirty="0" smtClean="0">
                <a:latin typeface="Times New Roman" panose="02020603050405020304" pitchFamily="18" charset="0"/>
              </a:rPr>
              <a:t>		</a:t>
            </a:r>
            <a:r>
              <a:rPr lang="sr-Latn-CS" altLang="sr-Latn-RS" sz="1600" dirty="0" smtClean="0">
                <a:latin typeface="Times New Roman" panose="02020603050405020304" pitchFamily="18" charset="0"/>
              </a:rPr>
              <a:t>obrnuti redosled elemenata 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liste</a:t>
            </a:r>
            <a:endParaRPr lang="en-US" altLang="sr-Latn-RS" sz="1600" i="1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i="1" dirty="0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Union[ lista</a:t>
            </a:r>
            <a:r>
              <a:rPr lang="en-US" altLang="sr-Latn-RS" sz="1600" i="1" dirty="0" smtClean="0">
                <a:latin typeface="Times New Roman" panose="02020603050405020304" pitchFamily="18" charset="0"/>
              </a:rPr>
              <a:t>1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,   lista2,</a:t>
            </a:r>
            <a:r>
              <a:rPr lang="en-US" altLang="sr-Latn-RS" sz="1600" i="1" dirty="0" smtClean="0">
                <a:latin typeface="Times New Roman" panose="02020603050405020304" pitchFamily="18" charset="0"/>
              </a:rPr>
              <a:t>…]		</a:t>
            </a:r>
            <a:r>
              <a:rPr lang="en-US" altLang="sr-Latn-RS" sz="1600" dirty="0" err="1" smtClean="0">
                <a:latin typeface="Times New Roman" panose="02020603050405020304" pitchFamily="18" charset="0"/>
              </a:rPr>
              <a:t>unija</a:t>
            </a:r>
            <a:r>
              <a:rPr lang="en-US" altLang="sr-Latn-RS" sz="1600" dirty="0" smtClean="0">
                <a:latin typeface="Times New Roman" panose="02020603050405020304" pitchFamily="18" charset="0"/>
              </a:rPr>
              <a:t> vi</a:t>
            </a:r>
            <a:r>
              <a:rPr lang="sr-Latn-CS" altLang="sr-Latn-RS" sz="1600" dirty="0" smtClean="0">
                <a:latin typeface="Times New Roman" panose="02020603050405020304" pitchFamily="18" charset="0"/>
              </a:rPr>
              <a:t>še </a:t>
            </a:r>
            <a:r>
              <a:rPr lang="en-US" altLang="sr-Latn-RS" sz="1600" dirty="0" smtClean="0">
                <a:latin typeface="Times New Roman" panose="02020603050405020304" pitchFamily="18" charset="0"/>
              </a:rPr>
              <a:t> </a:t>
            </a:r>
            <a:r>
              <a:rPr lang="en-US" altLang="sr-Latn-RS" sz="1600" dirty="0" err="1" smtClean="0">
                <a:latin typeface="Times New Roman" panose="02020603050405020304" pitchFamily="18" charset="0"/>
              </a:rPr>
              <a:t>lista</a:t>
            </a:r>
            <a:endParaRPr lang="en-US" altLang="sr-Latn-RS" dirty="0" smtClean="0"/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dirty="0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Intersection [listaj,lista2,  ...]</a:t>
            </a:r>
            <a:r>
              <a:rPr lang="en-US" altLang="sr-Latn-RS" sz="1600" i="1" dirty="0" smtClean="0">
                <a:latin typeface="Times New Roman" panose="02020603050405020304" pitchFamily="18" charset="0"/>
              </a:rPr>
              <a:t>	</a:t>
            </a:r>
            <a:r>
              <a:rPr lang="en-US" altLang="sr-Latn-RS" sz="1600" dirty="0" err="1" smtClean="0">
                <a:latin typeface="Times New Roman" panose="02020603050405020304" pitchFamily="18" charset="0"/>
              </a:rPr>
              <a:t>presek</a:t>
            </a:r>
            <a:r>
              <a:rPr lang="en-US" altLang="sr-Latn-RS" sz="1600" dirty="0" smtClean="0">
                <a:latin typeface="Times New Roman" panose="02020603050405020304" pitchFamily="18" charset="0"/>
              </a:rPr>
              <a:t> vi</a:t>
            </a:r>
            <a:r>
              <a:rPr lang="sr-Latn-CS" altLang="sr-Latn-RS" sz="1600" dirty="0" smtClean="0">
                <a:latin typeface="Times New Roman" panose="02020603050405020304" pitchFamily="18" charset="0"/>
              </a:rPr>
              <a:t>še </a:t>
            </a:r>
            <a:r>
              <a:rPr lang="en-US" altLang="sr-Latn-RS" sz="1600" dirty="0" smtClean="0">
                <a:latin typeface="Times New Roman" panose="02020603050405020304" pitchFamily="18" charset="0"/>
              </a:rPr>
              <a:t> </a:t>
            </a:r>
            <a:r>
              <a:rPr lang="en-US" altLang="sr-Latn-RS" sz="1600" dirty="0" err="1" smtClean="0">
                <a:latin typeface="Times New Roman" panose="02020603050405020304" pitchFamily="18" charset="0"/>
              </a:rPr>
              <a:t>lista</a:t>
            </a:r>
            <a:endParaRPr lang="en-US" altLang="sr-Latn-RS" sz="1600" dirty="0" smtClean="0">
              <a:latin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600" i="1" dirty="0" smtClean="0">
                <a:latin typeface="Times New Roman" panose="02020603050405020304" pitchFamily="18" charset="0"/>
              </a:rPr>
              <a:t>	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Complement [universal</a:t>
            </a:r>
            <a:r>
              <a:rPr lang="en-US" altLang="sr-Latn-RS" sz="1600" i="1" dirty="0" smtClean="0">
                <a:latin typeface="Times New Roman" panose="02020603050405020304" pitchFamily="18" charset="0"/>
              </a:rPr>
              <a:t>,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 lista</a:t>
            </a:r>
            <a:r>
              <a:rPr lang="en-US" altLang="sr-Latn-RS" sz="1600" i="1" dirty="0" smtClean="0">
                <a:latin typeface="Times New Roman" panose="02020603050405020304" pitchFamily="18" charset="0"/>
              </a:rPr>
              <a:t>1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, lista2,</a:t>
            </a:r>
            <a:r>
              <a:rPr lang="en-US" altLang="sr-Latn-RS" sz="1600" i="1" dirty="0" smtClean="0">
                <a:latin typeface="Times New Roman" panose="02020603050405020304" pitchFamily="18" charset="0"/>
              </a:rPr>
              <a:t>…] </a:t>
            </a:r>
            <a:r>
              <a:rPr lang="sr-Latn-CS" altLang="sr-Latn-RS" sz="1600" dirty="0" smtClean="0">
                <a:latin typeface="Times New Roman" panose="02020603050405020304" pitchFamily="18" charset="0"/>
              </a:rPr>
              <a:t>lista elemenata koji su u listi 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universal </a:t>
            </a:r>
            <a:r>
              <a:rPr lang="sr-Latn-CS" altLang="sr-Latn-RS" sz="1600" dirty="0" smtClean="0">
                <a:latin typeface="Times New Roman" panose="02020603050405020304" pitchFamily="18" charset="0"/>
              </a:rPr>
              <a:t>ali </a:t>
            </a:r>
            <a:r>
              <a:rPr lang="en-US" altLang="sr-Latn-RS" sz="1600" dirty="0" smtClean="0">
                <a:latin typeface="Times New Roman" panose="02020603050405020304" pitchFamily="18" charset="0"/>
              </a:rPr>
              <a:t>				</a:t>
            </a:r>
            <a:r>
              <a:rPr lang="sr-Latn-CS" altLang="sr-Latn-RS" sz="1600" dirty="0" smtClean="0">
                <a:latin typeface="Times New Roman" panose="02020603050405020304" pitchFamily="18" charset="0"/>
              </a:rPr>
              <a:t>nisu</a:t>
            </a:r>
            <a:r>
              <a:rPr lang="en-US" altLang="sr-Latn-RS" sz="1600" dirty="0" smtClean="0">
                <a:latin typeface="Times New Roman" panose="02020603050405020304" pitchFamily="18" charset="0"/>
              </a:rPr>
              <a:t> </a:t>
            </a:r>
            <a:r>
              <a:rPr lang="sr-Latn-CS" altLang="sr-Latn-RS" sz="1600" dirty="0" smtClean="0">
                <a:latin typeface="Times New Roman" panose="02020603050405020304" pitchFamily="18" charset="0"/>
              </a:rPr>
              <a:t>ni u jednoj od 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lista</a:t>
            </a:r>
            <a:r>
              <a:rPr lang="en-US" altLang="sr-Latn-RS" sz="1600" i="1" dirty="0" smtClean="0">
                <a:latin typeface="Times New Roman" panose="02020603050405020304" pitchFamily="18" charset="0"/>
              </a:rPr>
              <a:t>1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,</a:t>
            </a:r>
            <a:r>
              <a:rPr lang="en-US" altLang="sr-Latn-RS" sz="1600" i="1" dirty="0" smtClean="0">
                <a:latin typeface="Times New Roman" panose="02020603050405020304" pitchFamily="18" charset="0"/>
              </a:rPr>
              <a:t> lista2,</a:t>
            </a:r>
            <a:r>
              <a:rPr lang="sr-Latn-CS" altLang="sr-Latn-RS" sz="1600" i="1" dirty="0" smtClean="0">
                <a:latin typeface="Times New Roman" panose="02020603050405020304" pitchFamily="18" charset="0"/>
              </a:rPr>
              <a:t>...</a:t>
            </a:r>
            <a:endParaRPr lang="en-US" altLang="sr-Latn-RS" sz="1600" i="1" dirty="0" smtClean="0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785812"/>
          </a:xfrm>
        </p:spPr>
        <p:txBody>
          <a:bodyPr/>
          <a:lstStyle/>
          <a:p>
            <a:pPr eaLnBrk="1" hangingPunct="1"/>
            <a:r>
              <a:rPr lang="sr-Latn-CS" altLang="sr-Latn-RS" sz="2000" b="0" i="1" smtClean="0">
                <a:latin typeface="Times New Roman" panose="02020603050405020304" pitchFamily="18" charset="0"/>
              </a:rPr>
              <a:t>Generisanje vektora i matrica</a:t>
            </a:r>
            <a:endParaRPr lang="en-US" altLang="sr-Latn-RS" sz="2000" b="0" i="1" smtClean="0">
              <a:latin typeface="Times New Roman" panose="02020603050405020304" pitchFamily="18" charset="0"/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752"/>
            <a:ext cx="7543800" cy="5184576"/>
          </a:xfrm>
        </p:spPr>
        <p:txBody>
          <a:bodyPr/>
          <a:lstStyle/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Vektor u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Mathematica-i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predstavlja jednodimenzionu listu skalara, a matrica dvodimenzionu listu koja se sastoji od vektora. 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Generišu se pomoću funkcija Table i Array. 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Table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[f,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{i,   m},   {j,   n}]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enerisanje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matrice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dimenzija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x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gde je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funkcija od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i,j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koja daje vrednosti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	     o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dgovarajućih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elemenata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Array[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{m,   n}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	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generisanje matrice sa elementima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f[</a:t>
            </a:r>
            <a:r>
              <a:rPr lang="en-US" altLang="sr-Latn-RS" sz="18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j]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	 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mestu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i,j)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dimenzije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 x n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DiagonalMatrix [lista]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generisanje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dijagonalne matrice sa elementima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dijagonali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 eaLnBrk="1" hangingPunct="1">
              <a:buFont typeface="Wingdings" panose="05000000000000000000" pitchFamily="2" charset="2"/>
              <a:buNone/>
            </a:pP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IdentityMatrix[n]     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generisanje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jedinične matrice reda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49274"/>
            <a:ext cx="7499176" cy="5904061"/>
          </a:xfrm>
        </p:spPr>
        <p:txBody>
          <a:bodyPr/>
          <a:lstStyle/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Vektori i matrice se predstavljaju kao liste, a sve što nije lista se tretira kao skalar.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Svaka jednodimenziona lista je vektor, a da bi neka dvodimenziona lista bila matrica potrebno je da ima isti broj elemenata u svakoj podlisti (podliste predstavljaju vrste matrice)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/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Funkcije za ispitivanje strukture vektora i matrica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 eaLnBrk="1" hangingPunct="1"/>
            <a:endParaRPr lang="en-US" altLang="sr-Latn-RS" sz="18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VectorQ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altLang="sr-Latn-RS" sz="18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čka funkcija koja testira da li je izraz vektor</a:t>
            </a:r>
          </a:p>
          <a:p>
            <a:pPr algn="just"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MatrixQ [izraz]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logička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funkcija koja testira da li je 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izraz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matrica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Length</a:t>
            </a:r>
            <a:r>
              <a:rPr lang="en-U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[</a:t>
            </a:r>
            <a:r>
              <a:rPr lang="en-US" altLang="sr-Latn-RS" sz="18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lista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broj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elemenata liste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endParaRPr lang="sr-Latn-C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Dimensions [izraz]</a:t>
            </a:r>
            <a:r>
              <a:rPr lang="sr-Latn-C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altLang="sr-Latn-RS" sz="18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lista </a:t>
            </a:r>
            <a:r>
              <a:rPr lang="sr-Latn-CS" altLang="sr-Latn-RS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dimenzija vektora ili matrice</a:t>
            </a:r>
            <a:endParaRPr lang="en-US" altLang="sr-Latn-RS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Network">
  <a:themeElements>
    <a:clrScheme name="Network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Netwo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None/>
          <a:tabLst/>
          <a:defRPr kumimoji="0" lang="en-US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l" defTabSz="914400" rtl="0" eaLnBrk="1" fontAlgn="base" latinLnBrk="0" hangingPunct="1">
          <a:lnSpc>
            <a:spcPct val="90000"/>
          </a:lnSpc>
          <a:spcBef>
            <a:spcPct val="20000"/>
          </a:spcBef>
          <a:spcAft>
            <a:spcPct val="0"/>
          </a:spcAft>
          <a:buClr>
            <a:schemeClr val="tx2"/>
          </a:buClr>
          <a:buSzPct val="70000"/>
          <a:buFont typeface="Wingdings" pitchFamily="2" charset="2"/>
          <a:buNone/>
          <a:tabLst/>
          <a:defRPr kumimoji="0" lang="en-US" sz="1600" b="0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Network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Network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Network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1559</TotalTime>
  <Words>549</Words>
  <Application>Microsoft Office PowerPoint</Application>
  <PresentationFormat>On-screen Show (4:3)</PresentationFormat>
  <Paragraphs>205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Times New Roman</vt:lpstr>
      <vt:lpstr>Wingdings</vt:lpstr>
      <vt:lpstr>Arial</vt:lpstr>
      <vt:lpstr>Calibri</vt:lpstr>
      <vt:lpstr>Mathematica1</vt:lpstr>
      <vt:lpstr>Network</vt:lpstr>
      <vt:lpstr>Interpolacija i aproksimativne funkcije  vežbe br.5</vt:lpstr>
      <vt:lpstr>PowerPoint Presentation</vt:lpstr>
      <vt:lpstr>PowerPoint Presentation</vt:lpstr>
      <vt:lpstr>PowerPoint Presentation</vt:lpstr>
      <vt:lpstr>LINEARNA ALGEBRA</vt:lpstr>
      <vt:lpstr>PowerPoint Presentation</vt:lpstr>
      <vt:lpstr>PowerPoint Presentation</vt:lpstr>
      <vt:lpstr>Generisanje vektora i matrica</vt:lpstr>
      <vt:lpstr>PowerPoint Presentation</vt:lpstr>
      <vt:lpstr>Osnovne matrične operacije</vt:lpstr>
      <vt:lpstr>PowerPoint Presentation</vt:lpstr>
      <vt:lpstr>PowerPoint Presentation</vt:lpstr>
      <vt:lpstr>Karakteristični koreni i vektori</vt:lpstr>
      <vt:lpstr>PowerPoint Presentation</vt:lpstr>
    </vt:vector>
  </TitlesOfParts>
  <Company>PMF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Mathematica</dc:title>
  <dc:creator>sqldev</dc:creator>
  <cp:lastModifiedBy>Nine</cp:lastModifiedBy>
  <cp:revision>492</cp:revision>
  <dcterms:created xsi:type="dcterms:W3CDTF">2007-11-19T11:31:25Z</dcterms:created>
  <dcterms:modified xsi:type="dcterms:W3CDTF">2017-03-22T19:00:18Z</dcterms:modified>
</cp:coreProperties>
</file>