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311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anose="05000000000000000000" pitchFamily="2" charset="2"/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066"/>
    <a:srgbClr val="F1CCCC"/>
    <a:srgbClr val="FDF9FA"/>
    <a:srgbClr val="FA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55" autoAdjust="0"/>
    <p:restoredTop sz="94660"/>
  </p:normalViewPr>
  <p:slideViewPr>
    <p:cSldViewPr>
      <p:cViewPr varScale="1">
        <p:scale>
          <a:sx n="74" d="100"/>
          <a:sy n="74" d="100"/>
        </p:scale>
        <p:origin x="13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528F9-F38C-41C5-B32E-E297D7B69A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280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3B188A-2372-417F-B77A-E0AA50A362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281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CA97A0-8D40-49A9-826E-4B613B8F6D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141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F08664-A098-4B2F-8D79-F1E5F231F2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711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232E6A-FB87-48D3-A8A8-9917773BED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65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ECB44-F7D0-4B50-8090-2D845882C5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349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18DA2-A8D1-40F8-A7D6-E296127936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297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E051D5-06EE-402C-9DD5-8BC1B95146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2852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0B4CB-D77A-4A4B-A018-2F3E2A6D9C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4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7B665D-141F-4625-AF61-18744D1CB8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13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EB919-740A-496A-8B64-9E339F4C49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78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Arial" panose="020B0604020202020204" pitchFamily="34" charset="0"/>
              </a:defRPr>
            </a:lvl1pPr>
          </a:lstStyle>
          <a:p>
            <a:fld id="{4A66DEF4-10C6-4252-B148-6790BCBCE093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32777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8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9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0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1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2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3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4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5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6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7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8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9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0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1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2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3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4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5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6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7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8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9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0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1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2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3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4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5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6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7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85812"/>
          </a:xfrm>
        </p:spPr>
        <p:txBody>
          <a:bodyPr/>
          <a:lstStyle/>
          <a:p>
            <a:pPr eaLnBrk="1" hangingPunct="1"/>
            <a:r>
              <a:rPr lang="sr-Latn-CS" altLang="sr-Latn-RS" sz="2000" i="1" dirty="0" smtClean="0">
                <a:latin typeface="Times New Roman" panose="02020603050405020304" pitchFamily="18" charset="0"/>
              </a:rPr>
              <a:t>Interpolacija i aproksimativne funkcije		vežbe </a:t>
            </a:r>
            <a:r>
              <a:rPr lang="en-US" altLang="sr-Latn-RS" sz="2000" i="1" dirty="0" smtClean="0">
                <a:latin typeface="Times New Roman" panose="02020603050405020304" pitchFamily="18" charset="0"/>
              </a:rPr>
              <a:t>br.5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139"/>
            <a:ext cx="7543800" cy="4896173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</a:rPr>
              <a:t>Pored fitovanja krivih za aproksimaciju niza podataka se koristi i </a:t>
            </a: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interpolacija </a:t>
            </a:r>
            <a:r>
              <a:rPr lang="sr-Latn-CS" altLang="sr-Latn-RS" sz="1800" dirty="0" smtClean="0">
                <a:latin typeface="Times New Roman" panose="02020603050405020304" pitchFamily="18" charset="0"/>
              </a:rPr>
              <a:t>funkcija</a:t>
            </a:r>
            <a:r>
              <a:rPr lang="en-US" altLang="sr-Latn-RS" sz="1800" dirty="0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</a:rPr>
              <a:t>polinomima. </a:t>
            </a:r>
            <a:endParaRPr lang="en-US" altLang="sr-Latn-RS" sz="1800" dirty="0" smtClean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</a:rPr>
              <a:t>Interpolacioni </a:t>
            </a:r>
            <a:r>
              <a:rPr lang="sr-Latn-CS" altLang="sr-Latn-RS" sz="1800" dirty="0" smtClean="0">
                <a:latin typeface="Times New Roman" panose="02020603050405020304" pitchFamily="18" charset="0"/>
              </a:rPr>
              <a:t>polinomi se konstruišu tako da prolaze kroz tačke u koordinatnom sistemu, određene datim podacima. </a:t>
            </a:r>
            <a:endParaRPr lang="en-US" altLang="sr-Latn-RS" sz="1800" dirty="0" smtClean="0">
              <a:latin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i="1" dirty="0" smtClean="0">
                <a:latin typeface="Times New Roman" panose="02020603050405020304" pitchFamily="18" charset="0"/>
              </a:rPr>
              <a:t>Mathematica </a:t>
            </a:r>
            <a:r>
              <a:rPr lang="sr-Latn-CS" altLang="sr-Latn-RS" sz="1800" dirty="0" smtClean="0">
                <a:latin typeface="Times New Roman" panose="02020603050405020304" pitchFamily="18" charset="0"/>
              </a:rPr>
              <a:t>konstruiše algebarski interpolacioni polinom u Njutnovom obliku, koristeći podeljene razlike.</a:t>
            </a:r>
            <a:endParaRPr lang="en-US" altLang="sr-Latn-RS" sz="1800" dirty="0" smtClean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</a:rPr>
              <a:t>Ovakva </a:t>
            </a:r>
            <a:r>
              <a:rPr lang="sr-Latn-CS" altLang="sr-Latn-RS" sz="1800" dirty="0" smtClean="0">
                <a:latin typeface="Times New Roman" panose="02020603050405020304" pitchFamily="18" charset="0"/>
              </a:rPr>
              <a:t>aproksimacija je efikasna ako broj podataka nije preveliki, jer tada dolazi do nagomilavanja greški </a:t>
            </a:r>
            <a:r>
              <a:rPr lang="sr-Latn-CS" altLang="sr-Latn-RS" sz="1800" dirty="0" smtClean="0">
                <a:latin typeface="Times New Roman" panose="02020603050405020304" pitchFamily="18" charset="0"/>
              </a:rPr>
              <a:t>zaokrugljivanja.</a:t>
            </a:r>
            <a:endParaRPr lang="en-US" altLang="sr-Latn-RS" sz="1800" dirty="0">
              <a:latin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i="1" dirty="0" smtClean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en-US" altLang="sr-Latn-RS" sz="1800" i="1" dirty="0" smtClean="0">
                <a:latin typeface="Times New Roman" panose="02020603050405020304" pitchFamily="18" charset="0"/>
              </a:rPr>
              <a:t>I</a:t>
            </a:r>
            <a:r>
              <a:rPr lang="sr-Latn-CS" altLang="sr-Latn-RS" sz="1800" i="1" dirty="0" smtClean="0">
                <a:latin typeface="Times New Roman" panose="02020603050405020304" pitchFamily="18" charset="0"/>
              </a:rPr>
              <a:t>nterpolacioni </a:t>
            </a:r>
            <a:r>
              <a:rPr lang="sr-Latn-CS" altLang="sr-Latn-RS" sz="1800" i="1" dirty="0" smtClean="0">
                <a:latin typeface="Times New Roman" panose="02020603050405020304" pitchFamily="18" charset="0"/>
              </a:rPr>
              <a:t>polinom za listu podaci</a:t>
            </a:r>
            <a:r>
              <a:rPr lang="en-US" altLang="sr-Latn-RS" sz="1800" i="1" dirty="0" smtClean="0">
                <a:latin typeface="Times New Roman" panose="02020603050405020304" pitchFamily="18" charset="0"/>
              </a:rPr>
              <a:t>: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InterpolatingPolynomial </a:t>
            </a: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[podaci,   x]</a:t>
            </a:r>
            <a:endParaRPr lang="en-US" altLang="sr-Latn-RS" sz="1800" b="1" i="1" dirty="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</a:rPr>
              <a:t>intepolacioni polinom koji tačno fituje navedcne vrednosti i izvode</a:t>
            </a:r>
            <a:r>
              <a:rPr lang="en-US" altLang="sr-Latn-RS" sz="1800" i="1" dirty="0" smtClean="0">
                <a:latin typeface="Times New Roman" panose="02020603050405020304" pitchFamily="18" charset="0"/>
              </a:rPr>
              <a:t>: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InterpolatingPolynomial </a:t>
            </a: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[ { {x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, { {f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,   d f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,   dd f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</a:rPr>
              <a:t>,   ...}},</a:t>
            </a:r>
            <a:r>
              <a:rPr lang="en-US" altLang="sr-Latn-RS" sz="1800" b="1" i="1" dirty="0" smtClean="0">
                <a:latin typeface="Times New Roman" panose="02020603050405020304" pitchFamily="18" charset="0"/>
              </a:rPr>
              <a:t>…]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58837"/>
          </a:xfrm>
        </p:spPr>
        <p:txBody>
          <a:bodyPr/>
          <a:lstStyle/>
          <a:p>
            <a:pPr eaLnBrk="1" hangingPunct="1"/>
            <a:r>
              <a:rPr lang="sr-Latn-CS" altLang="sr-Latn-RS" sz="2000" i="1" smtClean="0">
                <a:latin typeface="Times New Roman" panose="02020603050405020304" pitchFamily="18" charset="0"/>
              </a:rPr>
              <a:t>Osnovne matrične operacije</a:t>
            </a:r>
            <a:endParaRPr lang="en-US" altLang="sr-Latn-RS" sz="2000" i="1" smtClean="0">
              <a:latin typeface="Times New Roman" panose="02020603050405020304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7138988" cy="49339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i="1" smtClean="0">
                <a:latin typeface="Times New Roman" panose="02020603050405020304" pitchFamily="18" charset="0"/>
              </a:rPr>
              <a:t>	</a:t>
            </a:r>
            <a:r>
              <a:rPr lang="en-US" altLang="sr-Latn-RS" sz="1600" b="1" i="1" smtClean="0">
                <a:latin typeface="Times New Roman" panose="02020603050405020304" pitchFamily="18" charset="0"/>
              </a:rPr>
              <a:t>s 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v</a:t>
            </a:r>
            <a:r>
              <a:rPr lang="sr-Latn-CS" altLang="sr-Latn-RS" sz="1600" b="1" smtClean="0">
                <a:latin typeface="Times New Roman" panose="02020603050405020304" pitchFamily="18" charset="0"/>
              </a:rPr>
              <a:t> , 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s m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mnozenje veklora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v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 i matrice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m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ska</a:t>
            </a:r>
            <a:r>
              <a:rPr lang="en-US" altLang="sr-Latn-RS" sz="1600" smtClean="0">
                <a:latin typeface="Times New Roman" panose="02020603050405020304" pitchFamily="18" charset="0"/>
              </a:rPr>
              <a:t>l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arom</a:t>
            </a:r>
            <a:r>
              <a:rPr lang="en-US" altLang="sr-Latn-RS" sz="160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i="1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v. v,  v.m,  m.v,  m.m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množenje vektora</a:t>
            </a:r>
            <a:r>
              <a:rPr lang="en-US" altLang="sr-Latn-RS" sz="160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v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 i matrica</a:t>
            </a:r>
            <a:r>
              <a:rPr lang="en-US" altLang="sr-Latn-RS" sz="160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m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600" smtClean="0">
                <a:latin typeface="Times New Roman" panose="02020603050405020304" pitchFamily="18" charset="0"/>
              </a:rPr>
              <a:t>Ukoliko se izostavi simbol za množenje matrica, .</a:t>
            </a:r>
            <a:r>
              <a:rPr lang="en-US" altLang="sr-Latn-RS" sz="1600" smtClean="0">
                <a:latin typeface="Times New Roman" panose="02020603050405020304" pitchFamily="18" charset="0"/>
              </a:rPr>
              <a:t> ,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 kao rezultat množenja dobija </a:t>
            </a:r>
            <a:r>
              <a:rPr lang="en-US" altLang="sr-Latn-RS" sz="1600" smtClean="0">
                <a:latin typeface="Times New Roman" panose="02020603050405020304" pitchFamily="18" charset="0"/>
              </a:rPr>
              <a:t>se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matrica čije su komponente proizvod komponenti polaznih matrica</a:t>
            </a:r>
            <a:r>
              <a:rPr lang="en-US" altLang="sr-Latn-RS" sz="1600" smtClean="0">
                <a:latin typeface="Times New Roman" panose="02020603050405020304" pitchFamily="18" charset="0"/>
              </a:rPr>
              <a:t> na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odgovarajućem mestu.</a:t>
            </a:r>
            <a:endParaRPr lang="en-US" altLang="sr-Latn-RS" sz="1600" smtClean="0">
              <a:latin typeface="Times New Roman" panose="02020603050405020304" pitchFamily="18" charset="0"/>
            </a:endParaRPr>
          </a:p>
          <a:p>
            <a:pPr algn="just" eaLnBrk="1" hangingPunct="1"/>
            <a:endParaRPr lang="en-US" altLang="sr-Latn-RS" sz="80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Transpose [m]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 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transponovana matrica za matricu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m</a:t>
            </a:r>
            <a:endParaRPr lang="en-US" altLang="sr-Latn-RS" sz="16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Inverse [m]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 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inverzna matrica za matricu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m</a:t>
            </a:r>
            <a:endParaRPr lang="en-US" altLang="sr-Latn-RS" sz="16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b="1" i="1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Det[m]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   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determinanta matrice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m</a:t>
            </a:r>
            <a:endParaRPr lang="en-US" altLang="sr-Latn-RS" sz="16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b="1" i="1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Minors[</a:t>
            </a:r>
            <a:r>
              <a:rPr lang="en-US" altLang="sr-Latn-RS" sz="1600" b="1" i="1" smtClean="0">
                <a:latin typeface="Times New Roman" panose="02020603050405020304" pitchFamily="18" charset="0"/>
              </a:rPr>
              <a:t>m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,   k]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   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matrica</a:t>
            </a:r>
            <a:r>
              <a:rPr lang="en-US" altLang="sr-Latn-RS" sz="1600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čiji su elementi minori matrice</a:t>
            </a:r>
            <a:r>
              <a:rPr lang="en-US" altLang="sr-Latn-RS" sz="160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m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 reda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k</a:t>
            </a:r>
            <a:endParaRPr lang="en-US" altLang="sr-Latn-RS" sz="16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b="1" i="1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S</a:t>
            </a:r>
            <a:r>
              <a:rPr lang="en-US" altLang="sr-Latn-RS" sz="1600" b="1" i="1" smtClean="0">
                <a:latin typeface="Times New Roman" panose="02020603050405020304" pitchFamily="18" charset="0"/>
              </a:rPr>
              <a:t>um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[m[[i,   i] ] ,    {i,   Length[m]}]</a:t>
            </a:r>
            <a:r>
              <a:rPr lang="en-US" altLang="sr-Latn-RS" sz="1600" b="1" i="1" smtClean="0">
                <a:latin typeface="Times New Roman" panose="02020603050405020304" pitchFamily="18" charset="0"/>
              </a:rPr>
              <a:t>		 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trag matrice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m</a:t>
            </a:r>
            <a:endParaRPr lang="en-US" altLang="sr-Latn-RS" sz="16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MatrixPower[m,   n]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       </a:t>
            </a:r>
            <a:r>
              <a:rPr lang="en-US" altLang="sr-Latn-RS" sz="1600" smtClean="0">
                <a:latin typeface="Times New Roman" panose="02020603050405020304" pitchFamily="18" charset="0"/>
              </a:rPr>
              <a:t>	</a:t>
            </a:r>
            <a:r>
              <a:rPr lang="en-US" altLang="sr-Latn-RS" sz="1600" i="1" smtClean="0">
                <a:latin typeface="Times New Roman" panose="02020603050405020304" pitchFamily="18" charset="0"/>
              </a:rPr>
              <a:t>n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-ti stepen matrice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m</a:t>
            </a:r>
            <a:endParaRPr lang="en-US" altLang="sr-Latn-RS" sz="16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smtClean="0">
                <a:latin typeface="Times New Roman" panose="02020603050405020304" pitchFamily="18" charset="0"/>
              </a:rPr>
              <a:t>MatrixExp[m]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       </a:t>
            </a:r>
            <a:r>
              <a:rPr lang="en-US" altLang="sr-Latn-RS" sz="160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smtClean="0">
                <a:latin typeface="Times New Roman" panose="02020603050405020304" pitchFamily="18" charset="0"/>
              </a:rPr>
              <a:t>eksponencijal matrice </a:t>
            </a:r>
            <a:r>
              <a:rPr lang="sr-Latn-CS" altLang="sr-Latn-RS" sz="1600" i="1" smtClean="0">
                <a:latin typeface="Times New Roman" panose="02020603050405020304" pitchFamily="18" charset="0"/>
              </a:rPr>
              <a:t>m</a:t>
            </a:r>
            <a:endParaRPr lang="en-US" altLang="sr-Latn-RS" sz="1600" i="1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405383"/>
            <a:ext cx="7643192" cy="5903937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Rešavanje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 linearnih jednačina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 linearnih jednačina se mogu rešavati korišćenjem funkcije Solve. Međutim ima slučajeva kada sistem jednačina nastaje nekim izračunavanjima pomoću računara pa nije unapred poznat. Tada je pogodno koristiti funkciju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LinearSolve[m, b],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gde je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matrica sistema, 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poznati vektor.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Ova funkcija je posebno efikasna kada je sistem jednačina veliki i redak, jer je tada pisanje jednačina dugotrajno, a određivanje inverzne matrice suviše komplikovano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LinearSolve [m,   b]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rešenje sistemajednačina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.x=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NullSpace[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     baznih     vektora    koji     zadovoljavaju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jednačinu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m.x =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RowReduce [m]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pojednostavljeni oblik matrice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dobijen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l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inearnim kombinacijama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338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404812"/>
                <a:ext cx="7283450" cy="5472460"/>
              </a:xfrm>
            </p:spPr>
            <p:txBody>
              <a:bodyPr/>
              <a:lstStyle/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Primer:</a:t>
                </a: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Matrica m i vektor b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In[l]:=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=   {{1,   -2},    {2,   1}}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   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Out[l]=   {{1,    -2},    {2,    1}}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    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In[2]:=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  =   {-1,    1} 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   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Out[2]=   {-1,    1}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Rešenje sistema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jednačina    </a:t>
                </a:r>
                <a:r>
                  <a:rPr lang="en-US" altLang="sr-Latn-RS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m.x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=b:</a:t>
                </a: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 	   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In[3]:=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LinearSolve [m,   b]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        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Out[3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sr-Latn-R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endParaRPr lang="en-US" altLang="sr-Latn-R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3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404812"/>
                <a:ext cx="7283450" cy="5472460"/>
              </a:xfrm>
              <a:blipFill rotWithShape="0">
                <a:blip r:embed="rId2"/>
                <a:stretch>
                  <a:fillRect l="-669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7543800" cy="858837"/>
          </a:xfrm>
        </p:spPr>
        <p:txBody>
          <a:bodyPr/>
          <a:lstStyle/>
          <a:p>
            <a:pPr eaLnBrk="1" hangingPunct="1"/>
            <a:r>
              <a:rPr lang="sr-Latn-CS" altLang="sr-Latn-RS" sz="2000" i="1" dirty="0" smtClean="0">
                <a:latin typeface="Times New Roman" panose="02020603050405020304" pitchFamily="18" charset="0"/>
              </a:rPr>
              <a:t>Karakteristični koreni i vektori</a:t>
            </a:r>
            <a:endParaRPr lang="en-US" altLang="sr-Latn-RS" sz="2000" i="1" dirty="0" smtClean="0">
              <a:latin typeface="Times New Roman" panose="02020603050405020304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052736"/>
            <a:ext cx="7543800" cy="5544616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Određivanje karakterističnih korena i karakterističnih vektora je veoma značajno u linearnoj algebri i numeričkoj analizi.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Ovaj problem se ne može tačno rešiti za matrice čija je dimenzija veća od četiri, osim u retkim specijalnim slučajevima.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roblem određivanja karakterističnih korena i vektora nije jednostavan, pa su ugrađene funkcije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veoma značajne.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Eigenvalues[m]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karakteristični koreni matrice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Eigenvectors[m]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karakteristični vektori matrice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Eigensystem[m]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 oblika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{karakt. koren, karakt.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US" altLang="sr-Latn-R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ektor</a:t>
            </a:r>
            <a:r>
              <a:rPr lang="en-US" altLang="sr-Latn-R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m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kvadratna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matrica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n,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tada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svaki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nenula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vektor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uslov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 ,  mx=x 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nazivamo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sopstvenim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vektorom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matrice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 m, a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skalar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 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sopstvenom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vredno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Mathematica1" panose="05000502060100000001" pitchFamily="2" charset="2"/>
              </a:rPr>
              <a:t>šću matrice m.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  <a:sym typeface="Mathematica1" panose="05000502060100000001" pitchFamily="2" charset="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386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655216"/>
                <a:ext cx="7210425" cy="5726112"/>
              </a:xfrm>
            </p:spPr>
            <p:txBody>
              <a:bodyPr/>
              <a:lstStyle/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Primer</a:t>
                </a: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In[l]:=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  =   {{4,    -1,   0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 {-1,    4,    -1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{0,    -1.   4}}</a:t>
                </a: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Out[l]=   {{4,    -1,    0},   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-1,    4,    -1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{0,    -1,    4}}</a:t>
                </a: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In[2]:=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Eigenvalues[a]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Out[2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4+</m:t>
                        </m:r>
                        <m:rad>
                          <m:radPr>
                            <m:degHide m:val="on"/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4, 4−</m:t>
                        </m:r>
                        <m:rad>
                          <m:radPr>
                            <m:degHide m:val="on"/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</m:oMath>
                </a14:m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In[3]:=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Eigenvectors[a]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Out[3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sr-Latn-RS" sz="1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1, −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1</m:t>
                            </m:r>
                          </m:e>
                        </m:d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−1, 0, 1</m:t>
                            </m:r>
                          </m:e>
                        </m:d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1, 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1</m:t>
                            </m:r>
                          </m:e>
                        </m:d>
                      </m:e>
                    </m:d>
                  </m:oMath>
                </a14:m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38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655216"/>
                <a:ext cx="7210425" cy="5726112"/>
              </a:xfrm>
              <a:blipFill rotWithShape="0">
                <a:blip r:embed="rId2"/>
                <a:stretch>
                  <a:fillRect t="-532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098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475828"/>
                <a:ext cx="7715200" cy="5905500"/>
              </a:xfrm>
            </p:spPr>
            <p:txBody>
              <a:bodyPr/>
              <a:lstStyle/>
              <a:p>
                <a:pPr algn="just" eaLnBrk="1" hangingPunct="1">
                  <a:lnSpc>
                    <a:spcPct val="90000"/>
                  </a:lnSpc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kod fitovanja i kod interpolacije se koriste liste podataka.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Primer1:</a:t>
                </a: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In[l]:=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prosti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{2,   3,   5,   7,   11}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0ut[l]=   {2,   3,   5,   7,   11}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In[2]:=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InterpolatingPol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nomial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prosti,   x]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0ut[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</a:t>
                </a:r>
                <a14:m>
                  <m:oMath xmlns:m="http://schemas.openxmlformats.org/officeDocument/2006/math">
                    <m:r>
                      <a:rPr lang="en-US" altLang="sr-Latn-R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2+</m:t>
                    </m:r>
                    <m:d>
                      <m:dPr>
                        <m:ctrlP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  <m:d>
                                  <m:dPr>
                                    <m:ctrlP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−4+</m:t>
                                    </m:r>
                                    <m:r>
                                      <a:rPr lang="en-US" altLang="sr-Latn-R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  <m:d>
                              <m:dPr>
                                <m:ctrlP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−3+</m:t>
                                </m:r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  <m:d>
                          <m:dPr>
                            <m:ctrlP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−2+</m:t>
                            </m:r>
                            <m: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−1+</m:t>
                        </m:r>
                        <m: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altLang="sr-Latn-R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Primer2:</a:t>
                </a: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In[3]:=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  =   {{.1,   2}, {.2,    6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{.3,   9}, {.4,   2}}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Out[3]=   {{0.1,    2},    {0.2,    6}, {0.3,    9},    {0.4,    2}}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I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[ 4 ] : =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InterpolatingPolynomial [a,   x]</a:t>
                </a:r>
                <a:endParaRPr lang="en-US" altLang="sr-Latn-RS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Out[4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</a:t>
                </a:r>
                <a14:m>
                  <m:oMath xmlns:m="http://schemas.openxmlformats.org/officeDocument/2006/math">
                    <m:r>
                      <a:rPr lang="en-US" altLang="sr-Latn-R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2+</m:t>
                    </m:r>
                    <m:d>
                      <m:dPr>
                        <m:ctrlP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40.+</m:t>
                        </m:r>
                        <m:d>
                          <m:dPr>
                            <m:ctrlP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−50.−1500.</m:t>
                            </m:r>
                            <m:d>
                              <m:dPr>
                                <m:ctrlP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−0.3+</m:t>
                                </m:r>
                                <m:r>
                                  <a:rPr lang="en-US" altLang="sr-Latn-R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  <m:d>
                          <m:dPr>
                            <m:ctrlP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−0.2+</m:t>
                            </m:r>
                            <m:r>
                              <a:rPr lang="en-US" altLang="sr-Latn-RS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−0.1+</m:t>
                        </m:r>
                        <m:r>
                          <a:rPr lang="en-US" altLang="sr-Latn-R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altLang="sr-Latn-R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In[5]:=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/.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-&gt;   .2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Out[6]= 6.			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Vrednost polinoma u tački koja je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	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navedena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listi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je ta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čna</a:t>
                </a: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09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475828"/>
                <a:ext cx="7715200" cy="5905500"/>
              </a:xfrm>
              <a:blipFill rotWithShape="0">
                <a:blip r:embed="rId2"/>
                <a:stretch>
                  <a:fillRect l="-632" t="-929" b="-1651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7354888" cy="5726112"/>
          </a:xfrm>
        </p:spPr>
        <p:txBody>
          <a:bodyPr/>
          <a:lstStyle/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paragrafu o numeričkom rešavanju diferencijalnih jednačina navedeni su objekti tipa InterpolatingFunction. 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Ovi objekti su vrsta ugrađenih aproksimativnih funkcija,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 zamenjuju funkcije zadate analitički u slučajevima kada se funkcije ne mogu odrediti ili kada je to iz nekih drugih razloga pogodno. 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Sadrže vrednosti funkcije koju aproksimiraju i vrednosti izvoda te funkcije u nizu tačaka.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Aproksimativne funkcije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Interpolation [podaci]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konstrukcija aproksimativne funkcije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aproksimativnim funkcijama mogu se vršiti numeričke operacije i mogu se crtati kao i funkcije zadate analitički.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7354888" cy="579755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In[6]:=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Table[{x,   Exp[x]},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{x,   0,   2,   0.25}]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Out[6]=   {{0,    1}, {0.25,    1.28403},{0.5,    1.64872}, {0.75,    2.117}, {1.,    2.71828},   {1.25,    3.49034}, {1.5,   4.48169},  {1.75,   5.7546}, {2.,   7.38906}}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In[7]:= 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Interpolation[%]</a:t>
            </a:r>
            <a:endParaRPr lang="en-U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[7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]=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InterpolatingFunction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[{{0., 2.}}, &lt; &gt;]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[ 8 ] : = 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 [0.3]</a:t>
            </a:r>
            <a:endParaRPr lang="en-U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Out[8]=   1.34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03300"/>
          </a:xfrm>
        </p:spPr>
        <p:txBody>
          <a:bodyPr/>
          <a:lstStyle/>
          <a:p>
            <a:pPr eaLnBrk="1" hangingPunct="1"/>
            <a:r>
              <a:rPr lang="sr-Latn-CS" altLang="sr-Latn-RS" sz="2000" i="1" dirty="0" smtClean="0">
                <a:latin typeface="Times New Roman" panose="02020603050405020304" pitchFamily="18" charset="0"/>
              </a:rPr>
              <a:t>LINEARNA ALGEBRA</a:t>
            </a:r>
            <a:endParaRPr lang="en-US" altLang="sr-Latn-RS" sz="2000" i="1" dirty="0" smtClean="0">
              <a:latin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7543800" cy="5111750"/>
          </a:xfrm>
        </p:spPr>
        <p:txBody>
          <a:bodyPr/>
          <a:lstStyle/>
          <a:p>
            <a:pPr lvl="1"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 i tabele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 su najmoćniji i najfleksibilniji objekti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Mathematica-i. 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Zahvaljujući takvom pristupu mogu se izvoditi operacije sabiranja i množenja sa matricama i vektorima, zatim određivanje inverzne matrice, izračunavanje determinante, karakterističnih korena i vektora i slično.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Formiranje listi i tabela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In[l]:=   {1,   3,    5,   7}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In[2]:= a = {x, 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^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^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, aabba}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In[3]:=  D[a,   x]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se može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diferencirati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In[4]:=  a   /. 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   5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 u listi a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x=5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333523"/>
            <a:ext cx="7715250" cy="61198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 se mogu koristiti i kao tabele vrednosti.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Tabele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mogu generisati na razne načine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edan način je eksplicitno navođenje elemenata tabele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nogo češće se koriste standarni iteratori, odnosno tabela se generiše izračunavanjem nekog izraza za različite vrednosti parametra (iterativne promenljive).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 za generisanje listi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Range[a,   b,   h]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brojeva iz intervala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[a, b]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korakom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imax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 promenljiva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od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imin,   imax}]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 promenljiva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,{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imin,   imax,   di}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korakom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,{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imin,   imax} ,    {j,  jmin,  jmax},   ...]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generisanje višedimenzionalne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tabele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TableForm[list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prikazivanje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obliku tabele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7354888" cy="6119813"/>
          </a:xfrm>
        </p:spPr>
        <p:txBody>
          <a:bodyPr/>
          <a:lstStyle/>
          <a:p>
            <a:pPr algn="just" eaLnBrk="1" hangingPunct="1"/>
            <a:r>
              <a:rPr lang="sr-Latn-CS" altLang="sr-Latn-RS" sz="1600" dirty="0" smtClean="0">
                <a:latin typeface="Times New Roman" panose="02020603050405020304" pitchFamily="18" charset="0"/>
              </a:rPr>
              <a:t>Gotovo sve funkcije ugrađene u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Mathematica-u, 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primenjene na listu, deluju na svaki element liste posebno. </a:t>
            </a:r>
            <a:endParaRPr lang="en-US" altLang="sr-Latn-RS" sz="1600" dirty="0" smtClean="0">
              <a:latin typeface="Times New Roman" panose="02020603050405020304" pitchFamily="18" charset="0"/>
            </a:endParaRPr>
          </a:p>
          <a:p>
            <a:pPr algn="just" eaLnBrk="1" hangingPunct="1"/>
            <a:endParaRPr lang="en-US" altLang="sr-Latn-RS" sz="800" dirty="0" smtClean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600" dirty="0" smtClean="0">
                <a:latin typeface="Times New Roman" panose="02020603050405020304" pitchFamily="18" charset="0"/>
              </a:rPr>
              <a:t>Ako korisnik definiše novu funkciju, ta funkcija tretira listu kao jedan objekat, pa se mora posebno naglasiti ako se funkcija primenjuje na svaki element liste pojedinačno.</a:t>
            </a:r>
            <a:endParaRPr lang="en-US" altLang="sr-Latn-RS" sz="1600" dirty="0" smtClean="0">
              <a:latin typeface="Times New Roman" panose="02020603050405020304" pitchFamily="18" charset="0"/>
            </a:endParaRPr>
          </a:p>
          <a:p>
            <a:pPr algn="just" eaLnBrk="1" hangingPunct="1"/>
            <a:endParaRPr lang="en-US" altLang="sr-Latn-RS" sz="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b="1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b="1" i="1" dirty="0" smtClean="0">
                <a:latin typeface="Times New Roman" panose="02020603050405020304" pitchFamily="18" charset="0"/>
              </a:rPr>
              <a:t>Map</a:t>
            </a:r>
            <a:r>
              <a:rPr lang="en-US" altLang="sr-Latn-RS" sz="1600" b="1" i="1" dirty="0" smtClean="0">
                <a:latin typeface="Times New Roman" panose="02020603050405020304" pitchFamily="18" charset="0"/>
              </a:rPr>
              <a:t>[f,</a:t>
            </a:r>
            <a:r>
              <a:rPr lang="sr-Latn-CS" altLang="sr-Latn-RS" sz="1600" b="1" i="1" dirty="0" smtClean="0">
                <a:latin typeface="Times New Roman" panose="02020603050405020304" pitchFamily="18" charset="0"/>
              </a:rPr>
              <a:t>    {a,   b,   ...}]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       funkcija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 f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se primenjuje na svaki element liste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i dobija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se 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		           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lista {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f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[a] , f[b] ,   ...}</a:t>
            </a:r>
            <a:endParaRPr lang="en-US" altLang="sr-Latn-RS" sz="1600" i="1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800" i="1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b="1" dirty="0" err="1" smtClean="0">
                <a:latin typeface="Times New Roman" panose="02020603050405020304" pitchFamily="18" charset="0"/>
              </a:rPr>
              <a:t>Neke</a:t>
            </a:r>
            <a:r>
              <a:rPr lang="en-US" altLang="sr-Latn-RS" sz="1600" b="1" dirty="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b="1" dirty="0" err="1" smtClean="0">
                <a:latin typeface="Times New Roman" panose="02020603050405020304" pitchFamily="18" charset="0"/>
              </a:rPr>
              <a:t>operacije</a:t>
            </a:r>
            <a:r>
              <a:rPr lang="en-US" altLang="sr-Latn-RS" sz="1600" b="1" dirty="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b="1" dirty="0" err="1" smtClean="0">
                <a:latin typeface="Times New Roman" panose="02020603050405020304" pitchFamily="18" charset="0"/>
              </a:rPr>
              <a:t>sa</a:t>
            </a:r>
            <a:r>
              <a:rPr lang="en-US" altLang="sr-Latn-RS" sz="1600" b="1" dirty="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b="1" dirty="0" err="1" smtClean="0">
                <a:latin typeface="Times New Roman" panose="02020603050405020304" pitchFamily="18" charset="0"/>
              </a:rPr>
              <a:t>listama</a:t>
            </a:r>
            <a:r>
              <a:rPr lang="en-US" altLang="sr-Latn-RS" sz="1600" b="1" dirty="0" smtClean="0">
                <a:latin typeface="Times New Roman" panose="02020603050405020304" pitchFamily="18" charset="0"/>
              </a:rPr>
              <a:t> (</a:t>
            </a:r>
            <a:r>
              <a:rPr lang="en-US" altLang="sr-Latn-RS" sz="1600" b="1" dirty="0" err="1" smtClean="0">
                <a:latin typeface="Times New Roman" panose="02020603050405020304" pitchFamily="18" charset="0"/>
              </a:rPr>
              <a:t>tabelama</a:t>
            </a:r>
            <a:r>
              <a:rPr lang="en-US" altLang="sr-Latn-RS" sz="1600" b="1" dirty="0" smtClean="0">
                <a:latin typeface="Times New Roman" panose="02020603050405020304" pitchFamily="18" charset="0"/>
              </a:rPr>
              <a:t>):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First [lista]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	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prvi element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liste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i="1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Last [lista]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	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poslednji element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liste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Part [lista,n]   ili   lista [ [n] ]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n-</a:t>
            </a:r>
            <a:r>
              <a:rPr lang="en-US" altLang="sr-Latn-RS" sz="1600" i="1" dirty="0" err="1" smtClean="0">
                <a:latin typeface="Times New Roman" panose="02020603050405020304" pitchFamily="18" charset="0"/>
              </a:rPr>
              <a:t>ti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e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lem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e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nt liste</a:t>
            </a:r>
            <a:endParaRPr lang="en-US" altLang="sr-Latn-RS" sz="16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Insert [lista,   elem,   </a:t>
            </a:r>
            <a:r>
              <a:rPr lang="en-US" altLang="sr-Latn-RS" sz="1600" i="1" dirty="0" err="1" smtClean="0">
                <a:latin typeface="Times New Roman" panose="02020603050405020304" pitchFamily="18" charset="0"/>
              </a:rPr>
              <a:t>i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]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     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umetanje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elem 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na i-to mesto u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listi</a:t>
            </a:r>
            <a:endParaRPr lang="en-US" altLang="sr-Latn-RS" sz="1600" i="1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Delete [lista,   i]      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uklanjanje elementa na </a:t>
            </a:r>
            <a:r>
              <a:rPr lang="en-US" altLang="sr-Latn-RS" sz="1600" dirty="0" err="1" smtClean="0">
                <a:latin typeface="Times New Roman" panose="02020603050405020304" pitchFamily="18" charset="0"/>
              </a:rPr>
              <a:t>i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-tom mestu u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listi</a:t>
            </a:r>
            <a:endParaRPr lang="en-US" altLang="sr-Latn-RS" sz="1600" i="1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Sort [lista]     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	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sortiranje elemenata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liste</a:t>
            </a:r>
            <a:endParaRPr lang="en-US" altLang="sr-Latn-RS" sz="16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Union [lista]      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	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sortiranje elemenata, uklanjanje duplikata</a:t>
            </a:r>
            <a:endParaRPr lang="en-US" altLang="sr-Latn-RS" sz="16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Reverse [lista]       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obrnuti redosled elemenata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liste</a:t>
            </a:r>
            <a:endParaRPr lang="en-US" altLang="sr-Latn-RS" sz="1600" i="1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i="1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Union[ lista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1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,   lista2,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…]		</a:t>
            </a:r>
            <a:r>
              <a:rPr lang="en-US" altLang="sr-Latn-RS" sz="1600" dirty="0" err="1" smtClean="0">
                <a:latin typeface="Times New Roman" panose="02020603050405020304" pitchFamily="18" charset="0"/>
              </a:rPr>
              <a:t>unija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 vi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še 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dirty="0" err="1" smtClean="0">
                <a:latin typeface="Times New Roman" panose="02020603050405020304" pitchFamily="18" charset="0"/>
              </a:rPr>
              <a:t>lista</a:t>
            </a:r>
            <a:endParaRPr lang="en-US" altLang="sr-Latn-R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Intersection [listaj,lista2,  ...]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	</a:t>
            </a:r>
            <a:r>
              <a:rPr lang="en-US" altLang="sr-Latn-RS" sz="1600" dirty="0" err="1" smtClean="0">
                <a:latin typeface="Times New Roman" panose="02020603050405020304" pitchFamily="18" charset="0"/>
              </a:rPr>
              <a:t>presek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 vi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še 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 </a:t>
            </a:r>
            <a:r>
              <a:rPr lang="en-US" altLang="sr-Latn-RS" sz="1600" dirty="0" err="1" smtClean="0">
                <a:latin typeface="Times New Roman" panose="02020603050405020304" pitchFamily="18" charset="0"/>
              </a:rPr>
              <a:t>lista</a:t>
            </a:r>
            <a:endParaRPr lang="en-US" altLang="sr-Latn-RS" sz="16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600" i="1" dirty="0" smtClean="0">
                <a:latin typeface="Times New Roman" panose="02020603050405020304" pitchFamily="18" charset="0"/>
              </a:rPr>
              <a:t>	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Complement [universal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,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 lista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1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, lista2,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…] 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lista elemenata koji su u listi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universal 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ali 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				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nisu</a:t>
            </a:r>
            <a:r>
              <a:rPr lang="en-US" altLang="sr-Latn-RS" sz="1600" dirty="0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1600" dirty="0" smtClean="0">
                <a:latin typeface="Times New Roman" panose="02020603050405020304" pitchFamily="18" charset="0"/>
              </a:rPr>
              <a:t>ni u jednoj od 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lista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1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,</a:t>
            </a:r>
            <a:r>
              <a:rPr lang="en-US" altLang="sr-Latn-RS" sz="1600" i="1" dirty="0" smtClean="0">
                <a:latin typeface="Times New Roman" panose="02020603050405020304" pitchFamily="18" charset="0"/>
              </a:rPr>
              <a:t> lista2,</a:t>
            </a:r>
            <a:r>
              <a:rPr lang="sr-Latn-CS" altLang="sr-Latn-RS" sz="1600" i="1" dirty="0" smtClean="0">
                <a:latin typeface="Times New Roman" panose="02020603050405020304" pitchFamily="18" charset="0"/>
              </a:rPr>
              <a:t>...</a:t>
            </a:r>
            <a:endParaRPr lang="en-US" altLang="sr-Latn-RS" sz="1600" i="1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85812"/>
          </a:xfrm>
        </p:spPr>
        <p:txBody>
          <a:bodyPr/>
          <a:lstStyle/>
          <a:p>
            <a:pPr eaLnBrk="1" hangingPunct="1"/>
            <a:r>
              <a:rPr lang="sr-Latn-CS" altLang="sr-Latn-RS" sz="2000" b="0" i="1" smtClean="0">
                <a:latin typeface="Times New Roman" panose="02020603050405020304" pitchFamily="18" charset="0"/>
              </a:rPr>
              <a:t>Generisanje vektora i matrica</a:t>
            </a:r>
            <a:endParaRPr lang="en-US" altLang="sr-Latn-RS" sz="2000" b="0" i="1" smtClean="0">
              <a:latin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7543800" cy="5184576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Vektor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predstavlja jednodimenzionu listu skalara, a matrica dvodimenzionu listu koja se sastoji od vektora.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Generišu se pomoću funkcija Table i Array.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[f,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{i,   m},   {j,   n}]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enerisanje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matrice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dimenzija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gde 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i,j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koja daje vrednosti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     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dgovarajućih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elemenata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Array[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{m,   n}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generisanje matrice sa elementima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f[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j]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mestu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i,j)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dimenzije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x n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DiagonalMatrix [lista]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generisanje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dijagonalne matrice sa elementima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dijagonali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IdentityMatrix[n]     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generisanje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jedinične matrice reda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4"/>
            <a:ext cx="7499176" cy="5904061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Vektori i matrice se predstavljaju kao liste, a sve što nije lista se tretira kao skalar.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Svaka jednodimenziona lista je vektor, a da bi neka dvodimenziona lista bila matrica potrebno je da ima isti broj elemenata u svakoj podlisti (podliste predstavljaju vrste matrice)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 za ispitivanje strukture vektora i matrica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/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VectorQ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čka funkcija koja testira da li je izraz vektor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MatrixQ [izraz]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logička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 koja testira da li je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matrica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Length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broj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elemenata liste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Dimensions [izraz]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dimenzija vektora ili matrice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</TotalTime>
  <Words>549</Words>
  <Application>Microsoft Office PowerPoint</Application>
  <PresentationFormat>On-screen Show (4:3)</PresentationFormat>
  <Paragraphs>205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Times New Roman</vt:lpstr>
      <vt:lpstr>Wingdings</vt:lpstr>
      <vt:lpstr>Arial</vt:lpstr>
      <vt:lpstr>Calibri</vt:lpstr>
      <vt:lpstr>Mathematica1</vt:lpstr>
      <vt:lpstr>Network</vt:lpstr>
      <vt:lpstr>Interpolacija i aproksimativne funkcije  vežbe br.5</vt:lpstr>
      <vt:lpstr>PowerPoint Presentation</vt:lpstr>
      <vt:lpstr>PowerPoint Presentation</vt:lpstr>
      <vt:lpstr>PowerPoint Presentation</vt:lpstr>
      <vt:lpstr>LINEARNA ALGEBRA</vt:lpstr>
      <vt:lpstr>PowerPoint Presentation</vt:lpstr>
      <vt:lpstr>PowerPoint Presentation</vt:lpstr>
      <vt:lpstr>Generisanje vektora i matrica</vt:lpstr>
      <vt:lpstr>PowerPoint Presentation</vt:lpstr>
      <vt:lpstr>Osnovne matrične operacije</vt:lpstr>
      <vt:lpstr>PowerPoint Presentation</vt:lpstr>
      <vt:lpstr>PowerPoint Presentation</vt:lpstr>
      <vt:lpstr>Karakteristični koreni i vektori</vt:lpstr>
      <vt:lpstr>PowerPoint Presentation</vt:lpstr>
    </vt:vector>
  </TitlesOfParts>
  <Company>PMF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</dc:title>
  <dc:creator>sqldev</dc:creator>
  <cp:lastModifiedBy>Nine</cp:lastModifiedBy>
  <cp:revision>492</cp:revision>
  <dcterms:created xsi:type="dcterms:W3CDTF">2007-11-19T11:31:25Z</dcterms:created>
  <dcterms:modified xsi:type="dcterms:W3CDTF">2017-03-22T19:00:18Z</dcterms:modified>
</cp:coreProperties>
</file>