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BD71B-2D9D-4C9B-A103-4E4A3CD40EA7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78E225-B5B3-4AA5-9C17-3826793089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CCDCD-525E-4923-9EF0-03A2EEA5C0E2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36AE-DAE8-43C1-82E0-CC0D59298E78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4475E-A666-4C0D-AFB1-035954F5C1C1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C295D-7382-4814-9502-ACCAF8EB2FC5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FF78B-74F7-4CC8-8DC6-24C6DEE84856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E4076-64F6-46F6-80F4-FFACFF6C8A0D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3387-69A0-4CF0-A3CB-D8C1A53B2491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9B6F-A165-4247-A076-776543B1F40F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52E9E-F146-40A3-944B-817836CEC744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11612-AAC8-48F2-80BA-54303B807ED5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6D753-E261-4946-843C-E97D2C04E256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559347-A17F-4783-B0D1-4DB9218B8116}" type="datetime1">
              <a:rPr lang="en-US" smtClean="0"/>
              <a:pPr/>
              <a:t>5/10/2013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C7E6BF-7E69-4EC6-BFD8-C0AD8812F1C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</a:t>
            </a:r>
            <a:r>
              <a:rPr lang="en-US" dirty="0" smtClean="0"/>
              <a:t>ava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dirty="0" smtClean="0"/>
              <a:t>erver 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dirty="0" smtClean="0"/>
              <a:t>ages</a:t>
            </a:r>
            <a:r>
              <a:rPr lang="sr-Latn-RS" dirty="0" smtClean="0"/>
              <a:t>-JSP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 smtClean="0"/>
              <a:t>Pomoću servleta je jednostavno</a:t>
            </a:r>
          </a:p>
          <a:p>
            <a:r>
              <a:rPr lang="en-US" dirty="0" err="1" smtClean="0"/>
              <a:t>čitati</a:t>
            </a:r>
            <a:r>
              <a:rPr lang="en-US" dirty="0" smtClean="0"/>
              <a:t> </a:t>
            </a:r>
            <a:r>
              <a:rPr lang="en-US" dirty="0" err="1" smtClean="0"/>
              <a:t>podatke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forme</a:t>
            </a:r>
            <a:endParaRPr lang="en-US" dirty="0" smtClean="0"/>
          </a:p>
          <a:p>
            <a:r>
              <a:rPr lang="en-US" dirty="0" err="1" smtClean="0"/>
              <a:t>čitati</a:t>
            </a:r>
            <a:r>
              <a:rPr lang="en-US" dirty="0" smtClean="0"/>
              <a:t> header-e HTTP </a:t>
            </a:r>
            <a:r>
              <a:rPr lang="en-US" dirty="0" err="1" smtClean="0"/>
              <a:t>zahteva</a:t>
            </a:r>
            <a:endParaRPr lang="en-US" dirty="0" smtClean="0"/>
          </a:p>
          <a:p>
            <a:r>
              <a:rPr lang="en-US" dirty="0" err="1" smtClean="0"/>
              <a:t>postavljati</a:t>
            </a:r>
            <a:r>
              <a:rPr lang="en-US" dirty="0" smtClean="0"/>
              <a:t> HTTP status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header </a:t>
            </a:r>
            <a:r>
              <a:rPr lang="en-US" dirty="0" err="1" smtClean="0"/>
              <a:t>odgovora</a:t>
            </a:r>
            <a:endParaRPr lang="en-US" dirty="0" smtClean="0"/>
          </a:p>
          <a:p>
            <a:r>
              <a:rPr lang="en-US" dirty="0" err="1" smtClean="0"/>
              <a:t>koristiti</a:t>
            </a:r>
            <a:r>
              <a:rPr lang="en-US" dirty="0" smtClean="0"/>
              <a:t> cookie-</a:t>
            </a:r>
            <a:r>
              <a:rPr lang="en-US" dirty="0" err="1" smtClean="0"/>
              <a:t>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sesijom</a:t>
            </a:r>
            <a:endParaRPr lang="en-US" dirty="0" smtClean="0"/>
          </a:p>
          <a:p>
            <a:r>
              <a:rPr lang="vi-VN" dirty="0" smtClean="0"/>
              <a:t>deliti podatke između servleta</a:t>
            </a:r>
          </a:p>
          <a:p>
            <a:r>
              <a:rPr lang="vi-VN" dirty="0" smtClean="0"/>
              <a:t>zapamtiti podatke između različitih zahteva</a:t>
            </a:r>
          </a:p>
          <a:p>
            <a:pPr>
              <a:buNone/>
            </a:pPr>
            <a:r>
              <a:rPr lang="en-US" dirty="0" smtClean="0"/>
              <a:t> </a:t>
            </a:r>
            <a:r>
              <a:rPr lang="en-US" b="1" dirty="0" smtClean="0"/>
              <a:t>Ali je </a:t>
            </a:r>
            <a:r>
              <a:rPr lang="en-US" b="1" dirty="0" err="1" smtClean="0"/>
              <a:t>naporno</a:t>
            </a:r>
            <a:endParaRPr lang="en-US" b="1" dirty="0" smtClean="0"/>
          </a:p>
          <a:p>
            <a:r>
              <a:rPr lang="it-IT" dirty="0" smtClean="0"/>
              <a:t>koristiti println naredbe da bi se generisao HTML kod</a:t>
            </a:r>
          </a:p>
          <a:p>
            <a:r>
              <a:rPr lang="it-IT" dirty="0" smtClean="0"/>
              <a:t>održavati i menjati generisani 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Vrste</a:t>
            </a:r>
            <a:r>
              <a:rPr lang="en-US" b="1" dirty="0" smtClean="0"/>
              <a:t> </a:t>
            </a:r>
            <a:r>
              <a:rPr lang="en-US" b="1" dirty="0" err="1" smtClean="0"/>
              <a:t>dinamičkih</a:t>
            </a:r>
            <a:r>
              <a:rPr lang="en-US" b="1" dirty="0" smtClean="0"/>
              <a:t> </a:t>
            </a:r>
            <a:r>
              <a:rPr lang="en-US" b="1" dirty="0" err="1" smtClean="0"/>
              <a:t>elemenata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11017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izrazi</a:t>
            </a:r>
            <a:r>
              <a:rPr lang="en-US" b="1" dirty="0" smtClean="0"/>
              <a:t> (expressions):</a:t>
            </a:r>
          </a:p>
          <a:p>
            <a:pPr>
              <a:buNone/>
            </a:pPr>
            <a:r>
              <a:rPr lang="en-US" dirty="0" smtClean="0"/>
              <a:t>&lt;%= </a:t>
            </a:r>
            <a:r>
              <a:rPr lang="en-US" i="1" dirty="0" err="1" smtClean="0"/>
              <a:t>java_izraz</a:t>
            </a:r>
            <a:r>
              <a:rPr lang="en-US" i="1" dirty="0" smtClean="0"/>
              <a:t> %&gt;</a:t>
            </a:r>
          </a:p>
          <a:p>
            <a:pPr>
              <a:buNone/>
            </a:pPr>
            <a:r>
              <a:rPr lang="en-US" dirty="0" smtClean="0"/>
              <a:t>&lt;%= new </a:t>
            </a:r>
            <a:r>
              <a:rPr lang="en-US" dirty="0" err="1" smtClean="0"/>
              <a:t>java.util.Date</a:t>
            </a:r>
            <a:r>
              <a:rPr lang="en-US" dirty="0" smtClean="0"/>
              <a:t>() %&gt;</a:t>
            </a:r>
          </a:p>
          <a:p>
            <a:r>
              <a:rPr lang="en-US" b="1" dirty="0" err="1" smtClean="0"/>
              <a:t>skriptleti</a:t>
            </a:r>
            <a:r>
              <a:rPr lang="en-US" b="1" dirty="0" smtClean="0"/>
              <a:t> (</a:t>
            </a:r>
            <a:r>
              <a:rPr lang="en-US" b="1" dirty="0" err="1" smtClean="0"/>
              <a:t>scriptlets</a:t>
            </a:r>
            <a:r>
              <a:rPr lang="en-US" b="1" dirty="0" smtClean="0"/>
              <a:t>):</a:t>
            </a:r>
          </a:p>
          <a:p>
            <a:pPr>
              <a:buNone/>
            </a:pPr>
            <a:r>
              <a:rPr lang="en-US" dirty="0" smtClean="0"/>
              <a:t>&lt;% </a:t>
            </a:r>
            <a:r>
              <a:rPr lang="en-US" i="1" dirty="0" err="1" smtClean="0"/>
              <a:t>java_kod</a:t>
            </a:r>
            <a:r>
              <a:rPr lang="en-US" i="1" dirty="0" smtClean="0"/>
              <a:t> %&gt;</a:t>
            </a:r>
          </a:p>
          <a:p>
            <a:pPr>
              <a:buNone/>
            </a:pPr>
            <a:r>
              <a:rPr lang="nn-NO" dirty="0" smtClean="0"/>
              <a:t>&lt;% for (int i = 0; i &lt; 10; i++) ... %&gt;</a:t>
            </a:r>
          </a:p>
          <a:p>
            <a:r>
              <a:rPr lang="en-US" b="1" dirty="0" err="1" smtClean="0"/>
              <a:t>deklaracije</a:t>
            </a:r>
            <a:r>
              <a:rPr lang="en-US" b="1" dirty="0" smtClean="0"/>
              <a:t> (declarations):</a:t>
            </a:r>
          </a:p>
          <a:p>
            <a:pPr>
              <a:buNone/>
            </a:pPr>
            <a:r>
              <a:rPr lang="en-US" dirty="0" smtClean="0"/>
              <a:t>&lt;%! </a:t>
            </a:r>
            <a:r>
              <a:rPr lang="en-US" dirty="0" err="1" smtClean="0"/>
              <a:t>java_deklaracija</a:t>
            </a:r>
            <a:r>
              <a:rPr lang="en-US" dirty="0" smtClean="0"/>
              <a:t> %&gt;</a:t>
            </a:r>
          </a:p>
          <a:p>
            <a:pPr>
              <a:buNone/>
            </a:pPr>
            <a:r>
              <a:rPr lang="en-US" dirty="0" smtClean="0"/>
              <a:t>&lt;%! </a:t>
            </a:r>
            <a:r>
              <a:rPr lang="en-US" dirty="0" err="1" smtClean="0"/>
              <a:t>int</a:t>
            </a:r>
            <a:r>
              <a:rPr lang="en-US" dirty="0" smtClean="0"/>
              <a:t> a; %&gt;</a:t>
            </a:r>
          </a:p>
          <a:p>
            <a:r>
              <a:rPr lang="en-US" b="1" dirty="0" err="1" smtClean="0"/>
              <a:t>direktive</a:t>
            </a:r>
            <a:r>
              <a:rPr lang="en-US" b="1" dirty="0" smtClean="0"/>
              <a:t> (directives)</a:t>
            </a:r>
          </a:p>
          <a:p>
            <a:pPr>
              <a:buNone/>
            </a:pPr>
            <a:r>
              <a:rPr lang="en-US" dirty="0" smtClean="0"/>
              <a:t>&lt;%@ </a:t>
            </a:r>
            <a:r>
              <a:rPr lang="en-US" dirty="0" err="1" smtClean="0"/>
              <a:t>direktiva</a:t>
            </a:r>
            <a:r>
              <a:rPr lang="en-US" dirty="0" smtClean="0"/>
              <a:t> </a:t>
            </a:r>
            <a:r>
              <a:rPr lang="en-US" dirty="0" err="1" smtClean="0"/>
              <a:t>attr</a:t>
            </a:r>
            <a:r>
              <a:rPr lang="en-US" dirty="0" smtClean="0"/>
              <a:t>="..."%&gt;</a:t>
            </a:r>
          </a:p>
          <a:p>
            <a:pPr>
              <a:buNone/>
            </a:pPr>
            <a:r>
              <a:rPr lang="en-US" dirty="0" smtClean="0"/>
              <a:t>&lt;%@ page </a:t>
            </a:r>
            <a:r>
              <a:rPr lang="en-US" dirty="0" err="1" smtClean="0"/>
              <a:t>contentType</a:t>
            </a:r>
            <a:r>
              <a:rPr lang="en-US" dirty="0" smtClean="0"/>
              <a:t>="text/plain" %&gt;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r>
              <a:rPr lang="en-US" b="1" dirty="0" smtClean="0"/>
              <a:t>JSP </a:t>
            </a:r>
            <a:r>
              <a:rPr lang="en-US" b="1" dirty="0" err="1" smtClean="0"/>
              <a:t>izrazi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8305" y="1500174"/>
            <a:ext cx="8929750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r>
              <a:rPr lang="en-US" b="1" dirty="0" smtClean="0"/>
              <a:t>JSP </a:t>
            </a:r>
            <a:r>
              <a:rPr lang="en-US" b="1" dirty="0" err="1" smtClean="0"/>
              <a:t>skriptleti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785926"/>
            <a:ext cx="6566676" cy="4058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683" y="1142984"/>
            <a:ext cx="8962635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JSP </a:t>
            </a:r>
            <a:r>
              <a:rPr lang="en-US" b="1" dirty="0" err="1" smtClean="0"/>
              <a:t>deklaracije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1000132"/>
          </a:xfrm>
        </p:spPr>
        <p:txBody>
          <a:bodyPr/>
          <a:lstStyle/>
          <a:p>
            <a:r>
              <a:rPr lang="en-US" dirty="0" err="1" smtClean="0"/>
              <a:t>definisanje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atributa</a:t>
            </a:r>
            <a:r>
              <a:rPr lang="en-US" dirty="0" smtClean="0"/>
              <a:t> </a:t>
            </a:r>
            <a:r>
              <a:rPr lang="en-US" dirty="0" err="1" smtClean="0"/>
              <a:t>servlet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– </a:t>
            </a:r>
            <a:r>
              <a:rPr lang="en-US" dirty="0" err="1" smtClean="0"/>
              <a:t>izvan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obradu</a:t>
            </a:r>
            <a:r>
              <a:rPr lang="sr-Latn-RS" dirty="0" smtClean="0"/>
              <a:t> </a:t>
            </a:r>
            <a:r>
              <a:rPr lang="en-US" dirty="0" err="1" smtClean="0"/>
              <a:t>zahteva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643182"/>
            <a:ext cx="8548473" cy="233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JSP </a:t>
            </a:r>
            <a:r>
              <a:rPr lang="en-US" dirty="0" err="1" smtClean="0"/>
              <a:t>direktive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32861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err="1" smtClean="0"/>
              <a:t>Omogućavaju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generisanog</a:t>
            </a:r>
            <a:r>
              <a:rPr lang="sr-Latn-RS" dirty="0" smtClean="0"/>
              <a:t> </a:t>
            </a:r>
            <a:r>
              <a:rPr lang="en-US" dirty="0" err="1" smtClean="0"/>
              <a:t>servleta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 smtClean="0"/>
              <a:t>tipa</a:t>
            </a:r>
            <a:r>
              <a:rPr lang="en-US" dirty="0" smtClean="0"/>
              <a:t> </a:t>
            </a:r>
            <a:r>
              <a:rPr lang="en-US" dirty="0" err="1" smtClean="0"/>
              <a:t>direktiva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sr-Latn-RS" dirty="0" smtClean="0"/>
              <a:t>1. </a:t>
            </a:r>
            <a:r>
              <a:rPr lang="en-US" dirty="0" smtClean="0"/>
              <a:t>page </a:t>
            </a:r>
            <a:r>
              <a:rPr lang="en-US" dirty="0" err="1" smtClean="0"/>
              <a:t>direktive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	</a:t>
            </a:r>
            <a:r>
              <a:rPr lang="en-US" dirty="0" smtClean="0"/>
              <a:t>import – </a:t>
            </a:r>
            <a:r>
              <a:rPr lang="en-US" dirty="0" err="1" smtClean="0"/>
              <a:t>za</a:t>
            </a:r>
            <a:r>
              <a:rPr lang="en-US" dirty="0" smtClean="0"/>
              <a:t> import </a:t>
            </a:r>
            <a:r>
              <a:rPr lang="en-US" dirty="0" err="1" smtClean="0"/>
              <a:t>paketa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	</a:t>
            </a:r>
            <a:r>
              <a:rPr lang="en-US" dirty="0" err="1" smtClean="0"/>
              <a:t>contentType</a:t>
            </a:r>
            <a:r>
              <a:rPr lang="en-US" dirty="0" smtClean="0"/>
              <a:t> – </a:t>
            </a:r>
            <a:r>
              <a:rPr lang="en-US" dirty="0" err="1" smtClean="0"/>
              <a:t>podešava</a:t>
            </a:r>
            <a:r>
              <a:rPr lang="en-US" dirty="0" smtClean="0"/>
              <a:t> </a:t>
            </a:r>
            <a:r>
              <a:rPr lang="en-US" dirty="0" err="1" smtClean="0"/>
              <a:t>ContentType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2. </a:t>
            </a:r>
            <a:r>
              <a:rPr lang="en-US" dirty="0" smtClean="0"/>
              <a:t>include </a:t>
            </a:r>
            <a:r>
              <a:rPr lang="en-US" dirty="0" err="1" smtClean="0"/>
              <a:t>direktive</a:t>
            </a:r>
            <a:endParaRPr lang="en-US" dirty="0" smtClean="0"/>
          </a:p>
          <a:p>
            <a:pPr>
              <a:buNone/>
            </a:pPr>
            <a:r>
              <a:rPr lang="pl-PL" dirty="0" smtClean="0"/>
              <a:t>		uključuje zadatu stranicu u postojeću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071942"/>
            <a:ext cx="779094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Predefinisane</a:t>
            </a:r>
            <a:r>
              <a:rPr lang="en-US" dirty="0" smtClean="0"/>
              <a:t> </a:t>
            </a:r>
            <a:r>
              <a:rPr lang="en-US" dirty="0" err="1" smtClean="0"/>
              <a:t>promjenljive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571612"/>
            <a:ext cx="8501122" cy="4929222"/>
          </a:xfrm>
        </p:spPr>
        <p:txBody>
          <a:bodyPr>
            <a:normAutofit/>
          </a:bodyPr>
          <a:lstStyle/>
          <a:p>
            <a:r>
              <a:rPr lang="en-US" i="1" dirty="0" err="1" smtClean="0">
                <a:solidFill>
                  <a:srgbClr val="FF0000"/>
                </a:solidFill>
              </a:rPr>
              <a:t>HttpServletResponse</a:t>
            </a:r>
            <a:r>
              <a:rPr lang="en-US" dirty="0" smtClean="0"/>
              <a:t> </a:t>
            </a:r>
            <a:r>
              <a:rPr lang="en-US" dirty="0" err="1" smtClean="0"/>
              <a:t>povezan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odgovorom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endParaRPr lang="en-US" dirty="0" smtClean="0"/>
          </a:p>
          <a:p>
            <a:r>
              <a:rPr lang="en-US" dirty="0" err="1" smtClean="0"/>
              <a:t>Dozvoljeno</a:t>
            </a:r>
            <a:r>
              <a:rPr lang="en-US" dirty="0" smtClean="0"/>
              <a:t> je </a:t>
            </a:r>
            <a:r>
              <a:rPr lang="en-US" dirty="0" err="1" smtClean="0"/>
              <a:t>postavljanje</a:t>
            </a:r>
            <a:r>
              <a:rPr lang="en-US" dirty="0" smtClean="0"/>
              <a:t> HTTP </a:t>
            </a:r>
            <a:r>
              <a:rPr lang="en-US" dirty="0" err="1" smtClean="0"/>
              <a:t>statusnih</a:t>
            </a:r>
            <a:r>
              <a:rPr lang="en-US" dirty="0" smtClean="0"/>
              <a:t> </a:t>
            </a:r>
            <a:r>
              <a:rPr lang="en-US" dirty="0" err="1" smtClean="0"/>
              <a:t>kodova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zaglavlja</a:t>
            </a:r>
            <a:r>
              <a:rPr lang="sr-Latn-RS" dirty="0" smtClean="0"/>
              <a:t> </a:t>
            </a:r>
            <a:r>
              <a:rPr lang="en-US" dirty="0" err="1" smtClean="0"/>
              <a:t>odgovora</a:t>
            </a:r>
            <a:r>
              <a:rPr lang="en-US" dirty="0" smtClean="0"/>
              <a:t> (response headers)</a:t>
            </a:r>
          </a:p>
          <a:p>
            <a:r>
              <a:rPr lang="en-US" i="1" dirty="0" err="1" smtClean="0">
                <a:solidFill>
                  <a:srgbClr val="FF0000"/>
                </a:solidFill>
              </a:rPr>
              <a:t>PrintWriter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slanje</a:t>
            </a:r>
            <a:r>
              <a:rPr lang="en-US" dirty="0" smtClean="0"/>
              <a:t> </a:t>
            </a:r>
            <a:r>
              <a:rPr lang="en-US" dirty="0" err="1" smtClean="0"/>
              <a:t>odgovora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out</a:t>
            </a:r>
            <a:r>
              <a:rPr lang="en-US" dirty="0" smtClean="0"/>
              <a:t> je </a:t>
            </a:r>
            <a:r>
              <a:rPr lang="en-US" dirty="0" err="1" smtClean="0"/>
              <a:t>baferovana</a:t>
            </a:r>
            <a:r>
              <a:rPr lang="en-US" dirty="0" smtClean="0"/>
              <a:t> </a:t>
            </a:r>
            <a:r>
              <a:rPr lang="en-US" dirty="0" err="1" smtClean="0"/>
              <a:t>verzija</a:t>
            </a:r>
            <a:r>
              <a:rPr lang="en-US" dirty="0" smtClean="0"/>
              <a:t> </a:t>
            </a:r>
            <a:r>
              <a:rPr lang="en-US" dirty="0" err="1" smtClean="0"/>
              <a:t>PrintWriter</a:t>
            </a:r>
            <a:r>
              <a:rPr lang="en-US" dirty="0" smtClean="0"/>
              <a:t> pod </a:t>
            </a:r>
            <a:r>
              <a:rPr lang="en-US" dirty="0" err="1" smtClean="0"/>
              <a:t>nazivom</a:t>
            </a:r>
            <a:r>
              <a:rPr lang="en-US" dirty="0" smtClean="0"/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JspWriter</a:t>
            </a:r>
            <a:endParaRPr lang="en-US" i="1" dirty="0" smtClean="0">
              <a:solidFill>
                <a:srgbClr val="FF0000"/>
              </a:solidFill>
            </a:endParaRPr>
          </a:p>
          <a:p>
            <a:r>
              <a:rPr lang="en-US" dirty="0" err="1" smtClean="0"/>
              <a:t>Moguće</a:t>
            </a:r>
            <a:r>
              <a:rPr lang="en-US" dirty="0" smtClean="0"/>
              <a:t> je </a:t>
            </a:r>
            <a:r>
              <a:rPr lang="en-US" dirty="0" err="1" smtClean="0"/>
              <a:t>podešavanje</a:t>
            </a:r>
            <a:r>
              <a:rPr lang="en-US" dirty="0" smtClean="0"/>
              <a:t> </a:t>
            </a:r>
            <a:r>
              <a:rPr lang="en-US" dirty="0" err="1" smtClean="0"/>
              <a:t>veličine</a:t>
            </a:r>
            <a:r>
              <a:rPr lang="en-US" dirty="0" smtClean="0"/>
              <a:t> </a:t>
            </a:r>
            <a:r>
              <a:rPr lang="en-US" dirty="0" err="1" smtClean="0"/>
              <a:t>bafera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potpuno</a:t>
            </a:r>
            <a:r>
              <a:rPr lang="sr-Latn-RS" dirty="0" smtClean="0"/>
              <a:t> </a:t>
            </a:r>
            <a:r>
              <a:rPr lang="en-US" dirty="0" err="1" smtClean="0"/>
              <a:t>isključivanje</a:t>
            </a:r>
            <a:r>
              <a:rPr lang="en-US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buffer </a:t>
            </a:r>
            <a:r>
              <a:rPr lang="en-US" dirty="0" err="1" smtClean="0"/>
              <a:t>atributa</a:t>
            </a:r>
            <a:r>
              <a:rPr lang="en-US" dirty="0" smtClean="0"/>
              <a:t> page </a:t>
            </a:r>
            <a:r>
              <a:rPr lang="en-US" dirty="0" err="1" smtClean="0"/>
              <a:t>direktive</a:t>
            </a:r>
            <a:endParaRPr lang="en-US" dirty="0" smtClean="0"/>
          </a:p>
          <a:p>
            <a:r>
              <a:rPr lang="en-US" i="1" dirty="0" smtClean="0">
                <a:solidFill>
                  <a:srgbClr val="FF0000"/>
                </a:solidFill>
              </a:rPr>
              <a:t>out</a:t>
            </a:r>
            <a:r>
              <a:rPr lang="en-US" dirty="0" smtClean="0"/>
              <a:t> se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u </a:t>
            </a:r>
            <a:r>
              <a:rPr lang="en-US" dirty="0" err="1" smtClean="0"/>
              <a:t>skriptletima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JSP </a:t>
            </a:r>
            <a:r>
              <a:rPr lang="en-US" dirty="0" err="1" smtClean="0"/>
              <a:t>izrazi</a:t>
            </a:r>
            <a:r>
              <a:rPr lang="sr-Latn-RS" dirty="0" smtClean="0"/>
              <a:t> </a:t>
            </a:r>
            <a:r>
              <a:rPr lang="pl-PL" dirty="0" smtClean="0"/>
              <a:t>automatski smeštaju u izlazni tok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5040"/>
          </a:xfrm>
        </p:spPr>
        <p:txBody>
          <a:bodyPr>
            <a:normAutofit fontScale="92500"/>
          </a:bodyPr>
          <a:lstStyle/>
          <a:p>
            <a:r>
              <a:rPr lang="en-US" i="1" dirty="0" err="1" smtClean="0">
                <a:solidFill>
                  <a:srgbClr val="FF0000"/>
                </a:solidFill>
              </a:rPr>
              <a:t>HttpSession</a:t>
            </a:r>
            <a:r>
              <a:rPr lang="en-US" dirty="0" smtClean="0"/>
              <a:t> </a:t>
            </a:r>
            <a:r>
              <a:rPr lang="en-US" dirty="0" err="1" smtClean="0"/>
              <a:t>objekt</a:t>
            </a:r>
            <a:r>
              <a:rPr lang="en-US" dirty="0" smtClean="0"/>
              <a:t> </a:t>
            </a:r>
            <a:r>
              <a:rPr lang="en-US" dirty="0" err="1" smtClean="0"/>
              <a:t>povezan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zahtevom</a:t>
            </a:r>
            <a:r>
              <a:rPr lang="sr-Latn-RS" dirty="0" smtClean="0"/>
              <a:t>.</a:t>
            </a:r>
            <a:endParaRPr lang="en-US" dirty="0" smtClean="0"/>
          </a:p>
          <a:p>
            <a:r>
              <a:rPr lang="en-US" dirty="0" err="1" smtClean="0"/>
              <a:t>Sesije</a:t>
            </a:r>
            <a:r>
              <a:rPr lang="en-US" dirty="0" smtClean="0"/>
              <a:t> se </a:t>
            </a:r>
            <a:r>
              <a:rPr lang="en-US" dirty="0" err="1" smtClean="0"/>
              <a:t>kreiraju</a:t>
            </a:r>
            <a:r>
              <a:rPr lang="en-US" dirty="0" smtClean="0"/>
              <a:t> </a:t>
            </a:r>
            <a:r>
              <a:rPr lang="en-US" dirty="0" err="1" smtClean="0"/>
              <a:t>automatski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je ova </a:t>
            </a:r>
            <a:r>
              <a:rPr lang="en-US" dirty="0" err="1" smtClean="0"/>
              <a:t>varijabla</a:t>
            </a:r>
            <a:r>
              <a:rPr lang="en-US" dirty="0" smtClean="0"/>
              <a:t> </a:t>
            </a:r>
            <a:r>
              <a:rPr lang="en-US" dirty="0" err="1" smtClean="0"/>
              <a:t>već</a:t>
            </a:r>
            <a:r>
              <a:rPr lang="sr-Latn-RS" dirty="0" smtClean="0"/>
              <a:t> </a:t>
            </a:r>
            <a:r>
              <a:rPr lang="en-US" dirty="0" err="1" smtClean="0"/>
              <a:t>povezana</a:t>
            </a:r>
            <a:r>
              <a:rPr lang="en-US" dirty="0" smtClean="0"/>
              <a:t> </a:t>
            </a:r>
            <a:r>
              <a:rPr lang="en-US" dirty="0" err="1" smtClean="0"/>
              <a:t>čak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RS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ulazne</a:t>
            </a:r>
            <a:r>
              <a:rPr lang="en-US" dirty="0" smtClean="0"/>
              <a:t> reference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sesiju</a:t>
            </a:r>
            <a:r>
              <a:rPr lang="en-US" dirty="0" smtClean="0"/>
              <a:t>.</a:t>
            </a:r>
            <a:r>
              <a:rPr lang="sr-Latn-RS" dirty="0" smtClean="0"/>
              <a:t> </a:t>
            </a:r>
          </a:p>
          <a:p>
            <a:r>
              <a:rPr lang="sr-Latn-RS" dirty="0" smtClean="0"/>
              <a:t>I</a:t>
            </a:r>
            <a:r>
              <a:rPr lang="en-US" dirty="0" err="1" smtClean="0"/>
              <a:t>zuzetak</a:t>
            </a:r>
            <a:r>
              <a:rPr lang="en-US" dirty="0" smtClean="0"/>
              <a:t> je </a:t>
            </a:r>
            <a:r>
              <a:rPr lang="en-US" dirty="0" err="1" smtClean="0"/>
              <a:t>ako</a:t>
            </a:r>
            <a:r>
              <a:rPr lang="en-US" dirty="0" smtClean="0"/>
              <a:t> se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B050"/>
                </a:solidFill>
              </a:rPr>
              <a:t>session </a:t>
            </a:r>
            <a:r>
              <a:rPr lang="en-US" i="1" dirty="0" err="1" smtClean="0">
                <a:solidFill>
                  <a:srgbClr val="00B050"/>
                </a:solidFill>
              </a:rPr>
              <a:t>atribut</a:t>
            </a:r>
            <a:r>
              <a:rPr lang="en-US" i="1" dirty="0" smtClean="0">
                <a:solidFill>
                  <a:srgbClr val="00B050"/>
                </a:solidFill>
              </a:rPr>
              <a:t> page </a:t>
            </a:r>
            <a:r>
              <a:rPr lang="en-US" dirty="0" err="1" smtClean="0"/>
              <a:t>direktive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se </a:t>
            </a:r>
            <a:r>
              <a:rPr lang="en-US" dirty="0" err="1" smtClean="0"/>
              <a:t>isključilo</a:t>
            </a:r>
            <a:r>
              <a:rPr lang="en-US" dirty="0" smtClean="0"/>
              <a:t> </a:t>
            </a:r>
            <a:r>
              <a:rPr lang="en-US" dirty="0" err="1" smtClean="0"/>
              <a:t>praćenje</a:t>
            </a:r>
            <a:r>
              <a:rPr lang="sr-Latn-RS" dirty="0" smtClean="0"/>
              <a:t> </a:t>
            </a:r>
            <a:r>
              <a:rPr lang="en-US" dirty="0" err="1" smtClean="0"/>
              <a:t>sesija</a:t>
            </a:r>
            <a:r>
              <a:rPr lang="en-US" dirty="0" smtClean="0"/>
              <a:t>. U tom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pokušaj</a:t>
            </a:r>
            <a:r>
              <a:rPr lang="en-US" dirty="0" smtClean="0"/>
              <a:t> </a:t>
            </a:r>
            <a:r>
              <a:rPr lang="en-US" dirty="0" err="1" smtClean="0"/>
              <a:t>pristupanja</a:t>
            </a:r>
            <a:r>
              <a:rPr lang="en-US" dirty="0" smtClean="0"/>
              <a:t> session </a:t>
            </a:r>
            <a:r>
              <a:rPr lang="en-US" dirty="0" err="1" smtClean="0"/>
              <a:t>varijabli</a:t>
            </a:r>
            <a:r>
              <a:rPr lang="en-US" dirty="0" smtClean="0"/>
              <a:t> </a:t>
            </a:r>
            <a:r>
              <a:rPr lang="en-US" dirty="0" err="1" smtClean="0"/>
              <a:t>rezultuje</a:t>
            </a:r>
            <a:r>
              <a:rPr lang="en-US" dirty="0" smtClean="0"/>
              <a:t> </a:t>
            </a:r>
            <a:r>
              <a:rPr lang="en-US" dirty="0" err="1" smtClean="0"/>
              <a:t>generisanjem</a:t>
            </a:r>
            <a:r>
              <a:rPr lang="sr-Latn-RS" dirty="0" smtClean="0"/>
              <a:t> </a:t>
            </a:r>
            <a:r>
              <a:rPr lang="vi-VN" dirty="0" smtClean="0"/>
              <a:t>poruke o grešci od strane servera u momentu prevođenja JSP strane u servlet</a:t>
            </a:r>
            <a:endParaRPr lang="sr-Latn-RS" dirty="0" smtClean="0"/>
          </a:p>
          <a:p>
            <a:r>
              <a:rPr lang="en-US" i="1" dirty="0" smtClean="0">
                <a:solidFill>
                  <a:srgbClr val="00B050"/>
                </a:solidFill>
              </a:rPr>
              <a:t>application</a:t>
            </a:r>
            <a:r>
              <a:rPr lang="en-US" dirty="0" smtClean="0"/>
              <a:t> - </a:t>
            </a:r>
            <a:r>
              <a:rPr lang="en-US" dirty="0" err="1" smtClean="0"/>
              <a:t>objekat</a:t>
            </a:r>
            <a:r>
              <a:rPr lang="en-U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ServletContext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služi</a:t>
            </a:r>
            <a:r>
              <a:rPr lang="sr-Latn-R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komunikaciju</a:t>
            </a:r>
            <a:r>
              <a:rPr lang="en-US" dirty="0" smtClean="0"/>
              <a:t> </a:t>
            </a:r>
            <a:r>
              <a:rPr lang="en-US" dirty="0" err="1" smtClean="0"/>
              <a:t>servleta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aplikacionog</a:t>
            </a:r>
            <a:r>
              <a:rPr lang="en-US" dirty="0" smtClean="0"/>
              <a:t> </a:t>
            </a:r>
            <a:r>
              <a:rPr lang="en-US" dirty="0" err="1" smtClean="0"/>
              <a:t>servera</a:t>
            </a:r>
            <a:endParaRPr lang="en-US" dirty="0" smtClean="0"/>
          </a:p>
          <a:p>
            <a:r>
              <a:rPr lang="pl-PL" dirty="0" smtClean="0"/>
              <a:t>Uobičajena upotreba je za smeštanje globalnih </a:t>
            </a:r>
            <a:r>
              <a:rPr lang="en-US" dirty="0" err="1" smtClean="0"/>
              <a:t>promenljivih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pomoć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 smtClean="0"/>
          </a:p>
          <a:p>
            <a:pPr>
              <a:buNone/>
            </a:pPr>
            <a:r>
              <a:rPr lang="sr-Latn-RS" dirty="0" smtClean="0"/>
              <a:t>			</a:t>
            </a:r>
            <a:r>
              <a:rPr lang="en-US" i="1" dirty="0" err="1" smtClean="0">
                <a:solidFill>
                  <a:srgbClr val="00B050"/>
                </a:solidFill>
              </a:rPr>
              <a:t>setAttribute</a:t>
            </a:r>
            <a:r>
              <a:rPr lang="en-US" i="1" dirty="0" smtClean="0">
                <a:solidFill>
                  <a:srgbClr val="00B050"/>
                </a:solidFill>
              </a:rPr>
              <a:t>()/</a:t>
            </a:r>
            <a:r>
              <a:rPr lang="en-US" i="1" dirty="0" err="1" smtClean="0">
                <a:solidFill>
                  <a:srgbClr val="00B050"/>
                </a:solidFill>
              </a:rPr>
              <a:t>getAttribute</a:t>
            </a:r>
            <a:r>
              <a:rPr lang="en-US" i="1" dirty="0" smtClean="0">
                <a:solidFill>
                  <a:srgbClr val="00B050"/>
                </a:solidFill>
              </a:rPr>
              <a:t>()</a:t>
            </a:r>
          </a:p>
          <a:p>
            <a:r>
              <a:rPr lang="en-US" i="1" dirty="0" smtClean="0">
                <a:solidFill>
                  <a:srgbClr val="00B050"/>
                </a:solidFill>
              </a:rPr>
              <a:t>page</a:t>
            </a:r>
            <a:r>
              <a:rPr lang="en-US" dirty="0" smtClean="0"/>
              <a:t> - </a:t>
            </a:r>
            <a:r>
              <a:rPr lang="en-US" dirty="0" err="1" smtClean="0"/>
              <a:t>sinonim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ključnu</a:t>
            </a:r>
            <a:r>
              <a:rPr lang="en-US" dirty="0" smtClean="0"/>
              <a:t> </a:t>
            </a:r>
            <a:r>
              <a:rPr lang="en-US" dirty="0" err="1" smtClean="0"/>
              <a:t>reč</a:t>
            </a:r>
            <a:r>
              <a:rPr lang="en-US" dirty="0" smtClean="0"/>
              <a:t> this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142984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Predefinisane</a:t>
            </a:r>
            <a:r>
              <a:rPr lang="en-US" dirty="0" smtClean="0"/>
              <a:t> </a:t>
            </a:r>
            <a:r>
              <a:rPr lang="en-US" dirty="0" err="1" smtClean="0"/>
              <a:t>promenljive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28630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&lt;html&gt;</a:t>
            </a:r>
          </a:p>
          <a:p>
            <a:pPr>
              <a:buNone/>
            </a:pPr>
            <a:r>
              <a:rPr lang="en-US" b="1" dirty="0" smtClean="0"/>
              <a:t>...</a:t>
            </a:r>
          </a:p>
          <a:p>
            <a:pPr>
              <a:buNone/>
            </a:pPr>
            <a:r>
              <a:rPr lang="en-US" b="1" dirty="0" smtClean="0"/>
              <a:t>&lt;% if (</a:t>
            </a:r>
            <a:r>
              <a:rPr lang="en-US" b="1" dirty="0" err="1" smtClean="0"/>
              <a:t>request.getParameter</a:t>
            </a:r>
            <a:r>
              <a:rPr lang="en-US" b="1" dirty="0" smtClean="0"/>
              <a:t>("username") != null)</a:t>
            </a:r>
          </a:p>
          <a:p>
            <a:pPr>
              <a:buNone/>
            </a:pPr>
            <a:r>
              <a:rPr lang="en-US" b="1" dirty="0" smtClean="0"/>
              <a:t>{ %&gt;</a:t>
            </a:r>
          </a:p>
          <a:p>
            <a:pPr>
              <a:buNone/>
            </a:pPr>
            <a:r>
              <a:rPr lang="en-US" b="1" dirty="0" err="1" smtClean="0"/>
              <a:t>Vrednost</a:t>
            </a:r>
            <a:r>
              <a:rPr lang="en-US" b="1" dirty="0" smtClean="0"/>
              <a:t> </a:t>
            </a:r>
            <a:r>
              <a:rPr lang="en-US" b="1" dirty="0" err="1" smtClean="0"/>
              <a:t>parametra</a:t>
            </a:r>
            <a:r>
              <a:rPr lang="en-US" b="1" dirty="0" smtClean="0"/>
              <a:t>: &lt;%=</a:t>
            </a:r>
          </a:p>
          <a:p>
            <a:pPr>
              <a:buNone/>
            </a:pPr>
            <a:r>
              <a:rPr lang="en-US" b="1" dirty="0" err="1" smtClean="0"/>
              <a:t>request.getParameter</a:t>
            </a:r>
            <a:r>
              <a:rPr lang="en-US" b="1" dirty="0" smtClean="0"/>
              <a:t>("username") %&gt;</a:t>
            </a:r>
          </a:p>
          <a:p>
            <a:pPr>
              <a:buNone/>
            </a:pPr>
            <a:r>
              <a:rPr lang="en-US" b="1" dirty="0" smtClean="0"/>
              <a:t>&lt;% } %&gt;</a:t>
            </a:r>
          </a:p>
          <a:p>
            <a:pPr>
              <a:buNone/>
            </a:pPr>
            <a:r>
              <a:rPr lang="en-US" b="1" dirty="0" smtClean="0"/>
              <a:t>...</a:t>
            </a:r>
          </a:p>
          <a:p>
            <a:pPr>
              <a:buNone/>
            </a:pPr>
            <a:r>
              <a:rPr lang="en-US" b="1" dirty="0" smtClean="0"/>
              <a:t>&lt;/html&gt;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jspInit</a:t>
            </a:r>
            <a:r>
              <a:rPr lang="en-US" dirty="0" smtClean="0"/>
              <a:t> </a:t>
            </a:r>
            <a:r>
              <a:rPr lang="sr-Latn-RS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jspDestroy</a:t>
            </a:r>
            <a:r>
              <a:rPr lang="en-US" dirty="0" smtClean="0"/>
              <a:t> </a:t>
            </a:r>
            <a:r>
              <a:rPr lang="en-US" dirty="0" err="1" smtClean="0"/>
              <a:t>Metodi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472518" cy="5324492"/>
          </a:xfrm>
        </p:spPr>
        <p:txBody>
          <a:bodyPr>
            <a:normAutofit/>
          </a:bodyPr>
          <a:lstStyle/>
          <a:p>
            <a:r>
              <a:rPr lang="pl-PL" dirty="0" smtClean="0"/>
              <a:t>Kod JSP stranica, kao i kod regularnih servleta, ponekad postoji potreba za </a:t>
            </a:r>
            <a:r>
              <a:rPr lang="en-US" dirty="0" err="1" smtClean="0"/>
              <a:t>korišćenjem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B050"/>
                </a:solidFill>
              </a:rPr>
              <a:t>init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>
                <a:solidFill>
                  <a:srgbClr val="00B050"/>
                </a:solidFill>
              </a:rPr>
              <a:t>destroy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endParaRPr lang="en-US" dirty="0" smtClean="0"/>
          </a:p>
          <a:p>
            <a:r>
              <a:rPr lang="pl-PL" dirty="0" smtClean="0"/>
              <a:t>Problem: servlet koji je napravljen od JSP </a:t>
            </a:r>
            <a:r>
              <a:rPr lang="it-IT" dirty="0" smtClean="0"/>
              <a:t>stranice možda već koristi svoje init i destroy</a:t>
            </a:r>
            <a:r>
              <a:rPr lang="sr-Latn-RS" dirty="0" smtClean="0"/>
              <a:t> </a:t>
            </a:r>
            <a:r>
              <a:rPr lang="en-US" dirty="0" err="1" smtClean="0"/>
              <a:t>metode</a:t>
            </a:r>
            <a:endParaRPr lang="en-US" dirty="0" smtClean="0"/>
          </a:p>
          <a:p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preklapanje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prouzrokuje</a:t>
            </a:r>
            <a:r>
              <a:rPr lang="en-US" dirty="0" smtClean="0"/>
              <a:t> </a:t>
            </a:r>
            <a:r>
              <a:rPr lang="en-US" dirty="0" err="1" smtClean="0"/>
              <a:t>probleme</a:t>
            </a:r>
            <a:r>
              <a:rPr lang="sr-Latn-RS" dirty="0" smtClean="0"/>
              <a:t> </a:t>
            </a:r>
            <a:r>
              <a:rPr lang="en-US" dirty="0" smtClean="0"/>
              <a:t>pa je </a:t>
            </a:r>
            <a:r>
              <a:rPr lang="en-US" dirty="0" err="1" smtClean="0"/>
              <a:t>nelegalno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JSP </a:t>
            </a:r>
            <a:r>
              <a:rPr lang="en-US" dirty="0" err="1" smtClean="0"/>
              <a:t>deklaracije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bi se</a:t>
            </a:r>
            <a:r>
              <a:rPr lang="sr-Latn-RS" dirty="0" smtClean="0"/>
              <a:t> </a:t>
            </a:r>
            <a:r>
              <a:rPr lang="it-IT" dirty="0" smtClean="0"/>
              <a:t>deklarisali init ili destroy metodi.</a:t>
            </a:r>
          </a:p>
          <a:p>
            <a:r>
              <a:rPr lang="en-US" i="1" dirty="0" err="1" smtClean="0"/>
              <a:t>Rešenje</a:t>
            </a:r>
            <a:r>
              <a:rPr lang="en-US" dirty="0" smtClean="0"/>
              <a:t>: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jspInit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jspDestroy</a:t>
            </a:r>
            <a:r>
              <a:rPr lang="en-US" dirty="0" smtClean="0"/>
              <a:t>.</a:t>
            </a:r>
          </a:p>
          <a:p>
            <a:r>
              <a:rPr lang="it-IT" dirty="0" smtClean="0"/>
              <a:t>Auto-generisani servlet garantuje da će pozivati ove</a:t>
            </a:r>
            <a:r>
              <a:rPr lang="sr-Latn-R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u </a:t>
            </a:r>
            <a:r>
              <a:rPr lang="en-US" dirty="0" err="1" smtClean="0"/>
              <a:t>okv</a:t>
            </a:r>
            <a:r>
              <a:rPr lang="sr-Latn-RS" dirty="0" smtClean="0"/>
              <a:t>i</a:t>
            </a:r>
            <a:r>
              <a:rPr lang="en-US" dirty="0" err="1" smtClean="0"/>
              <a:t>ru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i="1" dirty="0" smtClean="0"/>
              <a:t>init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destroy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en-US" dirty="0" smtClean="0"/>
              <a:t> je</a:t>
            </a:r>
            <a:r>
              <a:rPr lang="sr-Latn-RS" dirty="0" smtClean="0"/>
              <a:t> </a:t>
            </a:r>
            <a:r>
              <a:rPr lang="en-US" dirty="0" err="1" smtClean="0"/>
              <a:t>standardna</a:t>
            </a:r>
            <a:r>
              <a:rPr lang="en-US" dirty="0" smtClean="0"/>
              <a:t> </a:t>
            </a:r>
            <a:r>
              <a:rPr lang="en-US" dirty="0" err="1" smtClean="0"/>
              <a:t>verzija</a:t>
            </a:r>
            <a:r>
              <a:rPr lang="en-US" dirty="0" smtClean="0"/>
              <a:t> </a:t>
            </a:r>
            <a:r>
              <a:rPr lang="en-US" dirty="0" err="1" smtClean="0"/>
              <a:t>jspInit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jspDestroy</a:t>
            </a:r>
            <a:r>
              <a:rPr lang="en-US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 </a:t>
            </a:r>
            <a:r>
              <a:rPr lang="en-US" dirty="0" err="1" smtClean="0"/>
              <a:t>prazna</a:t>
            </a:r>
            <a:r>
              <a:rPr lang="sr-Latn-R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mogućnošću</a:t>
            </a:r>
            <a:r>
              <a:rPr lang="en-US" dirty="0" smtClean="0"/>
              <a:t> </a:t>
            </a:r>
            <a:r>
              <a:rPr lang="en-US" dirty="0" err="1" smtClean="0"/>
              <a:t>preklapanja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JSP realizacija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2214554"/>
            <a:ext cx="5953125" cy="390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JSP </a:t>
            </a:r>
            <a:r>
              <a:rPr lang="en-US" dirty="0" err="1" smtClean="0"/>
              <a:t>deklaracija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3959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Problem</a:t>
            </a:r>
          </a:p>
          <a:p>
            <a:r>
              <a:rPr lang="en-US" dirty="0" err="1" smtClean="0"/>
              <a:t>Predefinisane</a:t>
            </a:r>
            <a:r>
              <a:rPr lang="en-US" dirty="0" smtClean="0"/>
              <a:t> </a:t>
            </a:r>
            <a:r>
              <a:rPr lang="en-US" dirty="0" err="1" smtClean="0"/>
              <a:t>promenljive</a:t>
            </a:r>
            <a:r>
              <a:rPr lang="en-US" dirty="0" smtClean="0"/>
              <a:t> (request, response, out,</a:t>
            </a:r>
            <a:r>
              <a:rPr lang="sr-Latn-RS" dirty="0" smtClean="0"/>
              <a:t> </a:t>
            </a:r>
            <a:r>
              <a:rPr lang="en-US" dirty="0" smtClean="0"/>
              <a:t>session,...)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lokalne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i="1" dirty="0" smtClean="0"/>
              <a:t>_</a:t>
            </a:r>
            <a:r>
              <a:rPr lang="en-US" i="1" dirty="0" err="1" smtClean="0"/>
              <a:t>jspService</a:t>
            </a:r>
            <a:r>
              <a:rPr lang="en-US" i="1" dirty="0" smtClean="0"/>
              <a:t> </a:t>
            </a:r>
            <a:r>
              <a:rPr lang="en-US" dirty="0" err="1" smtClean="0"/>
              <a:t>metoda</a:t>
            </a:r>
            <a:r>
              <a:rPr lang="en-US" dirty="0" smtClean="0"/>
              <a:t>.</a:t>
            </a:r>
          </a:p>
          <a:p>
            <a:r>
              <a:rPr lang="pl-PL" dirty="0" smtClean="0"/>
              <a:t>Tako da nisu dostupne u metodama koji su definisani u okviru JSP deklaracije ili u metodama u pomoćnim </a:t>
            </a:r>
            <a:r>
              <a:rPr lang="en-US" dirty="0" err="1" smtClean="0"/>
              <a:t>klasama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b="1" dirty="0" err="1" smtClean="0"/>
              <a:t>Rešenje</a:t>
            </a:r>
            <a:r>
              <a:rPr lang="en-US" b="1" dirty="0" smtClean="0"/>
              <a:t>: </a:t>
            </a:r>
            <a:r>
              <a:rPr lang="en-US" b="1" dirty="0" err="1" smtClean="0"/>
              <a:t>proslediti</a:t>
            </a:r>
            <a:r>
              <a:rPr lang="en-US" b="1" dirty="0" smtClean="0"/>
              <a:t> </a:t>
            </a:r>
            <a:r>
              <a:rPr lang="en-US" b="1" dirty="0" err="1" smtClean="0"/>
              <a:t>ih</a:t>
            </a:r>
            <a:r>
              <a:rPr lang="en-US" b="1" dirty="0" smtClean="0"/>
              <a:t> </a:t>
            </a:r>
            <a:r>
              <a:rPr lang="en-US" b="1" dirty="0" err="1" smtClean="0"/>
              <a:t>kao</a:t>
            </a:r>
            <a:r>
              <a:rPr lang="en-US" b="1" dirty="0" smtClean="0"/>
              <a:t> </a:t>
            </a:r>
            <a:r>
              <a:rPr lang="en-US" b="1" dirty="0" err="1" smtClean="0"/>
              <a:t>argumente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i="1" dirty="0" smtClean="0"/>
              <a:t>&lt;%! Private void </a:t>
            </a:r>
            <a:r>
              <a:rPr lang="en-US" i="1" dirty="0" err="1" smtClean="0"/>
              <a:t>nekiMetod</a:t>
            </a:r>
            <a:r>
              <a:rPr lang="en-US" i="1" dirty="0" smtClean="0"/>
              <a:t>(</a:t>
            </a:r>
            <a:r>
              <a:rPr lang="en-US" i="1" dirty="0" err="1" smtClean="0"/>
              <a:t>HttpSession</a:t>
            </a:r>
            <a:r>
              <a:rPr lang="en-US" i="1" dirty="0" smtClean="0"/>
              <a:t> s){</a:t>
            </a:r>
          </a:p>
          <a:p>
            <a:pPr>
              <a:buNone/>
            </a:pPr>
            <a:r>
              <a:rPr lang="sr-Latn-RS" i="1" dirty="0" smtClean="0"/>
              <a:t>		</a:t>
            </a:r>
            <a:r>
              <a:rPr lang="en-US" i="1" dirty="0" err="1" smtClean="0"/>
              <a:t>uradiNestoSa</a:t>
            </a:r>
            <a:r>
              <a:rPr lang="en-US" i="1" dirty="0" smtClean="0"/>
              <a:t>(s);}</a:t>
            </a:r>
            <a:r>
              <a:rPr lang="sr-Latn-RS" i="1" dirty="0" smtClean="0"/>
              <a:t> </a:t>
            </a:r>
            <a:r>
              <a:rPr lang="en-US" i="1" dirty="0" smtClean="0"/>
              <a:t>%&gt;</a:t>
            </a:r>
          </a:p>
          <a:p>
            <a:pPr>
              <a:buNone/>
            </a:pPr>
            <a:r>
              <a:rPr lang="sr-Latn-RS" i="1" dirty="0" smtClean="0"/>
              <a:t>	</a:t>
            </a:r>
            <a:r>
              <a:rPr lang="en-US" i="1" dirty="0" smtClean="0"/>
              <a:t>&lt;% </a:t>
            </a:r>
            <a:r>
              <a:rPr lang="en-US" i="1" dirty="0" err="1" smtClean="0"/>
              <a:t>nekiMetod</a:t>
            </a:r>
            <a:r>
              <a:rPr lang="en-US" i="1" dirty="0" smtClean="0"/>
              <a:t>(session); %&gt;</a:t>
            </a:r>
          </a:p>
          <a:p>
            <a:pPr>
              <a:buNone/>
            </a:pPr>
            <a:r>
              <a:rPr lang="it-IT" b="1" dirty="0" smtClean="0"/>
              <a:t>Treba primetiti da println metod od JspWriter</a:t>
            </a:r>
            <a:r>
              <a:rPr lang="sr-Latn-RS" b="1" dirty="0" smtClean="0"/>
              <a:t> </a:t>
            </a:r>
            <a:r>
              <a:rPr lang="en-US" b="1" dirty="0" err="1" smtClean="0"/>
              <a:t>baca</a:t>
            </a:r>
            <a:r>
              <a:rPr lang="en-US" b="1" dirty="0" smtClean="0"/>
              <a:t> </a:t>
            </a:r>
            <a:r>
              <a:rPr lang="en-US" b="1" dirty="0" err="1" smtClean="0"/>
              <a:t>IOException</a:t>
            </a:r>
            <a:endParaRPr lang="en-US" b="1" dirty="0" smtClean="0"/>
          </a:p>
          <a:p>
            <a:r>
              <a:rPr lang="en-US" dirty="0" err="1" smtClean="0"/>
              <a:t>Koristiti</a:t>
            </a:r>
            <a:r>
              <a:rPr lang="en-US" dirty="0" smtClean="0"/>
              <a:t> “throws </a:t>
            </a:r>
            <a:r>
              <a:rPr lang="en-US" dirty="0" err="1" smtClean="0"/>
              <a:t>IOException</a:t>
            </a:r>
            <a:r>
              <a:rPr lang="en-US" dirty="0" smtClean="0"/>
              <a:t>” </a:t>
            </a:r>
            <a:r>
              <a:rPr lang="sr-Latn-RS" dirty="0" err="1" smtClean="0"/>
              <a:t>z</a:t>
            </a:r>
            <a:r>
              <a:rPr lang="en-US" dirty="0" smtClean="0"/>
              <a:t>a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koriste</a:t>
            </a:r>
            <a:r>
              <a:rPr lang="sr-Latn-RS" dirty="0" smtClean="0"/>
              <a:t> </a:t>
            </a:r>
            <a:r>
              <a:rPr lang="en-US" dirty="0" err="1" smtClean="0"/>
              <a:t>println</a:t>
            </a:r>
            <a:r>
              <a:rPr lang="en-US" dirty="0" smtClean="0"/>
              <a:t> </a:t>
            </a:r>
            <a:r>
              <a:rPr lang="en-US" dirty="0" err="1" smtClean="0"/>
              <a:t>naredbu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Korišćenje</a:t>
            </a:r>
            <a:r>
              <a:rPr lang="en-US" dirty="0" smtClean="0"/>
              <a:t> page </a:t>
            </a:r>
            <a:r>
              <a:rPr lang="en-US" dirty="0" err="1" smtClean="0"/>
              <a:t>direktive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Pruža</a:t>
            </a:r>
            <a:r>
              <a:rPr lang="en-US" b="1" dirty="0" smtClean="0"/>
              <a:t> </a:t>
            </a:r>
            <a:r>
              <a:rPr lang="en-US" b="1" dirty="0" err="1" smtClean="0"/>
              <a:t>informacije</a:t>
            </a:r>
            <a:r>
              <a:rPr lang="en-US" b="1" dirty="0" smtClean="0"/>
              <a:t> </a:t>
            </a:r>
            <a:r>
              <a:rPr lang="en-US" b="1" dirty="0" err="1" smtClean="0"/>
              <a:t>na</a:t>
            </a:r>
            <a:r>
              <a:rPr lang="en-US" b="1" dirty="0" smtClean="0"/>
              <a:t> </a:t>
            </a:r>
            <a:r>
              <a:rPr lang="en-US" b="1" dirty="0" err="1" smtClean="0"/>
              <a:t>visokom</a:t>
            </a:r>
            <a:r>
              <a:rPr lang="en-US" b="1" dirty="0" smtClean="0"/>
              <a:t> </a:t>
            </a:r>
            <a:r>
              <a:rPr lang="en-US" b="1" dirty="0" err="1" smtClean="0"/>
              <a:t>nivou</a:t>
            </a:r>
            <a:r>
              <a:rPr lang="en-US" b="1" dirty="0" smtClean="0"/>
              <a:t> o </a:t>
            </a:r>
            <a:r>
              <a:rPr lang="en-US" b="1" dirty="0" err="1" smtClean="0"/>
              <a:t>samom</a:t>
            </a:r>
            <a:r>
              <a:rPr lang="sr-Latn-RS" b="1" dirty="0" smtClean="0"/>
              <a:t> </a:t>
            </a:r>
            <a:r>
              <a:rPr lang="en-US" b="1" dirty="0" err="1" smtClean="0"/>
              <a:t>servletu</a:t>
            </a:r>
            <a:r>
              <a:rPr lang="en-US" b="1" dirty="0" smtClean="0"/>
              <a:t> </a:t>
            </a:r>
            <a:r>
              <a:rPr lang="en-US" b="1" dirty="0" err="1" smtClean="0"/>
              <a:t>koji</a:t>
            </a:r>
            <a:r>
              <a:rPr lang="en-US" b="1" dirty="0" smtClean="0"/>
              <a:t> se </a:t>
            </a:r>
            <a:r>
              <a:rPr lang="en-US" b="1" dirty="0" err="1" smtClean="0"/>
              <a:t>izvršava</a:t>
            </a:r>
            <a:r>
              <a:rPr lang="en-US" b="1" dirty="0" smtClean="0"/>
              <a:t> </a:t>
            </a:r>
            <a:r>
              <a:rPr lang="en-US" b="1" dirty="0" err="1" smtClean="0"/>
              <a:t>nakon</a:t>
            </a:r>
            <a:r>
              <a:rPr lang="en-US" b="1" dirty="0" smtClean="0"/>
              <a:t> JSP </a:t>
            </a:r>
            <a:r>
              <a:rPr lang="en-US" b="1" dirty="0" err="1" smtClean="0"/>
              <a:t>stranice</a:t>
            </a:r>
            <a:r>
              <a:rPr lang="sr-Latn-RS" b="1" dirty="0" smtClean="0"/>
              <a:t> </a:t>
            </a:r>
            <a:endParaRPr lang="en-US" b="1" dirty="0" smtClean="0"/>
          </a:p>
          <a:p>
            <a:pPr>
              <a:buNone/>
            </a:pPr>
            <a:r>
              <a:rPr lang="en-US" b="1" dirty="0" err="1" smtClean="0"/>
              <a:t>Može</a:t>
            </a:r>
            <a:r>
              <a:rPr lang="en-US" b="1" dirty="0" smtClean="0"/>
              <a:t> </a:t>
            </a:r>
            <a:r>
              <a:rPr lang="en-US" b="1" dirty="0" err="1" smtClean="0"/>
              <a:t>kontrolisati</a:t>
            </a:r>
            <a:endParaRPr lang="en-US" b="1" dirty="0" smtClean="0"/>
          </a:p>
          <a:p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importuju</a:t>
            </a:r>
            <a:endParaRPr lang="en-US" dirty="0" smtClean="0"/>
          </a:p>
          <a:p>
            <a:r>
              <a:rPr lang="vi-VN" dirty="0" smtClean="0"/>
              <a:t>Koju klasu servlet nasleđuje</a:t>
            </a:r>
          </a:p>
          <a:p>
            <a:r>
              <a:rPr lang="it-IT" dirty="0" smtClean="0"/>
              <a:t>Koji MIME tipovi se generišu</a:t>
            </a:r>
          </a:p>
          <a:p>
            <a:r>
              <a:rPr lang="vi-VN" dirty="0" smtClean="0"/>
              <a:t>Kako se obrađuje multithread</a:t>
            </a:r>
          </a:p>
          <a:p>
            <a:r>
              <a:rPr lang="it-IT" dirty="0" smtClean="0"/>
              <a:t>Da li servlet pripada sesiji</a:t>
            </a:r>
          </a:p>
          <a:p>
            <a:r>
              <a:rPr lang="en-US" dirty="0" err="1" smtClean="0"/>
              <a:t>Veličinu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ponašanje</a:t>
            </a:r>
            <a:r>
              <a:rPr lang="en-US" dirty="0" smtClean="0"/>
              <a:t> </a:t>
            </a:r>
            <a:r>
              <a:rPr lang="en-US" dirty="0" err="1" smtClean="0"/>
              <a:t>izlaznog</a:t>
            </a:r>
            <a:r>
              <a:rPr lang="en-US" dirty="0" smtClean="0"/>
              <a:t> </a:t>
            </a:r>
            <a:r>
              <a:rPr lang="en-US" dirty="0" err="1" smtClean="0"/>
              <a:t>bafera</a:t>
            </a:r>
            <a:endParaRPr lang="en-US" dirty="0" smtClean="0"/>
          </a:p>
          <a:p>
            <a:r>
              <a:rPr lang="vi-VN" dirty="0" smtClean="0"/>
              <a:t>Koja stranica obrađuje neočekivane greške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import </a:t>
            </a:r>
            <a:r>
              <a:rPr lang="en-US" dirty="0" err="1" smtClean="0"/>
              <a:t>atribut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467368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       </a:t>
            </a:r>
            <a:r>
              <a:rPr lang="en-US" dirty="0" smtClean="0"/>
              <a:t>&lt;%@ page import="</a:t>
            </a:r>
            <a:r>
              <a:rPr lang="en-US" dirty="0" err="1" smtClean="0"/>
              <a:t>package.class</a:t>
            </a:r>
            <a:r>
              <a:rPr lang="en-US" dirty="0" smtClean="0"/>
              <a:t>" %&gt;</a:t>
            </a:r>
          </a:p>
          <a:p>
            <a:pPr>
              <a:buNone/>
            </a:pPr>
            <a:r>
              <a:rPr lang="sr-Latn-RS" dirty="0" smtClean="0"/>
              <a:t>     </a:t>
            </a:r>
            <a:r>
              <a:rPr lang="en-US" dirty="0" smtClean="0"/>
              <a:t>&lt;%@ page import="package.class1,...,</a:t>
            </a:r>
            <a:r>
              <a:rPr lang="en-US" dirty="0" err="1" smtClean="0"/>
              <a:t>package.classN</a:t>
            </a:r>
            <a:r>
              <a:rPr lang="en-US" dirty="0" smtClean="0"/>
              <a:t>"%&gt;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pt-BR" dirty="0" smtClean="0"/>
              <a:t>Generisanje import naredbu na vrhu definicije servleta</a:t>
            </a:r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- </a:t>
            </a:r>
            <a:r>
              <a:rPr lang="en-US" dirty="0" smtClean="0"/>
              <a:t>JSP </a:t>
            </a:r>
            <a:r>
              <a:rPr lang="en-US" dirty="0" err="1" smtClean="0"/>
              <a:t>stranice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nalaziti</a:t>
            </a:r>
            <a:r>
              <a:rPr lang="en-US" dirty="0" smtClean="0"/>
              <a:t>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gde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serveru</a:t>
            </a:r>
            <a:r>
              <a:rPr lang="en-US" dirty="0" smtClean="0"/>
              <a:t>, </a:t>
            </a:r>
            <a:r>
              <a:rPr lang="en-US" dirty="0" err="1" smtClean="0"/>
              <a:t>ali</a:t>
            </a:r>
            <a:r>
              <a:rPr lang="sr-Latn-RS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 </a:t>
            </a:r>
            <a:r>
              <a:rPr lang="en-US" dirty="0" err="1" smtClean="0"/>
              <a:t>koriste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JSP </a:t>
            </a:r>
            <a:r>
              <a:rPr lang="en-US" dirty="0" err="1" smtClean="0"/>
              <a:t>stranica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u</a:t>
            </a:r>
            <a:r>
              <a:rPr lang="sr-Latn-RS" dirty="0" smtClean="0"/>
              <a:t> </a:t>
            </a:r>
            <a:r>
              <a:rPr lang="en-US" dirty="0" err="1" smtClean="0"/>
              <a:t>uobičajenim</a:t>
            </a:r>
            <a:r>
              <a:rPr lang="en-US" dirty="0" smtClean="0"/>
              <a:t> </a:t>
            </a:r>
            <a:r>
              <a:rPr lang="en-US" dirty="0" err="1" smtClean="0"/>
              <a:t>servlet</a:t>
            </a:r>
            <a:r>
              <a:rPr lang="en-US" dirty="0" smtClean="0"/>
              <a:t> </a:t>
            </a:r>
            <a:r>
              <a:rPr lang="en-US" dirty="0" err="1" smtClean="0"/>
              <a:t>direktorijumima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…/WEB-INF/classes </a:t>
            </a:r>
            <a:r>
              <a:rPr lang="en-US" dirty="0" err="1" smtClean="0"/>
              <a:t>ili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…/WEB-INF/classes/</a:t>
            </a:r>
            <a:r>
              <a:rPr lang="en-US" dirty="0" err="1" smtClean="0"/>
              <a:t>directoryMatchingPackage</a:t>
            </a:r>
            <a:endParaRPr lang="en-US" dirty="0" smtClean="0"/>
          </a:p>
          <a:p>
            <a:r>
              <a:rPr lang="en-US" b="1" dirty="0" err="1" smtClean="0"/>
              <a:t>Preporuka</a:t>
            </a:r>
            <a:r>
              <a:rPr lang="en-US" b="1" dirty="0" smtClean="0"/>
              <a:t> je </a:t>
            </a:r>
            <a:r>
              <a:rPr lang="en-US" b="1" dirty="0" err="1" smtClean="0"/>
              <a:t>da</a:t>
            </a:r>
            <a:r>
              <a:rPr lang="en-US" b="1" dirty="0" smtClean="0"/>
              <a:t> se </a:t>
            </a:r>
            <a:r>
              <a:rPr lang="en-US" b="1" dirty="0" err="1" smtClean="0"/>
              <a:t>uvek</a:t>
            </a:r>
            <a:r>
              <a:rPr lang="en-US" b="1" dirty="0" smtClean="0"/>
              <a:t> </a:t>
            </a:r>
            <a:r>
              <a:rPr lang="en-US" b="1" dirty="0" err="1" smtClean="0"/>
              <a:t>koriste</a:t>
            </a:r>
            <a:r>
              <a:rPr lang="en-US" b="1" dirty="0" smtClean="0"/>
              <a:t> </a:t>
            </a:r>
            <a:r>
              <a:rPr lang="en-US" b="1" dirty="0" err="1" smtClean="0"/>
              <a:t>paketi</a:t>
            </a:r>
            <a:r>
              <a:rPr lang="en-US" b="1" dirty="0" smtClean="0"/>
              <a:t>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klase</a:t>
            </a:r>
            <a:r>
              <a:rPr lang="en-US" b="1" dirty="0" smtClean="0"/>
              <a:t> </a:t>
            </a:r>
            <a:r>
              <a:rPr lang="en-US" b="1" dirty="0" err="1" smtClean="0"/>
              <a:t>koje</a:t>
            </a:r>
            <a:r>
              <a:rPr lang="en-US" b="1" dirty="0" smtClean="0"/>
              <a:t> se</a:t>
            </a:r>
            <a:r>
              <a:rPr lang="sr-Latn-RS" b="1" dirty="0" smtClean="0"/>
              <a:t> </a:t>
            </a:r>
            <a:r>
              <a:rPr lang="pl-PL" dirty="0" smtClean="0"/>
              <a:t>koriste u okviru JSP stranice!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Paketi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686800" cy="539593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public class </a:t>
            </a:r>
            <a:r>
              <a:rPr lang="en-US" dirty="0" err="1" smtClean="0"/>
              <a:t>SomeClass</a:t>
            </a:r>
            <a:r>
              <a:rPr lang="en-US" dirty="0" smtClean="0"/>
              <a:t> {</a:t>
            </a:r>
          </a:p>
          <a:p>
            <a:pPr>
              <a:buNone/>
            </a:pPr>
            <a:r>
              <a:rPr lang="en-US" dirty="0" smtClean="0"/>
              <a:t>public String </a:t>
            </a:r>
            <a:r>
              <a:rPr lang="en-US" dirty="0" err="1" smtClean="0"/>
              <a:t>someMethod</a:t>
            </a:r>
            <a:r>
              <a:rPr lang="en-US" dirty="0" smtClean="0"/>
              <a:t>(...) {</a:t>
            </a:r>
          </a:p>
          <a:p>
            <a:pPr>
              <a:buNone/>
            </a:pPr>
            <a:r>
              <a:rPr lang="en-US" dirty="0" err="1" smtClean="0"/>
              <a:t>SomeHelperClass</a:t>
            </a:r>
            <a:r>
              <a:rPr lang="en-US" dirty="0" smtClean="0"/>
              <a:t> test = new </a:t>
            </a:r>
            <a:r>
              <a:rPr lang="en-US" dirty="0" err="1" smtClean="0"/>
              <a:t>SomeHelperClass</a:t>
            </a:r>
            <a:r>
              <a:rPr lang="en-US" dirty="0" smtClean="0"/>
              <a:t>(...);</a:t>
            </a:r>
          </a:p>
          <a:p>
            <a:pPr>
              <a:buNone/>
            </a:pPr>
            <a:r>
              <a:rPr lang="en-US" dirty="0" smtClean="0"/>
              <a:t>String </a:t>
            </a:r>
            <a:r>
              <a:rPr lang="en-US" dirty="0" err="1" smtClean="0"/>
              <a:t>someString</a:t>
            </a:r>
            <a:r>
              <a:rPr lang="en-US" dirty="0" smtClean="0"/>
              <a:t> =</a:t>
            </a:r>
          </a:p>
          <a:p>
            <a:pPr>
              <a:buNone/>
            </a:pPr>
            <a:r>
              <a:rPr lang="en-US" dirty="0" err="1" smtClean="0"/>
              <a:t>SomeUtilityClass.someStaticMethod</a:t>
            </a:r>
            <a:r>
              <a:rPr lang="en-US" dirty="0" smtClean="0"/>
              <a:t>(...);</a:t>
            </a:r>
          </a:p>
          <a:p>
            <a:pPr>
              <a:buNone/>
            </a:pPr>
            <a:r>
              <a:rPr lang="en-US" dirty="0" smtClean="0"/>
              <a:t>...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dirty="0" smtClean="0"/>
              <a:t>&lt;%</a:t>
            </a:r>
            <a:r>
              <a:rPr lang="sr-Latn-RS" dirty="0" smtClean="0"/>
              <a:t> </a:t>
            </a:r>
            <a:r>
              <a:rPr lang="en-US" dirty="0" err="1" smtClean="0"/>
              <a:t>SomeHelperClass</a:t>
            </a:r>
            <a:r>
              <a:rPr lang="en-US" dirty="0" smtClean="0"/>
              <a:t> test = new </a:t>
            </a:r>
            <a:r>
              <a:rPr lang="en-US" dirty="0" err="1" smtClean="0"/>
              <a:t>SomeHelperClass</a:t>
            </a:r>
            <a:r>
              <a:rPr lang="en-US" dirty="0" smtClean="0"/>
              <a:t>(...);</a:t>
            </a:r>
          </a:p>
          <a:p>
            <a:pPr>
              <a:buNone/>
            </a:pPr>
            <a:r>
              <a:rPr lang="en-US" dirty="0" smtClean="0"/>
              <a:t>String </a:t>
            </a:r>
            <a:r>
              <a:rPr lang="en-US" dirty="0" err="1" smtClean="0"/>
              <a:t>someString</a:t>
            </a:r>
            <a:r>
              <a:rPr lang="en-US" dirty="0" smtClean="0"/>
              <a:t> =</a:t>
            </a:r>
            <a:r>
              <a:rPr lang="en-US" dirty="0" err="1" smtClean="0"/>
              <a:t>SomeUtilityClass.someStaticMethod</a:t>
            </a:r>
            <a:r>
              <a:rPr lang="en-US" dirty="0" smtClean="0"/>
              <a:t>(...);%&gt;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64360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&lt;H2&gt;The import Attribute&lt;/H2&gt;</a:t>
            </a:r>
          </a:p>
          <a:p>
            <a:pPr>
              <a:buNone/>
            </a:pPr>
            <a:r>
              <a:rPr lang="en-US" b="1" dirty="0" smtClean="0"/>
              <a:t>&lt;%@ page import="</a:t>
            </a:r>
            <a:r>
              <a:rPr lang="en-US" b="1" dirty="0" err="1" smtClean="0"/>
              <a:t>java.util</a:t>
            </a:r>
            <a:r>
              <a:rPr lang="en-US" b="1" dirty="0" smtClean="0"/>
              <a:t>.*,coreservlets.*" %&gt;</a:t>
            </a:r>
          </a:p>
          <a:p>
            <a:pPr>
              <a:buNone/>
            </a:pPr>
            <a:r>
              <a:rPr lang="en-US" b="1" dirty="0" smtClean="0"/>
              <a:t>&lt;%!</a:t>
            </a:r>
          </a:p>
          <a:p>
            <a:pPr>
              <a:buNone/>
            </a:pPr>
            <a:r>
              <a:rPr lang="en-US" b="1" dirty="0" smtClean="0"/>
              <a:t>private String </a:t>
            </a:r>
            <a:r>
              <a:rPr lang="en-US" b="1" dirty="0" err="1" smtClean="0"/>
              <a:t>randomID</a:t>
            </a:r>
            <a:r>
              <a:rPr lang="en-US" b="1" dirty="0" smtClean="0"/>
              <a:t>() {</a:t>
            </a:r>
          </a:p>
          <a:p>
            <a:pPr>
              <a:buNone/>
            </a:pPr>
            <a:r>
              <a:rPr lang="sr-Latn-RS" b="1" dirty="0" smtClean="0"/>
              <a:t>      </a:t>
            </a:r>
            <a:r>
              <a:rPr lang="sv-SE" b="1" dirty="0" smtClean="0"/>
              <a:t>int num = (int)(Math.random()*10000000.0);</a:t>
            </a:r>
          </a:p>
          <a:p>
            <a:pPr>
              <a:buNone/>
            </a:pPr>
            <a:r>
              <a:rPr lang="sr-Latn-RS" b="1" dirty="0" smtClean="0"/>
              <a:t>       </a:t>
            </a:r>
            <a:r>
              <a:rPr lang="en-US" b="1" dirty="0" smtClean="0"/>
              <a:t>return("id" + num);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private final String NO_VALUE = "&lt;I&gt;No Value&lt;/I&gt;";</a:t>
            </a:r>
          </a:p>
          <a:p>
            <a:pPr>
              <a:buNone/>
            </a:pPr>
            <a:r>
              <a:rPr lang="en-US" b="1" dirty="0" smtClean="0"/>
              <a:t>%&gt;</a:t>
            </a:r>
          </a:p>
          <a:p>
            <a:pPr>
              <a:buNone/>
            </a:pPr>
            <a:r>
              <a:rPr lang="en-US" b="1" dirty="0" smtClean="0"/>
              <a:t>&lt;%</a:t>
            </a:r>
          </a:p>
          <a:p>
            <a:pPr>
              <a:buNone/>
            </a:pPr>
            <a:r>
              <a:rPr lang="en-US" b="1" dirty="0" smtClean="0"/>
              <a:t>String </a:t>
            </a:r>
            <a:r>
              <a:rPr lang="en-US" b="1" dirty="0" err="1" smtClean="0"/>
              <a:t>oldID</a:t>
            </a:r>
            <a:r>
              <a:rPr lang="en-US" b="1" dirty="0" smtClean="0"/>
              <a:t> =</a:t>
            </a:r>
            <a:r>
              <a:rPr lang="en-US" b="1" dirty="0" err="1" smtClean="0"/>
              <a:t>CookieUtilities.getCookieValue</a:t>
            </a:r>
            <a:r>
              <a:rPr lang="en-US" b="1" dirty="0" smtClean="0"/>
              <a:t>(request, "</a:t>
            </a:r>
            <a:r>
              <a:rPr lang="en-US" b="1" dirty="0" err="1" smtClean="0"/>
              <a:t>userID“,NO_VALUE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en-US" b="1" dirty="0" smtClean="0"/>
              <a:t>if (</a:t>
            </a:r>
            <a:r>
              <a:rPr lang="en-US" b="1" dirty="0" err="1" smtClean="0"/>
              <a:t>oldID.equals</a:t>
            </a:r>
            <a:r>
              <a:rPr lang="en-US" b="1" dirty="0" smtClean="0"/>
              <a:t>(NO_VALUE)) {</a:t>
            </a:r>
          </a:p>
          <a:p>
            <a:pPr>
              <a:buNone/>
            </a:pPr>
            <a:r>
              <a:rPr lang="sr-Latn-RS" b="1" dirty="0" smtClean="0"/>
              <a:t>     </a:t>
            </a:r>
            <a:r>
              <a:rPr lang="en-US" b="1" dirty="0" smtClean="0"/>
              <a:t>String </a:t>
            </a:r>
            <a:r>
              <a:rPr lang="en-US" b="1" dirty="0" err="1" smtClean="0"/>
              <a:t>newID</a:t>
            </a:r>
            <a:r>
              <a:rPr lang="en-US" b="1" dirty="0" smtClean="0"/>
              <a:t> = </a:t>
            </a:r>
            <a:r>
              <a:rPr lang="en-US" b="1" dirty="0" err="1" smtClean="0"/>
              <a:t>randomID</a:t>
            </a:r>
            <a:r>
              <a:rPr lang="en-US" b="1" dirty="0" smtClean="0"/>
              <a:t>();</a:t>
            </a:r>
          </a:p>
          <a:p>
            <a:pPr>
              <a:buNone/>
            </a:pPr>
            <a:r>
              <a:rPr lang="sr-Latn-RS" b="1" dirty="0" smtClean="0"/>
              <a:t>    </a:t>
            </a:r>
            <a:r>
              <a:rPr lang="en-US" b="1" dirty="0" smtClean="0"/>
              <a:t>Cookie </a:t>
            </a:r>
            <a:r>
              <a:rPr lang="en-US" b="1" dirty="0" err="1" smtClean="0"/>
              <a:t>cookie</a:t>
            </a:r>
            <a:r>
              <a:rPr lang="en-US" b="1" dirty="0" smtClean="0"/>
              <a:t> = new </a:t>
            </a:r>
            <a:r>
              <a:rPr lang="en-US" b="1" dirty="0" err="1" smtClean="0"/>
              <a:t>LongLivedCookie</a:t>
            </a:r>
            <a:r>
              <a:rPr lang="en-US" b="1" dirty="0" smtClean="0"/>
              <a:t>("</a:t>
            </a:r>
            <a:r>
              <a:rPr lang="en-US" b="1" dirty="0" err="1" smtClean="0"/>
              <a:t>userID</a:t>
            </a:r>
            <a:r>
              <a:rPr lang="en-US" b="1" dirty="0" smtClean="0"/>
              <a:t>", </a:t>
            </a:r>
            <a:r>
              <a:rPr lang="en-US" b="1" dirty="0" err="1" smtClean="0"/>
              <a:t>newID</a:t>
            </a:r>
            <a:r>
              <a:rPr lang="en-US" b="1" dirty="0" smtClean="0"/>
              <a:t>);</a:t>
            </a:r>
          </a:p>
          <a:p>
            <a:pPr>
              <a:buNone/>
            </a:pPr>
            <a:r>
              <a:rPr lang="sr-Latn-RS" b="1" dirty="0" smtClean="0"/>
              <a:t>    </a:t>
            </a:r>
            <a:r>
              <a:rPr lang="en-US" b="1" dirty="0" err="1" smtClean="0"/>
              <a:t>response.addCookie</a:t>
            </a:r>
            <a:r>
              <a:rPr lang="en-US" b="1" dirty="0" smtClean="0"/>
              <a:t>(cookie);</a:t>
            </a:r>
          </a:p>
          <a:p>
            <a:pPr>
              <a:buNone/>
            </a:pPr>
            <a:r>
              <a:rPr lang="en-US" b="1" dirty="0" smtClean="0"/>
              <a:t>}</a:t>
            </a:r>
          </a:p>
          <a:p>
            <a:pPr>
              <a:buNone/>
            </a:pPr>
            <a:r>
              <a:rPr lang="en-US" b="1" dirty="0" smtClean="0"/>
              <a:t>%&gt;</a:t>
            </a:r>
          </a:p>
          <a:p>
            <a:pPr>
              <a:buNone/>
            </a:pPr>
            <a:r>
              <a:rPr lang="en-US" b="1" dirty="0" smtClean="0"/>
              <a:t>This page was accessed on &lt;%= new Date() %&gt; with a </a:t>
            </a:r>
            <a:r>
              <a:rPr lang="en-US" b="1" dirty="0" err="1" smtClean="0"/>
              <a:t>userID</a:t>
            </a:r>
            <a:r>
              <a:rPr lang="sr-Latn-RS" b="1" dirty="0" smtClean="0"/>
              <a:t> </a:t>
            </a:r>
            <a:r>
              <a:rPr lang="en-US" b="1" dirty="0" smtClean="0"/>
              <a:t>cookie of &lt;%= </a:t>
            </a:r>
            <a:r>
              <a:rPr lang="en-US" b="1" dirty="0" err="1" smtClean="0"/>
              <a:t>oldID</a:t>
            </a:r>
            <a:r>
              <a:rPr lang="en-US" b="1" dirty="0" smtClean="0"/>
              <a:t> %&gt;.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256" y="567604"/>
            <a:ext cx="8295272" cy="593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Primer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24648"/>
          </a:xfrm>
        </p:spPr>
        <p:txBody>
          <a:bodyPr>
            <a:normAutofit/>
          </a:bodyPr>
          <a:lstStyle/>
          <a:p>
            <a:r>
              <a:rPr lang="en-US" sz="4400" dirty="0" err="1" smtClean="0"/>
              <a:t>contentType</a:t>
            </a:r>
            <a:r>
              <a:rPr lang="en-US" sz="4400" dirty="0" smtClean="0"/>
              <a:t> </a:t>
            </a:r>
            <a:r>
              <a:rPr lang="en-US" sz="4400" dirty="0" err="1" smtClean="0"/>
              <a:t>i</a:t>
            </a:r>
            <a:r>
              <a:rPr lang="en-US" sz="4400" dirty="0" smtClean="0"/>
              <a:t> </a:t>
            </a:r>
            <a:r>
              <a:rPr lang="en-US" sz="4400" dirty="0" err="1" smtClean="0"/>
              <a:t>pageEncoding</a:t>
            </a:r>
            <a:r>
              <a:rPr lang="en-US" sz="4400" dirty="0" smtClean="0"/>
              <a:t> </a:t>
            </a:r>
            <a:r>
              <a:rPr lang="en-US" sz="4400" dirty="0" err="1" smtClean="0"/>
              <a:t>atributi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214422"/>
            <a:ext cx="8229600" cy="5110178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&lt;%@ page </a:t>
            </a:r>
            <a:r>
              <a:rPr lang="en-US" dirty="0" err="1" smtClean="0"/>
              <a:t>contentType</a:t>
            </a:r>
            <a:r>
              <a:rPr lang="en-US" dirty="0" smtClean="0"/>
              <a:t>="MIME-Type" %&gt;</a:t>
            </a:r>
          </a:p>
          <a:p>
            <a:pPr>
              <a:buNone/>
            </a:pPr>
            <a:r>
              <a:rPr lang="en-US" dirty="0" smtClean="0"/>
              <a:t>&lt;%@ page </a:t>
            </a:r>
            <a:r>
              <a:rPr lang="en-US" dirty="0" err="1" smtClean="0"/>
              <a:t>contentType</a:t>
            </a:r>
            <a:r>
              <a:rPr lang="en-US" dirty="0" smtClean="0"/>
              <a:t>="MIME-Type;</a:t>
            </a:r>
            <a:r>
              <a:rPr lang="sr-Latn-RS" dirty="0" smtClean="0"/>
              <a:t> </a:t>
            </a:r>
            <a:r>
              <a:rPr lang="en-US" dirty="0" err="1" smtClean="0"/>
              <a:t>charset</a:t>
            </a:r>
            <a:r>
              <a:rPr lang="en-US" dirty="0" smtClean="0"/>
              <a:t>=Character-Set" %&gt;</a:t>
            </a:r>
          </a:p>
          <a:p>
            <a:pPr>
              <a:buNone/>
            </a:pPr>
            <a:r>
              <a:rPr lang="en-US" dirty="0" smtClean="0"/>
              <a:t>&lt;%@ page </a:t>
            </a:r>
            <a:r>
              <a:rPr lang="en-US" dirty="0" err="1" smtClean="0"/>
              <a:t>pageEncoding</a:t>
            </a:r>
            <a:r>
              <a:rPr lang="en-US" dirty="0" smtClean="0"/>
              <a:t>="Character-Set" %&gt;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en-US" dirty="0" err="1" smtClean="0"/>
              <a:t>Specificiraju</a:t>
            </a:r>
            <a:r>
              <a:rPr lang="en-US" dirty="0" smtClean="0"/>
              <a:t> MIME tip </a:t>
            </a:r>
            <a:r>
              <a:rPr lang="en-US" dirty="0" err="1" smtClean="0"/>
              <a:t>stranice</a:t>
            </a:r>
            <a:r>
              <a:rPr lang="en-US" dirty="0" smtClean="0"/>
              <a:t> </a:t>
            </a:r>
            <a:r>
              <a:rPr lang="en-US" dirty="0" err="1" smtClean="0"/>
              <a:t>generisane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sr-Latn-RS" dirty="0" smtClean="0"/>
              <a:t> </a:t>
            </a:r>
            <a:r>
              <a:rPr lang="pl-PL" dirty="0" smtClean="0"/>
              <a:t>servleta koji je nastao od JSP stranice</a:t>
            </a:r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it-IT" dirty="0" smtClean="0"/>
              <a:t>Vrednost atributa se ne može izračunati u vreme</a:t>
            </a:r>
            <a:r>
              <a:rPr lang="sr-Latn-RS" dirty="0" smtClean="0"/>
              <a:t> </a:t>
            </a:r>
            <a:r>
              <a:rPr lang="en-US" dirty="0" err="1" smtClean="0"/>
              <a:t>zahteva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Uslovno</a:t>
            </a:r>
            <a:r>
              <a:rPr lang="en-US" dirty="0" smtClean="0"/>
              <a:t> </a:t>
            </a:r>
            <a:r>
              <a:rPr lang="en-US" dirty="0" err="1" smtClean="0"/>
              <a:t>generisanje</a:t>
            </a:r>
            <a:r>
              <a:rPr lang="en-US" dirty="0" smtClean="0"/>
              <a:t> Excel </a:t>
            </a:r>
            <a:r>
              <a:rPr lang="en-US" dirty="0" err="1" smtClean="0"/>
              <a:t>stranice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472518" cy="5181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b="1" dirty="0" smtClean="0"/>
              <a:t>Za ovaj problem ne može se koristiti atribut</a:t>
            </a:r>
            <a:r>
              <a:rPr lang="sr-Latn-RS" b="1" dirty="0" smtClean="0"/>
              <a:t> </a:t>
            </a:r>
            <a:r>
              <a:rPr lang="en-US" b="1" dirty="0" err="1" smtClean="0"/>
              <a:t>contentType</a:t>
            </a:r>
            <a:r>
              <a:rPr lang="en-US" b="1" dirty="0" smtClean="0"/>
              <a:t>, </a:t>
            </a:r>
            <a:r>
              <a:rPr lang="en-US" b="1" dirty="0" err="1" smtClean="0"/>
              <a:t>jer</a:t>
            </a:r>
            <a:r>
              <a:rPr lang="en-US" b="1" dirty="0" smtClean="0"/>
              <a:t> on ne </a:t>
            </a:r>
            <a:r>
              <a:rPr lang="en-US" b="1" dirty="0" err="1" smtClean="0"/>
              <a:t>može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</a:t>
            </a:r>
            <a:r>
              <a:rPr lang="en-US" b="1" dirty="0" err="1" smtClean="0"/>
              <a:t>bude</a:t>
            </a:r>
            <a:r>
              <a:rPr lang="en-US" b="1" dirty="0" smtClean="0"/>
              <a:t> </a:t>
            </a:r>
            <a:r>
              <a:rPr lang="en-US" b="1" dirty="0" err="1" smtClean="0"/>
              <a:t>uslovljen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err="1" smtClean="0"/>
              <a:t>Sledećim</a:t>
            </a:r>
            <a:r>
              <a:rPr lang="en-US" dirty="0" smtClean="0"/>
              <a:t> </a:t>
            </a:r>
            <a:r>
              <a:rPr lang="en-US" dirty="0" err="1" smtClean="0"/>
              <a:t>kodom</a:t>
            </a:r>
            <a:r>
              <a:rPr lang="en-US" dirty="0" smtClean="0"/>
              <a:t> se </a:t>
            </a:r>
            <a:r>
              <a:rPr lang="en-US" b="1" dirty="0" err="1" smtClean="0"/>
              <a:t>uvek</a:t>
            </a:r>
            <a:r>
              <a:rPr lang="en-US" b="1" dirty="0" smtClean="0"/>
              <a:t> </a:t>
            </a:r>
            <a:r>
              <a:rPr lang="en-US" b="1" dirty="0" err="1" smtClean="0"/>
              <a:t>dobija</a:t>
            </a:r>
            <a:r>
              <a:rPr lang="en-US" b="1" dirty="0" smtClean="0"/>
              <a:t> Excel MIME tip</a:t>
            </a:r>
          </a:p>
          <a:p>
            <a:pPr>
              <a:buNone/>
            </a:pPr>
            <a:r>
              <a:rPr lang="en-US" dirty="0" smtClean="0"/>
              <a:t>&lt;% </a:t>
            </a:r>
            <a:r>
              <a:rPr lang="en-US" dirty="0" err="1" smtClean="0"/>
              <a:t>boolean</a:t>
            </a:r>
            <a:r>
              <a:rPr lang="en-US" dirty="0" smtClean="0"/>
              <a:t> </a:t>
            </a:r>
            <a:r>
              <a:rPr lang="en-US" dirty="0" err="1" smtClean="0"/>
              <a:t>usingExcel</a:t>
            </a:r>
            <a:r>
              <a:rPr lang="en-US" dirty="0" smtClean="0"/>
              <a:t> = </a:t>
            </a:r>
            <a:r>
              <a:rPr lang="en-US" dirty="0" err="1" smtClean="0"/>
              <a:t>checkUserRequest</a:t>
            </a:r>
            <a:r>
              <a:rPr lang="en-US" dirty="0" smtClean="0"/>
              <a:t>(request); %&gt;</a:t>
            </a:r>
          </a:p>
          <a:p>
            <a:pPr>
              <a:buNone/>
            </a:pPr>
            <a:r>
              <a:rPr lang="en-US" dirty="0" smtClean="0"/>
              <a:t>&lt;% if (</a:t>
            </a:r>
            <a:r>
              <a:rPr lang="en-US" dirty="0" err="1" smtClean="0"/>
              <a:t>usingExcel</a:t>
            </a:r>
            <a:r>
              <a:rPr lang="en-US" dirty="0" smtClean="0"/>
              <a:t>) { %&gt;</a:t>
            </a:r>
          </a:p>
          <a:p>
            <a:pPr>
              <a:buNone/>
            </a:pPr>
            <a:r>
              <a:rPr lang="en-US" dirty="0" smtClean="0"/>
              <a:t>&lt;%@ page </a:t>
            </a:r>
            <a:r>
              <a:rPr lang="en-US" dirty="0" err="1" smtClean="0"/>
              <a:t>contentType</a:t>
            </a:r>
            <a:r>
              <a:rPr lang="en-US" dirty="0" smtClean="0"/>
              <a:t>="application/vnd.ms-excel" %&gt;</a:t>
            </a:r>
          </a:p>
          <a:p>
            <a:pPr>
              <a:buNone/>
            </a:pPr>
            <a:r>
              <a:rPr lang="en-US" dirty="0" smtClean="0"/>
              <a:t>&lt;% } %&gt;</a:t>
            </a:r>
          </a:p>
          <a:p>
            <a:pPr>
              <a:buNone/>
            </a:pPr>
            <a:endParaRPr lang="sr-Latn-RS" b="1" dirty="0" smtClean="0"/>
          </a:p>
          <a:p>
            <a:pPr>
              <a:buNone/>
            </a:pPr>
            <a:r>
              <a:rPr lang="en-US" b="1" dirty="0" err="1" smtClean="0"/>
              <a:t>Rešenje</a:t>
            </a:r>
            <a:r>
              <a:rPr lang="en-US" b="1" dirty="0" smtClean="0"/>
              <a:t>: </a:t>
            </a:r>
            <a:r>
              <a:rPr lang="en-US" b="1" dirty="0" err="1" smtClean="0"/>
              <a:t>koristiti</a:t>
            </a:r>
            <a:r>
              <a:rPr lang="en-US" b="1" dirty="0" smtClean="0"/>
              <a:t> </a:t>
            </a:r>
            <a:r>
              <a:rPr lang="en-US" b="1" dirty="0" err="1" smtClean="0"/>
              <a:t>regularne</a:t>
            </a:r>
            <a:r>
              <a:rPr lang="en-US" b="1" dirty="0" smtClean="0"/>
              <a:t> JSP </a:t>
            </a:r>
            <a:r>
              <a:rPr lang="en-US" b="1" dirty="0" err="1" smtClean="0"/>
              <a:t>skriptlete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sr-Latn-RS" b="1" dirty="0" smtClean="0"/>
              <a:t> </a:t>
            </a:r>
            <a:r>
              <a:rPr lang="en-US" b="1" dirty="0" err="1" smtClean="0"/>
              <a:t>response.setContentType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Uslovno</a:t>
            </a:r>
            <a:r>
              <a:rPr lang="en-US" dirty="0" smtClean="0"/>
              <a:t> </a:t>
            </a:r>
            <a:r>
              <a:rPr lang="en-US" dirty="0" err="1" smtClean="0"/>
              <a:t>generisanje</a:t>
            </a:r>
            <a:r>
              <a:rPr lang="en-US" dirty="0" smtClean="0"/>
              <a:t> Excel </a:t>
            </a:r>
            <a:r>
              <a:rPr lang="en-US" dirty="0" err="1" smtClean="0"/>
              <a:t>stranice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…</a:t>
            </a:r>
          </a:p>
          <a:p>
            <a:pPr>
              <a:buNone/>
            </a:pPr>
            <a:r>
              <a:rPr lang="en-US" dirty="0" smtClean="0"/>
              <a:t>&lt;BODY&gt;</a:t>
            </a:r>
          </a:p>
          <a:p>
            <a:pPr>
              <a:buNone/>
            </a:pPr>
            <a:r>
              <a:rPr lang="en-US" dirty="0" smtClean="0"/>
              <a:t>&lt;CENTER&gt;</a:t>
            </a:r>
          </a:p>
          <a:p>
            <a:pPr>
              <a:buNone/>
            </a:pPr>
            <a:r>
              <a:rPr lang="en-US" dirty="0" smtClean="0"/>
              <a:t>&lt;H2&gt;Comparing Apples and Oranges&lt;/H2&gt;</a:t>
            </a:r>
          </a:p>
          <a:p>
            <a:pPr>
              <a:buNone/>
            </a:pPr>
            <a:r>
              <a:rPr lang="en-US" dirty="0" smtClean="0"/>
              <a:t>&lt;%</a:t>
            </a:r>
          </a:p>
          <a:p>
            <a:pPr>
              <a:buNone/>
            </a:pPr>
            <a:r>
              <a:rPr lang="en-US" dirty="0" smtClean="0"/>
              <a:t>String format = </a:t>
            </a:r>
            <a:r>
              <a:rPr lang="en-US" dirty="0" err="1" smtClean="0"/>
              <a:t>request.getParameter</a:t>
            </a:r>
            <a:r>
              <a:rPr lang="en-US" dirty="0" smtClean="0"/>
              <a:t>("format");</a:t>
            </a:r>
          </a:p>
          <a:p>
            <a:pPr>
              <a:buNone/>
            </a:pPr>
            <a:r>
              <a:rPr lang="en-US" dirty="0" smtClean="0"/>
              <a:t>if ((format != null) &amp;&amp; (</a:t>
            </a:r>
            <a:r>
              <a:rPr lang="en-US" dirty="0" err="1" smtClean="0"/>
              <a:t>format.equals</a:t>
            </a:r>
            <a:r>
              <a:rPr lang="en-US" dirty="0" smtClean="0"/>
              <a:t>("excel"))) {</a:t>
            </a:r>
          </a:p>
          <a:p>
            <a:pPr>
              <a:buNone/>
            </a:pPr>
            <a:r>
              <a:rPr lang="en-US" b="1" dirty="0" err="1" smtClean="0"/>
              <a:t>response.setContentType</a:t>
            </a:r>
            <a:r>
              <a:rPr lang="en-US" b="1" dirty="0" smtClean="0"/>
              <a:t>("application/vnd.ms-excel");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%&gt;</a:t>
            </a:r>
          </a:p>
          <a:p>
            <a:pPr>
              <a:buNone/>
            </a:pPr>
            <a:r>
              <a:rPr lang="en-US" dirty="0" smtClean="0"/>
              <a:t>&lt;TABLE BORDER=1&gt;</a:t>
            </a:r>
          </a:p>
          <a:p>
            <a:pPr>
              <a:buNone/>
            </a:pPr>
            <a:r>
              <a:rPr lang="en-US" dirty="0" smtClean="0"/>
              <a:t>&lt;TR&gt;&lt;TH&gt;&lt;/TH&gt; &lt;TH&gt;Apples&lt;TH&gt;Oranges</a:t>
            </a:r>
          </a:p>
          <a:p>
            <a:pPr>
              <a:buNone/>
            </a:pPr>
            <a:r>
              <a:rPr lang="en-US" dirty="0" smtClean="0"/>
              <a:t>&lt;TR&gt;&lt;TH&gt;First Quarter &lt;TD&gt;2307 &lt;TD&gt;4706</a:t>
            </a:r>
          </a:p>
          <a:p>
            <a:pPr>
              <a:buNone/>
            </a:pPr>
            <a:r>
              <a:rPr lang="en-US" dirty="0" smtClean="0"/>
              <a:t>&lt;TR&gt;&lt;TH&gt;Second Quarter&lt;TD&gt;2982 &lt;TD&gt;5104</a:t>
            </a:r>
          </a:p>
          <a:p>
            <a:pPr>
              <a:buNone/>
            </a:pPr>
            <a:r>
              <a:rPr lang="en-US" dirty="0" smtClean="0"/>
              <a:t>&lt;TR&gt;&lt;TH&gt;Third Quarter &lt;TD&gt;3011 &lt;TD&gt;5220</a:t>
            </a:r>
          </a:p>
          <a:p>
            <a:pPr>
              <a:buNone/>
            </a:pPr>
            <a:r>
              <a:rPr lang="en-US" dirty="0" smtClean="0"/>
              <a:t>&lt;TR&gt;&lt;TH&gt;Fourth Quarter&lt;TD&gt;3055 &lt;TD&gt;5287</a:t>
            </a:r>
          </a:p>
          <a:p>
            <a:pPr>
              <a:buNone/>
            </a:pPr>
            <a:r>
              <a:rPr lang="en-US" dirty="0" smtClean="0"/>
              <a:t>&lt;/TABLE&gt;</a:t>
            </a:r>
          </a:p>
          <a:p>
            <a:pPr>
              <a:buNone/>
            </a:pPr>
            <a:r>
              <a:rPr lang="en-US" dirty="0" smtClean="0"/>
              <a:t>&lt;/CENTER&gt;&lt;/BODY&gt;&lt;/HTML&gt;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29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642918"/>
            <a:ext cx="8162566" cy="56890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Prednosti</a:t>
            </a:r>
            <a:r>
              <a:rPr lang="en-US" b="1" dirty="0" smtClean="0"/>
              <a:t> JSP </a:t>
            </a:r>
            <a:r>
              <a:rPr lang="en-US" b="1" dirty="0" err="1" smtClean="0"/>
              <a:t>tehnologije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/>
              <a:t>Iako</a:t>
            </a:r>
            <a:r>
              <a:rPr lang="en-US" b="1" dirty="0" smtClean="0"/>
              <a:t> </a:t>
            </a:r>
            <a:r>
              <a:rPr lang="sr-Latn-RS" b="1" dirty="0" smtClean="0"/>
              <a:t>se </a:t>
            </a:r>
            <a:r>
              <a:rPr lang="en-US" b="1" dirty="0" err="1" smtClean="0"/>
              <a:t>pomoću</a:t>
            </a:r>
            <a:r>
              <a:rPr lang="en-US" b="1" dirty="0" smtClean="0"/>
              <a:t> JSP ne </a:t>
            </a:r>
            <a:r>
              <a:rPr lang="en-US" b="1" dirty="0" err="1" smtClean="0"/>
              <a:t>može</a:t>
            </a:r>
            <a:r>
              <a:rPr lang="en-US" b="1" dirty="0" smtClean="0"/>
              <a:t> </a:t>
            </a:r>
            <a:r>
              <a:rPr lang="en-US" b="1" dirty="0" err="1" smtClean="0"/>
              <a:t>uraditi</a:t>
            </a:r>
            <a:r>
              <a:rPr lang="en-US" b="1" dirty="0" smtClean="0"/>
              <a:t> </a:t>
            </a:r>
            <a:r>
              <a:rPr lang="en-US" b="1" dirty="0" err="1" smtClean="0"/>
              <a:t>ništa</a:t>
            </a:r>
            <a:r>
              <a:rPr lang="en-US" b="1" dirty="0" smtClean="0"/>
              <a:t> novo </a:t>
            </a:r>
            <a:r>
              <a:rPr lang="en-US" b="1" dirty="0" err="1" smtClean="0"/>
              <a:t>što</a:t>
            </a:r>
            <a:r>
              <a:rPr lang="en-US" b="1" dirty="0" smtClean="0"/>
              <a:t> se</a:t>
            </a:r>
            <a:r>
              <a:rPr lang="sr-Latn-RS" b="1" dirty="0" smtClean="0"/>
              <a:t> </a:t>
            </a:r>
            <a:r>
              <a:rPr lang="en-US" b="1" dirty="0" smtClean="0"/>
              <a:t>ne</a:t>
            </a:r>
            <a:r>
              <a:rPr lang="sr-Latn-RS" b="1" dirty="0" smtClean="0"/>
              <a:t> </a:t>
            </a:r>
            <a:r>
              <a:rPr lang="en-US" b="1" dirty="0" err="1" smtClean="0"/>
              <a:t>može</a:t>
            </a:r>
            <a:r>
              <a:rPr lang="en-US" b="1" dirty="0" smtClean="0"/>
              <a:t> </a:t>
            </a:r>
            <a:r>
              <a:rPr lang="en-US" b="1" dirty="0" err="1" smtClean="0"/>
              <a:t>postići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pomoću</a:t>
            </a:r>
            <a:r>
              <a:rPr lang="en-US" b="1" dirty="0" smtClean="0"/>
              <a:t> </a:t>
            </a:r>
            <a:r>
              <a:rPr lang="en-US" b="1" dirty="0" err="1" smtClean="0"/>
              <a:t>servleta</a:t>
            </a:r>
            <a:r>
              <a:rPr lang="en-US" b="1" dirty="0" smtClean="0"/>
              <a:t>, </a:t>
            </a:r>
            <a:r>
              <a:rPr lang="en-US" b="1" dirty="0" err="1" smtClean="0"/>
              <a:t>korišćenje</a:t>
            </a:r>
            <a:r>
              <a:rPr lang="en-US" b="1" dirty="0" smtClean="0"/>
              <a:t> JSP</a:t>
            </a:r>
            <a:r>
              <a:rPr lang="sr-Latn-RS" b="1" dirty="0" smtClean="0"/>
              <a:t> </a:t>
            </a:r>
            <a:r>
              <a:rPr lang="en-US" b="1" dirty="0" err="1" smtClean="0"/>
              <a:t>tehnologije</a:t>
            </a:r>
            <a:r>
              <a:rPr lang="en-US" b="1" dirty="0" smtClean="0"/>
              <a:t> </a:t>
            </a:r>
            <a:r>
              <a:rPr lang="en-US" b="1" dirty="0" err="1" smtClean="0"/>
              <a:t>olakšava</a:t>
            </a:r>
            <a:r>
              <a:rPr lang="en-US" b="1" dirty="0" smtClean="0"/>
              <a:t>:</a:t>
            </a:r>
          </a:p>
          <a:p>
            <a:r>
              <a:rPr lang="en-US" dirty="0" err="1" smtClean="0"/>
              <a:t>pisanje</a:t>
            </a:r>
            <a:r>
              <a:rPr lang="en-US" dirty="0" smtClean="0"/>
              <a:t> </a:t>
            </a:r>
            <a:r>
              <a:rPr lang="en-US" dirty="0" err="1" smtClean="0"/>
              <a:t>samog</a:t>
            </a:r>
            <a:r>
              <a:rPr lang="en-US" dirty="0" smtClean="0"/>
              <a:t> HTML </a:t>
            </a:r>
            <a:r>
              <a:rPr lang="en-US" dirty="0" err="1" smtClean="0"/>
              <a:t>koda</a:t>
            </a:r>
            <a:endParaRPr lang="en-US" dirty="0" smtClean="0"/>
          </a:p>
          <a:p>
            <a:r>
              <a:rPr lang="en-US" dirty="0" err="1" smtClean="0"/>
              <a:t>čitanje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održavanje</a:t>
            </a:r>
            <a:r>
              <a:rPr lang="en-US" dirty="0" smtClean="0"/>
              <a:t> HTML </a:t>
            </a:r>
            <a:r>
              <a:rPr lang="en-US" dirty="0" err="1" smtClean="0"/>
              <a:t>koda</a:t>
            </a:r>
            <a:endParaRPr lang="en-US" dirty="0" smtClean="0"/>
          </a:p>
          <a:p>
            <a:pPr>
              <a:buNone/>
            </a:pPr>
            <a:r>
              <a:rPr lang="en-US" b="1" dirty="0" err="1" smtClean="0"/>
              <a:t>Pomoću</a:t>
            </a:r>
            <a:r>
              <a:rPr lang="en-US" b="1" dirty="0" smtClean="0"/>
              <a:t> JSP </a:t>
            </a:r>
            <a:r>
              <a:rPr lang="en-US" b="1" dirty="0" err="1" smtClean="0"/>
              <a:t>tehnologije</a:t>
            </a:r>
            <a:r>
              <a:rPr lang="en-US" b="1" dirty="0" smtClean="0"/>
              <a:t> </a:t>
            </a:r>
            <a:r>
              <a:rPr lang="en-US" b="1" dirty="0" err="1" smtClean="0"/>
              <a:t>moguće</a:t>
            </a:r>
            <a:r>
              <a:rPr lang="en-US" b="1" dirty="0" smtClean="0"/>
              <a:t> je:</a:t>
            </a:r>
          </a:p>
          <a:p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standardne</a:t>
            </a:r>
            <a:r>
              <a:rPr lang="en-US" dirty="0" smtClean="0"/>
              <a:t> HTML </a:t>
            </a:r>
            <a:r>
              <a:rPr lang="en-US" dirty="0" err="1" smtClean="0"/>
              <a:t>alate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Macromedia</a:t>
            </a:r>
            <a:r>
              <a:rPr lang="sr-Latn-RS" dirty="0" smtClean="0"/>
              <a:t> </a:t>
            </a:r>
            <a:r>
              <a:rPr lang="en-US" dirty="0" err="1" smtClean="0"/>
              <a:t>DreamWeaver</a:t>
            </a:r>
            <a:r>
              <a:rPr lang="en-US" dirty="0" smtClean="0"/>
              <a:t>.</a:t>
            </a:r>
          </a:p>
          <a:p>
            <a:r>
              <a:rPr lang="vi-VN" dirty="0" smtClean="0"/>
              <a:t>Podeliti posao između dizajne</a:t>
            </a:r>
            <a:r>
              <a:rPr lang="sr-Latn-RS" dirty="0" smtClean="0"/>
              <a:t>ra</a:t>
            </a:r>
            <a:r>
              <a:rPr lang="vi-VN" dirty="0" smtClean="0"/>
              <a:t> (koji koriste HTML)i Java</a:t>
            </a:r>
            <a:r>
              <a:rPr lang="sr-Latn-RS" dirty="0" smtClean="0"/>
              <a:t> </a:t>
            </a:r>
            <a:r>
              <a:rPr lang="en-US" dirty="0" err="1" smtClean="0"/>
              <a:t>programera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JSP </a:t>
            </a:r>
            <a:r>
              <a:rPr lang="sr-Latn-RS" b="1" dirty="0" smtClean="0"/>
              <a:t>omogućava</a:t>
            </a:r>
            <a:endParaRPr lang="en-US" b="1" dirty="0" smtClean="0"/>
          </a:p>
          <a:p>
            <a:r>
              <a:rPr lang="pl-PL" dirty="0" smtClean="0"/>
              <a:t>– odvajanje Java koda koji predstavlja sam sadržaj od koda </a:t>
            </a:r>
            <a:r>
              <a:rPr lang="en-US" dirty="0" smtClean="0"/>
              <a:t>HTML</a:t>
            </a:r>
            <a:r>
              <a:rPr lang="sr-Latn-RS" dirty="0" smtClean="0"/>
              <a:t>-a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71570"/>
          </a:xfrm>
        </p:spPr>
        <p:txBody>
          <a:bodyPr/>
          <a:lstStyle/>
          <a:p>
            <a:r>
              <a:rPr lang="en-US" dirty="0" smtClean="0"/>
              <a:t>session </a:t>
            </a:r>
            <a:r>
              <a:rPr lang="en-US" dirty="0" err="1" smtClean="0"/>
              <a:t>atribut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/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&lt;%@ page session="true" %&gt; &lt;%-- Default --%&gt;</a:t>
            </a:r>
          </a:p>
          <a:p>
            <a:pPr>
              <a:buNone/>
            </a:pPr>
            <a:r>
              <a:rPr lang="en-US" dirty="0" smtClean="0"/>
              <a:t>&lt;%@ page session="false" %&gt;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označi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 smtClean="0"/>
              <a:t>stranica</a:t>
            </a:r>
            <a:r>
              <a:rPr lang="en-US" dirty="0" smtClean="0"/>
              <a:t> ne </a:t>
            </a:r>
            <a:r>
              <a:rPr lang="en-US" dirty="0" err="1" smtClean="0"/>
              <a:t>pripada</a:t>
            </a:r>
            <a:r>
              <a:rPr lang="en-US" dirty="0" smtClean="0"/>
              <a:t> </a:t>
            </a:r>
            <a:r>
              <a:rPr lang="en-US" dirty="0" err="1" smtClean="0"/>
              <a:t>sesiji</a:t>
            </a:r>
            <a:endParaRPr lang="en-US" dirty="0" smtClean="0"/>
          </a:p>
          <a:p>
            <a:r>
              <a:rPr lang="en-US" b="1" dirty="0" err="1" smtClean="0"/>
              <a:t>Napomena</a:t>
            </a:r>
            <a:endParaRPr lang="en-US" b="1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it-IT" dirty="0" smtClean="0"/>
              <a:t>– Ako se ništa ne navede, stranica je deo sesije</a:t>
            </a:r>
          </a:p>
          <a:p>
            <a:pPr>
              <a:buNone/>
            </a:pPr>
            <a:r>
              <a:rPr lang="sr-Latn-RS" dirty="0" smtClean="0"/>
              <a:t>	</a:t>
            </a:r>
            <a:r>
              <a:rPr lang="en-US" dirty="0" smtClean="0"/>
              <a:t>– </a:t>
            </a:r>
            <a:r>
              <a:rPr lang="en-US" dirty="0" err="1" smtClean="0"/>
              <a:t>Smanjuje</a:t>
            </a:r>
            <a:r>
              <a:rPr lang="en-US" dirty="0" smtClean="0"/>
              <a:t> se </a:t>
            </a:r>
            <a:r>
              <a:rPr lang="en-US" dirty="0" err="1" smtClean="0"/>
              <a:t>količina</a:t>
            </a:r>
            <a:r>
              <a:rPr lang="en-US" dirty="0" smtClean="0"/>
              <a:t> </a:t>
            </a:r>
            <a:r>
              <a:rPr lang="en-US" dirty="0" err="1" smtClean="0"/>
              <a:t>potrebne</a:t>
            </a:r>
            <a:r>
              <a:rPr lang="en-US" dirty="0" smtClean="0"/>
              <a:t> </a:t>
            </a:r>
            <a:r>
              <a:rPr lang="en-US" dirty="0" err="1" smtClean="0"/>
              <a:t>memorije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serveru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pl-PL" dirty="0" smtClean="0"/>
              <a:t>ako je sajt visokog inteziteta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errorPage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&lt;%@ page </a:t>
            </a:r>
            <a:r>
              <a:rPr lang="en-US" dirty="0" err="1" smtClean="0"/>
              <a:t>errorPage</a:t>
            </a:r>
            <a:r>
              <a:rPr lang="en-US" dirty="0" smtClean="0"/>
              <a:t>="Relative URL" %&gt;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vi-VN" dirty="0" smtClean="0"/>
              <a:t>– Specificira JSP stranicu koja obrađuje bilo koji izuzetak</a:t>
            </a:r>
            <a:r>
              <a:rPr lang="sr-Latn-R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dogodio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tekućoj</a:t>
            </a:r>
            <a:r>
              <a:rPr lang="en-US" dirty="0" smtClean="0"/>
              <a:t> </a:t>
            </a:r>
            <a:r>
              <a:rPr lang="en-US" dirty="0" err="1" smtClean="0"/>
              <a:t>stranici</a:t>
            </a:r>
            <a:endParaRPr lang="en-US" dirty="0" smtClean="0"/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pl-PL" dirty="0" smtClean="0"/>
              <a:t>– Izuzetak koji se dogodio je automatski dostupan </a:t>
            </a:r>
            <a:r>
              <a:rPr lang="en-US" dirty="0" err="1" smtClean="0"/>
              <a:t>dizajniranoj</a:t>
            </a:r>
            <a:r>
              <a:rPr lang="en-US" dirty="0" smtClean="0"/>
              <a:t> error </a:t>
            </a:r>
            <a:r>
              <a:rPr lang="en-US" dirty="0" err="1" smtClean="0"/>
              <a:t>stranici</a:t>
            </a:r>
            <a:r>
              <a:rPr lang="en-US" dirty="0" smtClean="0"/>
              <a:t> u </a:t>
            </a:r>
            <a:r>
              <a:rPr lang="en-US" dirty="0" err="1" smtClean="0"/>
              <a:t>obliku</a:t>
            </a:r>
            <a:r>
              <a:rPr lang="en-US" dirty="0" smtClean="0"/>
              <a:t> "exception“</a:t>
            </a:r>
            <a:r>
              <a:rPr lang="sr-Latn-RS" dirty="0" smtClean="0"/>
              <a:t> </a:t>
            </a:r>
            <a:r>
              <a:rPr lang="en-US" dirty="0" err="1" smtClean="0"/>
              <a:t>promenljive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– web.xml </a:t>
            </a:r>
            <a:r>
              <a:rPr lang="en-US" dirty="0" err="1" smtClean="0"/>
              <a:t>fajl</a:t>
            </a:r>
            <a:r>
              <a:rPr lang="en-US" dirty="0" smtClean="0"/>
              <a:t> </a:t>
            </a:r>
            <a:r>
              <a:rPr lang="en-US" dirty="0" err="1" smtClean="0"/>
              <a:t>dozvoljava</a:t>
            </a:r>
            <a:r>
              <a:rPr lang="en-US" dirty="0" smtClean="0"/>
              <a:t> </a:t>
            </a:r>
            <a:r>
              <a:rPr lang="en-US" dirty="0" err="1" smtClean="0"/>
              <a:t>definisanje</a:t>
            </a:r>
            <a:r>
              <a:rPr lang="en-US" dirty="0" smtClean="0"/>
              <a:t> error </a:t>
            </a:r>
            <a:r>
              <a:rPr lang="en-US" dirty="0" err="1" smtClean="0"/>
              <a:t>stranica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R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aplikacija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isErrorPage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92500"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&lt;%@ page </a:t>
            </a:r>
            <a:r>
              <a:rPr lang="en-US" dirty="0" err="1" smtClean="0"/>
              <a:t>isErrorPage</a:t>
            </a:r>
            <a:r>
              <a:rPr lang="en-US" dirty="0" smtClean="0"/>
              <a:t>="true" %&gt;</a:t>
            </a:r>
          </a:p>
          <a:p>
            <a:pPr>
              <a:buNone/>
            </a:pPr>
            <a:r>
              <a:rPr lang="en-US" dirty="0" smtClean="0"/>
              <a:t>– &lt;%@ page </a:t>
            </a:r>
            <a:r>
              <a:rPr lang="en-US" dirty="0" err="1" smtClean="0"/>
              <a:t>isErrorPage</a:t>
            </a:r>
            <a:r>
              <a:rPr lang="en-US" dirty="0" smtClean="0"/>
              <a:t>="false" %&gt; &lt;%-- Default --%&gt;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it-IT" dirty="0" smtClean="0"/>
              <a:t>– Specificira da li se trenutna stranica može izvršavati</a:t>
            </a:r>
            <a:r>
              <a:rPr lang="sr-Latn-RS" dirty="0" smtClean="0"/>
              <a:t> </a:t>
            </a:r>
            <a:r>
              <a:rPr lang="pl-PL" dirty="0" smtClean="0"/>
              <a:t>kao error stranica za neku drugu JSP stranicu</a:t>
            </a:r>
          </a:p>
          <a:p>
            <a:r>
              <a:rPr lang="en-US" b="1" dirty="0" err="1" smtClean="0"/>
              <a:t>Napomena</a:t>
            </a:r>
            <a:endParaRPr lang="en-US" b="1" dirty="0" smtClean="0"/>
          </a:p>
          <a:p>
            <a:pPr>
              <a:buNone/>
            </a:pPr>
            <a:r>
              <a:rPr lang="pt-BR" dirty="0" smtClean="0"/>
              <a:t>– Nova predefinisana promenljiva exception se kreira i</a:t>
            </a:r>
            <a:r>
              <a:rPr lang="sr-Latn-RS" dirty="0" smtClean="0"/>
              <a:t> </a:t>
            </a:r>
            <a:r>
              <a:rPr lang="pl-PL" dirty="0" smtClean="0"/>
              <a:t>dostupna je u okviru error stranica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Ovakav</a:t>
            </a:r>
            <a:r>
              <a:rPr lang="en-US" dirty="0" smtClean="0"/>
              <a:t> </a:t>
            </a:r>
            <a:r>
              <a:rPr lang="en-US" dirty="0" err="1" smtClean="0"/>
              <a:t>rad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hitan</a:t>
            </a:r>
            <a:r>
              <a:rPr lang="en-US" dirty="0" smtClean="0"/>
              <a:t> backup;</a:t>
            </a:r>
          </a:p>
          <a:p>
            <a:pPr>
              <a:buNone/>
            </a:pPr>
            <a:r>
              <a:rPr lang="en-US" dirty="0" err="1" smtClean="0"/>
              <a:t>trebalo</a:t>
            </a:r>
            <a:r>
              <a:rPr lang="en-US" dirty="0" smtClean="0"/>
              <a:t> bi </a:t>
            </a:r>
            <a:r>
              <a:rPr lang="en-US" dirty="0" err="1" smtClean="0"/>
              <a:t>eksplicitno</a:t>
            </a:r>
            <a:r>
              <a:rPr lang="en-US" dirty="0" smtClean="0"/>
              <a:t> </a:t>
            </a:r>
            <a:r>
              <a:rPr lang="en-US" dirty="0" err="1" smtClean="0"/>
              <a:t>obraditi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moguće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sr-Latn-RS" dirty="0" smtClean="0"/>
              <a:t> </a:t>
            </a:r>
            <a:r>
              <a:rPr lang="en-US" dirty="0" err="1" smtClean="0"/>
              <a:t>izuzetaka</a:t>
            </a:r>
            <a:endParaRPr lang="en-US" dirty="0" smtClean="0"/>
          </a:p>
          <a:p>
            <a:pPr>
              <a:buNone/>
            </a:pPr>
            <a:r>
              <a:rPr lang="it-IT" dirty="0" smtClean="0"/>
              <a:t>- Uvek treba proveriti unete podatke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Korišćenje</a:t>
            </a:r>
            <a:r>
              <a:rPr lang="en-US" dirty="0" smtClean="0"/>
              <a:t> </a:t>
            </a:r>
            <a:r>
              <a:rPr lang="en-US" dirty="0" err="1" smtClean="0"/>
              <a:t>fajlova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Pomoću</a:t>
            </a:r>
            <a:r>
              <a:rPr lang="en-US" sz="3200" dirty="0" smtClean="0"/>
              <a:t> </a:t>
            </a:r>
            <a:r>
              <a:rPr lang="en-US" sz="3200" dirty="0" err="1" smtClean="0"/>
              <a:t>jsp:include</a:t>
            </a:r>
            <a:r>
              <a:rPr lang="en-US" sz="3200" dirty="0" smtClean="0"/>
              <a:t> </a:t>
            </a:r>
            <a:r>
              <a:rPr lang="en-US" sz="3200" dirty="0" err="1" smtClean="0"/>
              <a:t>mogu</a:t>
            </a:r>
            <a:r>
              <a:rPr lang="en-US" sz="3200" dirty="0" smtClean="0"/>
              <a:t> se </a:t>
            </a:r>
            <a:r>
              <a:rPr lang="en-US" sz="3200" dirty="0" err="1" smtClean="0"/>
              <a:t>uključiti</a:t>
            </a:r>
            <a:r>
              <a:rPr lang="en-US" sz="3200" dirty="0" smtClean="0"/>
              <a:t> </a:t>
            </a:r>
            <a:r>
              <a:rPr lang="en-US" sz="3200" dirty="0" err="1" smtClean="0"/>
              <a:t>spoljne</a:t>
            </a:r>
            <a:r>
              <a:rPr lang="sr-Latn-RS" sz="3200" dirty="0" smtClean="0"/>
              <a:t> </a:t>
            </a:r>
            <a:r>
              <a:rPr lang="pl-PL" sz="3200" dirty="0" smtClean="0"/>
              <a:t>stranice u trenutku prihvatanja zahteva</a:t>
            </a:r>
          </a:p>
          <a:p>
            <a:r>
              <a:rPr lang="it-IT" sz="3200" dirty="0" smtClean="0"/>
              <a:t>Pomoću </a:t>
            </a:r>
            <a:r>
              <a:rPr lang="it-IT" sz="3200" dirty="0" smtClean="0">
                <a:solidFill>
                  <a:srgbClr val="FF0000"/>
                </a:solidFill>
              </a:rPr>
              <a:t>&lt;%@ include ... %&gt; </a:t>
            </a:r>
            <a:r>
              <a:rPr lang="it-IT" sz="3200" dirty="0" smtClean="0"/>
              <a:t>(include direktive)</a:t>
            </a:r>
            <a:r>
              <a:rPr lang="sr-Latn-RS" sz="3200" dirty="0" smtClean="0"/>
              <a:t> </a:t>
            </a:r>
            <a:r>
              <a:rPr lang="pl-PL" sz="3200" dirty="0" smtClean="0"/>
              <a:t>se mogu uključiti spoljne stranice u trenutku </a:t>
            </a:r>
            <a:r>
              <a:rPr lang="vi-VN" sz="3200" dirty="0" smtClean="0"/>
              <a:t>prevođenja stranice</a:t>
            </a:r>
          </a:p>
          <a:p>
            <a:r>
              <a:rPr lang="pl-PL" sz="3200" dirty="0" smtClean="0"/>
              <a:t>Postoje razlozi zašto je u većem broju slučaja </a:t>
            </a:r>
            <a:r>
              <a:rPr lang="en-US" sz="3200" dirty="0" err="1" smtClean="0"/>
              <a:t>bolje</a:t>
            </a:r>
            <a:r>
              <a:rPr lang="en-US" sz="3200" dirty="0" smtClean="0"/>
              <a:t> </a:t>
            </a:r>
            <a:r>
              <a:rPr lang="en-US" sz="3200" dirty="0" err="1" smtClean="0"/>
              <a:t>koristiti</a:t>
            </a:r>
            <a:r>
              <a:rPr lang="en-US" sz="3200" dirty="0" smtClean="0"/>
              <a:t> </a:t>
            </a:r>
            <a:r>
              <a:rPr lang="en-US" sz="3200" i="1" dirty="0" err="1" smtClean="0">
                <a:solidFill>
                  <a:srgbClr val="00B050"/>
                </a:solidFill>
              </a:rPr>
              <a:t>jsp:include</a:t>
            </a:r>
            <a:endParaRPr lang="en-US" sz="3200" i="1" dirty="0" smtClean="0">
              <a:solidFill>
                <a:srgbClr val="00B050"/>
              </a:solidFill>
            </a:endParaRPr>
          </a:p>
          <a:p>
            <a:r>
              <a:rPr lang="en-US" sz="3200" dirty="0" err="1" smtClean="0"/>
              <a:t>Pomoću</a:t>
            </a:r>
            <a:r>
              <a:rPr lang="en-US" sz="3200" dirty="0" smtClean="0"/>
              <a:t> </a:t>
            </a:r>
            <a:r>
              <a:rPr lang="en-US" sz="3200" dirty="0" err="1" smtClean="0"/>
              <a:t>jsp:plugin</a:t>
            </a:r>
            <a:r>
              <a:rPr lang="en-US" sz="3200" dirty="0" smtClean="0"/>
              <a:t> </a:t>
            </a:r>
            <a:r>
              <a:rPr lang="en-US" sz="3200" dirty="0" err="1" smtClean="0"/>
              <a:t>mogu</a:t>
            </a:r>
            <a:r>
              <a:rPr lang="en-US" sz="3200" dirty="0" smtClean="0"/>
              <a:t> se </a:t>
            </a:r>
            <a:r>
              <a:rPr lang="en-US" sz="3200" dirty="0" err="1" smtClean="0"/>
              <a:t>uključiti</a:t>
            </a:r>
            <a:r>
              <a:rPr lang="en-US" sz="3200" dirty="0" smtClean="0"/>
              <a:t> </a:t>
            </a:r>
            <a:r>
              <a:rPr lang="en-US" sz="3200" dirty="0" err="1" smtClean="0"/>
              <a:t>apleti</a:t>
            </a:r>
            <a:r>
              <a:rPr lang="en-US" sz="3200" dirty="0" smtClean="0"/>
              <a:t> </a:t>
            </a:r>
            <a:r>
              <a:rPr lang="en-US" sz="3200" dirty="0" err="1" smtClean="0"/>
              <a:t>za</a:t>
            </a:r>
            <a:r>
              <a:rPr lang="sr-Latn-RS" sz="3200" dirty="0" smtClean="0"/>
              <a:t> </a:t>
            </a:r>
            <a:r>
              <a:rPr lang="en-US" sz="3200" dirty="0" err="1" smtClean="0"/>
              <a:t>izvršavanje</a:t>
            </a:r>
            <a:r>
              <a:rPr lang="en-US" sz="3200" dirty="0" smtClean="0"/>
              <a:t> </a:t>
            </a:r>
            <a:r>
              <a:rPr lang="en-US" sz="3200" dirty="0" err="1" smtClean="0"/>
              <a:t>pomoću</a:t>
            </a:r>
            <a:r>
              <a:rPr lang="en-US" sz="3200" dirty="0" smtClean="0"/>
              <a:t> Java Plug-in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&lt;</a:t>
            </a:r>
            <a:r>
              <a:rPr lang="en-US" dirty="0" err="1" smtClean="0"/>
              <a:t>jsp:include</a:t>
            </a:r>
            <a:r>
              <a:rPr lang="en-US" dirty="0" smtClean="0"/>
              <a:t> page="Relative URL" /&gt;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puta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JSP, HTML,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obične</a:t>
            </a:r>
            <a:r>
              <a:rPr lang="en-US" dirty="0" smtClean="0"/>
              <a:t> </a:t>
            </a:r>
            <a:r>
              <a:rPr lang="en-US" dirty="0" err="1" smtClean="0"/>
              <a:t>tekst</a:t>
            </a:r>
            <a:r>
              <a:rPr lang="sr-Latn-RS" dirty="0" smtClean="0"/>
              <a:t> </a:t>
            </a:r>
            <a:r>
              <a:rPr lang="en-US" dirty="0" err="1" smtClean="0"/>
              <a:t>dokumente</a:t>
            </a:r>
            <a:endParaRPr lang="en-US" dirty="0" smtClean="0"/>
          </a:p>
          <a:p>
            <a:pPr>
              <a:buNone/>
            </a:pPr>
            <a:r>
              <a:rPr lang="pl-PL" dirty="0" smtClean="0"/>
              <a:t>– Dozvoliti promene uključenog sadržaja bez promene </a:t>
            </a:r>
            <a:r>
              <a:rPr lang="en-US" dirty="0" err="1" smtClean="0"/>
              <a:t>osnovnih</a:t>
            </a:r>
            <a:r>
              <a:rPr lang="en-US" dirty="0" smtClean="0"/>
              <a:t> JSP </a:t>
            </a:r>
            <a:r>
              <a:rPr lang="en-US" dirty="0" err="1" smtClean="0"/>
              <a:t>strana</a:t>
            </a:r>
            <a:endParaRPr lang="en-US" dirty="0" smtClean="0"/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JSP </a:t>
            </a:r>
            <a:r>
              <a:rPr lang="en-US" dirty="0" err="1" smtClean="0"/>
              <a:t>sadržaj</a:t>
            </a:r>
            <a:r>
              <a:rPr lang="en-US" dirty="0" smtClean="0"/>
              <a:t> ne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stranice</a:t>
            </a:r>
            <a:r>
              <a:rPr lang="en-US" dirty="0" smtClean="0"/>
              <a:t>:</a:t>
            </a:r>
            <a:r>
              <a:rPr lang="sr-Latn-R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se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izlaz</a:t>
            </a:r>
            <a:r>
              <a:rPr lang="en-US" dirty="0" smtClean="0"/>
              <a:t> </a:t>
            </a:r>
            <a:r>
              <a:rPr lang="en-US" dirty="0" err="1" smtClean="0"/>
              <a:t>uključenih</a:t>
            </a:r>
            <a:r>
              <a:rPr lang="en-US" dirty="0" smtClean="0"/>
              <a:t> JSP </a:t>
            </a:r>
            <a:r>
              <a:rPr lang="en-US" dirty="0" err="1" smtClean="0"/>
              <a:t>stranica</a:t>
            </a:r>
            <a:endParaRPr lang="en-US" dirty="0" smtClean="0"/>
          </a:p>
          <a:p>
            <a:pPr>
              <a:buNone/>
            </a:pPr>
            <a:r>
              <a:rPr lang="pl-PL" dirty="0" smtClean="0"/>
              <a:t>– Ne treba zaboraviti simbol / na kraju taga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Relativne</a:t>
            </a:r>
            <a:r>
              <a:rPr lang="en-US" dirty="0" smtClean="0"/>
              <a:t> URL </a:t>
            </a:r>
            <a:r>
              <a:rPr lang="en-US" dirty="0" err="1" smtClean="0"/>
              <a:t>adrese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počinju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znakom</a:t>
            </a:r>
            <a:r>
              <a:rPr lang="en-US" dirty="0" smtClean="0"/>
              <a:t> / se</a:t>
            </a:r>
            <a:r>
              <a:rPr lang="sr-Latn-RS" dirty="0" smtClean="0"/>
              <a:t> </a:t>
            </a:r>
            <a:r>
              <a:rPr lang="pl-PL" dirty="0" smtClean="0"/>
              <a:t>intrpretiraju relativno u odnosu na Web aplikaciju, a ne relativno u odnosu na root servera.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Moguće</a:t>
            </a:r>
            <a:r>
              <a:rPr lang="en-US" dirty="0" smtClean="0"/>
              <a:t> je </a:t>
            </a:r>
            <a:r>
              <a:rPr lang="en-US" dirty="0" err="1" smtClean="0"/>
              <a:t>uključiti</a:t>
            </a:r>
            <a:r>
              <a:rPr lang="en-US" dirty="0" smtClean="0"/>
              <a:t> </a:t>
            </a:r>
            <a:r>
              <a:rPr lang="en-US" dirty="0" err="1" smtClean="0"/>
              <a:t>fajlove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WEB-INF </a:t>
            </a:r>
            <a:r>
              <a:rPr lang="en-US" dirty="0" err="1" smtClean="0"/>
              <a:t>direktorijuma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jsp:include</a:t>
            </a:r>
            <a:r>
              <a:rPr lang="en-US" dirty="0" smtClean="0"/>
              <a:t>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i="1" dirty="0" smtClean="0"/>
              <a:t>…</a:t>
            </a:r>
          </a:p>
          <a:p>
            <a:pPr>
              <a:buNone/>
            </a:pPr>
            <a:r>
              <a:rPr lang="en-US" i="1" dirty="0" smtClean="0"/>
              <a:t>&lt;BODY&gt;</a:t>
            </a:r>
          </a:p>
          <a:p>
            <a:pPr>
              <a:buNone/>
            </a:pPr>
            <a:r>
              <a:rPr lang="en-US" i="1" dirty="0" smtClean="0"/>
              <a:t>&lt;TABLE BORDER=5 ALIGN="CENTER"&gt;</a:t>
            </a:r>
          </a:p>
          <a:p>
            <a:pPr>
              <a:buNone/>
            </a:pPr>
            <a:r>
              <a:rPr lang="en-US" i="1" dirty="0" smtClean="0"/>
              <a:t>&lt;TR&gt;&lt;TH CLASS="TITLE“&gt;</a:t>
            </a:r>
            <a:r>
              <a:rPr lang="sr-Latn-RS" i="1" dirty="0" smtClean="0"/>
              <a:t>Vesti</a:t>
            </a:r>
          </a:p>
          <a:p>
            <a:pPr>
              <a:buNone/>
            </a:pPr>
            <a:r>
              <a:rPr lang="en-US" i="1" dirty="0" smtClean="0"/>
              <a:t>&lt;/TABLE&gt;</a:t>
            </a:r>
          </a:p>
          <a:p>
            <a:pPr>
              <a:buNone/>
            </a:pPr>
            <a:r>
              <a:rPr lang="en-US" i="1" dirty="0" smtClean="0"/>
              <a:t>&lt;P&gt;</a:t>
            </a:r>
          </a:p>
          <a:p>
            <a:pPr>
              <a:buNone/>
            </a:pPr>
            <a:r>
              <a:rPr lang="sr-Latn-RS" i="1" dirty="0" smtClean="0"/>
              <a:t>Ovo su naj novije informacije iz sporta</a:t>
            </a:r>
            <a:r>
              <a:rPr lang="en-US" i="1" dirty="0" smtClean="0"/>
              <a:t>:</a:t>
            </a:r>
          </a:p>
          <a:p>
            <a:pPr>
              <a:buNone/>
            </a:pPr>
            <a:r>
              <a:rPr lang="en-US" i="1" dirty="0" smtClean="0"/>
              <a:t>&lt;OL&gt;</a:t>
            </a:r>
          </a:p>
          <a:p>
            <a:pPr>
              <a:buNone/>
            </a:pPr>
            <a:r>
              <a:rPr lang="en-US" i="1" dirty="0" smtClean="0"/>
              <a:t>&lt;LI&gt;&lt;</a:t>
            </a:r>
            <a:r>
              <a:rPr lang="en-US" i="1" dirty="0" err="1" smtClean="0"/>
              <a:t>jsp:include</a:t>
            </a:r>
            <a:r>
              <a:rPr lang="en-US" i="1" dirty="0" smtClean="0"/>
              <a:t> page="/WEB-INF/Item1.html" /&gt;</a:t>
            </a:r>
          </a:p>
          <a:p>
            <a:pPr>
              <a:buNone/>
            </a:pPr>
            <a:r>
              <a:rPr lang="en-US" i="1" dirty="0" smtClean="0"/>
              <a:t>&lt;LI&gt;&lt;</a:t>
            </a:r>
            <a:r>
              <a:rPr lang="en-US" i="1" dirty="0" err="1" smtClean="0"/>
              <a:t>jsp:include</a:t>
            </a:r>
            <a:r>
              <a:rPr lang="en-US" i="1" dirty="0" smtClean="0"/>
              <a:t> page="/WEB-INF/Item2.html" /&gt;</a:t>
            </a:r>
          </a:p>
          <a:p>
            <a:pPr>
              <a:buNone/>
            </a:pPr>
            <a:r>
              <a:rPr lang="en-US" i="1" dirty="0" smtClean="0"/>
              <a:t>&lt;LI&gt;&lt;</a:t>
            </a:r>
            <a:r>
              <a:rPr lang="en-US" i="1" dirty="0" err="1" smtClean="0"/>
              <a:t>jsp:include</a:t>
            </a:r>
            <a:r>
              <a:rPr lang="en-US" i="1" dirty="0" smtClean="0"/>
              <a:t> page="/WEB-INF/Item3.html" /&gt;</a:t>
            </a:r>
          </a:p>
          <a:p>
            <a:pPr>
              <a:buNone/>
            </a:pPr>
            <a:r>
              <a:rPr lang="en-US" i="1" dirty="0" smtClean="0"/>
              <a:t>&lt;/OL&gt;</a:t>
            </a:r>
          </a:p>
          <a:p>
            <a:pPr>
              <a:buNone/>
            </a:pPr>
            <a:r>
              <a:rPr lang="en-US" i="1" dirty="0" smtClean="0"/>
              <a:t>&lt;/BODY&gt;&lt;/HTML&gt;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jsp:include</a:t>
            </a:r>
            <a:r>
              <a:rPr lang="en-US" dirty="0" smtClean="0"/>
              <a:t> primer Item1.html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56" y="1428736"/>
            <a:ext cx="8686800" cy="507209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&lt;B&gt;</a:t>
            </a:r>
            <a:r>
              <a:rPr lang="sr-Latn-RS" i="1" dirty="0" smtClean="0"/>
              <a:t>Fudbal</a:t>
            </a:r>
            <a:r>
              <a:rPr lang="en-US" i="1" dirty="0" smtClean="0"/>
              <a:t>.&lt;/B&gt; </a:t>
            </a:r>
            <a:r>
              <a:rPr lang="sr-Latn-RS" i="1" dirty="0" smtClean="0"/>
              <a:t>U prvim utakmicama polufinala lige šampiona, Španski klubovi doživeli debakl</a:t>
            </a:r>
            <a:r>
              <a:rPr lang="en-US" i="1" dirty="0" smtClean="0"/>
              <a:t>.</a:t>
            </a:r>
          </a:p>
          <a:p>
            <a:pPr>
              <a:buNone/>
            </a:pPr>
            <a:r>
              <a:rPr lang="en-US" i="1" dirty="0" smtClean="0"/>
              <a:t>&lt;A HREF="http://</a:t>
            </a:r>
            <a:r>
              <a:rPr lang="sr-Latn-RS" i="1" dirty="0" smtClean="0"/>
              <a:t>www.blic.com</a:t>
            </a:r>
            <a:r>
              <a:rPr lang="en-US" i="1" dirty="0" smtClean="0"/>
              <a:t>/</a:t>
            </a:r>
            <a:r>
              <a:rPr lang="sr-Latn-RS" i="1" dirty="0" smtClean="0"/>
              <a:t>sport</a:t>
            </a:r>
            <a:r>
              <a:rPr lang="en-US" i="1" dirty="0" smtClean="0"/>
              <a:t>.html"&gt;</a:t>
            </a:r>
          </a:p>
          <a:p>
            <a:pPr>
              <a:buNone/>
            </a:pPr>
            <a:r>
              <a:rPr lang="sr-Latn-RS" i="1" dirty="0" smtClean="0"/>
              <a:t>Više detalja</a:t>
            </a:r>
            <a:r>
              <a:rPr lang="en-US" i="1" dirty="0" smtClean="0"/>
              <a:t>...&lt;/A&gt;</a:t>
            </a:r>
          </a:p>
          <a:p>
            <a:endParaRPr lang="sr-Latn-RS" dirty="0" smtClean="0"/>
          </a:p>
          <a:p>
            <a:r>
              <a:rPr lang="it-IT" dirty="0" smtClean="0"/>
              <a:t>Može se primetiti da stranice nije celokupan HTML</a:t>
            </a:r>
            <a:r>
              <a:rPr lang="sr-Latn-RS" dirty="0" smtClean="0"/>
              <a:t> </a:t>
            </a:r>
            <a:r>
              <a:rPr lang="en-US" dirty="0" err="1" smtClean="0"/>
              <a:t>dokument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tagovi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pojave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osnovnoj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strani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jsp:param</a:t>
            </a:r>
            <a:r>
              <a:rPr lang="en-US" dirty="0" smtClean="0"/>
              <a:t> element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329642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Primer</a:t>
            </a:r>
          </a:p>
          <a:p>
            <a:pPr>
              <a:buNone/>
            </a:pPr>
            <a:r>
              <a:rPr lang="en-US" i="1" dirty="0" smtClean="0"/>
              <a:t>&lt;</a:t>
            </a:r>
            <a:r>
              <a:rPr lang="en-US" i="1" dirty="0" err="1" smtClean="0"/>
              <a:t>jsp:include</a:t>
            </a:r>
            <a:r>
              <a:rPr lang="sr-Latn-RS" i="1" dirty="0" smtClean="0"/>
              <a:t> </a:t>
            </a:r>
            <a:r>
              <a:rPr lang="en-US" i="1" dirty="0" smtClean="0"/>
              <a:t>page="/fragments/StandardHeading.jsp"&gt;</a:t>
            </a:r>
          </a:p>
          <a:p>
            <a:pPr>
              <a:buNone/>
            </a:pPr>
            <a:r>
              <a:rPr lang="en-US" i="1" dirty="0" smtClean="0"/>
              <a:t>&lt;</a:t>
            </a:r>
            <a:r>
              <a:rPr lang="en-US" i="1" dirty="0" err="1" smtClean="0"/>
              <a:t>jsp:param</a:t>
            </a:r>
            <a:r>
              <a:rPr lang="en-US" i="1" dirty="0" smtClean="0"/>
              <a:t> name="</a:t>
            </a:r>
            <a:r>
              <a:rPr lang="en-US" i="1" dirty="0" err="1" smtClean="0"/>
              <a:t>bgColor</a:t>
            </a:r>
            <a:r>
              <a:rPr lang="en-US" i="1" dirty="0" smtClean="0"/>
              <a:t>" value="YELLOW" /&gt;</a:t>
            </a:r>
          </a:p>
          <a:p>
            <a:pPr>
              <a:buNone/>
            </a:pPr>
            <a:r>
              <a:rPr lang="en-US" i="1" dirty="0" smtClean="0"/>
              <a:t>&lt;/</a:t>
            </a:r>
            <a:r>
              <a:rPr lang="en-US" i="1" dirty="0" err="1" smtClean="0"/>
              <a:t>jsp:include</a:t>
            </a:r>
            <a:r>
              <a:rPr lang="en-US" i="1" dirty="0" smtClean="0"/>
              <a:t>&gt;</a:t>
            </a:r>
          </a:p>
          <a:p>
            <a:pPr>
              <a:buNone/>
            </a:pPr>
            <a:endParaRPr lang="sr-Latn-RS" i="1" dirty="0" smtClean="0"/>
          </a:p>
          <a:p>
            <a:r>
              <a:rPr lang="en-US" i="1" dirty="0" err="1" smtClean="0"/>
              <a:t>Dobijeni</a:t>
            </a:r>
            <a:r>
              <a:rPr lang="en-US" i="1" dirty="0" smtClean="0"/>
              <a:t> URL</a:t>
            </a:r>
          </a:p>
          <a:p>
            <a:pPr>
              <a:buNone/>
            </a:pPr>
            <a:r>
              <a:rPr lang="en-US" i="1" dirty="0" smtClean="0"/>
              <a:t>– http://host/path/MainPage.jsp?fgColor=RED</a:t>
            </a:r>
          </a:p>
          <a:p>
            <a:r>
              <a:rPr lang="en-US" i="1" dirty="0" err="1" smtClean="0"/>
              <a:t>Osnovna</a:t>
            </a:r>
            <a:r>
              <a:rPr lang="en-US" i="1" dirty="0" smtClean="0"/>
              <a:t> </a:t>
            </a:r>
            <a:r>
              <a:rPr lang="en-US" i="1" dirty="0" err="1" smtClean="0"/>
              <a:t>stranica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– </a:t>
            </a:r>
            <a:r>
              <a:rPr lang="en-US" i="1" dirty="0" err="1" smtClean="0"/>
              <a:t>fgColor</a:t>
            </a:r>
            <a:r>
              <a:rPr lang="en-US" i="1" dirty="0" smtClean="0"/>
              <a:t>: RED</a:t>
            </a:r>
          </a:p>
          <a:p>
            <a:pPr>
              <a:buNone/>
            </a:pPr>
            <a:r>
              <a:rPr lang="en-US" i="1" dirty="0" smtClean="0"/>
              <a:t>– </a:t>
            </a:r>
            <a:r>
              <a:rPr lang="en-US" i="1" dirty="0" err="1" smtClean="0"/>
              <a:t>bgColor</a:t>
            </a:r>
            <a:r>
              <a:rPr lang="en-US" i="1" dirty="0" smtClean="0"/>
              <a:t>: null</a:t>
            </a:r>
          </a:p>
          <a:p>
            <a:r>
              <a:rPr lang="en-US" i="1" dirty="0" err="1" smtClean="0"/>
              <a:t>Uključena</a:t>
            </a:r>
            <a:r>
              <a:rPr lang="en-US" i="1" dirty="0" smtClean="0"/>
              <a:t> </a:t>
            </a:r>
            <a:r>
              <a:rPr lang="en-US" i="1" dirty="0" err="1" smtClean="0"/>
              <a:t>stranica</a:t>
            </a:r>
            <a:endParaRPr lang="en-US" i="1" dirty="0" smtClean="0"/>
          </a:p>
          <a:p>
            <a:pPr>
              <a:buNone/>
            </a:pPr>
            <a:r>
              <a:rPr lang="en-US" i="1" dirty="0" smtClean="0"/>
              <a:t>– </a:t>
            </a:r>
            <a:r>
              <a:rPr lang="en-US" i="1" dirty="0" err="1" smtClean="0"/>
              <a:t>fgColor</a:t>
            </a:r>
            <a:r>
              <a:rPr lang="en-US" i="1" dirty="0" smtClean="0"/>
              <a:t>: RED</a:t>
            </a:r>
          </a:p>
          <a:p>
            <a:pPr>
              <a:buNone/>
            </a:pPr>
            <a:r>
              <a:rPr lang="sr-Latn-RS" i="1" dirty="0" smtClean="0"/>
              <a:t>-bgColor</a:t>
            </a:r>
            <a:r>
              <a:rPr lang="en-US" i="1" dirty="0" smtClean="0"/>
              <a:t>: YELLOW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2164"/>
          </a:xfrm>
        </p:spPr>
        <p:txBody>
          <a:bodyPr>
            <a:normAutofit lnSpcReduction="10000"/>
          </a:bodyPr>
          <a:lstStyle/>
          <a:p>
            <a:r>
              <a:rPr lang="en-US" b="1" dirty="0" err="1" smtClean="0"/>
              <a:t>Sintaksa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&lt;%@ include file="Relative URL" %&gt;</a:t>
            </a:r>
          </a:p>
          <a:p>
            <a:r>
              <a:rPr lang="en-US" b="1" dirty="0" err="1" smtClean="0"/>
              <a:t>Upotreba</a:t>
            </a:r>
            <a:endParaRPr lang="en-US" b="1" dirty="0" smtClean="0"/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Upotreba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puta</a:t>
            </a:r>
            <a:r>
              <a:rPr lang="en-US" dirty="0" smtClean="0"/>
              <a:t> </a:t>
            </a:r>
            <a:r>
              <a:rPr lang="en-US" dirty="0" err="1" smtClean="0"/>
              <a:t>istog</a:t>
            </a:r>
            <a:r>
              <a:rPr lang="en-US" dirty="0" smtClean="0"/>
              <a:t> JSP </a:t>
            </a:r>
            <a:r>
              <a:rPr lang="en-US" dirty="0" err="1" smtClean="0"/>
              <a:t>sadržaja</a:t>
            </a:r>
            <a:endParaRPr lang="en-US" dirty="0" smtClean="0"/>
          </a:p>
          <a:p>
            <a:r>
              <a:rPr lang="en-US" b="1" dirty="0" err="1" smtClean="0"/>
              <a:t>Napomene</a:t>
            </a:r>
            <a:endParaRPr lang="en-US" b="1" dirty="0" smtClean="0"/>
          </a:p>
          <a:p>
            <a:pPr>
              <a:buNone/>
            </a:pPr>
            <a:r>
              <a:rPr lang="it-IT" dirty="0" smtClean="0"/>
              <a:t>– Serveri ne proveravaju da li postoje promene</a:t>
            </a:r>
            <a:r>
              <a:rPr lang="sr-Latn-RS" dirty="0" smtClean="0"/>
              <a:t> </a:t>
            </a:r>
            <a:r>
              <a:rPr lang="en-US" dirty="0" err="1" smtClean="0"/>
              <a:t>uključenih</a:t>
            </a:r>
            <a:r>
              <a:rPr lang="en-US" dirty="0" smtClean="0"/>
              <a:t> </a:t>
            </a:r>
            <a:r>
              <a:rPr lang="en-US" dirty="0" err="1" smtClean="0"/>
              <a:t>fajlova</a:t>
            </a:r>
            <a:r>
              <a:rPr lang="en-US" dirty="0" smtClean="0"/>
              <a:t>.</a:t>
            </a:r>
            <a:endParaRPr lang="sr-Latn-RS" dirty="0" smtClean="0"/>
          </a:p>
          <a:p>
            <a:pPr>
              <a:buNone/>
            </a:pPr>
            <a:r>
              <a:rPr lang="it-IT" dirty="0" smtClean="0"/>
              <a:t>– Zato je potrebno promeniti i osnovne JSP fajlove svaki</a:t>
            </a:r>
            <a:r>
              <a:rPr lang="sr-Latn-RS" dirty="0" smtClean="0"/>
              <a:t> </a:t>
            </a:r>
            <a:r>
              <a:rPr lang="it-IT" dirty="0" smtClean="0"/>
              <a:t>put kada su i uključeni fajlovi promenjeni.</a:t>
            </a:r>
          </a:p>
          <a:p>
            <a:pPr>
              <a:buNone/>
            </a:pPr>
            <a:r>
              <a:rPr lang="it-IT" dirty="0" smtClean="0"/>
              <a:t>– Mogu se koristiti i specifični mehanizmi operativnih</a:t>
            </a:r>
            <a:r>
              <a:rPr lang="sr-Latn-R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primer </a:t>
            </a:r>
            <a:r>
              <a:rPr lang="en-US" dirty="0" err="1" smtClean="0"/>
              <a:t>na</a:t>
            </a:r>
            <a:r>
              <a:rPr lang="en-US" dirty="0" smtClean="0"/>
              <a:t> Unix-u</a:t>
            </a:r>
          </a:p>
          <a:p>
            <a:pPr>
              <a:buNone/>
            </a:pPr>
            <a:r>
              <a:rPr lang="en-US" i="1" dirty="0" smtClean="0"/>
              <a:t>&lt;%-- Navbar.jsp modified 12/1/</a:t>
            </a:r>
            <a:r>
              <a:rPr lang="sr-Latn-RS" i="1" dirty="0" smtClean="0"/>
              <a:t>1</a:t>
            </a:r>
            <a:r>
              <a:rPr lang="en-US" i="1" dirty="0" smtClean="0"/>
              <a:t>3 --%&gt;</a:t>
            </a:r>
          </a:p>
          <a:p>
            <a:pPr>
              <a:buNone/>
            </a:pPr>
            <a:r>
              <a:rPr lang="it-IT" i="1" dirty="0" smtClean="0"/>
              <a:t>&lt;%@ include file="Navbar.jsp" %&gt;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65321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Poziv</a:t>
            </a:r>
            <a:r>
              <a:rPr lang="en-US" dirty="0" smtClean="0"/>
              <a:t> </a:t>
            </a:r>
            <a:r>
              <a:rPr lang="en-US" dirty="0" err="1" smtClean="0"/>
              <a:t>apleta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928670"/>
            <a:ext cx="8429684" cy="571504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err="1" smtClean="0"/>
              <a:t>Ako</a:t>
            </a:r>
            <a:r>
              <a:rPr lang="en-US" b="1" dirty="0" smtClean="0"/>
              <a:t> je </a:t>
            </a:r>
            <a:r>
              <a:rPr lang="en-US" b="1" dirty="0" err="1" smtClean="0"/>
              <a:t>aplet</a:t>
            </a:r>
            <a:r>
              <a:rPr lang="en-US" b="1" dirty="0" smtClean="0"/>
              <a:t> </a:t>
            </a:r>
            <a:r>
              <a:rPr lang="en-US" b="1" dirty="0" err="1" smtClean="0"/>
              <a:t>realizovan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r>
              <a:rPr lang="en-US" b="1" dirty="0" smtClean="0"/>
              <a:t> Java 2 </a:t>
            </a:r>
            <a:r>
              <a:rPr lang="en-US" b="1" dirty="0" err="1" smtClean="0"/>
              <a:t>okruženjem</a:t>
            </a:r>
            <a:r>
              <a:rPr lang="en-US" b="1" dirty="0" smtClean="0"/>
              <a:t>.</a:t>
            </a:r>
          </a:p>
          <a:p>
            <a:r>
              <a:rPr lang="en-US" dirty="0" err="1" smtClean="0"/>
              <a:t>Izvršava</a:t>
            </a:r>
            <a:r>
              <a:rPr lang="en-US" dirty="0" smtClean="0"/>
              <a:t> se u </a:t>
            </a:r>
            <a:r>
              <a:rPr lang="en-US" dirty="0" err="1" smtClean="0"/>
              <a:t>skoro</a:t>
            </a:r>
            <a:r>
              <a:rPr lang="en-US" dirty="0" smtClean="0"/>
              <a:t>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čitaču</a:t>
            </a:r>
            <a:endParaRPr lang="en-US" dirty="0" smtClean="0"/>
          </a:p>
          <a:p>
            <a:r>
              <a:rPr lang="pt-BR" dirty="0" smtClean="0"/>
              <a:t>Koriste se OBJECT i EMBED tagovi</a:t>
            </a:r>
          </a:p>
          <a:p>
            <a:r>
              <a:rPr lang="en-US" dirty="0" smtClean="0"/>
              <a:t>Ova </a:t>
            </a:r>
            <a:r>
              <a:rPr lang="en-US" dirty="0" err="1" smtClean="0"/>
              <a:t>opcija</a:t>
            </a:r>
            <a:r>
              <a:rPr lang="en-US" dirty="0" smtClean="0"/>
              <a:t> je </a:t>
            </a:r>
            <a:r>
              <a:rPr lang="en-US" dirty="0" err="1" smtClean="0"/>
              <a:t>pojednostavljena</a:t>
            </a:r>
            <a:r>
              <a:rPr lang="en-US" dirty="0" smtClean="0"/>
              <a:t> </a:t>
            </a:r>
            <a:r>
              <a:rPr lang="en-US" dirty="0" err="1" smtClean="0"/>
              <a:t>pomoću</a:t>
            </a:r>
            <a:r>
              <a:rPr lang="en-US" dirty="0" smtClean="0"/>
              <a:t> </a:t>
            </a:r>
            <a:r>
              <a:rPr lang="en-US" dirty="0" err="1" smtClean="0"/>
              <a:t>jsp:plugin</a:t>
            </a:r>
            <a:r>
              <a:rPr lang="en-US" dirty="0" smtClean="0"/>
              <a:t> </a:t>
            </a:r>
            <a:r>
              <a:rPr lang="en-US" dirty="0" err="1" smtClean="0"/>
              <a:t>taga</a:t>
            </a:r>
            <a:endParaRPr lang="sr-Latn-RS" dirty="0" smtClean="0"/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i="1" dirty="0" smtClean="0"/>
              <a:t>&lt;APPLET CODE="</a:t>
            </a:r>
            <a:r>
              <a:rPr lang="en-US" i="1" dirty="0" err="1" smtClean="0"/>
              <a:t>MyApplet.class</a:t>
            </a:r>
            <a:r>
              <a:rPr lang="en-US" i="1" dirty="0" smtClean="0"/>
              <a:t>“ WIDTH=475</a:t>
            </a:r>
            <a:r>
              <a:rPr lang="sr-Latn-RS" i="1" dirty="0" smtClean="0"/>
              <a:t> </a:t>
            </a:r>
            <a:r>
              <a:rPr lang="en-US" i="1" dirty="0" smtClean="0"/>
              <a:t>HEIGHT=350&gt;</a:t>
            </a:r>
            <a:r>
              <a:rPr lang="sr-Latn-RS" i="1" dirty="0" smtClean="0"/>
              <a:t> </a:t>
            </a:r>
            <a:r>
              <a:rPr lang="en-US" i="1" dirty="0" smtClean="0"/>
              <a:t>&lt;/APPLET&gt;</a:t>
            </a:r>
          </a:p>
          <a:p>
            <a:pPr>
              <a:buNone/>
            </a:pPr>
            <a:endParaRPr lang="sr-Latn-RS" dirty="0" smtClean="0"/>
          </a:p>
          <a:p>
            <a:pPr>
              <a:buNone/>
            </a:pPr>
            <a:r>
              <a:rPr lang="en-US" b="1" dirty="0" err="1" smtClean="0"/>
              <a:t>jsp:plugin</a:t>
            </a:r>
            <a:endParaRPr lang="en-US" b="1" dirty="0" smtClean="0"/>
          </a:p>
          <a:p>
            <a:pPr>
              <a:buNone/>
            </a:pPr>
            <a:r>
              <a:rPr lang="en-US" i="1" dirty="0" smtClean="0"/>
              <a:t>&lt;</a:t>
            </a:r>
            <a:r>
              <a:rPr lang="en-US" i="1" dirty="0" err="1" smtClean="0"/>
              <a:t>jsp:plugin</a:t>
            </a:r>
            <a:r>
              <a:rPr lang="en-US" i="1" dirty="0" smtClean="0"/>
              <a:t> type=“applet” width=“475”</a:t>
            </a:r>
            <a:r>
              <a:rPr lang="sr-Latn-RS" i="1" dirty="0" smtClean="0"/>
              <a:t> </a:t>
            </a:r>
            <a:r>
              <a:rPr lang="en-US" i="1" dirty="0" smtClean="0"/>
              <a:t>height=“350"&gt;</a:t>
            </a:r>
          </a:p>
          <a:p>
            <a:pPr>
              <a:buNone/>
            </a:pPr>
            <a:r>
              <a:rPr lang="en-US" i="1" dirty="0" smtClean="0"/>
              <a:t>&lt;/</a:t>
            </a:r>
            <a:r>
              <a:rPr lang="en-US" i="1" dirty="0" err="1" smtClean="0"/>
              <a:t>jsp:plugin</a:t>
            </a:r>
            <a:r>
              <a:rPr lang="en-US" i="1" dirty="0" smtClean="0"/>
              <a:t>&gt;</a:t>
            </a:r>
            <a:endParaRPr lang="sr-Latn-RS" i="1" dirty="0" smtClean="0"/>
          </a:p>
          <a:p>
            <a:pPr>
              <a:buNone/>
            </a:pPr>
            <a:endParaRPr lang="en-US" i="1" dirty="0" smtClean="0"/>
          </a:p>
          <a:p>
            <a:r>
              <a:rPr lang="en-US" dirty="0" err="1" smtClean="0"/>
              <a:t>Napomena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– JSP element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imena</a:t>
            </a:r>
            <a:r>
              <a:rPr lang="en-US" dirty="0" smtClean="0"/>
              <a:t> </a:t>
            </a:r>
            <a:r>
              <a:rPr lang="en-US" dirty="0" err="1" smtClean="0"/>
              <a:t>atributa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case sensitive</a:t>
            </a:r>
          </a:p>
          <a:p>
            <a:pPr>
              <a:buNone/>
            </a:pPr>
            <a:r>
              <a:rPr lang="vi-VN" dirty="0" smtClean="0"/>
              <a:t>– Sve vrednosti atributa moraju biti između ‘’ ili “”</a:t>
            </a:r>
          </a:p>
          <a:p>
            <a:pPr>
              <a:buNone/>
            </a:pPr>
            <a:r>
              <a:rPr lang="it-IT" dirty="0" smtClean="0"/>
              <a:t>– Slično XMLu, a ne HTMLu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Prednosti</a:t>
            </a:r>
            <a:r>
              <a:rPr lang="en-US" b="1" dirty="0" smtClean="0"/>
              <a:t> JSP </a:t>
            </a:r>
            <a:r>
              <a:rPr lang="en-US" b="1" dirty="0" err="1" smtClean="0"/>
              <a:t>tehnologije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472518" cy="50720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b="1" dirty="0" smtClean="0"/>
              <a:t>U odnosu na ASP ili ColdFusion</a:t>
            </a:r>
          </a:p>
          <a:p>
            <a:r>
              <a:rPr lang="pl-PL" dirty="0" smtClean="0"/>
              <a:t>moćniji jezik za dinamički deo aplikacije</a:t>
            </a:r>
          </a:p>
          <a:p>
            <a:r>
              <a:rPr lang="en-US" dirty="0" err="1" smtClean="0"/>
              <a:t>izvršavanje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većem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servera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operativnih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endParaRPr lang="en-US" dirty="0" smtClean="0"/>
          </a:p>
          <a:p>
            <a:pPr>
              <a:buNone/>
            </a:pPr>
            <a:r>
              <a:rPr lang="pl-PL" b="1" dirty="0" smtClean="0"/>
              <a:t>U odnosu na PHP</a:t>
            </a:r>
          </a:p>
          <a:p>
            <a:r>
              <a:rPr lang="pl-PL" dirty="0" smtClean="0"/>
              <a:t>moćniji jezik za dinamički deo aplikacije</a:t>
            </a:r>
          </a:p>
          <a:p>
            <a:r>
              <a:rPr lang="en-US" dirty="0" err="1" smtClean="0"/>
              <a:t>bolja</a:t>
            </a:r>
            <a:r>
              <a:rPr lang="en-US" dirty="0" smtClean="0"/>
              <a:t> </a:t>
            </a:r>
            <a:r>
              <a:rPr lang="en-US" dirty="0" err="1" smtClean="0"/>
              <a:t>podrška</a:t>
            </a:r>
            <a:r>
              <a:rPr lang="en-US" dirty="0" smtClean="0"/>
              <a:t> </a:t>
            </a:r>
            <a:r>
              <a:rPr lang="en-US" dirty="0" err="1" smtClean="0"/>
              <a:t>alata</a:t>
            </a:r>
            <a:endParaRPr lang="en-US" dirty="0" smtClean="0"/>
          </a:p>
          <a:p>
            <a:pPr>
              <a:buNone/>
            </a:pPr>
            <a:r>
              <a:rPr lang="pl-PL" b="1" dirty="0" smtClean="0"/>
              <a:t>U odnosu na korišćenje samo servleta</a:t>
            </a:r>
          </a:p>
          <a:p>
            <a:r>
              <a:rPr lang="en-US" dirty="0" err="1" smtClean="0"/>
              <a:t>jednostavnije</a:t>
            </a:r>
            <a:r>
              <a:rPr lang="en-US" dirty="0" smtClean="0"/>
              <a:t> </a:t>
            </a:r>
            <a:r>
              <a:rPr lang="en-US" dirty="0" err="1" smtClean="0"/>
              <a:t>kreiranje</a:t>
            </a:r>
            <a:r>
              <a:rPr lang="en-US" dirty="0" smtClean="0"/>
              <a:t> HTML </a:t>
            </a:r>
            <a:r>
              <a:rPr lang="en-US" dirty="0" err="1" smtClean="0"/>
              <a:t>koda</a:t>
            </a:r>
            <a:endParaRPr lang="en-US" dirty="0" smtClean="0"/>
          </a:p>
          <a:p>
            <a:r>
              <a:rPr lang="en-US" dirty="0" err="1" smtClean="0"/>
              <a:t>korišćenje</a:t>
            </a:r>
            <a:r>
              <a:rPr lang="en-US" dirty="0" smtClean="0"/>
              <a:t> </a:t>
            </a:r>
            <a:r>
              <a:rPr lang="en-US" dirty="0" err="1" smtClean="0"/>
              <a:t>standardnih</a:t>
            </a:r>
            <a:r>
              <a:rPr lang="en-US" dirty="0" smtClean="0"/>
              <a:t> </a:t>
            </a:r>
            <a:r>
              <a:rPr lang="en-US" dirty="0" err="1" smtClean="0"/>
              <a:t>alata</a:t>
            </a:r>
            <a:r>
              <a:rPr lang="en-US" dirty="0" smtClean="0"/>
              <a:t> (</a:t>
            </a:r>
            <a:r>
              <a:rPr lang="en-US" dirty="0" err="1" smtClean="0"/>
              <a:t>n.p</a:t>
            </a:r>
            <a:r>
              <a:rPr lang="en-US" dirty="0" smtClean="0"/>
              <a:t>., </a:t>
            </a:r>
            <a:r>
              <a:rPr lang="en-US" dirty="0" err="1" smtClean="0"/>
              <a:t>DreamWeaver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JSP </a:t>
            </a:r>
            <a:r>
              <a:rPr lang="en-US" dirty="0" err="1" smtClean="0"/>
              <a:t>programeri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 smtClean="0"/>
              <a:t>poznavati</a:t>
            </a:r>
            <a:r>
              <a:rPr lang="en-US" dirty="0" smtClean="0"/>
              <a:t> </a:t>
            </a:r>
            <a:r>
              <a:rPr lang="en-US" dirty="0" err="1" smtClean="0"/>
              <a:t>servlet</a:t>
            </a:r>
            <a:r>
              <a:rPr lang="sr-Latn-RS" dirty="0" smtClean="0"/>
              <a:t> </a:t>
            </a:r>
            <a:r>
              <a:rPr lang="en-US" dirty="0" err="1" smtClean="0"/>
              <a:t>programiranje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81772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614364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&lt;html&gt;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&lt;title&gt; </a:t>
            </a:r>
            <a:r>
              <a:rPr lang="en-US" i="1" dirty="0" err="1" smtClean="0">
                <a:solidFill>
                  <a:srgbClr val="0070C0"/>
                </a:solidFill>
              </a:rPr>
              <a:t>Pozdrav</a:t>
            </a:r>
            <a:r>
              <a:rPr lang="en-US" i="1" dirty="0" smtClean="0">
                <a:solidFill>
                  <a:srgbClr val="0070C0"/>
                </a:solidFill>
              </a:rPr>
              <a:t> &lt;/title&gt;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&lt;body </a:t>
            </a:r>
            <a:r>
              <a:rPr lang="en-US" i="1" dirty="0" err="1" smtClean="0">
                <a:solidFill>
                  <a:srgbClr val="0070C0"/>
                </a:solidFill>
              </a:rPr>
              <a:t>bgcolor</a:t>
            </a:r>
            <a:r>
              <a:rPr lang="en-US" i="1" dirty="0" smtClean="0">
                <a:solidFill>
                  <a:srgbClr val="0070C0"/>
                </a:solidFill>
              </a:rPr>
              <a:t>="white"&gt;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&lt;h3&gt; </a:t>
            </a:r>
            <a:r>
              <a:rPr lang="en-US" i="1" dirty="0" err="1" smtClean="0">
                <a:solidFill>
                  <a:srgbClr val="0070C0"/>
                </a:solidFill>
              </a:rPr>
              <a:t>Poruka</a:t>
            </a:r>
            <a:r>
              <a:rPr lang="en-US" i="1" dirty="0" smtClean="0">
                <a:solidFill>
                  <a:srgbClr val="0070C0"/>
                </a:solidFill>
              </a:rPr>
              <a:t> je: &lt;/h3&gt;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</a:t>
            </a:r>
            <a:r>
              <a:rPr lang="en-US" i="1" dirty="0" err="1" smtClean="0">
                <a:solidFill>
                  <a:srgbClr val="0070C0"/>
                </a:solidFill>
              </a:rPr>
              <a:t>jsp:plugin</a:t>
            </a:r>
            <a:r>
              <a:rPr lang="en-US" i="1" dirty="0" smtClean="0">
                <a:solidFill>
                  <a:srgbClr val="0070C0"/>
                </a:solidFill>
              </a:rPr>
              <a:t> type="applet" code="</a:t>
            </a:r>
            <a:r>
              <a:rPr lang="en-US" i="1" dirty="0" err="1" smtClean="0">
                <a:solidFill>
                  <a:srgbClr val="0070C0"/>
                </a:solidFill>
              </a:rPr>
              <a:t>Pozdrav.class</a:t>
            </a:r>
            <a:r>
              <a:rPr lang="en-US" i="1" dirty="0" smtClean="0">
                <a:solidFill>
                  <a:srgbClr val="0070C0"/>
                </a:solidFill>
              </a:rPr>
              <a:t>" codebase="applet" </a:t>
            </a:r>
            <a:r>
              <a:rPr lang="en-US" i="1" dirty="0" err="1" smtClean="0">
                <a:solidFill>
                  <a:srgbClr val="0070C0"/>
                </a:solidFill>
              </a:rPr>
              <a:t>jreversion</a:t>
            </a:r>
            <a:r>
              <a:rPr lang="en-US" i="1" dirty="0" smtClean="0">
                <a:solidFill>
                  <a:srgbClr val="0070C0"/>
                </a:solidFill>
              </a:rPr>
              <a:t>="1.2" width="160" height="150" 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    &lt;</a:t>
            </a:r>
            <a:r>
              <a:rPr lang="en-US" i="1" dirty="0" err="1" smtClean="0">
                <a:solidFill>
                  <a:srgbClr val="0070C0"/>
                </a:solidFill>
              </a:rPr>
              <a:t>jsp:fallback</a:t>
            </a:r>
            <a:r>
              <a:rPr lang="en-US" i="1" dirty="0" smtClean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        </a:t>
            </a:r>
            <a:r>
              <a:rPr lang="en-US" i="1" dirty="0" err="1" smtClean="0">
                <a:solidFill>
                  <a:srgbClr val="0070C0"/>
                </a:solidFill>
              </a:rPr>
              <a:t>Plugin</a:t>
            </a:r>
            <a:r>
              <a:rPr lang="en-US" i="1" dirty="0" smtClean="0">
                <a:solidFill>
                  <a:srgbClr val="0070C0"/>
                </a:solidFill>
              </a:rPr>
              <a:t> tag OBJECT or EMBED not supported by browser.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    &lt;/</a:t>
            </a:r>
            <a:r>
              <a:rPr lang="en-US" i="1" dirty="0" err="1" smtClean="0">
                <a:solidFill>
                  <a:srgbClr val="0070C0"/>
                </a:solidFill>
              </a:rPr>
              <a:t>jsp:fallback</a:t>
            </a:r>
            <a:r>
              <a:rPr lang="en-US" i="1" dirty="0" smtClean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</a:t>
            </a:r>
            <a:r>
              <a:rPr lang="en-US" i="1" dirty="0" err="1" smtClean="0">
                <a:solidFill>
                  <a:srgbClr val="0070C0"/>
                </a:solidFill>
              </a:rPr>
              <a:t>jsp:plugin</a:t>
            </a:r>
            <a:r>
              <a:rPr lang="en-US" i="1" dirty="0" smtClean="0">
                <a:solidFill>
                  <a:srgbClr val="0070C0"/>
                </a:solidFill>
              </a:rPr>
              <a:t>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&lt;p&gt;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&lt;h4&gt;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&lt;font color=red&gt; 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Applet je </a:t>
            </a:r>
            <a:r>
              <a:rPr lang="en-US" i="1" dirty="0" err="1" smtClean="0">
                <a:solidFill>
                  <a:srgbClr val="0070C0"/>
                </a:solidFill>
              </a:rPr>
              <a:t>ucitan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koriscenjem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jsp</a:t>
            </a:r>
            <a:r>
              <a:rPr lang="en-US" i="1" dirty="0" smtClean="0">
                <a:solidFill>
                  <a:srgbClr val="0070C0"/>
                </a:solidFill>
              </a:rPr>
              <a:t> page </a:t>
            </a:r>
            <a:r>
              <a:rPr lang="en-US" i="1" dirty="0" err="1" smtClean="0">
                <a:solidFill>
                  <a:srgbClr val="0070C0"/>
                </a:solidFill>
              </a:rPr>
              <a:t>plugin</a:t>
            </a:r>
            <a:r>
              <a:rPr lang="en-US" i="1" dirty="0" smtClean="0">
                <a:solidFill>
                  <a:srgbClr val="0070C0"/>
                </a:solidFill>
              </a:rPr>
              <a:t> tag-a.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&lt;/font&gt;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&lt;/h4&gt;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&lt;/body&gt;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&lt;/html&gt;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7143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Java </a:t>
            </a:r>
            <a:r>
              <a:rPr lang="en-US" dirty="0" err="1" smtClean="0"/>
              <a:t>kod</a:t>
            </a:r>
            <a:r>
              <a:rPr lang="sr-Latn-RS" dirty="0" smtClean="0"/>
              <a:t> apleta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14422"/>
            <a:ext cx="8329642" cy="542928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import </a:t>
            </a:r>
            <a:r>
              <a:rPr lang="en-US" b="1" i="1" dirty="0" err="1" smtClean="0">
                <a:solidFill>
                  <a:srgbClr val="0070C0"/>
                </a:solidFill>
              </a:rPr>
              <a:t>javax.swing.JApplet</a:t>
            </a:r>
            <a:r>
              <a:rPr lang="en-US" b="1" i="1" dirty="0" smtClean="0">
                <a:solidFill>
                  <a:srgbClr val="0070C0"/>
                </a:solidFill>
              </a:rPr>
              <a:t>;</a:t>
            </a:r>
          </a:p>
          <a:p>
            <a:pPr>
              <a:buNone/>
            </a:pPr>
            <a:endParaRPr lang="en-US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public class </a:t>
            </a:r>
            <a:r>
              <a:rPr lang="en-US" b="1" i="1" dirty="0" err="1" smtClean="0">
                <a:solidFill>
                  <a:srgbClr val="0070C0"/>
                </a:solidFill>
              </a:rPr>
              <a:t>Pozdrav</a:t>
            </a:r>
            <a:r>
              <a:rPr lang="en-US" b="1" i="1" dirty="0" smtClean="0">
                <a:solidFill>
                  <a:srgbClr val="0070C0"/>
                </a:solidFill>
              </a:rPr>
              <a:t> extends </a:t>
            </a:r>
            <a:r>
              <a:rPr lang="en-US" b="1" i="1" dirty="0" err="1" smtClean="0">
                <a:solidFill>
                  <a:srgbClr val="0070C0"/>
                </a:solidFill>
              </a:rPr>
              <a:t>JApplet</a:t>
            </a:r>
            <a:r>
              <a:rPr lang="en-US" b="1" i="1" dirty="0" smtClean="0">
                <a:solidFill>
                  <a:srgbClr val="0070C0"/>
                </a:solidFill>
              </a:rPr>
              <a:t> {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/**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 * Create the applet.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 */</a:t>
            </a:r>
          </a:p>
          <a:p>
            <a:pPr>
              <a:buNone/>
            </a:pPr>
            <a:r>
              <a:rPr lang="en-US" b="1" i="1" dirty="0" smtClean="0">
                <a:solidFill>
                  <a:srgbClr val="0070C0"/>
                </a:solidFill>
              </a:rPr>
              <a:t>public </a:t>
            </a:r>
            <a:r>
              <a:rPr lang="en-US" b="1" i="1" dirty="0" err="1" smtClean="0">
                <a:solidFill>
                  <a:srgbClr val="0070C0"/>
                </a:solidFill>
              </a:rPr>
              <a:t>Pozdrav</a:t>
            </a:r>
            <a:r>
              <a:rPr lang="en-US" b="1" i="1" dirty="0" smtClean="0">
                <a:solidFill>
                  <a:srgbClr val="0070C0"/>
                </a:solidFill>
              </a:rPr>
              <a:t>() {</a:t>
            </a:r>
          </a:p>
          <a:p>
            <a:pPr>
              <a:buNone/>
            </a:pPr>
            <a:endParaRPr lang="en-US" i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JLabel</a:t>
            </a:r>
            <a:r>
              <a:rPr lang="en-US" i="1" dirty="0" smtClean="0">
                <a:solidFill>
                  <a:srgbClr val="0070C0"/>
                </a:solidFill>
              </a:rPr>
              <a:t> </a:t>
            </a:r>
            <a:r>
              <a:rPr lang="en-US" i="1" dirty="0" err="1" smtClean="0">
                <a:solidFill>
                  <a:srgbClr val="0070C0"/>
                </a:solidFill>
              </a:rPr>
              <a:t>lblPozdravSvima</a:t>
            </a:r>
            <a:r>
              <a:rPr lang="en-US" i="1" dirty="0" smtClean="0">
                <a:solidFill>
                  <a:srgbClr val="0070C0"/>
                </a:solidFill>
              </a:rPr>
              <a:t> = </a:t>
            </a:r>
            <a:r>
              <a:rPr lang="en-US" b="1" i="1" dirty="0" smtClean="0">
                <a:solidFill>
                  <a:srgbClr val="0070C0"/>
                </a:solidFill>
              </a:rPr>
              <a:t>new </a:t>
            </a:r>
            <a:r>
              <a:rPr lang="en-US" b="1" i="1" dirty="0" err="1" smtClean="0">
                <a:solidFill>
                  <a:srgbClr val="0070C0"/>
                </a:solidFill>
              </a:rPr>
              <a:t>JLabel</a:t>
            </a:r>
            <a:r>
              <a:rPr lang="en-US" b="1" i="1" dirty="0" smtClean="0">
                <a:solidFill>
                  <a:srgbClr val="0070C0"/>
                </a:solidFill>
              </a:rPr>
              <a:t>("</a:t>
            </a:r>
            <a:r>
              <a:rPr lang="en-US" b="1" i="1" dirty="0" err="1" smtClean="0">
                <a:solidFill>
                  <a:srgbClr val="0070C0"/>
                </a:solidFill>
              </a:rPr>
              <a:t>Pozdrav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</a:rPr>
              <a:t>svima</a:t>
            </a:r>
            <a:r>
              <a:rPr lang="en-US" b="1" i="1" dirty="0" smtClean="0">
                <a:solidFill>
                  <a:srgbClr val="0070C0"/>
                </a:solidFill>
              </a:rPr>
              <a:t>!");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lblPozdravSvima.setForeground</a:t>
            </a:r>
            <a:r>
              <a:rPr lang="en-US" i="1" dirty="0" smtClean="0">
                <a:solidFill>
                  <a:srgbClr val="0070C0"/>
                </a:solidFill>
              </a:rPr>
              <a:t>(</a:t>
            </a:r>
            <a:r>
              <a:rPr lang="en-US" i="1" dirty="0" err="1" smtClean="0">
                <a:solidFill>
                  <a:srgbClr val="0070C0"/>
                </a:solidFill>
              </a:rPr>
              <a:t>Color.RED</a:t>
            </a:r>
            <a:r>
              <a:rPr lang="en-US" i="1" dirty="0" smtClean="0">
                <a:solidFill>
                  <a:srgbClr val="0070C0"/>
                </a:solidFill>
              </a:rPr>
              <a:t>);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lblPozdravSvima.setFont</a:t>
            </a:r>
            <a:r>
              <a:rPr lang="en-US" i="1" dirty="0" smtClean="0">
                <a:solidFill>
                  <a:srgbClr val="0070C0"/>
                </a:solidFill>
              </a:rPr>
              <a:t>(</a:t>
            </a:r>
            <a:r>
              <a:rPr lang="en-US" b="1" i="1" dirty="0" smtClean="0">
                <a:solidFill>
                  <a:srgbClr val="0070C0"/>
                </a:solidFill>
              </a:rPr>
              <a:t>new Font("Tahoma", </a:t>
            </a:r>
            <a:r>
              <a:rPr lang="en-US" b="1" i="1" dirty="0" err="1" smtClean="0">
                <a:solidFill>
                  <a:srgbClr val="0070C0"/>
                </a:solidFill>
              </a:rPr>
              <a:t>Font.BOLD</a:t>
            </a:r>
            <a:r>
              <a:rPr lang="en-US" b="1" i="1" dirty="0" smtClean="0">
                <a:solidFill>
                  <a:srgbClr val="0070C0"/>
                </a:solidFill>
              </a:rPr>
              <a:t>, 20));</a:t>
            </a:r>
          </a:p>
          <a:p>
            <a:pPr>
              <a:buNone/>
            </a:pPr>
            <a:r>
              <a:rPr lang="en-US" i="1" dirty="0" err="1" smtClean="0">
                <a:solidFill>
                  <a:srgbClr val="0070C0"/>
                </a:solidFill>
              </a:rPr>
              <a:t>getContentPane</a:t>
            </a:r>
            <a:r>
              <a:rPr lang="en-US" i="1" dirty="0" smtClean="0">
                <a:solidFill>
                  <a:srgbClr val="0070C0"/>
                </a:solidFill>
              </a:rPr>
              <a:t>().add(</a:t>
            </a:r>
            <a:r>
              <a:rPr lang="en-US" i="1" dirty="0" err="1" smtClean="0">
                <a:solidFill>
                  <a:srgbClr val="0070C0"/>
                </a:solidFill>
              </a:rPr>
              <a:t>lblPozdravSvima</a:t>
            </a:r>
            <a:r>
              <a:rPr lang="en-US" i="1" dirty="0" smtClean="0">
                <a:solidFill>
                  <a:srgbClr val="0070C0"/>
                </a:solidFill>
              </a:rPr>
              <a:t>, </a:t>
            </a:r>
            <a:r>
              <a:rPr lang="en-US" i="1" dirty="0" err="1" smtClean="0">
                <a:solidFill>
                  <a:srgbClr val="0070C0"/>
                </a:solidFill>
              </a:rPr>
              <a:t>BorderLayout.NORTH</a:t>
            </a:r>
            <a:r>
              <a:rPr lang="en-US" i="1" dirty="0" smtClean="0">
                <a:solidFill>
                  <a:srgbClr val="0070C0"/>
                </a:solidFill>
              </a:rPr>
              <a:t>);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}</a:t>
            </a:r>
          </a:p>
          <a:p>
            <a:pPr>
              <a:buNone/>
            </a:pPr>
            <a:r>
              <a:rPr lang="en-US" i="1" dirty="0" smtClean="0">
                <a:solidFill>
                  <a:srgbClr val="0070C0"/>
                </a:solidFill>
              </a:rPr>
              <a:t>}</a:t>
            </a:r>
          </a:p>
          <a:p>
            <a:pPr>
              <a:buNone/>
            </a:pP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438896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Atributi</a:t>
            </a:r>
            <a:r>
              <a:rPr lang="en-US" dirty="0" smtClean="0"/>
              <a:t> </a:t>
            </a:r>
            <a:r>
              <a:rPr lang="en-US" dirty="0" err="1" smtClean="0"/>
              <a:t>jsp:plugin</a:t>
            </a:r>
            <a:r>
              <a:rPr lang="en-US" dirty="0" smtClean="0"/>
              <a:t> </a:t>
            </a:r>
            <a:r>
              <a:rPr lang="en-US" dirty="0" err="1" smtClean="0"/>
              <a:t>elementa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3602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type</a:t>
            </a:r>
          </a:p>
          <a:p>
            <a:pPr>
              <a:buNone/>
            </a:pPr>
            <a:r>
              <a:rPr lang="it-IT" dirty="0" smtClean="0"/>
              <a:t>– Za aplete mora imati vrednost "applet".</a:t>
            </a:r>
          </a:p>
          <a:p>
            <a:pPr>
              <a:buNone/>
            </a:pPr>
            <a:r>
              <a:rPr lang="it-IT" dirty="0" smtClean="0"/>
              <a:t>- Koristi se "bean" da bi se ubacili JavaBeans elementi u</a:t>
            </a:r>
            <a:r>
              <a:rPr lang="sr-Latn-RS" dirty="0" smtClean="0"/>
              <a:t> </a:t>
            </a:r>
            <a:r>
              <a:rPr lang="en-US" dirty="0" err="1" smtClean="0"/>
              <a:t>okviru</a:t>
            </a:r>
            <a:r>
              <a:rPr lang="en-US" dirty="0" smtClean="0"/>
              <a:t> Web </a:t>
            </a:r>
            <a:r>
              <a:rPr lang="en-US" dirty="0" err="1" smtClean="0"/>
              <a:t>stranice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code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Upotreba</a:t>
            </a:r>
            <a:r>
              <a:rPr lang="en-US" dirty="0" smtClean="0"/>
              <a:t> je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CODE </a:t>
            </a:r>
            <a:r>
              <a:rPr lang="en-US" dirty="0" err="1" smtClean="0"/>
              <a:t>atributa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APPLET</a:t>
            </a:r>
            <a:r>
              <a:rPr lang="sr-Latn-RS" dirty="0" smtClean="0"/>
              <a:t> </a:t>
            </a:r>
            <a:r>
              <a:rPr lang="en-US" dirty="0" err="1" smtClean="0"/>
              <a:t>taga</a:t>
            </a:r>
            <a:r>
              <a:rPr lang="en-US" dirty="0" smtClean="0"/>
              <a:t>, </a:t>
            </a:r>
            <a:r>
              <a:rPr lang="en-US" dirty="0" err="1" smtClean="0"/>
              <a:t>specificira</a:t>
            </a:r>
            <a:r>
              <a:rPr lang="en-US" dirty="0" smtClean="0"/>
              <a:t> </a:t>
            </a:r>
            <a:r>
              <a:rPr lang="en-US" dirty="0" err="1" smtClean="0"/>
              <a:t>klasu</a:t>
            </a:r>
            <a:r>
              <a:rPr lang="en-US" dirty="0" smtClean="0"/>
              <a:t> </a:t>
            </a:r>
            <a:r>
              <a:rPr lang="en-US" dirty="0" err="1" smtClean="0"/>
              <a:t>apleta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najvišem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endParaRPr lang="en-US" dirty="0" smtClean="0"/>
          </a:p>
          <a:p>
            <a:r>
              <a:rPr lang="en-US" b="1" dirty="0" smtClean="0"/>
              <a:t>width, height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Upotreba</a:t>
            </a:r>
            <a:r>
              <a:rPr lang="en-US" dirty="0" smtClean="0"/>
              <a:t> je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WIDTH, HEIGHT u </a:t>
            </a:r>
            <a:r>
              <a:rPr lang="en-US" dirty="0" err="1" smtClean="0"/>
              <a:t>okviru</a:t>
            </a:r>
            <a:r>
              <a:rPr lang="en-US" dirty="0" smtClean="0"/>
              <a:t> APPLET</a:t>
            </a:r>
            <a:r>
              <a:rPr lang="sr-Latn-RS" dirty="0" smtClean="0"/>
              <a:t> </a:t>
            </a:r>
            <a:r>
              <a:rPr lang="en-US" dirty="0" err="1" smtClean="0"/>
              <a:t>taga</a:t>
            </a:r>
            <a:endParaRPr lang="en-US" dirty="0" smtClean="0"/>
          </a:p>
          <a:p>
            <a:r>
              <a:rPr lang="en-US" b="1" dirty="0" smtClean="0"/>
              <a:t>codebase</a:t>
            </a:r>
          </a:p>
          <a:p>
            <a:pPr>
              <a:buNone/>
            </a:pPr>
            <a:r>
              <a:rPr lang="en-US" dirty="0" smtClean="0"/>
              <a:t>– </a:t>
            </a:r>
            <a:r>
              <a:rPr lang="en-US" dirty="0" err="1" smtClean="0"/>
              <a:t>Upotreba</a:t>
            </a:r>
            <a:r>
              <a:rPr lang="en-US" dirty="0" smtClean="0"/>
              <a:t> je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CODEBASE u </a:t>
            </a:r>
            <a:r>
              <a:rPr lang="en-US" dirty="0" err="1" smtClean="0"/>
              <a:t>okviru</a:t>
            </a:r>
            <a:r>
              <a:rPr lang="en-US" dirty="0" smtClean="0"/>
              <a:t> APPLET </a:t>
            </a:r>
            <a:r>
              <a:rPr lang="en-US" dirty="0" err="1" smtClean="0"/>
              <a:t>taga</a:t>
            </a:r>
            <a:endParaRPr lang="en-US" dirty="0" smtClean="0"/>
          </a:p>
          <a:p>
            <a:r>
              <a:rPr lang="en-US" b="1" dirty="0" smtClean="0"/>
              <a:t>align</a:t>
            </a:r>
          </a:p>
          <a:p>
            <a:r>
              <a:rPr lang="sr-Latn-RS" dirty="0" smtClean="0"/>
              <a:t>- </a:t>
            </a:r>
            <a:r>
              <a:rPr lang="en-US" dirty="0" err="1" smtClean="0"/>
              <a:t>Upotreba</a:t>
            </a:r>
            <a:r>
              <a:rPr lang="pl-PL" dirty="0" smtClean="0"/>
              <a:t> je ista kao ALIGN u APPLET i IMG taga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14ADD-C51B-46BA-AAE3-DB37A9C1F705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Podešavanje</a:t>
            </a:r>
            <a:r>
              <a:rPr lang="en-US" b="1" dirty="0" smtClean="0"/>
              <a:t> </a:t>
            </a:r>
            <a:r>
              <a:rPr lang="en-US" b="1" dirty="0" err="1" smtClean="0"/>
              <a:t>okruženja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28736"/>
            <a:ext cx="9144000" cy="4895864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</a:t>
            </a:r>
            <a:r>
              <a:rPr lang="sr-Latn-RS" b="1" dirty="0" smtClean="0"/>
              <a:t>ema p</a:t>
            </a:r>
            <a:r>
              <a:rPr lang="en-US" b="1" dirty="0" err="1" smtClean="0"/>
              <a:t>ostavljanje</a:t>
            </a:r>
            <a:r>
              <a:rPr lang="en-US" b="1" dirty="0" smtClean="0"/>
              <a:t> CLASSPATH</a:t>
            </a:r>
            <a:r>
              <a:rPr lang="sr-Latn-RS" b="1" dirty="0" smtClean="0"/>
              <a:t>-a</a:t>
            </a:r>
            <a:endParaRPr lang="en-US" b="1" dirty="0" smtClean="0"/>
          </a:p>
          <a:p>
            <a:r>
              <a:rPr lang="sr-Latn-RS" b="1" dirty="0" smtClean="0"/>
              <a:t>Nema k</a:t>
            </a:r>
            <a:r>
              <a:rPr lang="en-US" b="1" dirty="0" err="1" smtClean="0"/>
              <a:t>ompajliranje</a:t>
            </a:r>
            <a:r>
              <a:rPr lang="en-US" b="1" dirty="0" smtClean="0"/>
              <a:t> </a:t>
            </a:r>
            <a:r>
              <a:rPr lang="en-US" b="1" dirty="0" err="1" smtClean="0"/>
              <a:t>koda</a:t>
            </a:r>
            <a:r>
              <a:rPr lang="en-US" b="1" dirty="0" smtClean="0"/>
              <a:t>. </a:t>
            </a:r>
          </a:p>
          <a:p>
            <a:r>
              <a:rPr lang="sr-Latn-RS" b="1" dirty="0" smtClean="0"/>
              <a:t>Nema k</a:t>
            </a:r>
            <a:r>
              <a:rPr lang="en-US" b="1" dirty="0" err="1" smtClean="0"/>
              <a:t>orišćenj</a:t>
            </a:r>
            <a:r>
              <a:rPr lang="sr-Latn-RS" b="1" dirty="0" smtClean="0"/>
              <a:t>a </a:t>
            </a:r>
            <a:r>
              <a:rPr lang="en-US" b="1" dirty="0" err="1" smtClean="0"/>
              <a:t>paketa</a:t>
            </a:r>
            <a:r>
              <a:rPr lang="en-US" b="1" dirty="0" smtClean="0"/>
              <a:t> </a:t>
            </a:r>
            <a:r>
              <a:rPr lang="en-US" b="1" dirty="0" err="1" smtClean="0"/>
              <a:t>da</a:t>
            </a:r>
            <a:r>
              <a:rPr lang="en-US" b="1" dirty="0" smtClean="0"/>
              <a:t> bi se </a:t>
            </a:r>
            <a:r>
              <a:rPr lang="en-US" b="1" dirty="0" err="1" smtClean="0"/>
              <a:t>izbegao</a:t>
            </a:r>
            <a:r>
              <a:rPr lang="en-US" b="1" dirty="0" smtClean="0"/>
              <a:t> </a:t>
            </a:r>
            <a:r>
              <a:rPr lang="en-US" b="1" dirty="0" err="1" smtClean="0"/>
              <a:t>konflikt</a:t>
            </a:r>
            <a:r>
              <a:rPr lang="en-US" b="1" dirty="0" smtClean="0"/>
              <a:t> </a:t>
            </a:r>
            <a:r>
              <a:rPr lang="en-US" b="1" dirty="0" err="1" smtClean="0"/>
              <a:t>sa</a:t>
            </a:r>
            <a:endParaRPr lang="en-US" b="1" dirty="0" smtClean="0"/>
          </a:p>
          <a:p>
            <a:r>
              <a:rPr lang="en-US" b="1" dirty="0" err="1" smtClean="0"/>
              <a:t>imenima</a:t>
            </a:r>
            <a:r>
              <a:rPr lang="en-US" b="1" dirty="0" smtClean="0"/>
              <a:t>. </a:t>
            </a:r>
          </a:p>
          <a:p>
            <a:r>
              <a:rPr lang="sr-Latn-RS" b="1" dirty="0" smtClean="0"/>
              <a:t>Nema p</a:t>
            </a:r>
            <a:r>
              <a:rPr lang="en-US" b="1" dirty="0" err="1" smtClean="0"/>
              <a:t>ostavljenj</a:t>
            </a:r>
            <a:r>
              <a:rPr lang="sr-Latn-RS" b="1" dirty="0" smtClean="0"/>
              <a:t>a</a:t>
            </a:r>
            <a:r>
              <a:rPr lang="en-US" b="1" dirty="0" smtClean="0"/>
              <a:t> JSP </a:t>
            </a:r>
            <a:r>
              <a:rPr lang="en-US" b="1" dirty="0" err="1" smtClean="0"/>
              <a:t>stranica</a:t>
            </a:r>
            <a:r>
              <a:rPr lang="en-US" b="1" dirty="0" smtClean="0"/>
              <a:t> u </a:t>
            </a:r>
            <a:r>
              <a:rPr lang="en-US" b="1" dirty="0" err="1" smtClean="0"/>
              <a:t>specijalne</a:t>
            </a:r>
            <a:r>
              <a:rPr lang="en-US" b="1" dirty="0" smtClean="0"/>
              <a:t> </a:t>
            </a:r>
            <a:r>
              <a:rPr lang="en-US" b="1" dirty="0" err="1" smtClean="0"/>
              <a:t>direktorijume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dirty="0" err="1" smtClean="0"/>
              <a:t>install_dir</a:t>
            </a:r>
            <a:r>
              <a:rPr lang="en-US" dirty="0" smtClean="0"/>
              <a:t>\</a:t>
            </a:r>
            <a:r>
              <a:rPr lang="en-US" dirty="0" err="1" smtClean="0"/>
              <a:t>webapps</a:t>
            </a:r>
            <a:r>
              <a:rPr lang="en-US" dirty="0" smtClean="0"/>
              <a:t>\ROOT\ (HTML and JSP -- Tomcat)</a:t>
            </a:r>
          </a:p>
          <a:p>
            <a:r>
              <a:rPr lang="sr-Latn-RS" b="1" dirty="0" smtClean="0"/>
              <a:t>Nema k</a:t>
            </a:r>
            <a:r>
              <a:rPr lang="en-US" b="1" dirty="0" err="1" smtClean="0"/>
              <a:t>orišćenj</a:t>
            </a:r>
            <a:r>
              <a:rPr lang="sr-Latn-RS" b="1" dirty="0" smtClean="0"/>
              <a:t>a</a:t>
            </a:r>
            <a:r>
              <a:rPr lang="en-US" b="1" dirty="0" smtClean="0"/>
              <a:t> </a:t>
            </a:r>
            <a:r>
              <a:rPr lang="en-US" b="1" dirty="0" err="1" smtClean="0"/>
              <a:t>specijalnih</a:t>
            </a:r>
            <a:r>
              <a:rPr lang="en-US" b="1" dirty="0" smtClean="0"/>
              <a:t> URL</a:t>
            </a:r>
            <a:r>
              <a:rPr lang="sr-Latn-RS" b="1" dirty="0" smtClean="0"/>
              <a:t>-a </a:t>
            </a:r>
            <a:r>
              <a:rPr lang="en-US" b="1" dirty="0" err="1" smtClean="0"/>
              <a:t>za</a:t>
            </a:r>
            <a:r>
              <a:rPr lang="en-US" b="1" dirty="0" smtClean="0"/>
              <a:t> </a:t>
            </a:r>
            <a:r>
              <a:rPr lang="en-US" b="1" dirty="0" err="1" smtClean="0"/>
              <a:t>poziv</a:t>
            </a:r>
            <a:r>
              <a:rPr lang="en-US" b="1" dirty="0" smtClean="0"/>
              <a:t> JSP </a:t>
            </a:r>
            <a:r>
              <a:rPr lang="en-US" b="1" dirty="0" err="1" smtClean="0"/>
              <a:t>stranic</a:t>
            </a:r>
            <a:r>
              <a:rPr lang="sr-Latn-RS" b="1" dirty="0" smtClean="0"/>
              <a:t>a</a:t>
            </a:r>
            <a:r>
              <a:rPr lang="en-US" b="1" dirty="0" smtClean="0"/>
              <a:t>. </a:t>
            </a:r>
          </a:p>
          <a:p>
            <a:r>
              <a:rPr lang="en-US" dirty="0" err="1" smtClean="0"/>
              <a:t>Koriste</a:t>
            </a:r>
            <a:r>
              <a:rPr lang="en-US" dirty="0" smtClean="0"/>
              <a:t> se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imena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HTML </a:t>
            </a:r>
            <a:r>
              <a:rPr lang="en-US" dirty="0" err="1" smtClean="0"/>
              <a:t>stranice</a:t>
            </a:r>
            <a:r>
              <a:rPr lang="en-US" dirty="0" smtClean="0"/>
              <a:t> (</a:t>
            </a:r>
            <a:r>
              <a:rPr lang="en-US" dirty="0" err="1" smtClean="0"/>
              <a:t>izuzev</a:t>
            </a:r>
            <a:r>
              <a:rPr lang="sr-Latn-RS" dirty="0" smtClean="0"/>
              <a:t> </a:t>
            </a:r>
            <a:r>
              <a:rPr lang="en-US" dirty="0" err="1" smtClean="0"/>
              <a:t>ekstenzije</a:t>
            </a:r>
            <a:r>
              <a:rPr lang="en-US" dirty="0" smtClean="0"/>
              <a:t> </a:t>
            </a:r>
            <a:r>
              <a:rPr lang="en-US" dirty="0" err="1" smtClean="0"/>
              <a:t>fajla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b="1" dirty="0" err="1" smtClean="0"/>
              <a:t>Izuzeci</a:t>
            </a:r>
            <a:endParaRPr lang="en-US" b="1" dirty="0" smtClean="0"/>
          </a:p>
          <a:p>
            <a:r>
              <a:rPr lang="sv-SE" dirty="0" smtClean="0"/>
              <a:t>P</a:t>
            </a:r>
            <a:r>
              <a:rPr lang="sr-Latn-RS" dirty="0" smtClean="0"/>
              <a:t>r</a:t>
            </a:r>
            <a:r>
              <a:rPr lang="sv-SE" dirty="0" smtClean="0"/>
              <a:t>avila oko CLASSPATH, install dirs, ..., i dalje se</a:t>
            </a:r>
            <a:r>
              <a:rPr lang="sr-Latn-RS" dirty="0" smtClean="0"/>
              <a:t> primenjuju </a:t>
            </a:r>
            <a:r>
              <a:rPr lang="pl-PL" dirty="0" smtClean="0"/>
              <a:t>na regularne Java klase koje se koriste u okviru </a:t>
            </a:r>
            <a:r>
              <a:rPr lang="en-US" dirty="0" smtClean="0"/>
              <a:t>JSP </a:t>
            </a:r>
            <a:r>
              <a:rPr lang="en-US" dirty="0" err="1" smtClean="0"/>
              <a:t>stranice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sr-Latn-RS" dirty="0" smtClean="0"/>
              <a:t>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&lt;%@ page language="java" </a:t>
            </a:r>
            <a:r>
              <a:rPr lang="en-US" i="1" dirty="0" err="1" smtClean="0">
                <a:solidFill>
                  <a:srgbClr val="002060"/>
                </a:solidFill>
              </a:rPr>
              <a:t>contentType</a:t>
            </a:r>
            <a:r>
              <a:rPr lang="en-US" i="1" dirty="0" smtClean="0">
                <a:solidFill>
                  <a:srgbClr val="002060"/>
                </a:solidFill>
              </a:rPr>
              <a:t>="text/html; </a:t>
            </a:r>
            <a:r>
              <a:rPr lang="en-US" i="1" dirty="0" err="1" smtClean="0">
                <a:solidFill>
                  <a:srgbClr val="002060"/>
                </a:solidFill>
              </a:rPr>
              <a:t>charset</a:t>
            </a:r>
            <a:r>
              <a:rPr lang="en-US" i="1" dirty="0" smtClean="0">
                <a:solidFill>
                  <a:srgbClr val="002060"/>
                </a:solidFill>
              </a:rPr>
              <a:t>=Windows-1250"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    </a:t>
            </a:r>
            <a:r>
              <a:rPr lang="en-US" i="1" dirty="0" err="1" smtClean="0">
                <a:solidFill>
                  <a:srgbClr val="002060"/>
                </a:solidFill>
              </a:rPr>
              <a:t>pageEncoding</a:t>
            </a:r>
            <a:r>
              <a:rPr lang="en-US" i="1" dirty="0" smtClean="0">
                <a:solidFill>
                  <a:srgbClr val="002060"/>
                </a:solidFill>
              </a:rPr>
              <a:t>="Windows-1250"%&gt;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&lt;!DOCTYPE html PUBLIC "-//W3C//DTD HTML 4.01 Transitional//EN" "http://www.w3.org/TR/html4/loose.dtd"&gt;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&lt;HTML&gt;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&lt;HEAD&gt;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&lt;TITLE&gt;JSP </a:t>
            </a:r>
            <a:r>
              <a:rPr lang="en-US" i="1" u="sng" dirty="0" err="1" smtClean="0">
                <a:solidFill>
                  <a:srgbClr val="002060"/>
                </a:solidFill>
              </a:rPr>
              <a:t>Izrazi</a:t>
            </a:r>
            <a:r>
              <a:rPr lang="en-US" i="1" u="sng" dirty="0" smtClean="0">
                <a:solidFill>
                  <a:srgbClr val="002060"/>
                </a:solidFill>
              </a:rPr>
              <a:t>&lt;/TITLE&gt;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&lt;META NAME="keywords" CONTENT="</a:t>
            </a:r>
            <a:r>
              <a:rPr lang="en-US" i="1" dirty="0" err="1" smtClean="0">
                <a:solidFill>
                  <a:srgbClr val="002060"/>
                </a:solidFill>
              </a:rPr>
              <a:t>JSP,izrazi,JavaServer</a:t>
            </a:r>
            <a:r>
              <a:rPr lang="en-US" i="1" dirty="0" smtClean="0">
                <a:solidFill>
                  <a:srgbClr val="002060"/>
                </a:solidFill>
              </a:rPr>
              <a:t> Pages"&gt;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&lt;META NAME="description" CONTENT="Primer JSP </a:t>
            </a:r>
            <a:r>
              <a:rPr lang="en-US" i="1" dirty="0" err="1" smtClean="0">
                <a:solidFill>
                  <a:srgbClr val="002060"/>
                </a:solidFill>
              </a:rPr>
              <a:t>izraza</a:t>
            </a:r>
            <a:r>
              <a:rPr lang="en-US" i="1" dirty="0" smtClean="0">
                <a:solidFill>
                  <a:srgbClr val="002060"/>
                </a:solidFill>
              </a:rPr>
              <a:t>"&gt;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&lt;/HEAD&gt;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&lt;BODY&gt;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&lt;H2&gt;JSP </a:t>
            </a:r>
            <a:r>
              <a:rPr lang="en-US" i="1" u="sng" dirty="0" err="1" smtClean="0">
                <a:solidFill>
                  <a:srgbClr val="002060"/>
                </a:solidFill>
              </a:rPr>
              <a:t>izraz</a:t>
            </a:r>
            <a:r>
              <a:rPr lang="en-US" i="1" u="sng" dirty="0" smtClean="0">
                <a:solidFill>
                  <a:srgbClr val="002060"/>
                </a:solidFill>
              </a:rPr>
              <a:t>&lt;/H2&gt;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&lt;UL&gt;</a:t>
            </a:r>
          </a:p>
          <a:p>
            <a:pPr>
              <a:buNone/>
            </a:pPr>
            <a:r>
              <a:rPr lang="it-IT" i="1" dirty="0" smtClean="0">
                <a:solidFill>
                  <a:srgbClr val="002060"/>
                </a:solidFill>
              </a:rPr>
              <a:t>&lt;LI&gt;</a:t>
            </a:r>
            <a:r>
              <a:rPr lang="it-IT" i="1" u="sng" dirty="0" smtClean="0">
                <a:solidFill>
                  <a:srgbClr val="002060"/>
                </a:solidFill>
              </a:rPr>
              <a:t>Trenutni datum i vreme: &lt;%= </a:t>
            </a:r>
            <a:r>
              <a:rPr lang="it-IT" b="1" i="1" u="sng" dirty="0" smtClean="0">
                <a:solidFill>
                  <a:srgbClr val="002060"/>
                </a:solidFill>
              </a:rPr>
              <a:t>new java.util.Date()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&lt;LI&gt;Server: &lt;%= </a:t>
            </a:r>
            <a:r>
              <a:rPr lang="en-US" i="1" dirty="0" err="1" smtClean="0">
                <a:solidFill>
                  <a:srgbClr val="002060"/>
                </a:solidFill>
              </a:rPr>
              <a:t>application.getServerInfo</a:t>
            </a:r>
            <a:r>
              <a:rPr lang="en-US" i="1" dirty="0" smtClean="0">
                <a:solidFill>
                  <a:srgbClr val="002060"/>
                </a:solidFill>
              </a:rPr>
              <a:t>()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&lt;LI&gt;ID </a:t>
            </a:r>
            <a:r>
              <a:rPr lang="en-US" i="1" u="sng" dirty="0" err="1" smtClean="0">
                <a:solidFill>
                  <a:srgbClr val="002060"/>
                </a:solidFill>
              </a:rPr>
              <a:t>sesije</a:t>
            </a:r>
            <a:r>
              <a:rPr lang="en-US" i="1" u="sng" dirty="0" smtClean="0">
                <a:solidFill>
                  <a:srgbClr val="002060"/>
                </a:solidFill>
              </a:rPr>
              <a:t>: &lt;%= </a:t>
            </a:r>
            <a:r>
              <a:rPr lang="en-US" i="1" u="sng" dirty="0" err="1" smtClean="0">
                <a:solidFill>
                  <a:srgbClr val="002060"/>
                </a:solidFill>
              </a:rPr>
              <a:t>session.getId</a:t>
            </a:r>
            <a:r>
              <a:rPr lang="en-US" i="1" u="sng" dirty="0" smtClean="0">
                <a:solidFill>
                  <a:srgbClr val="002060"/>
                </a:solidFill>
              </a:rPr>
              <a:t>()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&lt;LI&gt; &lt;CODE&gt;</a:t>
            </a:r>
            <a:r>
              <a:rPr lang="en-US" i="1" dirty="0" err="1" smtClean="0">
                <a:solidFill>
                  <a:srgbClr val="002060"/>
                </a:solidFill>
              </a:rPr>
              <a:t>testParam</a:t>
            </a:r>
            <a:r>
              <a:rPr lang="en-US" i="1" dirty="0" smtClean="0">
                <a:solidFill>
                  <a:srgbClr val="002060"/>
                </a:solidFill>
              </a:rPr>
              <a:t>&lt;/CODE&gt; </a:t>
            </a:r>
            <a:r>
              <a:rPr lang="en-US" i="1" u="sng" dirty="0" err="1" smtClean="0">
                <a:solidFill>
                  <a:srgbClr val="002060"/>
                </a:solidFill>
              </a:rPr>
              <a:t>za</a:t>
            </a:r>
            <a:r>
              <a:rPr lang="en-US" i="1" u="sng" dirty="0" smtClean="0">
                <a:solidFill>
                  <a:srgbClr val="002060"/>
                </a:solidFill>
              </a:rPr>
              <a:t> </a:t>
            </a:r>
            <a:r>
              <a:rPr lang="en-US" i="1" u="sng" dirty="0" err="1" smtClean="0">
                <a:solidFill>
                  <a:srgbClr val="002060"/>
                </a:solidFill>
              </a:rPr>
              <a:t>parametar</a:t>
            </a:r>
            <a:r>
              <a:rPr lang="en-US" i="1" u="sng" dirty="0" smtClean="0">
                <a:solidFill>
                  <a:srgbClr val="002060"/>
                </a:solidFill>
              </a:rPr>
              <a:t>: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&lt;%= </a:t>
            </a:r>
            <a:r>
              <a:rPr lang="en-US" i="1" dirty="0" err="1" smtClean="0">
                <a:solidFill>
                  <a:srgbClr val="002060"/>
                </a:solidFill>
              </a:rPr>
              <a:t>request.getParameter</a:t>
            </a:r>
            <a:r>
              <a:rPr lang="en-US" i="1" dirty="0" smtClean="0">
                <a:solidFill>
                  <a:srgbClr val="002060"/>
                </a:solidFill>
              </a:rPr>
              <a:t>("</a:t>
            </a:r>
            <a:r>
              <a:rPr lang="en-US" i="1" dirty="0" err="1" smtClean="0">
                <a:solidFill>
                  <a:srgbClr val="002060"/>
                </a:solidFill>
              </a:rPr>
              <a:t>testParam</a:t>
            </a:r>
            <a:r>
              <a:rPr lang="en-US" i="1" dirty="0" smtClean="0">
                <a:solidFill>
                  <a:srgbClr val="002060"/>
                </a:solidFill>
              </a:rPr>
              <a:t>") %&gt;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&lt;/UL&gt;</a:t>
            </a:r>
          </a:p>
          <a:p>
            <a:pPr>
              <a:buNone/>
            </a:pPr>
            <a:r>
              <a:rPr lang="en-US" i="1" dirty="0" smtClean="0">
                <a:solidFill>
                  <a:srgbClr val="002060"/>
                </a:solidFill>
              </a:rPr>
              <a:t>&lt;/BODY&gt;&lt;/HTML&gt;</a:t>
            </a:r>
            <a:endParaRPr lang="en-US" i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20002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 smtClean="0"/>
              <a:t>Ako</a:t>
            </a:r>
            <a:r>
              <a:rPr lang="en-US" b="1" dirty="0" smtClean="0"/>
              <a:t> je </a:t>
            </a:r>
            <a:r>
              <a:rPr lang="en-US" b="1" dirty="0" err="1" smtClean="0"/>
              <a:t>lokacija</a:t>
            </a:r>
            <a:r>
              <a:rPr lang="en-US" b="1" dirty="0" smtClean="0"/>
              <a:t> </a:t>
            </a:r>
            <a:r>
              <a:rPr lang="en-US" b="1" dirty="0" err="1" smtClean="0"/>
              <a:t>fajla</a:t>
            </a:r>
            <a:endParaRPr lang="en-US" b="1" dirty="0" smtClean="0"/>
          </a:p>
          <a:p>
            <a:r>
              <a:rPr lang="en-US" dirty="0" smtClean="0"/>
              <a:t>C:\</a:t>
            </a:r>
            <a:r>
              <a:rPr lang="sr-Latn-RS" dirty="0" smtClean="0"/>
              <a:t>xamp</a:t>
            </a:r>
            <a:r>
              <a:rPr lang="en-US" dirty="0" smtClean="0"/>
              <a:t>\</a:t>
            </a:r>
            <a:r>
              <a:rPr lang="en-US" dirty="0" err="1" smtClean="0"/>
              <a:t>webapps</a:t>
            </a:r>
            <a:r>
              <a:rPr lang="en-US" dirty="0" smtClean="0"/>
              <a:t>\</a:t>
            </a:r>
            <a:r>
              <a:rPr lang="sr-Latn-RS" dirty="0" smtClean="0"/>
              <a:t>1-JSP-Pozdrav</a:t>
            </a:r>
            <a:r>
              <a:rPr lang="en-US" dirty="0" smtClean="0"/>
              <a:t>\</a:t>
            </a:r>
            <a:r>
              <a:rPr lang="sr-Latn-RS" dirty="0" smtClean="0"/>
              <a:t>test</a:t>
            </a:r>
            <a:r>
              <a:rPr lang="en-US" dirty="0" smtClean="0"/>
              <a:t>.</a:t>
            </a:r>
            <a:r>
              <a:rPr lang="en-US" dirty="0" err="1" smtClean="0"/>
              <a:t>jsp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URL je</a:t>
            </a:r>
          </a:p>
          <a:p>
            <a:r>
              <a:rPr lang="en-US" dirty="0" smtClean="0"/>
              <a:t>http://</a:t>
            </a:r>
            <a:r>
              <a:rPr lang="en-US" dirty="0" smtClean="0"/>
              <a:t>localhost</a:t>
            </a:r>
            <a:r>
              <a:rPr lang="sr-Latn-RS" dirty="0" smtClean="0"/>
              <a:t>:8080</a:t>
            </a:r>
            <a:r>
              <a:rPr lang="en-US" dirty="0" smtClean="0"/>
              <a:t>/</a:t>
            </a:r>
            <a:r>
              <a:rPr lang="sr-Latn-RS" dirty="0" smtClean="0"/>
              <a:t> </a:t>
            </a:r>
            <a:r>
              <a:rPr lang="sr-Latn-RS" dirty="0" smtClean="0"/>
              <a:t>1-JSP-Pozdrav</a:t>
            </a:r>
            <a:r>
              <a:rPr lang="en-US" dirty="0" smtClean="0"/>
              <a:t>\</a:t>
            </a:r>
            <a:r>
              <a:rPr lang="sr-Latn-RS" dirty="0" smtClean="0"/>
              <a:t>test</a:t>
            </a:r>
            <a:r>
              <a:rPr lang="en-US" dirty="0" smtClean="0"/>
              <a:t>.</a:t>
            </a:r>
            <a:r>
              <a:rPr lang="en-US" dirty="0" err="1" smtClean="0"/>
              <a:t>jsp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786058"/>
            <a:ext cx="674685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Mogućnosti</a:t>
            </a:r>
            <a:r>
              <a:rPr lang="en-US" b="1" dirty="0" smtClean="0"/>
              <a:t> JSP </a:t>
            </a:r>
            <a:r>
              <a:rPr lang="en-US" b="1" dirty="0" err="1" smtClean="0"/>
              <a:t>tehnologije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511017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err="1" smtClean="0"/>
              <a:t>Postoje</a:t>
            </a:r>
            <a:r>
              <a:rPr lang="en-US" b="1" dirty="0" smtClean="0"/>
              <a:t> </a:t>
            </a:r>
            <a:r>
              <a:rPr lang="en-US" b="1" dirty="0" err="1" smtClean="0"/>
              <a:t>dve</a:t>
            </a:r>
            <a:r>
              <a:rPr lang="en-US" b="1" dirty="0" smtClean="0"/>
              <a:t> </a:t>
            </a:r>
            <a:r>
              <a:rPr lang="en-US" b="1" dirty="0" err="1" smtClean="0"/>
              <a:t>opcije</a:t>
            </a:r>
            <a:endParaRPr lang="en-US" b="1" dirty="0" smtClean="0"/>
          </a:p>
          <a:p>
            <a:r>
              <a:rPr lang="en-US" dirty="0" err="1" smtClean="0"/>
              <a:t>Upisati</a:t>
            </a:r>
            <a:r>
              <a:rPr lang="en-US" dirty="0" smtClean="0"/>
              <a:t> </a:t>
            </a:r>
            <a:r>
              <a:rPr lang="sr-Latn-R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linija</a:t>
            </a:r>
            <a:r>
              <a:rPr lang="en-US" dirty="0" smtClean="0"/>
              <a:t> Java </a:t>
            </a:r>
            <a:r>
              <a:rPr lang="en-US" dirty="0" err="1" smtClean="0"/>
              <a:t>koda</a:t>
            </a:r>
            <a:r>
              <a:rPr lang="en-US" dirty="0" smtClean="0"/>
              <a:t> </a:t>
            </a:r>
            <a:r>
              <a:rPr lang="en-US" dirty="0" err="1" smtClean="0"/>
              <a:t>direktno</a:t>
            </a:r>
            <a:r>
              <a:rPr lang="en-US" dirty="0" smtClean="0"/>
              <a:t> u JSP </a:t>
            </a:r>
            <a:r>
              <a:rPr lang="en-US" dirty="0" err="1" smtClean="0"/>
              <a:t>stranice</a:t>
            </a:r>
            <a:endParaRPr lang="en-US" dirty="0" smtClean="0"/>
          </a:p>
          <a:p>
            <a:r>
              <a:rPr lang="en-US" dirty="0" err="1" smtClean="0"/>
              <a:t>Upisati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sr-Latn-RS" i="1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linija</a:t>
            </a:r>
            <a:r>
              <a:rPr lang="en-US" dirty="0" smtClean="0"/>
              <a:t> u </a:t>
            </a:r>
            <a:r>
              <a:rPr lang="en-US" dirty="0" err="1" smtClean="0"/>
              <a:t>odvojenu</a:t>
            </a:r>
            <a:r>
              <a:rPr lang="en-US" dirty="0" smtClean="0"/>
              <a:t> Java </a:t>
            </a:r>
            <a:r>
              <a:rPr lang="en-US" dirty="0" err="1" smtClean="0"/>
              <a:t>klasu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1 </a:t>
            </a:r>
            <a:r>
              <a:rPr lang="en-US" dirty="0" err="1" smtClean="0"/>
              <a:t>liniju</a:t>
            </a:r>
            <a:r>
              <a:rPr lang="en-US" dirty="0" smtClean="0"/>
              <a:t> u JSP</a:t>
            </a:r>
            <a:r>
              <a:rPr lang="sr-Latn-RS" dirty="0" smtClean="0"/>
              <a:t> </a:t>
            </a:r>
            <a:r>
              <a:rPr lang="pl-PL" dirty="0" smtClean="0"/>
              <a:t>stranicu koja poziva novu klasu</a:t>
            </a:r>
          </a:p>
          <a:p>
            <a:pPr>
              <a:buNone/>
            </a:pPr>
            <a:r>
              <a:rPr lang="pl-PL" b="1" dirty="0" smtClean="0"/>
              <a:t>Zašto je druga opcija mnogo bolja?</a:t>
            </a:r>
          </a:p>
          <a:p>
            <a:r>
              <a:rPr lang="en-US" b="1" dirty="0" err="1" smtClean="0"/>
              <a:t>Razvoj</a:t>
            </a:r>
            <a:r>
              <a:rPr lang="en-US" b="1" dirty="0" smtClean="0"/>
              <a:t>. </a:t>
            </a:r>
            <a:r>
              <a:rPr lang="en-US" dirty="0" err="1" smtClean="0"/>
              <a:t>Odvojena</a:t>
            </a:r>
            <a:r>
              <a:rPr lang="en-US" dirty="0" smtClean="0"/>
              <a:t> </a:t>
            </a:r>
            <a:r>
              <a:rPr lang="en-US" dirty="0" err="1" smtClean="0"/>
              <a:t>klasa</a:t>
            </a:r>
            <a:r>
              <a:rPr lang="en-US" dirty="0" smtClean="0"/>
              <a:t> se </a:t>
            </a:r>
            <a:r>
              <a:rPr lang="en-US" dirty="0" err="1" smtClean="0"/>
              <a:t>piše</a:t>
            </a:r>
            <a:r>
              <a:rPr lang="en-US" dirty="0" smtClean="0"/>
              <a:t> u Java </a:t>
            </a:r>
            <a:r>
              <a:rPr lang="en-US" dirty="0" err="1" smtClean="0"/>
              <a:t>okruženju</a:t>
            </a:r>
            <a:r>
              <a:rPr lang="en-US" dirty="0" smtClean="0"/>
              <a:t> (editor </a:t>
            </a:r>
            <a:r>
              <a:rPr lang="en-US" dirty="0" err="1" smtClean="0"/>
              <a:t>ili</a:t>
            </a:r>
            <a:r>
              <a:rPr lang="sr-Latn-RS" dirty="0" smtClean="0"/>
              <a:t> </a:t>
            </a:r>
            <a:r>
              <a:rPr lang="en-US" dirty="0" smtClean="0"/>
              <a:t>IDE), ne u HTML </a:t>
            </a:r>
            <a:r>
              <a:rPr lang="en-US" dirty="0" err="1" smtClean="0"/>
              <a:t>okruženju</a:t>
            </a:r>
            <a:endParaRPr lang="en-US" dirty="0" smtClean="0"/>
          </a:p>
          <a:p>
            <a:r>
              <a:rPr lang="en-US" b="1" dirty="0" err="1" smtClean="0"/>
              <a:t>Debagovanje</a:t>
            </a:r>
            <a:r>
              <a:rPr lang="en-US" b="1" dirty="0" smtClean="0"/>
              <a:t>.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syntaksne</a:t>
            </a:r>
            <a:r>
              <a:rPr lang="en-US" dirty="0" smtClean="0"/>
              <a:t> </a:t>
            </a:r>
            <a:r>
              <a:rPr lang="en-US" dirty="0" err="1" smtClean="0"/>
              <a:t>greške</a:t>
            </a:r>
            <a:r>
              <a:rPr lang="en-US" dirty="0" smtClean="0"/>
              <a:t>, </a:t>
            </a:r>
            <a:r>
              <a:rPr lang="en-US" dirty="0" err="1" smtClean="0"/>
              <a:t>primetiće</a:t>
            </a:r>
            <a:r>
              <a:rPr lang="en-US" dirty="0" smtClean="0"/>
              <a:t> se</a:t>
            </a:r>
            <a:r>
              <a:rPr lang="sr-Latn-RS" dirty="0" smtClean="0"/>
              <a:t> </a:t>
            </a:r>
            <a:r>
              <a:rPr lang="en-US" dirty="0" err="1" smtClean="0"/>
              <a:t>odmah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 smtClean="0"/>
              <a:t>kompajliranja</a:t>
            </a:r>
            <a:r>
              <a:rPr lang="en-US" dirty="0" smtClean="0"/>
              <a:t>. </a:t>
            </a:r>
            <a:r>
              <a:rPr lang="en-US" dirty="0" err="1" smtClean="0"/>
              <a:t>Jednostavne</a:t>
            </a:r>
            <a:r>
              <a:rPr lang="en-US" dirty="0" smtClean="0"/>
              <a:t> print</a:t>
            </a:r>
            <a:r>
              <a:rPr lang="sr-Latn-RS" dirty="0" smtClean="0"/>
              <a:t> </a:t>
            </a:r>
            <a:r>
              <a:rPr lang="en-US" dirty="0" err="1" smtClean="0"/>
              <a:t>naredbe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videti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Testiranje</a:t>
            </a:r>
            <a:r>
              <a:rPr lang="en-US" b="1" dirty="0" smtClean="0"/>
              <a:t>.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napisati</a:t>
            </a:r>
            <a:r>
              <a:rPr lang="en-US" dirty="0" smtClean="0"/>
              <a:t> test </a:t>
            </a:r>
            <a:r>
              <a:rPr lang="en-US" dirty="0" err="1" smtClean="0"/>
              <a:t>rutina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petljom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sr-Latn-RS" dirty="0" smtClean="0"/>
              <a:t>  se </a:t>
            </a:r>
            <a:r>
              <a:rPr lang="en-US" dirty="0" err="1" smtClean="0"/>
              <a:t>puta</a:t>
            </a:r>
            <a:r>
              <a:rPr lang="en-US" dirty="0" smtClean="0"/>
              <a:t> </a:t>
            </a:r>
            <a:r>
              <a:rPr lang="en-US" dirty="0" err="1" smtClean="0"/>
              <a:t>testira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pon</a:t>
            </a:r>
            <a:r>
              <a:rPr lang="sr-Latn-RS" dirty="0" smtClean="0"/>
              <a:t>a</a:t>
            </a:r>
            <a:r>
              <a:rPr lang="en-US" dirty="0" err="1" smtClean="0"/>
              <a:t>valja</a:t>
            </a:r>
            <a:r>
              <a:rPr lang="en-US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 smtClean="0"/>
              <a:t>svake</a:t>
            </a:r>
            <a:r>
              <a:rPr lang="en-US" dirty="0" smtClean="0"/>
              <a:t> </a:t>
            </a:r>
            <a:r>
              <a:rPr lang="en-US" dirty="0" err="1" smtClean="0"/>
              <a:t>promene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Višestruko</a:t>
            </a:r>
            <a:r>
              <a:rPr lang="en-US" b="1" dirty="0" smtClean="0"/>
              <a:t> </a:t>
            </a:r>
            <a:r>
              <a:rPr lang="en-US" b="1" dirty="0" err="1" smtClean="0"/>
              <a:t>korišćenje</a:t>
            </a:r>
            <a:r>
              <a:rPr lang="en-US" b="1" dirty="0" smtClean="0"/>
              <a:t>.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 smtClean="0"/>
              <a:t>klasa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sr-Latn-RS" dirty="0" smtClean="0"/>
              <a:t> </a:t>
            </a:r>
            <a:r>
              <a:rPr lang="en-US" dirty="0" err="1" smtClean="0"/>
              <a:t>stranica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857256"/>
          </a:xfrm>
        </p:spPr>
        <p:txBody>
          <a:bodyPr/>
          <a:lstStyle/>
          <a:p>
            <a:r>
              <a:rPr lang="en-US" b="1" dirty="0" err="1" smtClean="0"/>
              <a:t>Osnovna</a:t>
            </a:r>
            <a:r>
              <a:rPr lang="en-US" b="1" dirty="0" smtClean="0"/>
              <a:t> JSP </a:t>
            </a:r>
            <a:r>
              <a:rPr lang="en-US" b="1" dirty="0" err="1" smtClean="0"/>
              <a:t>sintaksa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HTML </a:t>
            </a:r>
            <a:r>
              <a:rPr lang="en-US" b="1" dirty="0" err="1" smtClean="0"/>
              <a:t>Tekst</a:t>
            </a:r>
            <a:endParaRPr lang="en-US" b="1" dirty="0" smtClean="0"/>
          </a:p>
          <a:p>
            <a:r>
              <a:rPr lang="en-US" dirty="0" smtClean="0"/>
              <a:t>&lt;H1&gt;</a:t>
            </a:r>
            <a:r>
              <a:rPr lang="sr-Latn-RS" dirty="0" smtClean="0"/>
              <a:t>Pozdrav</a:t>
            </a:r>
            <a:r>
              <a:rPr lang="en-US" dirty="0" smtClean="0"/>
              <a:t>&lt;/H1&gt;</a:t>
            </a:r>
          </a:p>
          <a:p>
            <a:r>
              <a:rPr lang="nb-NO" dirty="0" smtClean="0"/>
              <a:t>Šalje se dalje klijentu. Prevodi s</a:t>
            </a:r>
            <a:r>
              <a:rPr lang="sr-Latn-RS" dirty="0" smtClean="0"/>
              <a:t>e</a:t>
            </a:r>
            <a:r>
              <a:rPr lang="nb-NO" dirty="0" smtClean="0"/>
              <a:t> u servlet kod</a:t>
            </a:r>
            <a:r>
              <a:rPr lang="sr-Latn-RS" dirty="0" smtClean="0"/>
              <a:t>:</a:t>
            </a:r>
          </a:p>
          <a:p>
            <a:pPr>
              <a:buNone/>
            </a:pPr>
            <a:r>
              <a:rPr lang="sr-Latn-RS" dirty="0" smtClean="0"/>
              <a:t>			</a:t>
            </a:r>
            <a:r>
              <a:rPr lang="en-US" dirty="0" err="1" smtClean="0"/>
              <a:t>out.print</a:t>
            </a:r>
            <a:r>
              <a:rPr lang="en-US" dirty="0" smtClean="0"/>
              <a:t>("&lt;H1&gt;</a:t>
            </a:r>
            <a:r>
              <a:rPr lang="sr-Latn-RS" dirty="0" smtClean="0"/>
              <a:t>Pozdrav</a:t>
            </a:r>
            <a:r>
              <a:rPr lang="en-US" dirty="0" smtClean="0"/>
              <a:t>&lt;/H1&gt;");</a:t>
            </a:r>
          </a:p>
          <a:p>
            <a:pPr>
              <a:buNone/>
            </a:pPr>
            <a:r>
              <a:rPr lang="en-US" b="1" dirty="0" smtClean="0"/>
              <a:t>HTML </a:t>
            </a:r>
            <a:r>
              <a:rPr lang="en-US" b="1" dirty="0" err="1" smtClean="0"/>
              <a:t>Komentari</a:t>
            </a:r>
            <a:endParaRPr lang="en-US" b="1" dirty="0" smtClean="0"/>
          </a:p>
          <a:p>
            <a:r>
              <a:rPr lang="en-US" dirty="0" smtClean="0"/>
              <a:t>&lt;!-- </a:t>
            </a:r>
            <a:r>
              <a:rPr lang="en-US" dirty="0" err="1" smtClean="0"/>
              <a:t>Komentar</a:t>
            </a:r>
            <a:r>
              <a:rPr lang="en-US" dirty="0" smtClean="0"/>
              <a:t> --&gt;</a:t>
            </a:r>
          </a:p>
          <a:p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u HTML</a:t>
            </a:r>
            <a:r>
              <a:rPr lang="sr-Latn-RS" dirty="0" smtClean="0"/>
              <a:t>-</a:t>
            </a:r>
            <a:r>
              <a:rPr lang="en-US" dirty="0" smtClean="0"/>
              <a:t>u: </a:t>
            </a:r>
            <a:r>
              <a:rPr lang="en-US" dirty="0" err="1" smtClean="0"/>
              <a:t>šalje</a:t>
            </a:r>
            <a:r>
              <a:rPr lang="en-US" dirty="0" smtClean="0"/>
              <a:t> se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klijentu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JSP </a:t>
            </a:r>
            <a:r>
              <a:rPr lang="en-US" b="1" dirty="0" err="1" smtClean="0"/>
              <a:t>Komentari</a:t>
            </a:r>
            <a:endParaRPr lang="en-US" b="1" dirty="0" smtClean="0"/>
          </a:p>
          <a:p>
            <a:r>
              <a:rPr lang="en-US" dirty="0" smtClean="0"/>
              <a:t>&lt;%-- </a:t>
            </a:r>
            <a:r>
              <a:rPr lang="en-US" dirty="0" err="1" smtClean="0"/>
              <a:t>Komentar</a:t>
            </a:r>
            <a:r>
              <a:rPr lang="en-US" dirty="0" smtClean="0"/>
              <a:t> --%&gt;</a:t>
            </a:r>
          </a:p>
          <a:p>
            <a:r>
              <a:rPr lang="en-US" dirty="0" smtClean="0"/>
              <a:t>Ne </a:t>
            </a:r>
            <a:r>
              <a:rPr lang="en-US" dirty="0" err="1" smtClean="0"/>
              <a:t>šalje</a:t>
            </a:r>
            <a:r>
              <a:rPr lang="en-US" dirty="0" smtClean="0"/>
              <a:t> se </a:t>
            </a:r>
            <a:r>
              <a:rPr lang="en-US" dirty="0" err="1" smtClean="0"/>
              <a:t>klijentu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7E6BF-7E69-4EC6-BFD8-C0AD8812F1C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290</TotalTime>
  <Words>2405</Words>
  <Application>Microsoft Office PowerPoint</Application>
  <PresentationFormat>On-screen Show (4:3)</PresentationFormat>
  <Paragraphs>436</Paragraphs>
  <Slides>42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Flow</vt:lpstr>
      <vt:lpstr>Java Server Pages-JSP</vt:lpstr>
      <vt:lpstr>JSP realizacija</vt:lpstr>
      <vt:lpstr>Prednosti JSP tehnologije</vt:lpstr>
      <vt:lpstr>Prednosti JSP tehnologije</vt:lpstr>
      <vt:lpstr>Podešavanje okruženja</vt:lpstr>
      <vt:lpstr>Primer</vt:lpstr>
      <vt:lpstr>Slide 7</vt:lpstr>
      <vt:lpstr>Mogućnosti JSP tehnologije</vt:lpstr>
      <vt:lpstr>Osnovna JSP sintaksa</vt:lpstr>
      <vt:lpstr>Vrste dinamičkih elemenata</vt:lpstr>
      <vt:lpstr>JSP izrazi</vt:lpstr>
      <vt:lpstr>JSP skriptleti</vt:lpstr>
      <vt:lpstr>Slide 13</vt:lpstr>
      <vt:lpstr>JSP deklaracije</vt:lpstr>
      <vt:lpstr>JSP direktive</vt:lpstr>
      <vt:lpstr>Predefinisane promjenljive</vt:lpstr>
      <vt:lpstr>Slide 17</vt:lpstr>
      <vt:lpstr>Predefinisane promenljive</vt:lpstr>
      <vt:lpstr>jspInit i jspDestroy Metodi</vt:lpstr>
      <vt:lpstr>JSP deklaracija</vt:lpstr>
      <vt:lpstr>Korišćenje page direktive</vt:lpstr>
      <vt:lpstr>import atribut</vt:lpstr>
      <vt:lpstr>Paketi</vt:lpstr>
      <vt:lpstr>Primer</vt:lpstr>
      <vt:lpstr>Primer</vt:lpstr>
      <vt:lpstr>contentType i pageEncoding atributi</vt:lpstr>
      <vt:lpstr>Uslovno generisanje Excel stranice</vt:lpstr>
      <vt:lpstr>Uslovno generisanje Excel stranice</vt:lpstr>
      <vt:lpstr>Slide 29</vt:lpstr>
      <vt:lpstr>session atribut</vt:lpstr>
      <vt:lpstr>errorPage atribut</vt:lpstr>
      <vt:lpstr>isErrorPage atribut</vt:lpstr>
      <vt:lpstr>Korišćenje fajlova</vt:lpstr>
      <vt:lpstr>jsp:include</vt:lpstr>
      <vt:lpstr>jsp:include primer</vt:lpstr>
      <vt:lpstr>jsp:include primer Item1.html</vt:lpstr>
      <vt:lpstr>jsp:param element</vt:lpstr>
      <vt:lpstr>include</vt:lpstr>
      <vt:lpstr>Poziv apleta</vt:lpstr>
      <vt:lpstr>Primer</vt:lpstr>
      <vt:lpstr>Java kod apleta</vt:lpstr>
      <vt:lpstr>Atributi jsp:plugin elementa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</dc:title>
  <dc:creator>MI7</dc:creator>
  <cp:lastModifiedBy>MI7</cp:lastModifiedBy>
  <cp:revision>67</cp:revision>
  <dcterms:created xsi:type="dcterms:W3CDTF">2013-04-11T16:09:59Z</dcterms:created>
  <dcterms:modified xsi:type="dcterms:W3CDTF">2013-05-10T09:40:57Z</dcterms:modified>
</cp:coreProperties>
</file>