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7" r:id="rId2"/>
    <p:sldId id="258" r:id="rId3"/>
    <p:sldId id="259" r:id="rId4"/>
    <p:sldId id="261" r:id="rId5"/>
    <p:sldId id="262" r:id="rId6"/>
    <p:sldId id="260" r:id="rId7"/>
    <p:sldId id="263" r:id="rId8"/>
    <p:sldId id="264" r:id="rId9"/>
    <p:sldId id="265" r:id="rId10"/>
    <p:sldId id="272" r:id="rId11"/>
    <p:sldId id="271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92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2CED99C-45D4-0945-840C-CF5DD37A4862}" type="datetimeFigureOut">
              <a:rPr lang="en-US"/>
              <a:pPr/>
              <a:t>4/13/18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197E9EB-D48D-1343-BE99-23A2DF2764F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0323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2.xml"/><Relationship Id="rId2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fld id="{C17089B0-344E-CD47-8798-DE92C21455CE}" type="datetime1">
              <a:rPr lang="en-US"/>
              <a:pPr/>
              <a:t>4/13/18</a:t>
            </a:fld>
            <a:endParaRPr lang="en-US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fld id="{42353BB6-8EDA-854D-88C9-94823B97BCB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114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18FB1CE-CEF2-4944-8D95-5407663A9729}" type="datetime1">
              <a:rPr lang="en-US"/>
              <a:pPr/>
              <a:t>4/13/18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95A479-18AB-5941-A65D-B2416D7DC9E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077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33C50BF-2ECE-D040-A75A-376A00661E3F}" type="datetime1">
              <a:rPr lang="en-US"/>
              <a:pPr/>
              <a:t>4/13/18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B20E30-8117-7E48-8DF6-618E4CB1FEC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979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37E753B-C339-E04B-81CE-61CEB34FF4C9}" type="datetime1">
              <a:rPr lang="en-US"/>
              <a:pPr/>
              <a:t>4/13/18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DDFA69-14D8-FB4F-8C3F-0DDB81ED032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195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fld id="{46EF3501-878F-594D-B87A-684B9BAE5F2E}" type="datetime1">
              <a:rPr lang="en-US"/>
              <a:pPr/>
              <a:t>4/13/18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fld id="{C7B13FF9-3F4E-8849-84BA-F25B1A1904B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6193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8576B0B-00D8-F441-AECA-1FF51F144460}" type="datetime1">
              <a:rPr lang="en-US"/>
              <a:pPr/>
              <a:t>4/13/18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3854D5-E432-854B-A33A-DC8F3E6337D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229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26795CE-61ED-8549-A8BD-A3756A6ECBAE}" type="datetime1">
              <a:rPr lang="en-US"/>
              <a:pPr/>
              <a:t>4/13/18</a:t>
            </a:fld>
            <a:endParaRPr lang="en-US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FB7DAC-18F3-A647-9B3C-BA14EB55838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405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F9A66A6-61BF-EB42-BD2D-BF54A10BAD45}" type="datetime1">
              <a:rPr lang="en-US"/>
              <a:pPr/>
              <a:t>4/13/18</a:t>
            </a:fld>
            <a:endParaRPr 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788E-A6AE-5D48-8080-D79553D1B3E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341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3A7D57C-BF3D-C544-A4DF-4617E85F9098}" type="datetime1">
              <a:rPr lang="en-US"/>
              <a:pPr/>
              <a:t>4/13/18</a:t>
            </a:fld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0E9B28-3D26-1E4C-8924-AA42C5E9BFB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771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42384-9931-694F-8FD7-0F25AF93E700}" type="datetime1">
              <a:rPr lang="en-US"/>
              <a:pPr/>
              <a:t>4/13/18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714B51-0714-C347-BA42-2E611DDD8C1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435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13"/>
          <p:cNvSpPr>
            <a:spLocks noChangeArrowheads="1"/>
          </p:cNvSpPr>
          <p:nvPr/>
        </p:nvSpPr>
        <p:spPr bwMode="auto">
          <a:xfrm rot="420000" flipV="1">
            <a:off x="3165475" y="1108075"/>
            <a:ext cx="5257800" cy="4114800"/>
          </a:xfrm>
          <a:custGeom>
            <a:avLst/>
            <a:gdLst>
              <a:gd name="T0" fmla="*/ 5257800 w 5257800"/>
              <a:gd name="T1" fmla="*/ 2057400 h 4114800"/>
              <a:gd name="T2" fmla="*/ 2628900 w 5257800"/>
              <a:gd name="T3" fmla="*/ 4114800 h 4114800"/>
              <a:gd name="T4" fmla="*/ 0 w 5257800"/>
              <a:gd name="T5" fmla="*/ 2057400 h 4114800"/>
              <a:gd name="T6" fmla="*/ 2628900 w 5257800"/>
              <a:gd name="T7" fmla="*/ 0 h 41148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5257800"/>
              <a:gd name="T13" fmla="*/ 0 h 4114800"/>
              <a:gd name="T14" fmla="*/ 5182785 w 5257800"/>
              <a:gd name="T15" fmla="*/ 4114800 h 41148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257800" h="4114800">
                <a:moveTo>
                  <a:pt x="0" y="0"/>
                </a:moveTo>
                <a:lnTo>
                  <a:pt x="5107774" y="0"/>
                </a:lnTo>
                <a:lnTo>
                  <a:pt x="5257800" y="150026"/>
                </a:lnTo>
                <a:lnTo>
                  <a:pt x="5257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3175" cap="rnd">
            <a:solidFill>
              <a:srgbClr val="C0C0C0"/>
            </a:solidFill>
            <a:miter lim="800000"/>
            <a:headEnd/>
            <a:tailEnd/>
          </a:ln>
          <a:effectLst>
            <a:outerShdw blurRad="63500" dist="38500" dir="7500041" sx="98500" sy="100079" kx="99984" algn="tl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ight Triangle 5"/>
          <p:cNvSpPr>
            <a:spLocks noChangeArrowheads="1"/>
          </p:cNvSpPr>
          <p:nvPr/>
        </p:nvSpPr>
        <p:spPr bwMode="auto"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>
            <a:solidFill>
              <a:srgbClr val="FFFFFF"/>
            </a:solidFill>
            <a:bevel/>
            <a:headEnd/>
            <a:tailEnd/>
          </a:ln>
          <a:effectLst>
            <a:outerShdw blurRad="63500" dist="6350" dir="12899787" algn="tl" rotWithShape="0">
              <a:srgbClr val="000000">
                <a:alpha val="46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63CC155-E355-FC44-9029-3DE17F76ABBB}" type="datetime1">
              <a:rPr lang="en-US"/>
              <a:pPr/>
              <a:t>4/13/18</a:t>
            </a:fld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fld id="{D0C0BF90-F8A0-324E-A331-5C00626D5BE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321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045C75"/>
                </a:solidFill>
              </a:defRPr>
            </a:lvl1pPr>
          </a:lstStyle>
          <a:p>
            <a:fld id="{24DAA2C7-1237-CE42-95F5-82C343FF7B31}" type="datetime1">
              <a:rPr lang="en-US"/>
              <a:pPr/>
              <a:t>4/13/18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45C75"/>
                </a:solidFill>
              </a:defRPr>
            </a:lvl1pPr>
          </a:lstStyle>
          <a:p>
            <a:fld id="{0B7524E7-A55E-3A42-BF9C-0E98D8EF5C42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5" r:id="rId2"/>
    <p:sldLayoutId id="2147483684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5" r:id="rId9"/>
    <p:sldLayoutId id="2147483681" r:id="rId10"/>
    <p:sldLayoutId id="2147483682" r:id="rId11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charset="0"/>
          <a:ea typeface="ＭＳ Ｐゴシック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charset="0"/>
          <a:ea typeface="ＭＳ Ｐゴシック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charset="0"/>
          <a:ea typeface="ＭＳ Ｐゴシック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charset="0"/>
          <a:ea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charset="0"/>
          <a:ea typeface="ＭＳ Ｐゴシック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charset="0"/>
          <a:ea typeface="ＭＳ Ｐゴシック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charset="0"/>
          <a:ea typeface="ＭＳ Ｐゴシック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charset="0"/>
          <a:ea typeface="ＭＳ Ｐゴシック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charset="0"/>
        <a:buChar char=""/>
        <a:defRPr sz="26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charset="0"/>
        <a:buChar char="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charset="0"/>
        <a:buChar char=""/>
        <a:defRPr sz="21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charset="0"/>
        <a:buChar char="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charset="0"/>
        <a:buChar char="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r>
              <a:rPr lang="en-US">
                <a:latin typeface="Calibri" charset="0"/>
              </a:rPr>
              <a:t>Java i baze podataka</a:t>
            </a:r>
            <a:endParaRPr lang="en-US">
              <a:latin typeface="Calibri" charset="0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charset="0"/>
              <a:buNone/>
            </a:pPr>
            <a:r>
              <a:rPr lang="en-US" sz="3600">
                <a:latin typeface="Constantia" charset="0"/>
              </a:rPr>
              <a:t>Važne klase</a:t>
            </a:r>
          </a:p>
          <a:p>
            <a:pPr lvl="1"/>
            <a:r>
              <a:rPr lang="en-US" sz="3600">
                <a:latin typeface="Constantia" charset="0"/>
              </a:rPr>
              <a:t>java.sql.DriverManager</a:t>
            </a:r>
          </a:p>
          <a:p>
            <a:pPr lvl="1"/>
            <a:r>
              <a:rPr lang="en-US" sz="3600">
                <a:latin typeface="Constantia" charset="0"/>
              </a:rPr>
              <a:t>java.sql.Connection</a:t>
            </a:r>
          </a:p>
          <a:p>
            <a:pPr lvl="1"/>
            <a:r>
              <a:rPr lang="en-US" sz="3600">
                <a:latin typeface="Constantia" charset="0"/>
              </a:rPr>
              <a:t>java.sql.Satement</a:t>
            </a:r>
          </a:p>
          <a:p>
            <a:pPr lvl="1"/>
            <a:r>
              <a:rPr lang="en-US" sz="3600">
                <a:latin typeface="Constantia" charset="0"/>
              </a:rPr>
              <a:t>java.sql.ResultSet</a:t>
            </a:r>
          </a:p>
          <a:p>
            <a:pPr lvl="1"/>
            <a:endParaRPr lang="en-US" sz="3600">
              <a:latin typeface="Constantia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96916AE6-4E1A-FE41-8A0F-48EF78DBE5C4}" type="slidenum">
              <a:rPr lang="en-US">
                <a:solidFill>
                  <a:srgbClr val="045C75"/>
                </a:solidFill>
              </a:rPr>
              <a:pPr eaLnBrk="1" hangingPunct="1"/>
              <a:t>1</a:t>
            </a:fld>
            <a:endParaRPr lang="en-US">
              <a:solidFill>
                <a:srgbClr val="045C75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r>
              <a:rPr lang="en-US">
                <a:latin typeface="Calibri" charset="0"/>
              </a:rPr>
              <a:t>java.sql.ResultSet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Constantia" charset="0"/>
              </a:rPr>
              <a:t>Prihvat rezultata SQL naredbe - upita </a:t>
            </a:r>
          </a:p>
          <a:p>
            <a:r>
              <a:rPr lang="en-US">
                <a:latin typeface="Constantia" charset="0"/>
              </a:rPr>
              <a:t>Predstavlja tab</a:t>
            </a:r>
            <a:r>
              <a:rPr lang="en-US">
                <a:latin typeface="Constantia" charset="0"/>
              </a:rPr>
              <a:t>el</a:t>
            </a:r>
            <a:r>
              <a:rPr lang="en-US">
                <a:latin typeface="Constantia" charset="0"/>
              </a:rPr>
              <a:t>u rezultata</a:t>
            </a:r>
          </a:p>
          <a:p>
            <a:r>
              <a:rPr lang="en-US">
                <a:latin typeface="Constantia" charset="0"/>
              </a:rPr>
              <a:t>P</a:t>
            </a:r>
            <a:r>
              <a:rPr lang="en-US">
                <a:latin typeface="Constantia" charset="0"/>
              </a:rPr>
              <a:t>reko metode </a:t>
            </a:r>
            <a:r>
              <a:rPr lang="en-US" b="1">
                <a:latin typeface="Constantia" charset="0"/>
              </a:rPr>
              <a:t>getResultSetMetadata()</a:t>
            </a:r>
            <a:r>
              <a:rPr lang="en-US">
                <a:latin typeface="Constantia" charset="0"/>
              </a:rPr>
              <a:t> </a:t>
            </a:r>
            <a:r>
              <a:rPr lang="en-US">
                <a:latin typeface="Constantia" charset="0"/>
              </a:rPr>
              <a:t>o</a:t>
            </a:r>
            <a:r>
              <a:rPr lang="en-US">
                <a:latin typeface="Constantia" charset="0"/>
              </a:rPr>
              <a:t>mogućava dobijanje podataka o</a:t>
            </a:r>
            <a:r>
              <a:rPr lang="en-US">
                <a:latin typeface="Constantia" charset="0"/>
              </a:rPr>
              <a:t>:</a:t>
            </a:r>
            <a:endParaRPr lang="en-US">
              <a:latin typeface="Constantia" charset="0"/>
            </a:endParaRPr>
          </a:p>
          <a:p>
            <a:pPr lvl="1"/>
            <a:r>
              <a:rPr lang="en-US">
                <a:latin typeface="Constantia" charset="0"/>
              </a:rPr>
              <a:t>Nazivima polja (kolona)</a:t>
            </a:r>
          </a:p>
          <a:p>
            <a:pPr lvl="1"/>
            <a:r>
              <a:rPr lang="en-US">
                <a:latin typeface="Constantia" charset="0"/>
              </a:rPr>
              <a:t>Tipovima polja (kolona)</a:t>
            </a:r>
          </a:p>
          <a:p>
            <a:r>
              <a:rPr lang="en-US">
                <a:latin typeface="Constantia" charset="0"/>
              </a:rPr>
              <a:t>Sadrži iterator </a:t>
            </a:r>
            <a:r>
              <a:rPr lang="en-US" b="1">
                <a:latin typeface="Constantia" charset="0"/>
              </a:rPr>
              <a:t>next()</a:t>
            </a:r>
            <a:endParaRPr lang="en-US">
              <a:latin typeface="Constantia" charset="0"/>
            </a:endParaRPr>
          </a:p>
          <a:p>
            <a:r>
              <a:rPr lang="en-US">
                <a:latin typeface="Constantia" charset="0"/>
              </a:rPr>
              <a:t>Ima metode za konverziju u java tipove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29063A04-7A0B-9B45-BDCF-521618F17EB8}" type="slidenum">
              <a:rPr lang="en-US">
                <a:solidFill>
                  <a:srgbClr val="045C75"/>
                </a:solidFill>
              </a:rPr>
              <a:pPr eaLnBrk="1" hangingPunct="1"/>
              <a:t>10</a:t>
            </a:fld>
            <a:endParaRPr lang="en-US">
              <a:solidFill>
                <a:srgbClr val="045C75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java.sql.ResultSet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962400"/>
          </a:xfrm>
        </p:spPr>
        <p:txBody>
          <a:bodyPr/>
          <a:lstStyle/>
          <a:p>
            <a:endParaRPr lang="en-US">
              <a:latin typeface="Constantia" charset="0"/>
            </a:endParaRPr>
          </a:p>
          <a:p>
            <a:pPr lvl="1"/>
            <a:endParaRPr lang="en-US">
              <a:latin typeface="Constantia" charset="0"/>
            </a:endParaRPr>
          </a:p>
          <a:p>
            <a:endParaRPr lang="en-US">
              <a:latin typeface="Constantia" charset="0"/>
            </a:endParaRPr>
          </a:p>
        </p:txBody>
      </p:sp>
      <p:sp>
        <p:nvSpPr>
          <p:cNvPr id="15364" name="TextBox 3"/>
          <p:cNvSpPr txBox="1">
            <a:spLocks noChangeArrowheads="1"/>
          </p:cNvSpPr>
          <p:nvPr/>
        </p:nvSpPr>
        <p:spPr bwMode="auto">
          <a:xfrm>
            <a:off x="304800" y="2057400"/>
            <a:ext cx="8153400" cy="424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>
                <a:latin typeface="Courier New" charset="0"/>
                <a:cs typeface="Courier New" charset="0"/>
              </a:rPr>
              <a:t>try {</a:t>
            </a:r>
          </a:p>
          <a:p>
            <a:pPr eaLnBrk="1" hangingPunct="1"/>
            <a:r>
              <a:rPr lang="en-US">
                <a:latin typeface="Courier New" charset="0"/>
                <a:cs typeface="Courier New" charset="0"/>
              </a:rPr>
              <a:t>    stmt = con.createStatement();</a:t>
            </a:r>
          </a:p>
          <a:p>
            <a:pPr eaLnBrk="1" hangingPunct="1"/>
            <a:r>
              <a:rPr lang="en-US">
                <a:latin typeface="Courier New" charset="0"/>
                <a:cs typeface="Courier New" charset="0"/>
              </a:rPr>
              <a:t>    </a:t>
            </a:r>
            <a:r>
              <a:rPr lang="en-US" b="1">
                <a:latin typeface="Courier New" charset="0"/>
                <a:cs typeface="Courier New" charset="0"/>
              </a:rPr>
              <a:t>ResultSet</a:t>
            </a:r>
            <a:r>
              <a:rPr lang="en-US">
                <a:latin typeface="Courier New" charset="0"/>
                <a:cs typeface="Courier New" charset="0"/>
              </a:rPr>
              <a:t> rs = stmt.executeQuery(query);</a:t>
            </a:r>
          </a:p>
          <a:p>
            <a:pPr eaLnBrk="1" hangingPunct="1"/>
            <a:r>
              <a:rPr lang="en-US">
                <a:latin typeface="Courier New" charset="0"/>
                <a:cs typeface="Courier New" charset="0"/>
              </a:rPr>
              <a:t>    while (</a:t>
            </a:r>
            <a:r>
              <a:rPr lang="en-US" b="1">
                <a:latin typeface="Courier New" charset="0"/>
                <a:cs typeface="Courier New" charset="0"/>
              </a:rPr>
              <a:t>rs.next</a:t>
            </a:r>
            <a:r>
              <a:rPr lang="en-US">
                <a:latin typeface="Courier New" charset="0"/>
                <a:cs typeface="Courier New" charset="0"/>
              </a:rPr>
              <a:t>()) {</a:t>
            </a:r>
          </a:p>
          <a:p>
            <a:pPr eaLnBrk="1" hangingPunct="1"/>
            <a:r>
              <a:rPr lang="en-US">
                <a:latin typeface="Courier New" charset="0"/>
                <a:cs typeface="Courier New" charset="0"/>
              </a:rPr>
              <a:t>        String coffeeName = </a:t>
            </a:r>
            <a:r>
              <a:rPr lang="en-US" b="1">
                <a:latin typeface="Courier New" charset="0"/>
                <a:cs typeface="Courier New" charset="0"/>
              </a:rPr>
              <a:t>rs.getString</a:t>
            </a:r>
            <a:r>
              <a:rPr lang="en-US">
                <a:latin typeface="Courier New" charset="0"/>
                <a:cs typeface="Courier New" charset="0"/>
              </a:rPr>
              <a:t>("COF_NAME");</a:t>
            </a:r>
          </a:p>
          <a:p>
            <a:pPr eaLnBrk="1" hangingPunct="1"/>
            <a:r>
              <a:rPr lang="en-US">
                <a:latin typeface="Courier New" charset="0"/>
                <a:cs typeface="Courier New" charset="0"/>
              </a:rPr>
              <a:t>        int supplierID = </a:t>
            </a:r>
            <a:r>
              <a:rPr lang="en-US" b="1">
                <a:latin typeface="Courier New" charset="0"/>
                <a:cs typeface="Courier New" charset="0"/>
              </a:rPr>
              <a:t>rs.getInt</a:t>
            </a:r>
            <a:r>
              <a:rPr lang="en-US">
                <a:latin typeface="Courier New" charset="0"/>
                <a:cs typeface="Courier New" charset="0"/>
              </a:rPr>
              <a:t>("SUP_ID");</a:t>
            </a:r>
          </a:p>
          <a:p>
            <a:pPr eaLnBrk="1" hangingPunct="1"/>
            <a:r>
              <a:rPr lang="en-US">
                <a:latin typeface="Courier New" charset="0"/>
                <a:cs typeface="Courier New" charset="0"/>
              </a:rPr>
              <a:t>        float price = </a:t>
            </a:r>
            <a:r>
              <a:rPr lang="en-US" b="1">
                <a:latin typeface="Courier New" charset="0"/>
                <a:cs typeface="Courier New" charset="0"/>
              </a:rPr>
              <a:t>rs.getFloat</a:t>
            </a:r>
            <a:r>
              <a:rPr lang="en-US">
                <a:latin typeface="Courier New" charset="0"/>
                <a:cs typeface="Courier New" charset="0"/>
              </a:rPr>
              <a:t>("PRICE");</a:t>
            </a:r>
          </a:p>
          <a:p>
            <a:pPr eaLnBrk="1" hangingPunct="1"/>
            <a:r>
              <a:rPr lang="en-US">
                <a:latin typeface="Courier New" charset="0"/>
                <a:cs typeface="Courier New" charset="0"/>
              </a:rPr>
              <a:t>        int sales = </a:t>
            </a:r>
            <a:r>
              <a:rPr lang="en-US" b="1">
                <a:latin typeface="Courier New" charset="0"/>
                <a:cs typeface="Courier New" charset="0"/>
              </a:rPr>
              <a:t>rs.getInt</a:t>
            </a:r>
            <a:r>
              <a:rPr lang="en-US">
                <a:latin typeface="Courier New" charset="0"/>
                <a:cs typeface="Courier New" charset="0"/>
              </a:rPr>
              <a:t>("SALES");</a:t>
            </a:r>
          </a:p>
          <a:p>
            <a:pPr eaLnBrk="1" hangingPunct="1"/>
            <a:r>
              <a:rPr lang="en-US">
                <a:latin typeface="Courier New" charset="0"/>
                <a:cs typeface="Courier New" charset="0"/>
              </a:rPr>
              <a:t>        int total = </a:t>
            </a:r>
            <a:r>
              <a:rPr lang="en-US" b="1">
                <a:latin typeface="Courier New" charset="0"/>
                <a:cs typeface="Courier New" charset="0"/>
              </a:rPr>
              <a:t>rs.getInt</a:t>
            </a:r>
            <a:r>
              <a:rPr lang="en-US">
                <a:latin typeface="Courier New" charset="0"/>
                <a:cs typeface="Courier New" charset="0"/>
              </a:rPr>
              <a:t>("TOTAL");</a:t>
            </a:r>
          </a:p>
          <a:p>
            <a:pPr eaLnBrk="1" hangingPunct="1"/>
            <a:r>
              <a:rPr lang="en-US">
                <a:latin typeface="Courier New" charset="0"/>
                <a:cs typeface="Courier New" charset="0"/>
              </a:rPr>
              <a:t>        System.out.println(coffeeName + "\t" + supplierID +</a:t>
            </a:r>
          </a:p>
          <a:p>
            <a:pPr eaLnBrk="1" hangingPunct="1"/>
            <a:r>
              <a:rPr lang="en-US">
                <a:latin typeface="Courier New" charset="0"/>
                <a:cs typeface="Courier New" charset="0"/>
              </a:rPr>
              <a:t>                           "\t" + price + "\t" + sales +</a:t>
            </a:r>
          </a:p>
          <a:p>
            <a:pPr eaLnBrk="1" hangingPunct="1"/>
            <a:r>
              <a:rPr lang="en-US">
                <a:latin typeface="Courier New" charset="0"/>
                <a:cs typeface="Courier New" charset="0"/>
              </a:rPr>
              <a:t>                           "\t" + total);</a:t>
            </a:r>
          </a:p>
          <a:p>
            <a:pPr eaLnBrk="1" hangingPunct="1"/>
            <a:r>
              <a:rPr lang="en-US">
                <a:latin typeface="Courier New" charset="0"/>
                <a:cs typeface="Courier New" charset="0"/>
              </a:rPr>
              <a:t>    }</a:t>
            </a:r>
          </a:p>
          <a:p>
            <a:pPr eaLnBrk="1" hangingPunct="1"/>
            <a:r>
              <a:rPr lang="en-US">
                <a:latin typeface="Courier New" charset="0"/>
                <a:cs typeface="Courier New" charset="0"/>
              </a:rPr>
              <a:t>}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301E57B6-988C-784C-AD01-B85725B29C91}" type="slidenum">
              <a:rPr lang="en-US">
                <a:solidFill>
                  <a:srgbClr val="045C75"/>
                </a:solidFill>
              </a:rPr>
              <a:pPr eaLnBrk="1" hangingPunct="1"/>
              <a:t>11</a:t>
            </a:fld>
            <a:endParaRPr lang="en-US">
              <a:solidFill>
                <a:srgbClr val="045C75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609600" y="914400"/>
            <a:ext cx="8229600" cy="5638800"/>
          </a:xfrm>
        </p:spPr>
        <p:txBody>
          <a:bodyPr/>
          <a:lstStyle/>
          <a:p>
            <a:r>
              <a:rPr lang="en-US" sz="4000">
                <a:latin typeface="Constantia" charset="0"/>
              </a:rPr>
              <a:t>JDBC</a:t>
            </a:r>
          </a:p>
          <a:p>
            <a:pPr lvl="1"/>
            <a:r>
              <a:rPr lang="en-US" sz="4000">
                <a:latin typeface="Constantia" charset="0"/>
              </a:rPr>
              <a:t>Java database connectivity</a:t>
            </a:r>
          </a:p>
          <a:p>
            <a:pPr lvl="1"/>
            <a:r>
              <a:rPr lang="en-US" sz="4000">
                <a:latin typeface="Constantia" charset="0"/>
              </a:rPr>
              <a:t>Standardni Java API za konekciju Java aplikacija sa BP</a:t>
            </a:r>
          </a:p>
          <a:p>
            <a:r>
              <a:rPr lang="en-US" sz="4000">
                <a:latin typeface="Constantia" charset="0"/>
              </a:rPr>
              <a:t>ODBC</a:t>
            </a:r>
          </a:p>
          <a:p>
            <a:pPr lvl="1"/>
            <a:r>
              <a:rPr lang="en-US" sz="4000">
                <a:latin typeface="Constantia" charset="0"/>
              </a:rPr>
              <a:t>Open Database Connectivity</a:t>
            </a:r>
          </a:p>
          <a:p>
            <a:pPr lvl="1"/>
            <a:r>
              <a:rPr lang="en-US" sz="4000">
                <a:latin typeface="Constantia" charset="0"/>
              </a:rPr>
              <a:t>Standardni DB interfejs pisan u C jeziku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488E680C-8F2D-2C43-A84D-99A9393B2E67}" type="slidenum">
              <a:rPr lang="en-US">
                <a:solidFill>
                  <a:srgbClr val="045C75"/>
                </a:solidFill>
              </a:rPr>
              <a:pPr eaLnBrk="1" hangingPunct="1"/>
              <a:t>2</a:t>
            </a:fld>
            <a:endParaRPr lang="en-US">
              <a:solidFill>
                <a:srgbClr val="045C75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105400"/>
          </a:xfrm>
        </p:spPr>
        <p:txBody>
          <a:bodyPr/>
          <a:lstStyle/>
          <a:p>
            <a:r>
              <a:rPr lang="en-US" sz="3600">
                <a:latin typeface="Constantia" charset="0"/>
              </a:rPr>
              <a:t>JDBC driver – sistemski program / interfejs / biblioteka posredstvom koje se vrši povezivanje</a:t>
            </a:r>
          </a:p>
          <a:p>
            <a:r>
              <a:rPr lang="en-US" sz="3600">
                <a:latin typeface="Constantia" charset="0"/>
              </a:rPr>
              <a:t>JDBC – ODBC bridge</a:t>
            </a:r>
          </a:p>
          <a:p>
            <a:pPr lvl="1"/>
            <a:r>
              <a:rPr lang="en-US" sz="3600">
                <a:latin typeface="Constantia" charset="0"/>
              </a:rPr>
              <a:t>sprega JDBC driver –a i ODBC driver – a za pristup BP</a:t>
            </a:r>
          </a:p>
          <a:p>
            <a:pPr lvl="1"/>
            <a:r>
              <a:rPr lang="en-US" sz="3600">
                <a:latin typeface="Constantia" charset="0"/>
              </a:rPr>
              <a:t>Koristi se kad ne postoji JDBC drajver za ciljnu BP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810D2E6C-4B2D-CA43-9DD4-8AB49B35F7D2}" type="slidenum">
              <a:rPr lang="en-US">
                <a:solidFill>
                  <a:srgbClr val="045C75"/>
                </a:solidFill>
              </a:rPr>
              <a:pPr eaLnBrk="1" hangingPunct="1"/>
              <a:t>3</a:t>
            </a:fld>
            <a:endParaRPr lang="en-US">
              <a:solidFill>
                <a:srgbClr val="045C75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java.sql.DriverManager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381000" y="2209800"/>
            <a:ext cx="8229600" cy="3962400"/>
          </a:xfrm>
        </p:spPr>
        <p:txBody>
          <a:bodyPr/>
          <a:lstStyle/>
          <a:p>
            <a:r>
              <a:rPr lang="en-US" sz="3200">
                <a:latin typeface="Constantia" charset="0"/>
              </a:rPr>
              <a:t>Klasa za upravljanje SQL driverima</a:t>
            </a:r>
          </a:p>
          <a:p>
            <a:r>
              <a:rPr lang="en-US" sz="3200">
                <a:latin typeface="Constantia" charset="0"/>
              </a:rPr>
              <a:t>U toku inicijalizacije učitava klase driver-a koji su referencirani u </a:t>
            </a:r>
            <a:r>
              <a:rPr lang="en-US" sz="3200" b="1">
                <a:solidFill>
                  <a:srgbClr val="FF0000"/>
                </a:solidFill>
                <a:latin typeface="Constantia" charset="0"/>
              </a:rPr>
              <a:t>jdbc.drivers</a:t>
            </a:r>
            <a:r>
              <a:rPr lang="en-US" sz="3200" b="1">
                <a:latin typeface="Constantia" charset="0"/>
              </a:rPr>
              <a:t> </a:t>
            </a:r>
            <a:r>
              <a:rPr lang="en-US" sz="3200">
                <a:latin typeface="Constantia" charset="0"/>
              </a:rPr>
              <a:t>svojstvu </a:t>
            </a:r>
          </a:p>
          <a:p>
            <a:r>
              <a:rPr lang="en-US" sz="3200">
                <a:latin typeface="Constantia" charset="0"/>
              </a:rPr>
              <a:t>Namenjen za dobijanje konekcije – kanala za interakciju sa BP</a:t>
            </a:r>
          </a:p>
          <a:p>
            <a:endParaRPr lang="en-US" sz="3200">
              <a:latin typeface="Constantia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70E9C510-7F18-E141-A57B-956990D96660}" type="slidenum">
              <a:rPr lang="en-US">
                <a:solidFill>
                  <a:srgbClr val="045C75"/>
                </a:solidFill>
              </a:rPr>
              <a:pPr eaLnBrk="1" hangingPunct="1"/>
              <a:t>4</a:t>
            </a:fld>
            <a:endParaRPr lang="en-US">
              <a:solidFill>
                <a:srgbClr val="045C75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>
                <a:latin typeface="Calibri" charset="0"/>
              </a:rPr>
              <a:t>java.sql.DriverManager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962400"/>
          </a:xfrm>
        </p:spPr>
        <p:txBody>
          <a:bodyPr/>
          <a:lstStyle/>
          <a:p>
            <a:r>
              <a:rPr lang="en-US">
                <a:latin typeface="Constantia" charset="0"/>
              </a:rPr>
              <a:t>JDBC drajveri verzije 4+ na CLASSPATH se automatski učitavaju:</a:t>
            </a:r>
          </a:p>
          <a:p>
            <a:endParaRPr lang="en-US">
              <a:latin typeface="Constantia" charset="0"/>
            </a:endParaRPr>
          </a:p>
          <a:p>
            <a:endParaRPr lang="en-US">
              <a:latin typeface="Constantia" charset="0"/>
            </a:endParaRPr>
          </a:p>
          <a:p>
            <a:r>
              <a:rPr lang="en-US">
                <a:latin typeface="Constantia" charset="0"/>
              </a:rPr>
              <a:t>Inače:</a:t>
            </a:r>
          </a:p>
          <a:p>
            <a:endParaRPr lang="en-US">
              <a:latin typeface="Constantia" charset="0"/>
            </a:endParaRPr>
          </a:p>
        </p:txBody>
      </p:sp>
      <p:pic>
        <p:nvPicPr>
          <p:cNvPr id="922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4724400"/>
            <a:ext cx="7350125" cy="70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14400" y="2819400"/>
            <a:ext cx="7864475" cy="923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urier New" pitchFamily="49" charset="0"/>
                <a:ea typeface="+mn-ea"/>
                <a:cs typeface="Courier New" pitchFamily="49" charset="0"/>
              </a:rPr>
              <a:t>conn</a:t>
            </a:r>
            <a:r>
              <a:rPr lang="x-none" b="1" dirty="0">
                <a:solidFill>
                  <a:schemeClr val="accent3">
                    <a:lumMod val="50000"/>
                  </a:schemeClr>
                </a:solidFill>
                <a:latin typeface="Courier New" pitchFamily="49" charset="0"/>
                <a:ea typeface="+mn-ea"/>
                <a:cs typeface="Courier New" pitchFamily="49" charset="0"/>
              </a:rPr>
              <a:t>ection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urier New" pitchFamily="49" charset="0"/>
                <a:ea typeface="+mn-ea"/>
                <a:cs typeface="Courier New" pitchFamily="49" charset="0"/>
              </a:rPr>
              <a:t> </a:t>
            </a:r>
            <a:r>
              <a:rPr lang="en-US" b="1" dirty="0">
                <a:latin typeface="Courier New" pitchFamily="49" charset="0"/>
                <a:ea typeface="+mn-ea"/>
                <a:cs typeface="Courier New" pitchFamily="49" charset="0"/>
              </a:rPr>
              <a:t>= </a:t>
            </a:r>
            <a:r>
              <a:rPr lang="en-US" b="1" dirty="0" err="1">
                <a:latin typeface="Courier New" pitchFamily="49" charset="0"/>
                <a:ea typeface="+mn-ea"/>
                <a:cs typeface="Courier New" pitchFamily="49" charset="0"/>
              </a:rPr>
              <a:t>DriverManager.getConnection</a:t>
            </a:r>
            <a:r>
              <a:rPr lang="en-US" b="1" dirty="0">
                <a:latin typeface="Courier New" pitchFamily="49" charset="0"/>
                <a:ea typeface="+mn-ea"/>
                <a:cs typeface="Courier New" pitchFamily="49" charset="0"/>
              </a:rPr>
              <a:t>( </a:t>
            </a:r>
            <a:r>
              <a:rPr lang="en-US" b="1" dirty="0">
                <a:solidFill>
                  <a:srgbClr val="C00000"/>
                </a:solidFill>
                <a:latin typeface="Courier New" pitchFamily="49" charset="0"/>
                <a:ea typeface="+mn-ea"/>
                <a:cs typeface="Courier New" pitchFamily="49" charset="0"/>
              </a:rPr>
              <a:t>"</a:t>
            </a:r>
            <a:r>
              <a:rPr lang="en-US" b="1" dirty="0" err="1">
                <a:solidFill>
                  <a:srgbClr val="C00000"/>
                </a:solidFill>
                <a:latin typeface="Courier New" pitchFamily="49" charset="0"/>
                <a:ea typeface="+mn-ea"/>
                <a:cs typeface="Courier New" pitchFamily="49" charset="0"/>
              </a:rPr>
              <a:t>jdbc</a:t>
            </a:r>
            <a:r>
              <a:rPr lang="en-US" b="1" dirty="0">
                <a:solidFill>
                  <a:srgbClr val="C00000"/>
                </a:solidFill>
                <a:latin typeface="Courier New" pitchFamily="49" charset="0"/>
                <a:ea typeface="+mn-ea"/>
                <a:cs typeface="Courier New" pitchFamily="49" charset="0"/>
              </a:rPr>
              <a:t>: </a:t>
            </a:r>
            <a:r>
              <a:rPr lang="en-US" b="1" dirty="0" err="1">
                <a:solidFill>
                  <a:srgbClr val="C00000"/>
                </a:solidFill>
                <a:latin typeface="Courier New" pitchFamily="49" charset="0"/>
                <a:ea typeface="+mn-ea"/>
                <a:cs typeface="Courier New" pitchFamily="49" charset="0"/>
              </a:rPr>
              <a:t>mysql</a:t>
            </a:r>
            <a:r>
              <a:rPr lang="en-US" b="1" dirty="0">
                <a:solidFill>
                  <a:srgbClr val="C00000"/>
                </a:solidFill>
                <a:latin typeface="Courier New" pitchFamily="49" charset="0"/>
                <a:ea typeface="+mn-ea"/>
                <a:cs typeface="Courier New" pitchFamily="49" charset="0"/>
              </a:rPr>
              <a:t> </a:t>
            </a:r>
            <a:r>
              <a:rPr lang="x-none" b="1" dirty="0">
                <a:solidFill>
                  <a:srgbClr val="C00000"/>
                </a:solidFill>
                <a:latin typeface="Courier New" pitchFamily="49" charset="0"/>
                <a:ea typeface="+mn-ea"/>
                <a:cs typeface="Courier New" pitchFamily="49" charset="0"/>
              </a:rPr>
              <a:t>	://</a:t>
            </a:r>
            <a:r>
              <a:rPr lang="en-US" b="1" dirty="0">
                <a:solidFill>
                  <a:srgbClr val="C00000"/>
                </a:solidFill>
                <a:latin typeface="Courier New" pitchFamily="49" charset="0"/>
                <a:ea typeface="+mn-ea"/>
                <a:cs typeface="Courier New" pitchFamily="49" charset="0"/>
              </a:rPr>
              <a:t>" </a:t>
            </a:r>
            <a:r>
              <a:rPr lang="en-US" b="1" dirty="0">
                <a:latin typeface="Courier New" pitchFamily="49" charset="0"/>
                <a:ea typeface="+mn-ea"/>
                <a:cs typeface="Courier New" pitchFamily="49" charset="0"/>
              </a:rPr>
              <a:t>+</a:t>
            </a:r>
            <a:r>
              <a:rPr lang="x-none" b="1" dirty="0">
                <a:latin typeface="Courier New" pitchFamily="49" charset="0"/>
                <a:ea typeface="+mn-ea"/>
                <a:cs typeface="Courier New" pitchFamily="49" charset="0"/>
              </a:rPr>
              <a:t>	</a:t>
            </a:r>
            <a:r>
              <a:rPr lang="en-US" b="1" dirty="0" err="1">
                <a:solidFill>
                  <a:srgbClr val="0070C0"/>
                </a:solidFill>
                <a:latin typeface="Courier New" pitchFamily="49" charset="0"/>
                <a:ea typeface="+mn-ea"/>
                <a:cs typeface="Courier New" pitchFamily="49" charset="0"/>
              </a:rPr>
              <a:t>this</a:t>
            </a:r>
            <a:r>
              <a:rPr lang="en-US" b="1" dirty="0" err="1">
                <a:latin typeface="Courier New" pitchFamily="49" charset="0"/>
                <a:ea typeface="+mn-ea"/>
                <a:cs typeface="Courier New" pitchFamily="49" charset="0"/>
              </a:rPr>
              <a:t>.serverName</a:t>
            </a:r>
            <a:r>
              <a:rPr lang="en-US" b="1" dirty="0">
                <a:latin typeface="Courier New" pitchFamily="49" charset="0"/>
                <a:ea typeface="+mn-ea"/>
                <a:cs typeface="Courier New" pitchFamily="49" charset="0"/>
              </a:rPr>
              <a:t> + </a:t>
            </a:r>
            <a:r>
              <a:rPr lang="en-US" b="1" dirty="0">
                <a:solidFill>
                  <a:srgbClr val="C00000"/>
                </a:solidFill>
                <a:latin typeface="Courier New" pitchFamily="49" charset="0"/>
                <a:ea typeface="+mn-ea"/>
                <a:cs typeface="Courier New" pitchFamily="49" charset="0"/>
              </a:rPr>
              <a:t>":"</a:t>
            </a:r>
            <a:r>
              <a:rPr lang="en-US" b="1" dirty="0">
                <a:latin typeface="Courier New" pitchFamily="49" charset="0"/>
                <a:ea typeface="+mn-ea"/>
                <a:cs typeface="Courier New" pitchFamily="49" charset="0"/>
              </a:rPr>
              <a:t> +</a:t>
            </a:r>
            <a:r>
              <a:rPr lang="x-none" b="1" dirty="0">
                <a:latin typeface="Courier New" pitchFamily="49" charset="0"/>
                <a:ea typeface="+mn-ea"/>
                <a:cs typeface="Courier New" pitchFamily="49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Courier New" pitchFamily="49" charset="0"/>
                <a:ea typeface="+mn-ea"/>
                <a:cs typeface="Courier New" pitchFamily="49" charset="0"/>
              </a:rPr>
              <a:t>this</a:t>
            </a:r>
            <a:r>
              <a:rPr lang="en-US" b="1" dirty="0" err="1">
                <a:latin typeface="Courier New" pitchFamily="49" charset="0"/>
                <a:ea typeface="+mn-ea"/>
                <a:cs typeface="Courier New" pitchFamily="49" charset="0"/>
              </a:rPr>
              <a:t>.portNumber</a:t>
            </a:r>
            <a:r>
              <a:rPr lang="en-US" b="1" dirty="0">
                <a:latin typeface="Courier New" pitchFamily="49" charset="0"/>
                <a:ea typeface="+mn-ea"/>
                <a:cs typeface="Courier New" pitchFamily="49" charset="0"/>
              </a:rPr>
              <a:t> + </a:t>
            </a:r>
            <a:r>
              <a:rPr lang="x-none" b="1" dirty="0">
                <a:latin typeface="Courier New" pitchFamily="49" charset="0"/>
                <a:ea typeface="+mn-ea"/>
                <a:cs typeface="Courier New" pitchFamily="49" charset="0"/>
              </a:rPr>
              <a:t>	</a:t>
            </a:r>
            <a:r>
              <a:rPr lang="en-US" b="1" dirty="0">
                <a:solidFill>
                  <a:srgbClr val="C00000"/>
                </a:solidFill>
                <a:latin typeface="Courier New" pitchFamily="49" charset="0"/>
                <a:ea typeface="+mn-ea"/>
                <a:cs typeface="Courier New" pitchFamily="49" charset="0"/>
              </a:rPr>
              <a:t>"/"</a:t>
            </a:r>
            <a:r>
              <a:rPr lang="en-US" b="1" dirty="0">
                <a:latin typeface="Courier New" pitchFamily="49" charset="0"/>
                <a:ea typeface="+mn-ea"/>
                <a:cs typeface="Courier New" pitchFamily="49" charset="0"/>
              </a:rPr>
              <a:t>,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urier New" pitchFamily="49" charset="0"/>
                <a:ea typeface="+mn-ea"/>
                <a:cs typeface="Courier New" pitchFamily="49" charset="0"/>
              </a:rPr>
              <a:t>connectionProps</a:t>
            </a:r>
            <a:r>
              <a:rPr lang="en-US" b="1" dirty="0">
                <a:latin typeface="Courier New" pitchFamily="49" charset="0"/>
                <a:ea typeface="+mn-ea"/>
                <a:cs typeface="Courier New" pitchFamily="49" charset="0"/>
              </a:rPr>
              <a:t>);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DDE18347-E3C7-314B-AAC3-6FC1D60B9C08}" type="slidenum">
              <a:rPr lang="en-US">
                <a:solidFill>
                  <a:srgbClr val="045C75"/>
                </a:solidFill>
              </a:rPr>
              <a:pPr eaLnBrk="1" hangingPunct="1"/>
              <a:t>5</a:t>
            </a:fld>
            <a:endParaRPr lang="en-US">
              <a:solidFill>
                <a:srgbClr val="045C75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1143000"/>
          </a:xfrm>
        </p:spPr>
        <p:txBody>
          <a:bodyPr/>
          <a:lstStyle/>
          <a:p>
            <a:r>
              <a:rPr lang="en-US">
                <a:latin typeface="Calibri" charset="0"/>
              </a:rPr>
              <a:t>java.sql.Connection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Constantia" charset="0"/>
              </a:rPr>
              <a:t>Za različite SUBP različiti su protokoli</a:t>
            </a:r>
          </a:p>
          <a:p>
            <a:endParaRPr lang="en-US">
              <a:latin typeface="Constantia" charset="0"/>
            </a:endParaRPr>
          </a:p>
        </p:txBody>
      </p:sp>
      <p:pic>
        <p:nvPicPr>
          <p:cNvPr id="1024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048000"/>
            <a:ext cx="55943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4191000"/>
            <a:ext cx="54229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A76F52A9-7550-F04C-8758-E2373613C104}" type="slidenum">
              <a:rPr lang="en-US">
                <a:solidFill>
                  <a:srgbClr val="045C75"/>
                </a:solidFill>
              </a:rPr>
              <a:pPr eaLnBrk="1" hangingPunct="1"/>
              <a:t>6</a:t>
            </a:fld>
            <a:endParaRPr lang="en-US">
              <a:solidFill>
                <a:srgbClr val="045C75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8229600" cy="1143000"/>
          </a:xfrm>
        </p:spPr>
        <p:txBody>
          <a:bodyPr/>
          <a:lstStyle/>
          <a:p>
            <a:r>
              <a:rPr lang="en-US">
                <a:latin typeface="Calibri" charset="0"/>
              </a:rPr>
              <a:t>java.sql.Connection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Constantia" charset="0"/>
              </a:rPr>
              <a:t>Klasa omogućava kreiranje SQL naredbe</a:t>
            </a:r>
          </a:p>
          <a:p>
            <a:endParaRPr lang="en-US">
              <a:latin typeface="Constantia" charset="0"/>
            </a:endParaRPr>
          </a:p>
          <a:p>
            <a:endParaRPr lang="en-US">
              <a:latin typeface="Constantia" charset="0"/>
            </a:endParaRPr>
          </a:p>
          <a:p>
            <a:r>
              <a:rPr lang="en-US">
                <a:latin typeface="Constantia" charset="0"/>
              </a:rPr>
              <a:t>Ili</a:t>
            </a:r>
          </a:p>
          <a:p>
            <a:endParaRPr lang="en-US">
              <a:latin typeface="Constantia" charset="0"/>
            </a:endParaRPr>
          </a:p>
          <a:p>
            <a:endParaRPr lang="en-US">
              <a:latin typeface="Constantia" charset="0"/>
            </a:endParaRPr>
          </a:p>
          <a:p>
            <a:r>
              <a:rPr lang="en-US">
                <a:latin typeface="Constantia" charset="0"/>
              </a:rPr>
              <a:t>... ili, prepareCall(...)</a:t>
            </a:r>
          </a:p>
        </p:txBody>
      </p:sp>
      <p:pic>
        <p:nvPicPr>
          <p:cNvPr id="1126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667000"/>
            <a:ext cx="527685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962400"/>
            <a:ext cx="8201025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7FC43EB5-42E5-1D47-909A-B656197E13BE}" type="slidenum">
              <a:rPr lang="en-US">
                <a:solidFill>
                  <a:srgbClr val="045C75"/>
                </a:solidFill>
              </a:rPr>
              <a:pPr eaLnBrk="1" hangingPunct="1"/>
              <a:t>7</a:t>
            </a:fld>
            <a:endParaRPr lang="en-US">
              <a:solidFill>
                <a:srgbClr val="045C75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r>
              <a:rPr lang="en-US">
                <a:latin typeface="Calibri" charset="0"/>
              </a:rPr>
              <a:t>java.sql.Statement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962400"/>
          </a:xfrm>
        </p:spPr>
        <p:txBody>
          <a:bodyPr/>
          <a:lstStyle/>
          <a:p>
            <a:r>
              <a:rPr lang="en-US" sz="3200">
                <a:latin typeface="Constantia" charset="0"/>
              </a:rPr>
              <a:t>Klasa za SQL naredbe</a:t>
            </a:r>
          </a:p>
          <a:p>
            <a:r>
              <a:rPr lang="en-US" sz="3200">
                <a:latin typeface="Constantia" charset="0"/>
              </a:rPr>
              <a:t>Daje instrukciju driver-u kako da izvrši naredbu</a:t>
            </a:r>
          </a:p>
          <a:p>
            <a:r>
              <a:rPr lang="en-US" sz="3200">
                <a:latin typeface="Constantia" charset="0"/>
              </a:rPr>
              <a:t>Preko nje se dobija rezultat izvršenja SQL naredbe</a:t>
            </a:r>
          </a:p>
          <a:p>
            <a:endParaRPr lang="en-US" sz="3200">
              <a:latin typeface="Constantia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C5A12A63-DA06-9B48-AFDF-15BA8EA73F2C}" type="slidenum">
              <a:rPr lang="en-US">
                <a:solidFill>
                  <a:srgbClr val="045C75"/>
                </a:solidFill>
              </a:rPr>
              <a:pPr eaLnBrk="1" hangingPunct="1"/>
              <a:t>8</a:t>
            </a:fld>
            <a:endParaRPr lang="en-US">
              <a:solidFill>
                <a:srgbClr val="045C75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>
                <a:latin typeface="Calibri" charset="0"/>
              </a:rPr>
              <a:t>java.sql.Statement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962400"/>
          </a:xfrm>
        </p:spPr>
        <p:txBody>
          <a:bodyPr/>
          <a:lstStyle/>
          <a:p>
            <a:pPr>
              <a:buFont typeface="Arial" charset="0"/>
              <a:buChar char="•"/>
            </a:pPr>
            <a:r>
              <a:rPr lang="en-US">
                <a:latin typeface="Constantia" charset="0"/>
              </a:rPr>
              <a:t>Primer naredbe za dodavanje zapisa</a:t>
            </a:r>
          </a:p>
          <a:p>
            <a:pPr>
              <a:buFont typeface="Arial" charset="0"/>
              <a:buChar char="•"/>
            </a:pPr>
            <a:endParaRPr lang="en-US">
              <a:latin typeface="Constantia" charset="0"/>
            </a:endParaRPr>
          </a:p>
          <a:p>
            <a:pPr>
              <a:buFont typeface="Arial" charset="0"/>
              <a:buChar char="•"/>
            </a:pPr>
            <a:endParaRPr lang="en-US">
              <a:latin typeface="Constantia" charset="0"/>
            </a:endParaRPr>
          </a:p>
          <a:p>
            <a:pPr>
              <a:buFont typeface="Arial" charset="0"/>
              <a:buChar char="•"/>
            </a:pPr>
            <a:r>
              <a:rPr lang="en-US">
                <a:latin typeface="Constantia" charset="0"/>
              </a:rPr>
              <a:t>Primer naredbe za selekciju / filtriranje zapisa</a:t>
            </a:r>
          </a:p>
          <a:p>
            <a:pPr>
              <a:buFont typeface="Arial" charset="0"/>
              <a:buChar char="•"/>
            </a:pPr>
            <a:endParaRPr lang="en-US">
              <a:latin typeface="Constantia" charset="0"/>
            </a:endParaRPr>
          </a:p>
          <a:p>
            <a:pPr>
              <a:buFont typeface="Arial" charset="0"/>
              <a:buChar char="•"/>
            </a:pPr>
            <a:endParaRPr lang="en-US">
              <a:latin typeface="Constantia" charset="0"/>
            </a:endParaRPr>
          </a:p>
          <a:p>
            <a:pPr>
              <a:buFont typeface="Arial" charset="0"/>
              <a:buChar char="•"/>
            </a:pPr>
            <a:r>
              <a:rPr lang="en-US" i="1">
                <a:latin typeface="Constantia" charset="0"/>
              </a:rPr>
              <a:t>statement</a:t>
            </a:r>
            <a:r>
              <a:rPr lang="en-US" i="1">
                <a:latin typeface="Constantia" charset="0"/>
              </a:rPr>
              <a:t> </a:t>
            </a:r>
            <a:r>
              <a:rPr lang="en-US">
                <a:latin typeface="Constantia" charset="0"/>
              </a:rPr>
              <a:t>i </a:t>
            </a:r>
            <a:r>
              <a:rPr lang="en-US" i="1">
                <a:latin typeface="Constantia" charset="0"/>
              </a:rPr>
              <a:t>naredba </a:t>
            </a:r>
            <a:r>
              <a:rPr lang="en-US">
                <a:latin typeface="Constantia" charset="0"/>
              </a:rPr>
              <a:t>su promenljive tipa Statement</a:t>
            </a:r>
            <a:endParaRPr lang="en-US" i="1">
              <a:latin typeface="Constantia" charset="0"/>
            </a:endParaRPr>
          </a:p>
          <a:p>
            <a:pPr>
              <a:buFont typeface="Arial" charset="0"/>
              <a:buChar char="•"/>
            </a:pPr>
            <a:endParaRPr lang="en-US">
              <a:latin typeface="Constantia" charset="0"/>
            </a:endParaRPr>
          </a:p>
        </p:txBody>
      </p:sp>
      <p:pic>
        <p:nvPicPr>
          <p:cNvPr id="1331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" y="2209800"/>
            <a:ext cx="9093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00"/>
            <a:ext cx="9144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7194B785-DC71-0D48-9DC5-F56737966322}" type="slidenum">
              <a:rPr lang="en-US">
                <a:solidFill>
                  <a:srgbClr val="045C75"/>
                </a:solidFill>
              </a:rPr>
              <a:pPr eaLnBrk="1" hangingPunct="1"/>
              <a:t>9</a:t>
            </a:fld>
            <a:endParaRPr lang="en-US">
              <a:solidFill>
                <a:srgbClr val="045C75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90</TotalTime>
  <Words>368</Words>
  <Application>Microsoft Macintosh PowerPoint</Application>
  <PresentationFormat>On-screen Show (4:3)</PresentationFormat>
  <Paragraphs>83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Constantia</vt:lpstr>
      <vt:lpstr>Wingdings 2</vt:lpstr>
      <vt:lpstr>Courier New</vt:lpstr>
      <vt:lpstr>Flow</vt:lpstr>
      <vt:lpstr>Java i baze podataka</vt:lpstr>
      <vt:lpstr>PowerPoint Presentation</vt:lpstr>
      <vt:lpstr>PowerPoint Presentation</vt:lpstr>
      <vt:lpstr>java.sql.DriverManager</vt:lpstr>
      <vt:lpstr>java.sql.DriverManager</vt:lpstr>
      <vt:lpstr>java.sql.Connection</vt:lpstr>
      <vt:lpstr>java.sql.Connection</vt:lpstr>
      <vt:lpstr>java.sql.Statement</vt:lpstr>
      <vt:lpstr>java.sql.Statement</vt:lpstr>
      <vt:lpstr>java.sql.ResultSet</vt:lpstr>
      <vt:lpstr>java.sql.ResultSet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Java i baze podataka</dc:title>
  <dc:creator/>
  <cp:lastModifiedBy>mac</cp:lastModifiedBy>
  <cp:revision>25</cp:revision>
  <dcterms:created xsi:type="dcterms:W3CDTF">2012-12-21T15:53:20Z</dcterms:created>
  <dcterms:modified xsi:type="dcterms:W3CDTF">2018-04-13T10:16:32Z</dcterms:modified>
</cp:coreProperties>
</file>