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268" r:id="rId3"/>
    <p:sldId id="270" r:id="rId4"/>
    <p:sldId id="271" r:id="rId5"/>
    <p:sldId id="269" r:id="rId6"/>
    <p:sldId id="273" r:id="rId7"/>
    <p:sldId id="258" r:id="rId8"/>
    <p:sldId id="259" r:id="rId9"/>
    <p:sldId id="274" r:id="rId10"/>
    <p:sldId id="275" r:id="rId11"/>
    <p:sldId id="276" r:id="rId12"/>
    <p:sldId id="277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94C51D-366B-4E90-BA99-1306DE24A0A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4E1BA01-CA81-4088-84E2-EBABC1872E88}">
      <dgm:prSet phldrT="[Text]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тешкоће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учењу</a:t>
          </a:r>
          <a:endParaRPr lang="en-US" dirty="0">
            <a:solidFill>
              <a:schemeClr val="tx1"/>
            </a:solidFill>
          </a:endParaRPr>
        </a:p>
      </dgm:t>
    </dgm:pt>
    <dgm:pt modelId="{D3D35D34-AFD4-4E86-B538-D266E5574293}" type="parTrans" cxnId="{0523B018-CB9E-4A82-B273-03F46ED64509}">
      <dgm:prSet/>
      <dgm:spPr/>
      <dgm:t>
        <a:bodyPr/>
        <a:lstStyle/>
        <a:p>
          <a:endParaRPr lang="en-US"/>
        </a:p>
      </dgm:t>
    </dgm:pt>
    <dgm:pt modelId="{12F014C9-7660-457B-9328-557CBBCA4918}" type="sibTrans" cxnId="{0523B018-CB9E-4A82-B273-03F46ED64509}">
      <dgm:prSet/>
      <dgm:spPr/>
      <dgm:t>
        <a:bodyPr/>
        <a:lstStyle/>
        <a:p>
          <a:endParaRPr lang="en-US"/>
        </a:p>
      </dgm:t>
    </dgm:pt>
    <dgm:pt modelId="{ECB5B0D9-2397-48BE-A7CB-38FA5F38EFE5}">
      <dgm:prSet phldrT="[Text]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сметње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развоју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или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инвалидитет</a:t>
          </a:r>
          <a:endParaRPr lang="en-US" dirty="0">
            <a:solidFill>
              <a:schemeClr val="tx1"/>
            </a:solidFill>
          </a:endParaRPr>
        </a:p>
      </dgm:t>
    </dgm:pt>
    <dgm:pt modelId="{4E99FFB9-F35F-474D-BFE4-197FF1BAC963}" type="parTrans" cxnId="{5D5F6B29-C06D-4982-A641-F8DC1C9B126B}">
      <dgm:prSet/>
      <dgm:spPr/>
      <dgm:t>
        <a:bodyPr/>
        <a:lstStyle/>
        <a:p>
          <a:endParaRPr lang="en-US"/>
        </a:p>
      </dgm:t>
    </dgm:pt>
    <dgm:pt modelId="{EE521D3D-9F98-45A5-9843-F1237C332CE3}" type="sibTrans" cxnId="{5D5F6B29-C06D-4982-A641-F8DC1C9B126B}">
      <dgm:prSet/>
      <dgm:spPr/>
      <dgm:t>
        <a:bodyPr/>
        <a:lstStyle/>
        <a:p>
          <a:endParaRPr lang="en-US"/>
        </a:p>
      </dgm:t>
    </dgm:pt>
    <dgm:pt modelId="{AD3F9BC5-37F3-480E-B9B3-7BAC5811C23C}">
      <dgm:prSet phldrT="[Text]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живи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социјално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нестимулативној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средини</a:t>
          </a:r>
          <a:endParaRPr lang="en-US" dirty="0">
            <a:solidFill>
              <a:schemeClr val="tx1"/>
            </a:solidFill>
          </a:endParaRPr>
        </a:p>
      </dgm:t>
    </dgm:pt>
    <dgm:pt modelId="{15CD7E36-81F9-49F9-B2D8-F57C7D524682}" type="parTrans" cxnId="{C7A59CFC-B2FF-4F29-983D-721E4F7B2135}">
      <dgm:prSet/>
      <dgm:spPr/>
      <dgm:t>
        <a:bodyPr/>
        <a:lstStyle/>
        <a:p>
          <a:endParaRPr lang="en-US"/>
        </a:p>
      </dgm:t>
    </dgm:pt>
    <dgm:pt modelId="{7D619CB2-7F95-409A-8999-8E0BFBD990EC}" type="sibTrans" cxnId="{C7A59CFC-B2FF-4F29-983D-721E4F7B2135}">
      <dgm:prSet/>
      <dgm:spPr/>
      <dgm:t>
        <a:bodyPr/>
        <a:lstStyle/>
        <a:p>
          <a:endParaRPr lang="en-US"/>
        </a:p>
      </dgm:t>
    </dgm:pt>
    <dgm:pt modelId="{4E5548D7-88FE-4D0C-9AFF-A53A00C442AC}">
      <dgm:prSet phldrT="[Text]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ученик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изузетним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способностима</a:t>
          </a:r>
          <a:endParaRPr lang="en-US" dirty="0">
            <a:solidFill>
              <a:schemeClr val="tx1"/>
            </a:solidFill>
          </a:endParaRPr>
        </a:p>
      </dgm:t>
    </dgm:pt>
    <dgm:pt modelId="{91942C41-89B5-4305-BA4D-7B6A9F89EAD3}" type="parTrans" cxnId="{49D79E54-0A9D-445D-9E83-AD5ADC9442AC}">
      <dgm:prSet/>
      <dgm:spPr/>
      <dgm:t>
        <a:bodyPr/>
        <a:lstStyle/>
        <a:p>
          <a:endParaRPr lang="en-US"/>
        </a:p>
      </dgm:t>
    </dgm:pt>
    <dgm:pt modelId="{80B8C151-01E1-4FB6-A10B-E9CA8EB27D4F}" type="sibTrans" cxnId="{49D79E54-0A9D-445D-9E83-AD5ADC9442AC}">
      <dgm:prSet/>
      <dgm:spPr/>
      <dgm:t>
        <a:bodyPr/>
        <a:lstStyle/>
        <a:p>
          <a:endParaRPr lang="en-US"/>
        </a:p>
      </dgm:t>
    </dgm:pt>
    <dgm:pt modelId="{9FF182DF-2C14-4990-A6B1-C7084954AAD1}" type="pres">
      <dgm:prSet presAssocID="{5594C51D-366B-4E90-BA99-1306DE24A0AA}" presName="compositeShape" presStyleCnt="0">
        <dgm:presLayoutVars>
          <dgm:chMax val="7"/>
          <dgm:dir/>
          <dgm:resizeHandles val="exact"/>
        </dgm:presLayoutVars>
      </dgm:prSet>
      <dgm:spPr/>
    </dgm:pt>
    <dgm:pt modelId="{9A863F2E-E231-43A3-908A-A057A76D4A94}" type="pres">
      <dgm:prSet presAssocID="{24E1BA01-CA81-4088-84E2-EBABC1872E88}" presName="circ1" presStyleLbl="vennNode1" presStyleIdx="0" presStyleCnt="4"/>
      <dgm:spPr/>
      <dgm:t>
        <a:bodyPr/>
        <a:lstStyle/>
        <a:p>
          <a:endParaRPr lang="en-US"/>
        </a:p>
      </dgm:t>
    </dgm:pt>
    <dgm:pt modelId="{B1020B68-B43D-4821-82A4-110DD955D02D}" type="pres">
      <dgm:prSet presAssocID="{24E1BA01-CA81-4088-84E2-EBABC1872E8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FBB3BB-3757-449B-81BA-D5BCD8D8FADE}" type="pres">
      <dgm:prSet presAssocID="{ECB5B0D9-2397-48BE-A7CB-38FA5F38EFE5}" presName="circ2" presStyleLbl="vennNode1" presStyleIdx="1" presStyleCnt="4"/>
      <dgm:spPr/>
      <dgm:t>
        <a:bodyPr/>
        <a:lstStyle/>
        <a:p>
          <a:endParaRPr lang="en-US"/>
        </a:p>
      </dgm:t>
    </dgm:pt>
    <dgm:pt modelId="{49F5EB54-23E7-481C-9544-7530C80C9D9C}" type="pres">
      <dgm:prSet presAssocID="{ECB5B0D9-2397-48BE-A7CB-38FA5F38EFE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9E3304-4E06-49CD-B536-BBD2B9FAA36D}" type="pres">
      <dgm:prSet presAssocID="{AD3F9BC5-37F3-480E-B9B3-7BAC5811C23C}" presName="circ3" presStyleLbl="vennNode1" presStyleIdx="2" presStyleCnt="4"/>
      <dgm:spPr/>
      <dgm:t>
        <a:bodyPr/>
        <a:lstStyle/>
        <a:p>
          <a:endParaRPr lang="en-US"/>
        </a:p>
      </dgm:t>
    </dgm:pt>
    <dgm:pt modelId="{F119EC6B-1D5E-46EA-BE22-846AD3A73146}" type="pres">
      <dgm:prSet presAssocID="{AD3F9BC5-37F3-480E-B9B3-7BAC5811C23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168394-A7AF-408D-BD0A-573B27783EC5}" type="pres">
      <dgm:prSet presAssocID="{4E5548D7-88FE-4D0C-9AFF-A53A00C442AC}" presName="circ4" presStyleLbl="vennNode1" presStyleIdx="3" presStyleCnt="4"/>
      <dgm:spPr/>
      <dgm:t>
        <a:bodyPr/>
        <a:lstStyle/>
        <a:p>
          <a:endParaRPr lang="en-US"/>
        </a:p>
      </dgm:t>
    </dgm:pt>
    <dgm:pt modelId="{0236BCC9-B352-4BF5-B6E7-1392D7CF88C9}" type="pres">
      <dgm:prSet presAssocID="{4E5548D7-88FE-4D0C-9AFF-A53A00C442AC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D79E54-0A9D-445D-9E83-AD5ADC9442AC}" srcId="{5594C51D-366B-4E90-BA99-1306DE24A0AA}" destId="{4E5548D7-88FE-4D0C-9AFF-A53A00C442AC}" srcOrd="3" destOrd="0" parTransId="{91942C41-89B5-4305-BA4D-7B6A9F89EAD3}" sibTransId="{80B8C151-01E1-4FB6-A10B-E9CA8EB27D4F}"/>
    <dgm:cxn modelId="{466FC079-B66D-4142-8F62-F85A82936397}" type="presOf" srcId="{24E1BA01-CA81-4088-84E2-EBABC1872E88}" destId="{9A863F2E-E231-43A3-908A-A057A76D4A94}" srcOrd="0" destOrd="0" presId="urn:microsoft.com/office/officeart/2005/8/layout/venn1"/>
    <dgm:cxn modelId="{F22B23D4-28A9-46E4-AC89-DC87BF9B6B42}" type="presOf" srcId="{5594C51D-366B-4E90-BA99-1306DE24A0AA}" destId="{9FF182DF-2C14-4990-A6B1-C7084954AAD1}" srcOrd="0" destOrd="0" presId="urn:microsoft.com/office/officeart/2005/8/layout/venn1"/>
    <dgm:cxn modelId="{4A7965F0-8E33-4841-AD44-E683D358AED3}" type="presOf" srcId="{4E5548D7-88FE-4D0C-9AFF-A53A00C442AC}" destId="{47168394-A7AF-408D-BD0A-573B27783EC5}" srcOrd="0" destOrd="0" presId="urn:microsoft.com/office/officeart/2005/8/layout/venn1"/>
    <dgm:cxn modelId="{5325BA5A-AB64-4D44-A2F6-807F49ECF5D0}" type="presOf" srcId="{4E5548D7-88FE-4D0C-9AFF-A53A00C442AC}" destId="{0236BCC9-B352-4BF5-B6E7-1392D7CF88C9}" srcOrd="1" destOrd="0" presId="urn:microsoft.com/office/officeart/2005/8/layout/venn1"/>
    <dgm:cxn modelId="{5D5F6B29-C06D-4982-A641-F8DC1C9B126B}" srcId="{5594C51D-366B-4E90-BA99-1306DE24A0AA}" destId="{ECB5B0D9-2397-48BE-A7CB-38FA5F38EFE5}" srcOrd="1" destOrd="0" parTransId="{4E99FFB9-F35F-474D-BFE4-197FF1BAC963}" sibTransId="{EE521D3D-9F98-45A5-9843-F1237C332CE3}"/>
    <dgm:cxn modelId="{5754B538-FCF0-454C-9073-AD8AF96C12FA}" type="presOf" srcId="{24E1BA01-CA81-4088-84E2-EBABC1872E88}" destId="{B1020B68-B43D-4821-82A4-110DD955D02D}" srcOrd="1" destOrd="0" presId="urn:microsoft.com/office/officeart/2005/8/layout/venn1"/>
    <dgm:cxn modelId="{175049A3-F8BF-495A-99A2-2F7BDF4BFE59}" type="presOf" srcId="{AD3F9BC5-37F3-480E-B9B3-7BAC5811C23C}" destId="{F119EC6B-1D5E-46EA-BE22-846AD3A73146}" srcOrd="1" destOrd="0" presId="urn:microsoft.com/office/officeart/2005/8/layout/venn1"/>
    <dgm:cxn modelId="{12F6F137-D373-4C61-8F02-048D94178FD8}" type="presOf" srcId="{ECB5B0D9-2397-48BE-A7CB-38FA5F38EFE5}" destId="{49F5EB54-23E7-481C-9544-7530C80C9D9C}" srcOrd="1" destOrd="0" presId="urn:microsoft.com/office/officeart/2005/8/layout/venn1"/>
    <dgm:cxn modelId="{217F664A-D72F-4089-9D28-7B7BD7A5798C}" type="presOf" srcId="{AD3F9BC5-37F3-480E-B9B3-7BAC5811C23C}" destId="{039E3304-4E06-49CD-B536-BBD2B9FAA36D}" srcOrd="0" destOrd="0" presId="urn:microsoft.com/office/officeart/2005/8/layout/venn1"/>
    <dgm:cxn modelId="{A564F2BA-7265-437E-855E-95BFB4CD3D14}" type="presOf" srcId="{ECB5B0D9-2397-48BE-A7CB-38FA5F38EFE5}" destId="{37FBB3BB-3757-449B-81BA-D5BCD8D8FADE}" srcOrd="0" destOrd="0" presId="urn:microsoft.com/office/officeart/2005/8/layout/venn1"/>
    <dgm:cxn modelId="{0523B018-CB9E-4A82-B273-03F46ED64509}" srcId="{5594C51D-366B-4E90-BA99-1306DE24A0AA}" destId="{24E1BA01-CA81-4088-84E2-EBABC1872E88}" srcOrd="0" destOrd="0" parTransId="{D3D35D34-AFD4-4E86-B538-D266E5574293}" sibTransId="{12F014C9-7660-457B-9328-557CBBCA4918}"/>
    <dgm:cxn modelId="{C7A59CFC-B2FF-4F29-983D-721E4F7B2135}" srcId="{5594C51D-366B-4E90-BA99-1306DE24A0AA}" destId="{AD3F9BC5-37F3-480E-B9B3-7BAC5811C23C}" srcOrd="2" destOrd="0" parTransId="{15CD7E36-81F9-49F9-B2D8-F57C7D524682}" sibTransId="{7D619CB2-7F95-409A-8999-8E0BFBD990EC}"/>
    <dgm:cxn modelId="{FF623E22-6095-42BE-B6D6-023CAE5F3D6F}" type="presParOf" srcId="{9FF182DF-2C14-4990-A6B1-C7084954AAD1}" destId="{9A863F2E-E231-43A3-908A-A057A76D4A94}" srcOrd="0" destOrd="0" presId="urn:microsoft.com/office/officeart/2005/8/layout/venn1"/>
    <dgm:cxn modelId="{826D0D4D-B730-4878-B620-128A99E8AD71}" type="presParOf" srcId="{9FF182DF-2C14-4990-A6B1-C7084954AAD1}" destId="{B1020B68-B43D-4821-82A4-110DD955D02D}" srcOrd="1" destOrd="0" presId="urn:microsoft.com/office/officeart/2005/8/layout/venn1"/>
    <dgm:cxn modelId="{4D954360-2A02-4C48-9735-5D55B2E5E289}" type="presParOf" srcId="{9FF182DF-2C14-4990-A6B1-C7084954AAD1}" destId="{37FBB3BB-3757-449B-81BA-D5BCD8D8FADE}" srcOrd="2" destOrd="0" presId="urn:microsoft.com/office/officeart/2005/8/layout/venn1"/>
    <dgm:cxn modelId="{92C1B44E-7468-429C-89F8-A5B0DA99D020}" type="presParOf" srcId="{9FF182DF-2C14-4990-A6B1-C7084954AAD1}" destId="{49F5EB54-23E7-481C-9544-7530C80C9D9C}" srcOrd="3" destOrd="0" presId="urn:microsoft.com/office/officeart/2005/8/layout/venn1"/>
    <dgm:cxn modelId="{5349CB8C-8223-46F4-A1F0-4613F756E07A}" type="presParOf" srcId="{9FF182DF-2C14-4990-A6B1-C7084954AAD1}" destId="{039E3304-4E06-49CD-B536-BBD2B9FAA36D}" srcOrd="4" destOrd="0" presId="urn:microsoft.com/office/officeart/2005/8/layout/venn1"/>
    <dgm:cxn modelId="{AD006A2B-1BDB-48A2-BBCB-4A7EF3C0749B}" type="presParOf" srcId="{9FF182DF-2C14-4990-A6B1-C7084954AAD1}" destId="{F119EC6B-1D5E-46EA-BE22-846AD3A73146}" srcOrd="5" destOrd="0" presId="urn:microsoft.com/office/officeart/2005/8/layout/venn1"/>
    <dgm:cxn modelId="{E69CB884-8D57-41B1-BEFB-68A1A404DE43}" type="presParOf" srcId="{9FF182DF-2C14-4990-A6B1-C7084954AAD1}" destId="{47168394-A7AF-408D-BD0A-573B27783EC5}" srcOrd="6" destOrd="0" presId="urn:microsoft.com/office/officeart/2005/8/layout/venn1"/>
    <dgm:cxn modelId="{90F24DD4-87BD-4904-96CC-641E3BC72ED7}" type="presParOf" srcId="{9FF182DF-2C14-4990-A6B1-C7084954AAD1}" destId="{0236BCC9-B352-4BF5-B6E7-1392D7CF88C9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63F2E-E231-43A3-908A-A057A76D4A94}">
      <dsp:nvSpPr>
        <dsp:cNvPr id="0" name=""/>
        <dsp:cNvSpPr/>
      </dsp:nvSpPr>
      <dsp:spPr>
        <a:xfrm>
          <a:off x="2462561" y="63547"/>
          <a:ext cx="3304476" cy="3304476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тешкоће</a:t>
          </a:r>
          <a:r>
            <a:rPr lang="en-US" sz="1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 </a:t>
          </a:r>
          <a:r>
            <a:rPr lang="en-US" sz="15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учењу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843847" y="508380"/>
        <a:ext cx="2541904" cy="1048535"/>
      </dsp:txXfrm>
    </dsp:sp>
    <dsp:sp modelId="{37FBB3BB-3757-449B-81BA-D5BCD8D8FADE}">
      <dsp:nvSpPr>
        <dsp:cNvPr id="0" name=""/>
        <dsp:cNvSpPr/>
      </dsp:nvSpPr>
      <dsp:spPr>
        <a:xfrm>
          <a:off x="3924157" y="1525142"/>
          <a:ext cx="3304476" cy="3304476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сметње</a:t>
          </a:r>
          <a:r>
            <a:rPr lang="en-US" sz="1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 </a:t>
          </a:r>
          <a:r>
            <a:rPr lang="en-US" sz="15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развоју</a:t>
          </a:r>
          <a:r>
            <a:rPr lang="en-US" sz="1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или</a:t>
          </a:r>
          <a:r>
            <a:rPr lang="en-US" sz="1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инвалидитет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703490" y="1906428"/>
        <a:ext cx="1270952" cy="2541904"/>
      </dsp:txXfrm>
    </dsp:sp>
    <dsp:sp modelId="{039E3304-4E06-49CD-B536-BBD2B9FAA36D}">
      <dsp:nvSpPr>
        <dsp:cNvPr id="0" name=""/>
        <dsp:cNvSpPr/>
      </dsp:nvSpPr>
      <dsp:spPr>
        <a:xfrm>
          <a:off x="2462561" y="2986738"/>
          <a:ext cx="3304476" cy="3304476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живи</a:t>
          </a:r>
          <a:r>
            <a:rPr lang="en-US" sz="1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 </a:t>
          </a:r>
          <a:r>
            <a:rPr lang="en-US" sz="15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социјално</a:t>
          </a:r>
          <a:r>
            <a:rPr lang="en-US" sz="1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нестимулативној</a:t>
          </a:r>
          <a:r>
            <a:rPr lang="en-US" sz="1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средини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843847" y="4797845"/>
        <a:ext cx="2541904" cy="1048535"/>
      </dsp:txXfrm>
    </dsp:sp>
    <dsp:sp modelId="{47168394-A7AF-408D-BD0A-573B27783EC5}">
      <dsp:nvSpPr>
        <dsp:cNvPr id="0" name=""/>
        <dsp:cNvSpPr/>
      </dsp:nvSpPr>
      <dsp:spPr>
        <a:xfrm>
          <a:off x="1000966" y="1525142"/>
          <a:ext cx="3304476" cy="3304476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ученик</a:t>
          </a:r>
          <a:r>
            <a:rPr lang="en-US" sz="1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</a:t>
          </a:r>
          <a:r>
            <a:rPr lang="en-US" sz="1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изузетним</a:t>
          </a:r>
          <a:r>
            <a:rPr lang="en-US" sz="1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способностима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1255157" y="1906428"/>
        <a:ext cx="1270952" cy="2541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CE48B-D7AC-44BC-8C57-70B0BC8C6FEE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B08D3-1FBE-4826-98A5-FFAFD1118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431640-1068-4888-9612-09E4E10C2DEB}" type="slidenum">
              <a:rPr lang="en-US"/>
              <a:pPr/>
              <a:t>18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A70B-54A0-4C56-936C-707E51A062B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7CBC-B1B5-44BC-B517-B33F0CEE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7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A70B-54A0-4C56-936C-707E51A062B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7CBC-B1B5-44BC-B517-B33F0CEE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6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A70B-54A0-4C56-936C-707E51A062B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7CBC-B1B5-44BC-B517-B33F0CEE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24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A70B-54A0-4C56-936C-707E51A062B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7CBC-B1B5-44BC-B517-B33F0CEE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1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A70B-54A0-4C56-936C-707E51A062B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7CBC-B1B5-44BC-B517-B33F0CEE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15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A70B-54A0-4C56-936C-707E51A062B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7CBC-B1B5-44BC-B517-B33F0CEE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5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A70B-54A0-4C56-936C-707E51A062B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7CBC-B1B5-44BC-B517-B33F0CEE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37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A70B-54A0-4C56-936C-707E51A062B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7CBC-B1B5-44BC-B517-B33F0CEE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70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A70B-54A0-4C56-936C-707E51A062B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7CBC-B1B5-44BC-B517-B33F0CEE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8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A70B-54A0-4C56-936C-707E51A062B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7CBC-B1B5-44BC-B517-B33F0CEE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6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A70B-54A0-4C56-936C-707E51A062B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7CBC-B1B5-44BC-B517-B33F0CEE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6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4A70B-54A0-4C56-936C-707E51A062B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D7CBC-B1B5-44BC-B517-B33F0CEE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5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839200" cy="63547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RS" sz="3100" b="1" dirty="0" smtClean="0">
                <a:latin typeface="Times New Roman" pitchFamily="18" charset="0"/>
                <a:cs typeface="Times New Roman" pitchFamily="18" charset="0"/>
              </a:rPr>
              <a:t>TOK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ИЗРАД</a:t>
            </a:r>
            <a:r>
              <a:rPr lang="sr-Latn-RS" sz="31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ИОП</a:t>
            </a:r>
            <a:r>
              <a:rPr lang="sr-Latn-R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RS" sz="31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КАРАКТЕРИСТИКЕ ДАРОВИТИХ УЧЕНИКА И ПОДРШКА </a:t>
            </a:r>
            <a:r>
              <a:rPr lang="sr-Cyrl-RS" sz="3100" b="1" dirty="0" smtClean="0">
                <a:latin typeface="Times New Roman" pitchFamily="18" charset="0"/>
                <a:cs typeface="Times New Roman" pitchFamily="18" charset="0"/>
              </a:rPr>
              <a:t>РАЗВОЈУ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ДАРОВИТОСТИ</a:t>
            </a:r>
            <a:r>
              <a:rPr lang="sr-Latn-RS" sz="31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sr-Latn-R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RS" sz="31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98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Тешкоће родитеља даровите деце:</a:t>
            </a:r>
            <a:endParaRPr lang="en-US" sz="3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sr-Cyrl-RS" dirty="0">
                <a:latin typeface="Times New Roman" pitchFamily="18" charset="0"/>
                <a:cs typeface="Times New Roman" pitchFamily="18" charset="0"/>
              </a:rPr>
              <a:t>Нико не објашњава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шта значи имати даровито дете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sr-Cyrl-RS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воле 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да ми дете буде обележено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sr-Cyrl-RS" dirty="0">
                <a:latin typeface="Times New Roman" pitchFamily="18" charset="0"/>
                <a:cs typeface="Times New Roman" pitchFamily="18" charset="0"/>
              </a:rPr>
              <a:t>Други не препознају да имају јединствени проблем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 претпостављају да је једноставно васпитавати даровито дете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sr-Cyrl-RS" dirty="0">
                <a:latin typeface="Times New Roman" pitchFamily="18" charset="0"/>
                <a:cs typeface="Times New Roman" pitchFamily="18" charset="0"/>
              </a:rPr>
              <a:t>Школе претпостављају да се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крем увек уздиже до врха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или да ће даровита деца успети сама и да посебни програми за њих нису потребни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. </a:t>
            </a: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Ако 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је тако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зашто је онда таквом детету досадно и зашто се осећа несрећно у школи?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sr-Cyrl-RS" dirty="0">
                <a:latin typeface="Times New Roman" pitchFamily="18" charset="0"/>
                <a:cs typeface="Times New Roman" pitchFamily="18" charset="0"/>
              </a:rPr>
              <a:t>Други људи очекују да дете буде даровито у свему или да се понаша као одрастао.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1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>
                <a:solidFill>
                  <a:schemeClr val="accent2"/>
                </a:solidFill>
                <a:latin typeface="Curlz MT" pitchFamily="82" charset="0"/>
              </a:rPr>
              <a:t>Даровити некада...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sr-Cyrl-RS" dirty="0">
                <a:latin typeface="Times New Roman" pitchFamily="18" charset="0"/>
                <a:cs typeface="Times New Roman" pitchFamily="18" charset="0"/>
              </a:rPr>
              <a:t>Један од првих заговорника идентификације даровите деце био је Платон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Платонова академија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lnSpc>
                <a:spcPct val="90000"/>
              </a:lnSpc>
            </a:pPr>
            <a:r>
              <a:rPr lang="sr-Cyrl-RS" dirty="0">
                <a:latin typeface="Times New Roman" pitchFamily="18" charset="0"/>
                <a:cs typeface="Times New Roman" pitchFamily="18" charset="0"/>
              </a:rPr>
              <a:t>Популарно уверење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даровитост је наследна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sr-Cyrl-RS" dirty="0">
                <a:latin typeface="Times New Roman" pitchFamily="18" charset="0"/>
                <a:cs typeface="Times New Roman" pitchFamily="18" charset="0"/>
              </a:rPr>
              <a:t>Кина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 (7.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век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.)- 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даровиту децу су васпитавали у дворовима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sr-Cyrl-RS" dirty="0">
                <a:latin typeface="Times New Roman" pitchFamily="18" charset="0"/>
                <a:cs typeface="Times New Roman" pitchFamily="18" charset="0"/>
              </a:rPr>
              <a:t>У Европи први покушај образовања даровите грађанске деце је био 1800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године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>
              <a:buFont typeface="Wingdings 2"/>
              <a:buChar char=""/>
              <a:defRPr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Francis Galton 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први је доказао да успешни људи долазе из генерација различитих породица. </a:t>
            </a:r>
          </a:p>
          <a:p>
            <a:pPr marL="365760" indent="-283464">
              <a:buFont typeface="Wingdings 2"/>
              <a:buChar char=""/>
              <a:defRPr/>
            </a:pPr>
            <a:endParaRPr lang="sr-Cyrl-RS" dirty="0">
              <a:latin typeface="Times New Roman" pitchFamily="18" charset="0"/>
              <a:cs typeface="Times New Roman" pitchFamily="18" charset="0"/>
            </a:endParaRPr>
          </a:p>
          <a:p>
            <a:pPr marL="365760" indent="-283464">
              <a:buFont typeface="Wingdings 2"/>
              <a:buChar char=""/>
              <a:defRPr/>
            </a:pPr>
            <a:r>
              <a:rPr lang="sr-Cyrl-RS" dirty="0">
                <a:latin typeface="Times New Roman" pitchFamily="18" charset="0"/>
                <a:cs typeface="Times New Roman" pitchFamily="18" charset="0"/>
              </a:rPr>
              <a:t>Тек почетком 20.века почиње прилагођавање образовања ученицима са већим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или просечним способностима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(Binet-IQ test).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5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accent2"/>
                </a:solidFill>
                <a:latin typeface="Curlz MT" pitchFamily="82" charset="0"/>
              </a:rPr>
              <a:t>…</a:t>
            </a:r>
            <a:r>
              <a:rPr lang="sr-Cyrl-RS" b="1" dirty="0">
                <a:solidFill>
                  <a:schemeClr val="accent2"/>
                </a:solidFill>
                <a:latin typeface="Curlz MT" pitchFamily="82" charset="0"/>
              </a:rPr>
              <a:t>Данас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sr-Cyrl-RS" dirty="0">
                <a:latin typeface="Times New Roman" pitchFamily="18" charset="0"/>
                <a:cs typeface="Times New Roman" pitchFamily="18" charset="0"/>
              </a:rPr>
              <a:t>Протеклих година школске реформе усмерене су на образовне стандарде и одговорност</a:t>
            </a:r>
          </a:p>
          <a:p>
            <a:pPr>
              <a:lnSpc>
                <a:spcPct val="90000"/>
              </a:lnSpc>
            </a:pPr>
            <a:r>
              <a:rPr lang="sr-Cyrl-RS" dirty="0">
                <a:latin typeface="Times New Roman" pitchFamily="18" charset="0"/>
                <a:cs typeface="Times New Roman" pitchFamily="18" charset="0"/>
              </a:rPr>
              <a:t>На реформе утичу установе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sr-Cyrl-RS" dirty="0">
                <a:latin typeface="Times New Roman" pitchFamily="18" charset="0"/>
                <a:cs typeface="Times New Roman" pitchFamily="18" charset="0"/>
              </a:rPr>
              <a:t>Једна од одлука је груписање ученика према њиховим способностима.</a:t>
            </a:r>
          </a:p>
          <a:p>
            <a:pPr>
              <a:lnSpc>
                <a:spcPct val="90000"/>
              </a:lnSpc>
            </a:pPr>
            <a:r>
              <a:rPr lang="sr-Cyrl-RS" dirty="0">
                <a:latin typeface="Times New Roman" pitchFamily="18" charset="0"/>
                <a:cs typeface="Times New Roman" pitchFamily="18" charset="0"/>
              </a:rPr>
              <a:t>Школе су сматрале да би ученици означени као спорији добили слабије образовање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али и приступ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једнака права за све има недостатака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hr-HR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431" y="1836086"/>
            <a:ext cx="3798137" cy="405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9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66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989510"/>
              </p:ext>
            </p:extLst>
          </p:nvPr>
        </p:nvGraphicFramePr>
        <p:xfrm>
          <a:off x="0" y="0"/>
          <a:ext cx="9145588" cy="8182928"/>
        </p:xfrm>
        <a:graphic>
          <a:graphicData uri="http://schemas.openxmlformats.org/drawingml/2006/table">
            <a:tbl>
              <a:tblPr/>
              <a:tblGrid>
                <a:gridCol w="1828800"/>
                <a:gridCol w="3124200"/>
                <a:gridCol w="4192588"/>
              </a:tblGrid>
              <a:tr h="42068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ЧЕМУ СЕ ДАРОВИТА ДЕЦА РАЗЛИKУЈУ ОД НЕДАРОВИТЕ?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Категорија</a:t>
                      </a:r>
                      <a:endParaRPr kumimoji="0" lang="sr-Latn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Карактеристике</a:t>
                      </a:r>
                      <a:endParaRPr kumimoji="0" lang="sr-Latn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Примери</a:t>
                      </a:r>
                      <a:endParaRPr kumimoji="0" lang="sr-Latn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1268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Изузетна способност за овладавање неким доменом</a:t>
                      </a:r>
                      <a:endParaRPr kumimoji="0" lang="sr-Latn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брзина и развојна напредност у овладавању знањима и вештинама домена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самосталност у овладавању знањима и вештинама домена</a:t>
                      </a:r>
                      <a:endParaRPr kumimoji="0" lang="sr-Latn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научио да чита око 4. године, без експлицитног подучавања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сам открива начине да прикаже дубину (перспективу), принципе анимације цртежа и развија идиосинкратичну технику цртања лепком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44463" algn="l"/>
                        </a:tabLst>
                      </a:pP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3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Специфичан однос према датом домену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(односи се на мотивационе квалитете и стил учења)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44463" algn="l"/>
                        </a:tabLst>
                      </a:pPr>
                      <a:r>
                        <a:rPr kumimoji="0" lang="sr-Latn-C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отвореност и пријемчивост за домен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444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интринзичка „жудња да се овлада доменом“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444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страствена („опсесивна“) интересовања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444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самосвојан стил учења</a:t>
                      </a:r>
                      <a:endParaRPr kumimoji="0" lang="sr-Latn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44463" algn="l"/>
                        </a:tabLst>
                      </a:pPr>
                      <a:r>
                        <a:rPr kumimoji="0" lang="sr-Latn-C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потпуно је усхићен и топи се од милине када чује музику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44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доласку из школе, пре но што уради било шта друго, трчи да са оцем одигра партију шаха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44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причитавши све дечје књиге о Старој Грчкој, почиње да чита озбиљније историјске изворе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44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ради дуго, без паузе, углавном на поду, не реагује на сугестију да појача осветљење и да се премести на „удобније“ место, односно да прекине рад и настави касније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44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неће да компромитује квалитет рада због задатог рока и ради као да рок не постоји, док сам није задовољан резултатом</a:t>
                      </a:r>
                      <a:endParaRPr kumimoji="0" lang="sr-Latn-C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Специфична слика о себи и социјална позиција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доживљај другачијости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реална различитост од вршњака</a:t>
                      </a:r>
                      <a:endParaRPr kumimoji="0" lang="sr-Latn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налази да су уобичајене игре са лоптом досадне и покушава да приволи осталу децу да организују „олимпијске игре“; успева, али временом налази да остала деца произвољно мењају или недоследно примењују правила, што му квари уживање у игри </a:t>
                      </a:r>
                      <a:endParaRPr kumimoji="0" lang="sr-Latn-C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81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Специфичан профил личности и социјалног функционисања</a:t>
                      </a:r>
                      <a:endParaRPr kumimoji="0" lang="sr-Latn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емоционална и морална осетљивост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независност од социјалне подршке и одобравања, неконформизам, асертивност</a:t>
                      </a:r>
                      <a:endParaRPr kumimoji="0" lang="sr-Latn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пати због људске себичности и неразумности и данима дума над светским политичким и еколошким проблема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дискутује са наставником и по потреби га исправља, не узима његов ауторитет здраво за готово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Друге специфичности</a:t>
                      </a:r>
                      <a:endParaRPr kumimoji="0" lang="sr-Latn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44463" algn="l"/>
                        </a:tabLst>
                      </a:pPr>
                      <a:r>
                        <a:rPr kumimoji="0" lang="sr-Latn-C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потиче из стимулативне, обогаћене средине, усмерене на дете</a:t>
                      </a:r>
                      <a:endParaRPr kumimoji="0" lang="sr-Latn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44463" algn="l"/>
                        </a:tabLst>
                      </a:pP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родитељи му набављају књиге, воде га на едукативне излете, прилагођавају свој распоред потребама детета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44463" algn="l"/>
                        </a:tabLst>
                      </a:pP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65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24" name="Group 3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096028"/>
              </p:ext>
            </p:extLst>
          </p:nvPr>
        </p:nvGraphicFramePr>
        <p:xfrm>
          <a:off x="0" y="0"/>
          <a:ext cx="9144000" cy="8292148"/>
        </p:xfrm>
        <a:graphic>
          <a:graphicData uri="http://schemas.openxmlformats.org/drawingml/2006/table">
            <a:tbl>
              <a:tblPr/>
              <a:tblGrid>
                <a:gridCol w="2057400"/>
                <a:gridCol w="2514600"/>
                <a:gridCol w="1981200"/>
                <a:gridCol w="2590800"/>
              </a:tblGrid>
              <a:tr h="45878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 ЧЕМУ СЕ ДАРОВИТА ДЕЦА РАЗЛИKУЈУ МЕЂУ СОБОМ?</a:t>
                      </a:r>
                      <a:endParaRPr kumimoji="0" lang="sr-Latn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Карактеристике</a:t>
                      </a:r>
                      <a:endParaRPr kumimoji="0" lang="sr-Latn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Статус карактеристика</a:t>
                      </a:r>
                      <a:endParaRPr kumimoji="0" lang="sr-Latn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Димензије различитости</a:t>
                      </a:r>
                      <a:endParaRPr kumimoji="0" lang="sr-Latn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Примери</a:t>
                      </a:r>
                      <a:endParaRPr kumimoji="0" lang="sr-Latn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158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ИЗУЗЕТНА СПОСОБНОСТ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брзина, развојна напредност и самосталност у овладавању знањима и вештинама одређеног домена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</a:tabLst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СУШТИНА ДАРОВИТОСТИ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 по дефиницији су присутне код све даровите деце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испољавају се у различитим доменима и кроз различите врсте изузетних постигнућа</a:t>
                      </a: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домен даровитости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ниво даровитости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креативни потенцијал и склоност креативности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узраст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степен актуализације способности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једно дете је изузетно по томе што са 4 године чита, друго по томе што на том узрасту свира и импровизује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вербална даровитост се на узрасту од 4-5 година манифестује као способност читања, а касније на друге начине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дете може да има висок ИQ, али релативно ниско постигнуће у школи</a:t>
                      </a:r>
                      <a:endParaRPr kumimoji="0" lang="sr-Latn-C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7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СПЕЦИФИЧАН ОДНОС ПРЕМА ДОМЕНУ И “ДАРОВИТИ СЕЛФ”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отвореност и пријемчивост за домен, интринзичка „жудња да се овлада доменом“, страствена интересовања, самосвојан стил учења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доживљај другачијости и реална различитост од других</a:t>
                      </a:r>
                      <a:endParaRPr kumimoji="0" lang="sr-Latn-C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ИЗДАНЦИ И ПРАТИОЦИ ИЗУЗЕТНЕ СПОСОБНОСТИ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 изворно су, по искуству, присутне код све даровите деце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под дејством средине, тј. специфичног искуства (у породици, у школи...) могу да се трансформишу квантитативно и квалитативно, ка позитивним, или ка негативним исходима</a:t>
                      </a: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 очуваности и култивисаности унутрашње мотивације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профил интересовања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аутентичност и актуализација селфа</a:t>
                      </a:r>
                      <a:r>
                        <a:rPr kumimoji="0" lang="sr-Cyrl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sr-Latn-C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без адекватног усмеравања, дете може да развије паралишући перфекционизам, или управо супротно, идеју да све може да прође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нека даровита деца имају врло ригидна, друга, пак, врло дивергентна интересовања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 зависности од начина васпитања и укупних околности, дете може да инсистира на својој различитости (једна крајност), да гради „лажни селф“ којим негира различитост (друга крајност), или да изгради аутентичан селф и позитиван селф-концепт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82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ЛИЧНОСТ И ПОРОДИЧНО ЗАЛЕЂЕ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емоционална и морална осетљивост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независност од социјалне подршке и одобравања, неконформизам, асертивност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стимулативна, обогаћена средина </a:t>
                      </a:r>
                      <a:endParaRPr kumimoji="0" lang="sr-Latn-C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44463" algn="l"/>
                        </a:tabLst>
                      </a:pP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KОРЕЛАТИ ИЗУЗЕТНЕ СПОСОБНОСТИ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 више/чешће су присутне код даровите него код недаровите деце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нису нужно присутне код сваког даровитог детета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44463" algn="l"/>
                        </a:tabLst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44463" algn="l"/>
                        </a:tabLst>
                      </a:pP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44463" algn="l"/>
                        </a:tabLst>
                      </a:pP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другачији (атипичан) профил личности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другачије (атипичне) породичне прилике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здравствено стање и постојање хендикепа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културна припадност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sr-Latn-C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дете може бити повучено и стидљиво и/или више усмерено на социјалне односе и социјалну подршку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дете може потицати из нестимулативне и/или проблематичне средине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дете може бити изузетно способно у једном домену, а истовремено имати хендикеп или тешкоће у неком другом</a:t>
                      </a:r>
                      <a:endParaRPr kumimoji="0" lang="sr-Latn-C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15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48" name="Group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501205"/>
              </p:ext>
            </p:extLst>
          </p:nvPr>
        </p:nvGraphicFramePr>
        <p:xfrm>
          <a:off x="0" y="0"/>
          <a:ext cx="9144000" cy="7622223"/>
        </p:xfrm>
        <a:graphic>
          <a:graphicData uri="http://schemas.openxmlformats.org/drawingml/2006/table">
            <a:tbl>
              <a:tblPr/>
              <a:tblGrid>
                <a:gridCol w="1866900"/>
                <a:gridCol w="7277100"/>
              </a:tblGrid>
              <a:tr h="339725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ТИПОВИ ДАРОВИТИХ УЧЕНИKА ПРЕМА ЏОРЏУ БЕТСУ И МОРИН НАЈХАРТ </a:t>
                      </a: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(Betts &amp; Neihart, 1988)</a:t>
                      </a: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ПРОФИЛ/ТИП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ДАРОВИТОГ ДЕТЕТА</a:t>
                      </a: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ШТА ДОЖИВЉАВА, </a:t>
                      </a: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sr-Cyrl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sr-Cyrl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 СЕ ОСЕЋА? ШТА ИСПОЉАВА, </a:t>
                      </a: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sr-Cyrl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sr-Cyrl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 СЕ ПОНАША? </a:t>
                      </a: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sr-Cyrl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sr-Cyrl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 ГА ОПАЖАЈУ ОДРАСЛИ И ВРШЊАЦИ? </a:t>
                      </a: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11699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успешно</a:t>
                      </a: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свим спољним параметрима добро прилагођено: постиже високе резултате на тестовима способности и постигнућа, испуњава очекивања родитеља и наставника, интегрисано у социјалне групе, има позитиван селф-концепт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позитивна слика о себи почива на признању других, екстринзички мотивисано, зависно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одговрно, анксиозно, самокритично, перфекционистички настројено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Пркосно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,,изазивач“</a:t>
                      </a: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високо креативно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склоно да се супротставља систему и изазива ауторитете, нестрпљиво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ретко добија било какво признање за свој таленат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фрустрирано изостанком афирмације и конфликтним односима са наставницима и родитељима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може пленити својим хумором, али и одбијати сарказмом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Прикривено или блокирано</a:t>
                      </a: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несигурно, анксиозно, збуњено, жели да буде прихваћено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услед потребе да буде прихваћено у вршњачкој групи, ‘потискује’ своје способности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1699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отпадник</a:t>
                      </a: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sr-Latn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огорчено и кивно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бес може бити окренут споља - ка систему који не одговара на дететове потребе, или ка сопственој личности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најчешће има интересовања која нису у сфери редовног школског програма и за која не добија довољну подршку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44463" algn="l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Двоструко посебно/етикетирано</a:t>
                      </a: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поред изузетне способности, поседује неки физички или емоционални хендикеп, или тешкоће у учењу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фрустрирано неспособношћу да испуни сопствена очекивања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обесхрабрено и беспомоћно, што се може манифестовати кроз нестрпљивост, тврдоглавост и омаловажавање задатка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самостално</a:t>
                      </a: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sr-Latn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независно, а ипак прихваћено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има позитиван селф-концепт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вођено интринзичком мотивацијом и јасном идејом о томе шта представља његов циљ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спремно да у процесу учења преузима ризике и прихвати и превазиђе повремене неуспехе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2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04" name="Group 1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392622"/>
              </p:ext>
            </p:extLst>
          </p:nvPr>
        </p:nvGraphicFramePr>
        <p:xfrm>
          <a:off x="0" y="0"/>
          <a:ext cx="9144000" cy="8620443"/>
        </p:xfrm>
        <a:graphic>
          <a:graphicData uri="http://schemas.openxmlformats.org/drawingml/2006/table">
            <a:tbl>
              <a:tblPr/>
              <a:tblGrid>
                <a:gridCol w="1981200"/>
                <a:gridCol w="2590800"/>
                <a:gridCol w="2286000"/>
                <a:gridCol w="2286000"/>
              </a:tblGrid>
              <a:tr h="360363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Одлике и потребе ученика</a:t>
                      </a: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Проблеми и потребе даровитог ученика</a:t>
                      </a: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Даровит ученик</a:t>
                      </a: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</a:t>
                      </a:r>
                      <a:r>
                        <a:rPr kumimoji="0" lang="sr-Cyrl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 ТРЕБА ДА ПОНУДИ/ОБЕЗБЕДИ УЧЕНИКУ</a:t>
                      </a: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УМЕСТО ТОГА, ШКОЛА НАЈЧЕШЋЕ</a:t>
                      </a: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</a:t>
                      </a:r>
                      <a:r>
                        <a:rPr kumimoji="0" lang="sr-Cyrl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МОГУЋИ ,,ОБРАЗОВНИ ИСХОДИ“</a:t>
                      </a: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84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 више и развојно је напредан у домену даровитости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брже учи и боље разуме правила/принципе домена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 релативно самостално, уз мање подршке и подучавања</a:t>
                      </a: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прилику да брже прође кроз основно градиво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сложеније и нерутинске задатке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прилику за самосталан рад и истраживање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задатке који су блиски ономе што раде стручњаци из датог домена</a:t>
                      </a: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поставља довољно изазова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поставља превише рестрикција у погледу тога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шта се учи (само оно што је у „плану и програму“)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како се учи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шта су индикатори научености (способност репродукције градива)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 помаже ученику да задовољи и култивише своју интринзичку мотивацију: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усмерава ученика ка довољној компетентности, уместо ка изврсности;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окреће га спољним изворима мотивације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57200" algn="l"/>
                        </a:tabLst>
                      </a:pP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701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 се досађује и развија негативан став према школи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701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ученик је упућен на то да тражи друге (неадекватне?) изворе стимулације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701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интринзичка мотивација је ослабљена или урушена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701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ученик почиње да поставља себи неадекватно ниска очекивања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701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ученик нема прилику да изгради радне навике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701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ученик развија паралишући перфекционизам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701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ученик не развија и не актуализује своје способност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7013" algn="l"/>
                        </a:tabLst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7013" algn="l"/>
                        </a:tabLst>
                      </a:pP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281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воли да учи: тражи више информација, „жуди да овлада“ доменом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 шта воли да учи: има страствена интересовања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 како воли да учи: има свој преферирани стил учења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тежи изврсности: има висока очекивања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прилику да учи из компетентних и разноликих извора информација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прилику да следи своја интересовања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флексибилне временско-просторне услове за учење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дивергентни задатке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подршку, подстицај и усмеравање у достизању изврсности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не узима информације и правила здраво за готово, поставља питања, не конформира се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другачији је од већине деце и то зна и осећа </a:t>
                      </a: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наставника који свој ауторитет гради на експертизи, а не на позицији моћи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доживљај да се његове изузетне способности виде, цене и подржавају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прилику да комуницира са својим менталним вршњацима</a:t>
                      </a: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захтева послушност, инсистира на конформирању, не толерише „паметовање“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 признаје изузетност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инсистира на концепту „вршњака“ као особе истог узраста, а не као особе сличног когнитивног профила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 се не учи сублимацији и конструктивном самоизражавању, већ томе да не треба да се изражава уопште, или да то чини не узимајући у обзир друге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ученик тешко може да развије аутентични селф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841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28" name="Group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348427"/>
              </p:ext>
            </p:extLst>
          </p:nvPr>
        </p:nvGraphicFramePr>
        <p:xfrm>
          <a:off x="0" y="0"/>
          <a:ext cx="9144000" cy="7603490"/>
        </p:xfrm>
        <a:graphic>
          <a:graphicData uri="http://schemas.openxmlformats.org/drawingml/2006/table">
            <a:tbl>
              <a:tblPr/>
              <a:tblGrid>
                <a:gridCol w="1905000"/>
                <a:gridCol w="3581400"/>
                <a:gridCol w="3657600"/>
              </a:tblGrid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даровитог детета</a:t>
                      </a:r>
                      <a:endParaRPr kumimoji="0" lang="sr-Latn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ШТА МУ ЈЕ ПОТРЕБНО</a:t>
                      </a:r>
                      <a:r>
                        <a:rPr kumimoji="0" lang="sr-Latn-C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6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Успешно</a:t>
                      </a:r>
                      <a:endParaRPr kumimoji="0" lang="sr-Latn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 уочава недостатке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 има изазов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 преузима ризике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 вежба асертивност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444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аутономија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444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помоћ да превазиђе досаду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444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адекватан курикулум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44463" algn="l"/>
                        </a:tabLst>
                      </a:pPr>
                      <a:endParaRPr kumimoji="0" lang="sr-Latn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350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Пркосно или ,,изазивач</a:t>
                      </a:r>
                      <a:r>
                        <a:rPr kumimoji="0" lang="sr-Latn-C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 се повеже са другима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 научи да буде тактичан, флексибилан, самосвестан, прихватајући и да успостави самоконтролу</a:t>
                      </a:r>
                      <a:endParaRPr kumimoji="0" lang="sr-Latn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 његова креативност буде подржана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структура и обострана доследност у поштовању структуре</a:t>
                      </a:r>
                      <a:endParaRPr kumimoji="0" lang="sr-Latn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36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Прикривено или блокирано</a:t>
                      </a:r>
                      <a:endParaRPr kumimoji="0" lang="sr-Latn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слобода да доноси одлуке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 буде свестан конфликата и својих осећања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 његове способности буду подржане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 буде са другом даровитом децом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информације о каријери и факултетима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Самоприхватање</a:t>
                      </a:r>
                      <a:endParaRPr kumimoji="0" lang="sr-Latn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1382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Отпадник </a:t>
                      </a:r>
                      <a:endParaRPr kumimoji="0" lang="sr-Latn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индивидуализовани програм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интензвна подршка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алтернативе (нове прилике)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44463" algn="l"/>
                        </a:tabLst>
                      </a:pPr>
                      <a:endParaRPr kumimoji="0" lang="sr-Latn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саветовање (индивидуално, групно, породично)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интервенције усмерене на поправљање вештина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44463" algn="l"/>
                        </a:tabLst>
                      </a:pPr>
                      <a:endParaRPr kumimoji="0" lang="sr-Latn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Двоструко посебно/етикетирано</a:t>
                      </a:r>
                      <a:endParaRPr kumimoji="0" lang="sr-Latn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пребацивање нагласка на дететове јаке стране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вештине превладавања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саветовање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група подршке састављена од даровите деце</a:t>
                      </a:r>
                      <a:endParaRPr kumimoji="0" lang="sr-Latn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Самостално </a:t>
                      </a:r>
                      <a:endParaRPr kumimoji="0" lang="sr-Latn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залагање за његове потребе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фидбек (повратна информација)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фацилитација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подршка за преузимање ризика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одговарајуће прилике и могућности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endParaRPr kumimoji="0" lang="sr-Latn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03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79" name="Group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404516"/>
              </p:ext>
            </p:extLst>
          </p:nvPr>
        </p:nvGraphicFramePr>
        <p:xfrm>
          <a:off x="0" y="0"/>
          <a:ext cx="9144000" cy="8046720"/>
        </p:xfrm>
        <a:graphic>
          <a:graphicData uri="http://schemas.openxmlformats.org/drawingml/2006/table">
            <a:tbl>
              <a:tblPr/>
              <a:tblGrid>
                <a:gridCol w="1371600"/>
                <a:gridCol w="2895600"/>
                <a:gridCol w="4876800"/>
              </a:tblGrid>
              <a:tr h="304800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ОСНОВНА ОБРАЗОВНА РЕШЕЊА (ВИДОВИ ПОДРШKЕ) ЗА ДАРОВИТЕ УЧЕНИKЕ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Назив решења</a:t>
                      </a:r>
                      <a:endParaRPr kumimoji="0" lang="sr-Latn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 (природа решења)</a:t>
                      </a:r>
                      <a:endParaRPr kumimoji="0" lang="sr-Latn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Облици</a:t>
                      </a:r>
                      <a:endParaRPr kumimoji="0" lang="sr-Latn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1281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Издвајање Груписање по способностима</a:t>
                      </a: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примарно подразумева да дете учи у посебном окружењу, у групи ученика једнаких способности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треба да представља основу за друга два решења, тј. за „напредно учење“ (убрзано и/или обогаћено)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груписање по способностима у обављању неких активности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повремено „узимање даровитих ученика из редовне наставе“ и њихово окупљање у једну групу (пулл-оут програм)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специјална одељења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специјалне школе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144463" algn="l"/>
                        </a:tabLst>
                      </a:pP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12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Убрзавање (Акцелерација)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примарно подразумева да дете убрзано прелази градиво и завршава програм, при чему убрзавање може бити умерено, или радикално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често подразумева и да дете учи у окружењу својих менталних вршњака (без обзира на узраст)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често не подразумева да дете учи по посебном програму за даровите (већ исти програм прелази брже)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144463" algn="l"/>
                        </a:tabLst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ранији упис (у школу или на факултет)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двојни упис (паралелно похађање две школе или два нивоа школовања)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прескакање разреда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убрзавање у појединим предметима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компактирање курикулума (изостављање делова градива које је ученик већ савладао)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телескопирање курикулума (убрзано излагање делова градива)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похађање напредних летњих или поподневних програма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похађање неких високошколских курсева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573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Обогаћивање и диференцијација курикулума</a:t>
                      </a: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примарно подразумева да дете учи по посебном-проширеном програму, који треба да обезбеди додатна, комплекснија и когнитивно провокативнија образовна искуства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најчешће подразумева да дете учи унутар групе особа истог узраста, мање или више хетерогене по способностима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може се спроводити изван, или у оквиру редовне наставе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ВАН РЕДОВНЕ НАСТАВЕ: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слободне активности (секције)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додатна настава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истраживачке станице, семинари, летњи кампови и сл.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РЕДОВНОЈ НАСТАВИ, НЕСПЕЦИФИЧНО: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коришћење аудио-визуелних материјала у настави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едукативни излети и посете различитим институцијама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гостујући предавачи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РЕДОВНОЈ НАСТАВИ, СПЕЦИФИЧНО ЗА ДАРОВИТЕ: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коришћење напреднијих уџбеника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самосталан истраживачки рад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шегртовање и рад са ментором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</a:tabLst>
                      </a:pP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73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42" name="Group 2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999667"/>
              </p:ext>
            </p:extLst>
          </p:nvPr>
        </p:nvGraphicFramePr>
        <p:xfrm>
          <a:off x="0" y="0"/>
          <a:ext cx="9145588" cy="8382000"/>
        </p:xfrm>
        <a:graphic>
          <a:graphicData uri="http://schemas.openxmlformats.org/drawingml/2006/table">
            <a:tbl>
              <a:tblPr/>
              <a:tblGrid>
                <a:gridCol w="1219200"/>
                <a:gridCol w="1295400"/>
                <a:gridCol w="1295400"/>
                <a:gridCol w="1981200"/>
                <a:gridCol w="3354388"/>
              </a:tblGrid>
              <a:tr h="304800">
                <a:tc gridSpan="5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ОСНОВНА ОБРАЗОВНА РЕШЕЊА (ВИДОВИ ПОДРШKЕ) ЗА ДАРОВИТЕ УЧЕНИKЕ </a:t>
                      </a:r>
                      <a:endParaRPr kumimoji="0" lang="sr-Latn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Назив решења</a:t>
                      </a: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Најчешће изрицано </a:t>
                      </a:r>
                      <a:r>
                        <a:rPr kumimoji="0" lang="sr-Latn-C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</a:t>
                      </a: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Најчешће изрицано </a:t>
                      </a:r>
                      <a:r>
                        <a:rPr kumimoji="0" lang="sr-Latn-C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contra</a:t>
                      </a: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Законски оквир и пракса код нас</a:t>
                      </a: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Психолошки налази и препоруке</a:t>
                      </a: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Издвајање</a:t>
                      </a: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прилика да дете добије одговарајућу когнитивну и социјалну стимулацију</a:t>
                      </a: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потпирује елитизам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противно идеји инклузије</a:t>
                      </a: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могућност похађања специјализоване школе и укључивања у специјално одељење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специјализоване школе не окупљају само даровиту децу</a:t>
                      </a: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има значајне позитивне ефекте на постигнуће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представља социо-емоционални изазов за неке ученике и не препоручује се свој даровитој деци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14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Убрзавање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Акцелерација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економично, увек применљиво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једино адекватано решење за изузетно даровиту децу</a:t>
                      </a: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тера дете да прерано сазри и угрожава право на „безбрижно детињство“ </a:t>
                      </a: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практикују се само неки облици умерене акцелерације: ранији упис у школу, паралелно похађање две школе и ранији упис на уметничке факултете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законом је дозвољено и прескакање разреда, али оно у пракси  представља преседан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недовољно се користи, треба да буде рутинско решење за изузетно даровиту децу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треба дозволити различите облике акцелерације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добро припремљена, доноси најизразитију академску и личну добит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наша средина вероватно мање отворена за овај вид „штрчања“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захтева обухватну и компетентну процену спремности за акцелерацију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испуњава свој смисао само ако укључује или отвара простор за обогаћивање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0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Обогаћивање</a:t>
                      </a: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сагласно са идејом инклузије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ником не боде очи и нема превише ризика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захтева већи ангажман наставника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може да значи све и свашта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чешће се практикује обогаћивање ван редовне наставе, него извођење диференциране или индивидуализоване наставе са даровитим учеником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сагласно са потребама и начином учења даровитих ученика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опасност да се сведе на ирелевантну, несистематичну и неизазовну допуну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 даровите се препоручује највиши вид обогаћивања (тип </a:t>
                      </a:r>
                      <a:r>
                        <a:rPr kumimoji="0" 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где ученик преузима улогу професионалца из неке области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144463" algn="l"/>
                        </a:tabLst>
                      </a:pP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88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6354762"/>
          </a:xfrm>
        </p:spPr>
        <p:txBody>
          <a:bodyPr>
            <a:normAutofit/>
          </a:bodyPr>
          <a:lstStyle/>
          <a:p>
            <a:r>
              <a:rPr lang="mk-MK" sz="2400" dirty="0">
                <a:latin typeface="Times New Roman" pitchFamily="18" charset="0"/>
                <a:cs typeface="Times New Roman" pitchFamily="18" charset="0"/>
              </a:rPr>
              <a:t>Под појмом индивидуализоване наставе 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подразумева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 таква организација </a:t>
            </a:r>
            <a:r>
              <a:rPr lang="mk-MK" sz="2400" dirty="0">
                <a:latin typeface="Times New Roman" pitchFamily="18" charset="0"/>
                <a:cs typeface="Times New Roman" pitchFamily="18" charset="0"/>
              </a:rPr>
              <a:t>наставног рада која се темељи на индивидуалним разликама </a:t>
            </a:r>
            <a:r>
              <a:rPr lang="sr-Cyrl-CS" sz="2400" dirty="0">
                <a:latin typeface="Times New Roman" pitchFamily="18" charset="0"/>
                <a:cs typeface="Times New Roman" pitchFamily="18" charset="0"/>
              </a:rPr>
              <a:t>међу </a:t>
            </a:r>
            <a:r>
              <a:rPr lang="mk-MK" sz="2400" dirty="0">
                <a:latin typeface="Times New Roman" pitchFamily="18" charset="0"/>
                <a:cs typeface="Times New Roman" pitchFamily="18" charset="0"/>
              </a:rPr>
              <a:t>појединцима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mk-MK" sz="2400" dirty="0">
                <a:latin typeface="Times New Roman" pitchFamily="18" charset="0"/>
                <a:cs typeface="Times New Roman" pitchFamily="18" charset="0"/>
              </a:rPr>
              <a:t>Индивидуализована настава је дидактичка организација васпитно-образовног рада у којој се наставни захтеви </a:t>
            </a:r>
            <a:r>
              <a:rPr lang="sr-Cyrl-CS" sz="2400" dirty="0">
                <a:latin typeface="Times New Roman" pitchFamily="18" charset="0"/>
                <a:cs typeface="Times New Roman" pitchFamily="18" charset="0"/>
              </a:rPr>
              <a:t>усклађују </a:t>
            </a:r>
            <a:r>
              <a:rPr lang="mk-MK" sz="2400" dirty="0">
                <a:latin typeface="Times New Roman" pitchFamily="18" charset="0"/>
                <a:cs typeface="Times New Roman" pitchFamily="18" charset="0"/>
              </a:rPr>
              <a:t>са индивидуалним способностима и карактеристикама у развоју и раду ученика. 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mk-MK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mk-MK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mk-MK" sz="2400" dirty="0">
                <a:latin typeface="Times New Roman" pitchFamily="18" charset="0"/>
                <a:cs typeface="Times New Roman" pitchFamily="18" charset="0"/>
              </a:rPr>
            </a:b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mk-MK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mk-MK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mk-MK" sz="2400" dirty="0">
                <a:latin typeface="Times New Roman" pitchFamily="18" charset="0"/>
                <a:cs typeface="Times New Roman" pitchFamily="18" charset="0"/>
              </a:rPr>
            </a:b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mk-MK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38600"/>
            <a:ext cx="2895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71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07" name="Group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172032"/>
              </p:ext>
            </p:extLst>
          </p:nvPr>
        </p:nvGraphicFramePr>
        <p:xfrm>
          <a:off x="0" y="0"/>
          <a:ext cx="9144000" cy="8168640"/>
        </p:xfrm>
        <a:graphic>
          <a:graphicData uri="http://schemas.openxmlformats.org/drawingml/2006/table">
            <a:tbl>
              <a:tblPr/>
              <a:tblGrid>
                <a:gridCol w="1866900"/>
                <a:gridCol w="3703638"/>
                <a:gridCol w="3573462"/>
              </a:tblGrid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даровитог детета</a:t>
                      </a:r>
                      <a:endParaRPr kumimoji="0" lang="sr-Latn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ШТА (KОЈИ ВИД ПОДРШKЕ) ТРЕБА ДА МУ СЕ ОБЕЗБЕДИ У ШKОЛИ?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07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успешно</a:t>
                      </a:r>
                      <a:endParaRPr kumimoji="0" lang="sr-Latn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убрзани и обогаћени курикулум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компактирано учење (са претестирањем)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 за лична интересовања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продубљено проучавање градива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прилика да буде са менталним вршњацима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менторство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развијање вештина независног учења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саветовање у вези са каријером и избором факултета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191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пркосно/изазивач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толеранција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смештање код одговарајућег наставника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рад на развоју когнитивних и социјалних вештина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директна и јасна комуникација са дететом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дозвола да доживи и изрази различита осећања</a:t>
                      </a: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продубљено проучавање градива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менторство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грађење самоцењења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уговорни системи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912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прикривено или блокирано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препознавање и смештање у одговарајућу групу, уз дозволу да повремено „узме предах“ од програма за даровите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модел остварене особе истог пола са којом може се да поистовети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континуирано информисање о каријери и студијама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отпадник</a:t>
                      </a:r>
                      <a:endParaRPr kumimoji="0" lang="sr-Latn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дијагностичко тестирање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групно саветовање за млађе ученике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нетрадиционалне вештине учења </a:t>
                      </a: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продубљено проучавање градива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менторство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алтернативна искуства учења, ван учионице</a:t>
                      </a: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191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двоструко посебно/етикетирано</a:t>
                      </a:r>
                      <a:endParaRPr kumimoji="0" lang="sr-Latn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саветовање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ресурси који су детету потребни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довољно времена да буде са вршњацима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алтернативна искуства учења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започињање истраживања и испитивања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68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самостално</a:t>
                      </a:r>
                      <a:endParaRPr kumimoji="0" lang="sr-Latn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дозвола за развој дугорочног, интегрисаног плана учења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убрзани и обогаћени курикулум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уклањање временских и просторних ограничења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компактирано учење са претестирањем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продубјено проучавање градива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менторство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двоструки упис или ранији пријем на студије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заобилажење традиционалних школских правила и регулатива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саветовање и информисање у вези са каријером и студијама </a:t>
                      </a: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334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643096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Темељи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се на самосталном раду и учењу ученика и континуираном праћењу и вредновању њиховог рада.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Пoвољно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утиче на оптимизацију наставног процеса и подстиче осамостаљивање ученика у раду и учењу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Идеја о индивидуализацији учења и наставе појавила се као реакција на то што су у традиционалној настави, на свим ступњевима и у свим врстама школа, сви ученици поучавани истим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темпом и на исти начин.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Право на ИОП</a:t>
            </a: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177284" y="5624945"/>
            <a:ext cx="484632" cy="978408"/>
          </a:xfrm>
          <a:prstGeom prst="down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7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37885193"/>
              </p:ext>
            </p:extLst>
          </p:nvPr>
        </p:nvGraphicFramePr>
        <p:xfrm>
          <a:off x="457200" y="274638"/>
          <a:ext cx="8229600" cy="6354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53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04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6202362"/>
          </a:xfrm>
        </p:spPr>
        <p:txBody>
          <a:bodyPr>
            <a:normAutofit/>
          </a:bodyPr>
          <a:lstStyle/>
          <a:p>
            <a:pPr marL="342906" indent="-342906" defTabSz="457207">
              <a:defRPr/>
            </a:pPr>
            <a:r>
              <a:rPr lang="sr-Cyrl-CS" sz="3600" b="1" dirty="0">
                <a:solidFill>
                  <a:srgbClr val="AFCF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 R A V I L N I K</a:t>
            </a:r>
            <a:r>
              <a:rPr lang="en-GB" sz="2400" dirty="0">
                <a:solidFill>
                  <a:srgbClr val="AFCF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400" dirty="0">
                <a:solidFill>
                  <a:srgbClr val="AFCF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CS" sz="2400" b="1" dirty="0">
                <a:solidFill>
                  <a:srgbClr val="5020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sr-Latn-CS" sz="2400" b="1" dirty="0">
                <a:solidFill>
                  <a:srgbClr val="5020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CS" sz="2400" b="1" dirty="0">
                <a:solidFill>
                  <a:srgbClr val="5020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CS" sz="2400" b="1" dirty="0">
                <a:solidFill>
                  <a:srgbClr val="5020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CS" sz="2400" dirty="0">
                <a:solidFill>
                  <a:srgbClr val="5020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b="1" dirty="0">
                <a:solidFill>
                  <a:srgbClr val="5020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BLIŽIM UPUTSTVIMA ZA UTVRĐIVANJE PRAVA NA </a:t>
            </a:r>
            <a:r>
              <a:rPr lang="sr-Cyrl-CS" sz="2400" b="1" dirty="0">
                <a:solidFill>
                  <a:srgbClr val="50201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INDIVIDUALNI OBRAZOVNI PLAN</a:t>
            </a:r>
            <a:r>
              <a:rPr lang="sr-Cyrl-CS" sz="2400" b="1" dirty="0">
                <a:solidFill>
                  <a:srgbClr val="5020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2400" b="1" dirty="0">
                <a:solidFill>
                  <a:srgbClr val="5020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b="1" dirty="0">
                <a:solidFill>
                  <a:srgbClr val="5020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NJEGOVU PRIMENU I </a:t>
            </a:r>
            <a:r>
              <a:rPr lang="sr-Cyrl-CS" sz="2400" b="1" dirty="0" smtClean="0">
                <a:solidFill>
                  <a:srgbClr val="5020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VREDNOVANJE</a:t>
            </a:r>
            <a:br>
              <a:rPr lang="sr-Cyrl-CS" sz="2400" b="1" dirty="0" smtClean="0">
                <a:solidFill>
                  <a:srgbClr val="5020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„Службени гласник РС”, број 76/10,</a:t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од 22.октобра 2010.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године</a:t>
            </a:r>
            <a:b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Правилник садржи обрасце за израду педагошког профила и операционализацију активности индивидуализованог рада.</a:t>
            </a:r>
            <a:r>
              <a:rPr lang="en-GB" sz="2400" dirty="0">
                <a:solidFill>
                  <a:srgbClr val="5020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400" dirty="0">
                <a:solidFill>
                  <a:srgbClr val="5020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25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99" name="Group 3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062599"/>
              </p:ext>
            </p:extLst>
          </p:nvPr>
        </p:nvGraphicFramePr>
        <p:xfrm>
          <a:off x="0" y="0"/>
          <a:ext cx="9144000" cy="6858003"/>
        </p:xfrm>
        <a:graphic>
          <a:graphicData uri="http://schemas.openxmlformats.org/drawingml/2006/table">
            <a:tbl>
              <a:tblPr/>
              <a:tblGrid>
                <a:gridCol w="5308600"/>
                <a:gridCol w="3835400"/>
              </a:tblGrid>
              <a:tr h="3524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Б. Педагошки профил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60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Наведите јаке стране и интересовања ученика/це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тешкоће и потребе за подршком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7667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Б.1 </a:t>
                      </a:r>
                      <a:r>
                        <a:rPr kumimoji="0" lang="sr-Cyrl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Учење и </a:t>
                      </a: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како учи </a:t>
                      </a:r>
                      <a:r>
                        <a:rPr kumimoji="0" lang="sr-Cyrl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(издвојите важне чињенице о досадашњим образовним постигнућима, стиловима учења, ставовима према школи, мотивацији за учење, интересовањима, областима и специфичним вештинама у којима се истиче у односу на вршњаке, као и онима у којима заостаје у односу на вршњаке и сл. 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Б.2</a:t>
                      </a: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Социјалне вештине </a:t>
                      </a: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(издвојите важне чињенице о односима са другим људима, понашању према вршњацима, поштовању правила и сл.)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Б.3</a:t>
                      </a: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Комуникацијске вештине </a:t>
                      </a: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(издвојите важне чињенице о начинима размене информација са другима, укључујући и степен познавања језика на коме се школује, као и сметње у коришћењу вербалних, визуелних и симболичких средстава комуникације )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Б.4</a:t>
                      </a: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Самосталност и брига о себи </a:t>
                      </a: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(издвојите важне чињенице о способности да се сам стара о себи и испуњава свакодневне обавезе код куће и у школи 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Б.5</a:t>
                      </a: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Утицај спољашњег окружења на учење </a:t>
                      </a: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(издвојите важне чињенице о породичним и другим условима који повољно и неповољно утичу на учење и напредовање)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Идентификоване приоритетне области и потребе за подршком у образовању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Додатна подршка за коју је потребно одобрење Комисије: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34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-1246188"/>
            <a:ext cx="8099425" cy="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657" name="Group 4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332470"/>
              </p:ext>
            </p:extLst>
          </p:nvPr>
        </p:nvGraphicFramePr>
        <p:xfrm>
          <a:off x="0" y="0"/>
          <a:ext cx="9144000" cy="33528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Ц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активности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0" y="-287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sz="1800"/>
          </a:p>
        </p:txBody>
      </p:sp>
      <p:graphicFrame>
        <p:nvGraphicFramePr>
          <p:cNvPr id="7656" name="Group 4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777825"/>
              </p:ext>
            </p:extLst>
          </p:nvPr>
        </p:nvGraphicFramePr>
        <p:xfrm>
          <a:off x="0" y="457200"/>
          <a:ext cx="9144000" cy="1981200"/>
        </p:xfrm>
        <a:graphic>
          <a:graphicData uri="http://schemas.openxmlformats.org/drawingml/2006/table">
            <a:tbl>
              <a:tblPr/>
              <a:tblGrid>
                <a:gridCol w="3505200"/>
                <a:gridCol w="1524000"/>
                <a:gridCol w="1201738"/>
                <a:gridCol w="2913062"/>
              </a:tblGrid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област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Крајњи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циљ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Укупно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трајање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Кораци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Активности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Реализатори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ке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Учесталост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трајање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Исход/очекивана промена и како ће се она проценити (ко процењује):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1.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2.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3.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330" name="Rectangle 162"/>
          <p:cNvSpPr>
            <a:spLocks noChangeArrowheads="1"/>
          </p:cNvSpPr>
          <p:nvPr/>
        </p:nvSpPr>
        <p:spPr bwMode="auto">
          <a:xfrm>
            <a:off x="0" y="23320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sz="1800"/>
          </a:p>
        </p:txBody>
      </p:sp>
      <p:graphicFrame>
        <p:nvGraphicFramePr>
          <p:cNvPr id="7654" name="Group 4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7093"/>
              </p:ext>
            </p:extLst>
          </p:nvPr>
        </p:nvGraphicFramePr>
        <p:xfrm>
          <a:off x="0" y="2590800"/>
          <a:ext cx="9144000" cy="1981200"/>
        </p:xfrm>
        <a:graphic>
          <a:graphicData uri="http://schemas.openxmlformats.org/drawingml/2006/table">
            <a:tbl>
              <a:tblPr/>
              <a:tblGrid>
                <a:gridCol w="3505200"/>
                <a:gridCol w="1524000"/>
                <a:gridCol w="1201738"/>
                <a:gridCol w="2913062"/>
              </a:tblGrid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област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Крајњи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циљ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Укупно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трајање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Кораци/Активности: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Реализатори/ке: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Учесталост и трајање: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Исход/очекивана промена и како ће се она проценити (ко процењује):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1.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2.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3.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477" name="Rectangle 309"/>
          <p:cNvSpPr>
            <a:spLocks noChangeArrowheads="1"/>
          </p:cNvSpPr>
          <p:nvPr/>
        </p:nvSpPr>
        <p:spPr bwMode="auto">
          <a:xfrm>
            <a:off x="0" y="5307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sz="1800"/>
          </a:p>
        </p:txBody>
      </p:sp>
      <p:graphicFrame>
        <p:nvGraphicFramePr>
          <p:cNvPr id="7655" name="Group 4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467402"/>
              </p:ext>
            </p:extLst>
          </p:nvPr>
        </p:nvGraphicFramePr>
        <p:xfrm>
          <a:off x="0" y="4724400"/>
          <a:ext cx="9144000" cy="1981200"/>
        </p:xfrm>
        <a:graphic>
          <a:graphicData uri="http://schemas.openxmlformats.org/drawingml/2006/table">
            <a:tbl>
              <a:tblPr/>
              <a:tblGrid>
                <a:gridCol w="3505200"/>
                <a:gridCol w="1524000"/>
                <a:gridCol w="1201738"/>
                <a:gridCol w="2913062"/>
              </a:tblGrid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област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Крајњи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циљ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Укупно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трајање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Кораци/Активности: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Реализатори/ке: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Учесталост и трајање: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Исход/очекивана промена и како ће се она проценити (ко процењује):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1.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2.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3.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97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Даровитост или таленат?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b="1" dirty="0">
                <a:solidFill>
                  <a:schemeClr val="accent2"/>
                </a:solidFill>
                <a:latin typeface="Curlz MT" pitchFamily="82" charset="0"/>
              </a:rPr>
              <a:t>Даровитост је скуп особина које омогућавају појединцу да има потенцијале за доследно постизање натпросечних успеха у неком друштвено цењеном подручју</a:t>
            </a:r>
            <a:r>
              <a:rPr lang="hr-HR" dirty="0">
                <a:solidFill>
                  <a:schemeClr val="accent2"/>
                </a:solidFill>
              </a:rPr>
              <a:t> </a:t>
            </a:r>
            <a:r>
              <a:rPr lang="hr-HR" dirty="0"/>
              <a:t>(Koren, 1988).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Таленат је учинак у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системски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развијеном подручју које сврстава дете у 15-20% најуспешнијих, а надареност није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системски развијена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“.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Таленат је даровитост у једном ужем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подручју! 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(математички таленат, музички…)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257799"/>
            <a:ext cx="1600200" cy="144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45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3143</Words>
  <Application>Microsoft Office PowerPoint</Application>
  <PresentationFormat>On-screen Show (4:3)</PresentationFormat>
  <Paragraphs>398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     TOK ИЗРАДE ИОП - КАРАКТЕРИСТИКЕ ДАРОВИТИХ УЧЕНИКА И ПОДРШКА РАЗВОЈУ ДАРОВИТОСТИ-   </vt:lpstr>
      <vt:lpstr>Под појмом индивидуализоване наставе подразумева се таква организација наставног рада која се темељи на индивидуалним разликама међу појединцима.  Индивидуализована настава је дидактичка организација васпитно-образовног рада у којој се наставни захтеви усклађују са индивидуалним способностима и карактеристикама у развоју и раду ученика.       </vt:lpstr>
      <vt:lpstr>Темељи се на самосталном раду и учењу ученика и континуираном праћењу и вредновању њиховог рада.  Пoвољно утиче на оптимизацију наставног процеса и подстиче осамостаљивање ученика у раду и учењу.   Идеја о индивидуализацији учења и наставе појавила се као реакција на то што су у традиционалној настави, на свим ступњевима и у свим врстама школа, сви ученици поучавани истим темпом и на исти начин.   Право на ИОП </vt:lpstr>
      <vt:lpstr>PowerPoint Presentation</vt:lpstr>
      <vt:lpstr>PowerPoint Presentation</vt:lpstr>
      <vt:lpstr>P R A V I L N I K    O BLIŽIM UPUTSTVIMA ZA UTVRĐIVANJE PRAVA NA INDIVIDUALNI OBRAZOVNI PLAN,  NJEGOVU PRIMENU I VREDNOVANJE „Службени гласник РС”, број 76/10, од 22.октобра 2010. године  Правилник садржи обрасце за израду педагошког профила и операционализацију активности индивидуализованог рада.  </vt:lpstr>
      <vt:lpstr>PowerPoint Presentation</vt:lpstr>
      <vt:lpstr>PowerPoint Presentation</vt:lpstr>
      <vt:lpstr>Даровитост или таленат?</vt:lpstr>
      <vt:lpstr>Тешкоће родитеља даровите деце:</vt:lpstr>
      <vt:lpstr>Даровити некада...</vt:lpstr>
      <vt:lpstr>…Данас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INDIVIDUALNI OBRAZOVNI PLAN ZA DAROVITOG UČENIKA</dc:title>
  <dc:creator>asus</dc:creator>
  <cp:lastModifiedBy>asus</cp:lastModifiedBy>
  <cp:revision>23</cp:revision>
  <dcterms:created xsi:type="dcterms:W3CDTF">2020-04-22T21:29:51Z</dcterms:created>
  <dcterms:modified xsi:type="dcterms:W3CDTF">2020-05-09T21:01:17Z</dcterms:modified>
</cp:coreProperties>
</file>