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0B1C8"/>
                </a:solidFill>
                <a:latin typeface="Consolas"/>
                <a:cs typeface="Consolas"/>
              </a:defRPr>
            </a:lvl1pPr>
          </a:lstStyle>
          <a:p>
            <a:pPr marL="12700">
              <a:lnSpc>
                <a:spcPts val="855"/>
              </a:lnSpc>
            </a:pPr>
            <a:r>
              <a:rPr spc="-5" dirty="0"/>
              <a:t>Institut</a:t>
            </a:r>
            <a:r>
              <a:rPr spc="-10" dirty="0"/>
              <a:t> </a:t>
            </a:r>
            <a:r>
              <a:rPr spc="-5" dirty="0"/>
              <a:t>za</a:t>
            </a:r>
            <a:r>
              <a:rPr spc="-10" dirty="0"/>
              <a:t> </a:t>
            </a:r>
            <a:r>
              <a:rPr spc="-5" dirty="0"/>
              <a:t>matematiku</a:t>
            </a:r>
            <a:r>
              <a:rPr spc="-10" dirty="0"/>
              <a:t> </a:t>
            </a:r>
            <a:r>
              <a:rPr dirty="0"/>
              <a:t>i</a:t>
            </a:r>
            <a:r>
              <a:rPr spc="-5" dirty="0"/>
              <a:t> informatiku</a:t>
            </a:r>
            <a:r>
              <a:rPr spc="-10" dirty="0"/>
              <a:t> </a:t>
            </a:r>
            <a:r>
              <a:rPr dirty="0"/>
              <a:t>|</a:t>
            </a:r>
            <a:r>
              <a:rPr spc="-20" dirty="0"/>
              <a:t> </a:t>
            </a:r>
            <a:r>
              <a:rPr spc="-5" dirty="0"/>
              <a:t>2022 </a:t>
            </a:r>
            <a:r>
              <a:rPr dirty="0"/>
              <a:t>|</a:t>
            </a:r>
            <a:r>
              <a:rPr spc="-10" dirty="0"/>
              <a:t> </a:t>
            </a:r>
            <a:r>
              <a:rPr spc="-5" dirty="0"/>
              <a:t>KG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0" i="0">
                <a:solidFill>
                  <a:srgbClr val="20B1C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0B1C8"/>
                </a:solidFill>
                <a:latin typeface="Consolas"/>
                <a:cs typeface="Consolas"/>
              </a:defRPr>
            </a:lvl1pPr>
          </a:lstStyle>
          <a:p>
            <a:pPr marL="12700">
              <a:lnSpc>
                <a:spcPts val="855"/>
              </a:lnSpc>
            </a:pPr>
            <a:r>
              <a:rPr spc="-5" dirty="0"/>
              <a:t>Institut</a:t>
            </a:r>
            <a:r>
              <a:rPr spc="-10" dirty="0"/>
              <a:t> </a:t>
            </a:r>
            <a:r>
              <a:rPr spc="-5" dirty="0"/>
              <a:t>za</a:t>
            </a:r>
            <a:r>
              <a:rPr spc="-10" dirty="0"/>
              <a:t> </a:t>
            </a:r>
            <a:r>
              <a:rPr spc="-5" dirty="0"/>
              <a:t>matematiku</a:t>
            </a:r>
            <a:r>
              <a:rPr spc="-10" dirty="0"/>
              <a:t> </a:t>
            </a:r>
            <a:r>
              <a:rPr dirty="0"/>
              <a:t>i</a:t>
            </a:r>
            <a:r>
              <a:rPr spc="-5" dirty="0"/>
              <a:t> informatiku</a:t>
            </a:r>
            <a:r>
              <a:rPr spc="-10" dirty="0"/>
              <a:t> </a:t>
            </a:r>
            <a:r>
              <a:rPr dirty="0"/>
              <a:t>|</a:t>
            </a:r>
            <a:r>
              <a:rPr spc="-20" dirty="0"/>
              <a:t> </a:t>
            </a:r>
            <a:r>
              <a:rPr spc="-5" dirty="0"/>
              <a:t>2022 </a:t>
            </a:r>
            <a:r>
              <a:rPr dirty="0"/>
              <a:t>|</a:t>
            </a:r>
            <a:r>
              <a:rPr spc="-10" dirty="0"/>
              <a:t> </a:t>
            </a:r>
            <a:r>
              <a:rPr spc="-5" dirty="0"/>
              <a:t>KG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0" i="0">
                <a:solidFill>
                  <a:srgbClr val="20B1C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0B1C8"/>
                </a:solidFill>
                <a:latin typeface="Consolas"/>
                <a:cs typeface="Consolas"/>
              </a:defRPr>
            </a:lvl1pPr>
          </a:lstStyle>
          <a:p>
            <a:pPr marL="12700">
              <a:lnSpc>
                <a:spcPts val="855"/>
              </a:lnSpc>
            </a:pPr>
            <a:r>
              <a:rPr spc="-5" dirty="0"/>
              <a:t>Institut</a:t>
            </a:r>
            <a:r>
              <a:rPr spc="-10" dirty="0"/>
              <a:t> </a:t>
            </a:r>
            <a:r>
              <a:rPr spc="-5" dirty="0"/>
              <a:t>za</a:t>
            </a:r>
            <a:r>
              <a:rPr spc="-10" dirty="0"/>
              <a:t> </a:t>
            </a:r>
            <a:r>
              <a:rPr spc="-5" dirty="0"/>
              <a:t>matematiku</a:t>
            </a:r>
            <a:r>
              <a:rPr spc="-10" dirty="0"/>
              <a:t> </a:t>
            </a:r>
            <a:r>
              <a:rPr dirty="0"/>
              <a:t>i</a:t>
            </a:r>
            <a:r>
              <a:rPr spc="-5" dirty="0"/>
              <a:t> informatiku</a:t>
            </a:r>
            <a:r>
              <a:rPr spc="-10" dirty="0"/>
              <a:t> </a:t>
            </a:r>
            <a:r>
              <a:rPr dirty="0"/>
              <a:t>|</a:t>
            </a:r>
            <a:r>
              <a:rPr spc="-20" dirty="0"/>
              <a:t> </a:t>
            </a:r>
            <a:r>
              <a:rPr spc="-5" dirty="0"/>
              <a:t>2022 </a:t>
            </a:r>
            <a:r>
              <a:rPr dirty="0"/>
              <a:t>|</a:t>
            </a:r>
            <a:r>
              <a:rPr spc="-10" dirty="0"/>
              <a:t> </a:t>
            </a:r>
            <a:r>
              <a:rPr spc="-5" dirty="0"/>
              <a:t>KG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0" i="0">
                <a:solidFill>
                  <a:srgbClr val="20B1C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0B1C8"/>
                </a:solidFill>
                <a:latin typeface="Consolas"/>
                <a:cs typeface="Consolas"/>
              </a:defRPr>
            </a:lvl1pPr>
          </a:lstStyle>
          <a:p>
            <a:pPr marL="12700">
              <a:lnSpc>
                <a:spcPts val="855"/>
              </a:lnSpc>
            </a:pPr>
            <a:r>
              <a:rPr spc="-5" dirty="0"/>
              <a:t>Institut</a:t>
            </a:r>
            <a:r>
              <a:rPr spc="-10" dirty="0"/>
              <a:t> </a:t>
            </a:r>
            <a:r>
              <a:rPr spc="-5" dirty="0"/>
              <a:t>za</a:t>
            </a:r>
            <a:r>
              <a:rPr spc="-10" dirty="0"/>
              <a:t> </a:t>
            </a:r>
            <a:r>
              <a:rPr spc="-5" dirty="0"/>
              <a:t>matematiku</a:t>
            </a:r>
            <a:r>
              <a:rPr spc="-10" dirty="0"/>
              <a:t> </a:t>
            </a:r>
            <a:r>
              <a:rPr dirty="0"/>
              <a:t>i</a:t>
            </a:r>
            <a:r>
              <a:rPr spc="-5" dirty="0"/>
              <a:t> informatiku</a:t>
            </a:r>
            <a:r>
              <a:rPr spc="-10" dirty="0"/>
              <a:t> </a:t>
            </a:r>
            <a:r>
              <a:rPr dirty="0"/>
              <a:t>|</a:t>
            </a:r>
            <a:r>
              <a:rPr spc="-20" dirty="0"/>
              <a:t> </a:t>
            </a:r>
            <a:r>
              <a:rPr spc="-5" dirty="0"/>
              <a:t>2022 </a:t>
            </a:r>
            <a:r>
              <a:rPr dirty="0"/>
              <a:t>|</a:t>
            </a:r>
            <a:r>
              <a:rPr spc="-10" dirty="0"/>
              <a:t> </a:t>
            </a:r>
            <a:r>
              <a:rPr spc="-5" dirty="0"/>
              <a:t>KG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02394" y="3609713"/>
            <a:ext cx="365125" cy="427990"/>
          </a:xfrm>
          <a:custGeom>
            <a:avLst/>
            <a:gdLst/>
            <a:ahLst/>
            <a:cxnLst/>
            <a:rect l="l" t="t" r="r" b="b"/>
            <a:pathLst>
              <a:path w="365125" h="427989">
                <a:moveTo>
                  <a:pt x="246140" y="0"/>
                </a:moveTo>
                <a:lnTo>
                  <a:pt x="211054" y="18733"/>
                </a:lnTo>
                <a:lnTo>
                  <a:pt x="207837" y="33966"/>
                </a:lnTo>
                <a:lnTo>
                  <a:pt x="208467" y="222076"/>
                </a:lnTo>
                <a:lnTo>
                  <a:pt x="204862" y="228989"/>
                </a:lnTo>
                <a:lnTo>
                  <a:pt x="178615" y="259151"/>
                </a:lnTo>
                <a:lnTo>
                  <a:pt x="142358" y="271591"/>
                </a:lnTo>
                <a:lnTo>
                  <a:pt x="137905" y="271709"/>
                </a:lnTo>
                <a:lnTo>
                  <a:pt x="132343" y="271532"/>
                </a:lnTo>
                <a:lnTo>
                  <a:pt x="95215" y="255907"/>
                </a:lnTo>
                <a:lnTo>
                  <a:pt x="76513" y="217602"/>
                </a:lnTo>
                <a:lnTo>
                  <a:pt x="73178" y="174398"/>
                </a:lnTo>
                <a:lnTo>
                  <a:pt x="73178" y="69267"/>
                </a:lnTo>
                <a:lnTo>
                  <a:pt x="67796" y="71795"/>
                </a:lnTo>
                <a:lnTo>
                  <a:pt x="36979" y="77773"/>
                </a:lnTo>
                <a:lnTo>
                  <a:pt x="32921" y="77680"/>
                </a:lnTo>
                <a:lnTo>
                  <a:pt x="0" y="68821"/>
                </a:lnTo>
                <a:lnTo>
                  <a:pt x="30" y="391709"/>
                </a:lnTo>
                <a:lnTo>
                  <a:pt x="21105" y="424488"/>
                </a:lnTo>
                <a:lnTo>
                  <a:pt x="37428" y="427823"/>
                </a:lnTo>
                <a:lnTo>
                  <a:pt x="41637" y="427522"/>
                </a:lnTo>
                <a:lnTo>
                  <a:pt x="72484" y="401564"/>
                </a:lnTo>
                <a:lnTo>
                  <a:pt x="73178" y="393872"/>
                </a:lnTo>
                <a:lnTo>
                  <a:pt x="73178" y="284781"/>
                </a:lnTo>
                <a:lnTo>
                  <a:pt x="79580" y="287064"/>
                </a:lnTo>
                <a:lnTo>
                  <a:pt x="129637" y="294967"/>
                </a:lnTo>
                <a:lnTo>
                  <a:pt x="140341" y="295236"/>
                </a:lnTo>
                <a:lnTo>
                  <a:pt x="147197" y="295144"/>
                </a:lnTo>
                <a:lnTo>
                  <a:pt x="188777" y="284119"/>
                </a:lnTo>
                <a:lnTo>
                  <a:pt x="219742" y="258279"/>
                </a:lnTo>
                <a:lnTo>
                  <a:pt x="221548" y="256025"/>
                </a:lnTo>
                <a:lnTo>
                  <a:pt x="224224" y="259513"/>
                </a:lnTo>
                <a:lnTo>
                  <a:pt x="256483" y="283820"/>
                </a:lnTo>
                <a:lnTo>
                  <a:pt x="298029" y="294756"/>
                </a:lnTo>
                <a:lnTo>
                  <a:pt x="311321" y="295207"/>
                </a:lnTo>
                <a:lnTo>
                  <a:pt x="316580" y="294786"/>
                </a:lnTo>
                <a:lnTo>
                  <a:pt x="351095" y="271743"/>
                </a:lnTo>
                <a:lnTo>
                  <a:pt x="364143" y="230518"/>
                </a:lnTo>
                <a:lnTo>
                  <a:pt x="365075" y="208377"/>
                </a:lnTo>
                <a:lnTo>
                  <a:pt x="364807" y="201885"/>
                </a:lnTo>
                <a:lnTo>
                  <a:pt x="354884" y="184192"/>
                </a:lnTo>
                <a:lnTo>
                  <a:pt x="338980" y="184221"/>
                </a:lnTo>
                <a:lnTo>
                  <a:pt x="332246" y="217451"/>
                </a:lnTo>
                <a:lnTo>
                  <a:pt x="331825" y="226672"/>
                </a:lnTo>
                <a:lnTo>
                  <a:pt x="321273" y="263899"/>
                </a:lnTo>
                <a:lnTo>
                  <a:pt x="303864" y="271709"/>
                </a:lnTo>
                <a:lnTo>
                  <a:pt x="301848" y="271503"/>
                </a:lnTo>
                <a:lnTo>
                  <a:pt x="281915" y="236500"/>
                </a:lnTo>
                <a:lnTo>
                  <a:pt x="280986" y="35470"/>
                </a:lnTo>
                <a:lnTo>
                  <a:pt x="280865" y="33128"/>
                </a:lnTo>
                <a:lnTo>
                  <a:pt x="256781" y="1979"/>
                </a:lnTo>
                <a:lnTo>
                  <a:pt x="247825" y="126"/>
                </a:lnTo>
                <a:lnTo>
                  <a:pt x="246140" y="0"/>
                </a:lnTo>
                <a:close/>
              </a:path>
            </a:pathLst>
          </a:custGeom>
          <a:solidFill>
            <a:srgbClr val="135A9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6550" y="3556803"/>
            <a:ext cx="105829" cy="10577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219200" y="3733800"/>
            <a:ext cx="7924800" cy="73660"/>
          </a:xfrm>
          <a:custGeom>
            <a:avLst/>
            <a:gdLst/>
            <a:ahLst/>
            <a:cxnLst/>
            <a:rect l="l" t="t" r="r" b="b"/>
            <a:pathLst>
              <a:path w="7924800" h="73660">
                <a:moveTo>
                  <a:pt x="7924800" y="0"/>
                </a:moveTo>
                <a:lnTo>
                  <a:pt x="0" y="0"/>
                </a:lnTo>
                <a:lnTo>
                  <a:pt x="0" y="73151"/>
                </a:lnTo>
                <a:lnTo>
                  <a:pt x="7924800" y="73151"/>
                </a:lnTo>
                <a:lnTo>
                  <a:pt x="792480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3733800"/>
            <a:ext cx="533400" cy="73660"/>
          </a:xfrm>
          <a:custGeom>
            <a:avLst/>
            <a:gdLst/>
            <a:ahLst/>
            <a:cxnLst/>
            <a:rect l="l" t="t" r="r" b="b"/>
            <a:pathLst>
              <a:path w="533400" h="73660">
                <a:moveTo>
                  <a:pt x="533400" y="0"/>
                </a:moveTo>
                <a:lnTo>
                  <a:pt x="0" y="0"/>
                </a:lnTo>
                <a:lnTo>
                  <a:pt x="0" y="73151"/>
                </a:lnTo>
                <a:lnTo>
                  <a:pt x="533400" y="73151"/>
                </a:lnTo>
                <a:lnTo>
                  <a:pt x="53340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0B1C8"/>
                </a:solidFill>
                <a:latin typeface="Consolas"/>
                <a:cs typeface="Consolas"/>
              </a:defRPr>
            </a:lvl1pPr>
          </a:lstStyle>
          <a:p>
            <a:pPr marL="12700">
              <a:lnSpc>
                <a:spcPts val="855"/>
              </a:lnSpc>
            </a:pPr>
            <a:r>
              <a:rPr spc="-5" dirty="0"/>
              <a:t>Institut</a:t>
            </a:r>
            <a:r>
              <a:rPr spc="-10" dirty="0"/>
              <a:t> </a:t>
            </a:r>
            <a:r>
              <a:rPr spc="-5" dirty="0"/>
              <a:t>za</a:t>
            </a:r>
            <a:r>
              <a:rPr spc="-10" dirty="0"/>
              <a:t> </a:t>
            </a:r>
            <a:r>
              <a:rPr spc="-5" dirty="0"/>
              <a:t>matematiku</a:t>
            </a:r>
            <a:r>
              <a:rPr spc="-10" dirty="0"/>
              <a:t> </a:t>
            </a:r>
            <a:r>
              <a:rPr dirty="0"/>
              <a:t>i</a:t>
            </a:r>
            <a:r>
              <a:rPr spc="-5" dirty="0"/>
              <a:t> informatiku</a:t>
            </a:r>
            <a:r>
              <a:rPr spc="-10" dirty="0"/>
              <a:t> </a:t>
            </a:r>
            <a:r>
              <a:rPr dirty="0"/>
              <a:t>|</a:t>
            </a:r>
            <a:r>
              <a:rPr spc="-20" dirty="0"/>
              <a:t> </a:t>
            </a:r>
            <a:r>
              <a:rPr spc="-5" dirty="0"/>
              <a:t>2022 </a:t>
            </a:r>
            <a:r>
              <a:rPr dirty="0"/>
              <a:t>|</a:t>
            </a:r>
            <a:r>
              <a:rPr spc="-10" dirty="0"/>
              <a:t> </a:t>
            </a:r>
            <a:r>
              <a:rPr spc="-5" dirty="0"/>
              <a:t>KG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02394" y="485514"/>
            <a:ext cx="365125" cy="427990"/>
          </a:xfrm>
          <a:custGeom>
            <a:avLst/>
            <a:gdLst/>
            <a:ahLst/>
            <a:cxnLst/>
            <a:rect l="l" t="t" r="r" b="b"/>
            <a:pathLst>
              <a:path w="365125" h="427990">
                <a:moveTo>
                  <a:pt x="246140" y="0"/>
                </a:moveTo>
                <a:lnTo>
                  <a:pt x="211054" y="18733"/>
                </a:lnTo>
                <a:lnTo>
                  <a:pt x="207837" y="33966"/>
                </a:lnTo>
                <a:lnTo>
                  <a:pt x="208467" y="222076"/>
                </a:lnTo>
                <a:lnTo>
                  <a:pt x="204862" y="228989"/>
                </a:lnTo>
                <a:lnTo>
                  <a:pt x="178615" y="259151"/>
                </a:lnTo>
                <a:lnTo>
                  <a:pt x="142358" y="271591"/>
                </a:lnTo>
                <a:lnTo>
                  <a:pt x="137905" y="271709"/>
                </a:lnTo>
                <a:lnTo>
                  <a:pt x="132343" y="271532"/>
                </a:lnTo>
                <a:lnTo>
                  <a:pt x="95215" y="255907"/>
                </a:lnTo>
                <a:lnTo>
                  <a:pt x="76513" y="217602"/>
                </a:lnTo>
                <a:lnTo>
                  <a:pt x="73178" y="174397"/>
                </a:lnTo>
                <a:lnTo>
                  <a:pt x="73178" y="69267"/>
                </a:lnTo>
                <a:lnTo>
                  <a:pt x="67796" y="71795"/>
                </a:lnTo>
                <a:lnTo>
                  <a:pt x="36979" y="77772"/>
                </a:lnTo>
                <a:lnTo>
                  <a:pt x="32921" y="77680"/>
                </a:lnTo>
                <a:lnTo>
                  <a:pt x="0" y="68821"/>
                </a:lnTo>
                <a:lnTo>
                  <a:pt x="30" y="391709"/>
                </a:lnTo>
                <a:lnTo>
                  <a:pt x="21105" y="424488"/>
                </a:lnTo>
                <a:lnTo>
                  <a:pt x="37428" y="427823"/>
                </a:lnTo>
                <a:lnTo>
                  <a:pt x="41637" y="427522"/>
                </a:lnTo>
                <a:lnTo>
                  <a:pt x="72484" y="401564"/>
                </a:lnTo>
                <a:lnTo>
                  <a:pt x="73178" y="393872"/>
                </a:lnTo>
                <a:lnTo>
                  <a:pt x="73178" y="284780"/>
                </a:lnTo>
                <a:lnTo>
                  <a:pt x="79580" y="287064"/>
                </a:lnTo>
                <a:lnTo>
                  <a:pt x="129637" y="294967"/>
                </a:lnTo>
                <a:lnTo>
                  <a:pt x="140341" y="295236"/>
                </a:lnTo>
                <a:lnTo>
                  <a:pt x="147197" y="295144"/>
                </a:lnTo>
                <a:lnTo>
                  <a:pt x="188777" y="284119"/>
                </a:lnTo>
                <a:lnTo>
                  <a:pt x="219742" y="258279"/>
                </a:lnTo>
                <a:lnTo>
                  <a:pt x="221548" y="256025"/>
                </a:lnTo>
                <a:lnTo>
                  <a:pt x="224224" y="259513"/>
                </a:lnTo>
                <a:lnTo>
                  <a:pt x="256483" y="283820"/>
                </a:lnTo>
                <a:lnTo>
                  <a:pt x="298029" y="294756"/>
                </a:lnTo>
                <a:lnTo>
                  <a:pt x="311321" y="295207"/>
                </a:lnTo>
                <a:lnTo>
                  <a:pt x="316580" y="294786"/>
                </a:lnTo>
                <a:lnTo>
                  <a:pt x="351095" y="271743"/>
                </a:lnTo>
                <a:lnTo>
                  <a:pt x="364143" y="230518"/>
                </a:lnTo>
                <a:lnTo>
                  <a:pt x="365075" y="208377"/>
                </a:lnTo>
                <a:lnTo>
                  <a:pt x="364807" y="201885"/>
                </a:lnTo>
                <a:lnTo>
                  <a:pt x="354884" y="184192"/>
                </a:lnTo>
                <a:lnTo>
                  <a:pt x="338980" y="184222"/>
                </a:lnTo>
                <a:lnTo>
                  <a:pt x="332246" y="217451"/>
                </a:lnTo>
                <a:lnTo>
                  <a:pt x="331825" y="226672"/>
                </a:lnTo>
                <a:lnTo>
                  <a:pt x="321273" y="263899"/>
                </a:lnTo>
                <a:lnTo>
                  <a:pt x="303864" y="271709"/>
                </a:lnTo>
                <a:lnTo>
                  <a:pt x="301848" y="271503"/>
                </a:lnTo>
                <a:lnTo>
                  <a:pt x="281915" y="236500"/>
                </a:lnTo>
                <a:lnTo>
                  <a:pt x="280986" y="35470"/>
                </a:lnTo>
                <a:lnTo>
                  <a:pt x="280865" y="33128"/>
                </a:lnTo>
                <a:lnTo>
                  <a:pt x="256781" y="1979"/>
                </a:lnTo>
                <a:lnTo>
                  <a:pt x="247825" y="126"/>
                </a:lnTo>
                <a:lnTo>
                  <a:pt x="246140" y="0"/>
                </a:lnTo>
                <a:close/>
              </a:path>
            </a:pathLst>
          </a:custGeom>
          <a:solidFill>
            <a:srgbClr val="135A9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86550" y="432603"/>
            <a:ext cx="105829" cy="10577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219200" y="609600"/>
            <a:ext cx="7924800" cy="73660"/>
          </a:xfrm>
          <a:custGeom>
            <a:avLst/>
            <a:gdLst/>
            <a:ahLst/>
            <a:cxnLst/>
            <a:rect l="l" t="t" r="r" b="b"/>
            <a:pathLst>
              <a:path w="7924800" h="73659">
                <a:moveTo>
                  <a:pt x="7924800" y="0"/>
                </a:moveTo>
                <a:lnTo>
                  <a:pt x="0" y="0"/>
                </a:lnTo>
                <a:lnTo>
                  <a:pt x="0" y="73151"/>
                </a:lnTo>
                <a:lnTo>
                  <a:pt x="7924800" y="73151"/>
                </a:lnTo>
                <a:lnTo>
                  <a:pt x="792480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09600"/>
            <a:ext cx="533400" cy="73660"/>
          </a:xfrm>
          <a:custGeom>
            <a:avLst/>
            <a:gdLst/>
            <a:ahLst/>
            <a:cxnLst/>
            <a:rect l="l" t="t" r="r" b="b"/>
            <a:pathLst>
              <a:path w="533400" h="73659">
                <a:moveTo>
                  <a:pt x="533400" y="0"/>
                </a:moveTo>
                <a:lnTo>
                  <a:pt x="0" y="0"/>
                </a:lnTo>
                <a:lnTo>
                  <a:pt x="0" y="73151"/>
                </a:lnTo>
                <a:lnTo>
                  <a:pt x="533400" y="73151"/>
                </a:lnTo>
                <a:lnTo>
                  <a:pt x="53340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6560819"/>
            <a:ext cx="5029200" cy="68580"/>
          </a:xfrm>
          <a:custGeom>
            <a:avLst/>
            <a:gdLst/>
            <a:ahLst/>
            <a:cxnLst/>
            <a:rect l="l" t="t" r="r" b="b"/>
            <a:pathLst>
              <a:path w="5029200" h="68579">
                <a:moveTo>
                  <a:pt x="5029200" y="0"/>
                </a:moveTo>
                <a:lnTo>
                  <a:pt x="0" y="0"/>
                </a:lnTo>
                <a:lnTo>
                  <a:pt x="0" y="68579"/>
                </a:lnTo>
                <a:lnTo>
                  <a:pt x="5029200" y="68579"/>
                </a:lnTo>
                <a:lnTo>
                  <a:pt x="502920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610600" y="6557771"/>
            <a:ext cx="533400" cy="55244"/>
          </a:xfrm>
          <a:custGeom>
            <a:avLst/>
            <a:gdLst/>
            <a:ahLst/>
            <a:cxnLst/>
            <a:rect l="l" t="t" r="r" b="b"/>
            <a:pathLst>
              <a:path w="533400" h="55245">
                <a:moveTo>
                  <a:pt x="533400" y="0"/>
                </a:moveTo>
                <a:lnTo>
                  <a:pt x="0" y="0"/>
                </a:lnTo>
                <a:lnTo>
                  <a:pt x="0" y="54863"/>
                </a:lnTo>
                <a:lnTo>
                  <a:pt x="533400" y="54863"/>
                </a:lnTo>
                <a:lnTo>
                  <a:pt x="53340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994" y="-69393"/>
            <a:ext cx="8986011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0" i="0">
                <a:solidFill>
                  <a:srgbClr val="20B1C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2250" y="1532889"/>
            <a:ext cx="4210050" cy="2608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473700" y="6531723"/>
            <a:ext cx="2694304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0B1C8"/>
                </a:solidFill>
                <a:latin typeface="Consolas"/>
                <a:cs typeface="Consolas"/>
              </a:defRPr>
            </a:lvl1pPr>
          </a:lstStyle>
          <a:p>
            <a:pPr marL="12700">
              <a:lnSpc>
                <a:spcPts val="855"/>
              </a:lnSpc>
            </a:pPr>
            <a:r>
              <a:rPr spc="-5" dirty="0"/>
              <a:t>Institut</a:t>
            </a:r>
            <a:r>
              <a:rPr spc="-10" dirty="0"/>
              <a:t> </a:t>
            </a:r>
            <a:r>
              <a:rPr spc="-5" dirty="0"/>
              <a:t>za</a:t>
            </a:r>
            <a:r>
              <a:rPr spc="-10" dirty="0"/>
              <a:t> </a:t>
            </a:r>
            <a:r>
              <a:rPr spc="-5" dirty="0"/>
              <a:t>matematiku</a:t>
            </a:r>
            <a:r>
              <a:rPr spc="-10" dirty="0"/>
              <a:t> </a:t>
            </a:r>
            <a:r>
              <a:rPr dirty="0"/>
              <a:t>i</a:t>
            </a:r>
            <a:r>
              <a:rPr spc="-5" dirty="0"/>
              <a:t> informatiku</a:t>
            </a:r>
            <a:r>
              <a:rPr spc="-10" dirty="0"/>
              <a:t> </a:t>
            </a:r>
            <a:r>
              <a:rPr dirty="0"/>
              <a:t>|</a:t>
            </a:r>
            <a:r>
              <a:rPr spc="-20" dirty="0"/>
              <a:t> </a:t>
            </a:r>
            <a:r>
              <a:rPr spc="-5" dirty="0"/>
              <a:t>2022 </a:t>
            </a:r>
            <a:r>
              <a:rPr dirty="0"/>
              <a:t>|</a:t>
            </a:r>
            <a:r>
              <a:rPr spc="-10" dirty="0"/>
              <a:t> </a:t>
            </a:r>
            <a:r>
              <a:rPr spc="-5" dirty="0"/>
              <a:t>KG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i.pmf.kg.ac.rs/" TargetMode="External"/><Relationship Id="rId2" Type="http://schemas.openxmlformats.org/officeDocument/2006/relationships/hyperlink" Target="mailto:branka.jovanovic@pmf.kg.ac.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67554" y="3254121"/>
            <a:ext cx="449707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solidFill>
                  <a:srgbClr val="20B1C8"/>
                </a:solidFill>
                <a:latin typeface="Calibri"/>
                <a:cs typeface="Calibri"/>
              </a:rPr>
              <a:t>OSNOVI</a:t>
            </a:r>
            <a:r>
              <a:rPr sz="3200" b="1" spc="-80" dirty="0">
                <a:solidFill>
                  <a:srgbClr val="20B1C8"/>
                </a:solidFill>
                <a:latin typeface="Calibri"/>
                <a:cs typeface="Calibri"/>
              </a:rPr>
              <a:t> </a:t>
            </a:r>
            <a:r>
              <a:rPr sz="3200" b="1" spc="-15" dirty="0">
                <a:solidFill>
                  <a:srgbClr val="20B1C8"/>
                </a:solidFill>
                <a:latin typeface="Calibri"/>
                <a:cs typeface="Calibri"/>
              </a:rPr>
              <a:t>PROGRAMIRANJA</a:t>
            </a:r>
            <a:endParaRPr sz="32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3200" b="1" spc="-5" dirty="0">
                <a:solidFill>
                  <a:srgbClr val="20B1C8"/>
                </a:solidFill>
                <a:latin typeface="Calibri"/>
                <a:cs typeface="Calibri"/>
              </a:rPr>
              <a:t>PLAN</a:t>
            </a:r>
            <a:r>
              <a:rPr sz="3200" b="1" spc="-95" dirty="0">
                <a:solidFill>
                  <a:srgbClr val="20B1C8"/>
                </a:solidFill>
                <a:latin typeface="Calibri"/>
                <a:cs typeface="Calibri"/>
              </a:rPr>
              <a:t> </a:t>
            </a:r>
            <a:r>
              <a:rPr sz="3200" b="1" spc="-20" dirty="0">
                <a:solidFill>
                  <a:srgbClr val="20B1C8"/>
                </a:solidFill>
                <a:latin typeface="Calibri"/>
                <a:cs typeface="Calibri"/>
              </a:rPr>
              <a:t>RADA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6106159"/>
            <a:ext cx="714375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spc="-5" dirty="0">
                <a:solidFill>
                  <a:srgbClr val="888888"/>
                </a:solidFill>
                <a:latin typeface="Calibri"/>
                <a:cs typeface="Calibri"/>
              </a:rPr>
              <a:t>Branka </a:t>
            </a:r>
            <a:r>
              <a:rPr lang="en-US" sz="2000" spc="-5" dirty="0" err="1">
                <a:solidFill>
                  <a:srgbClr val="888888"/>
                </a:solidFill>
                <a:latin typeface="Calibri"/>
                <a:cs typeface="Calibri"/>
              </a:rPr>
              <a:t>Andrijevi</a:t>
            </a:r>
            <a:r>
              <a:rPr lang="sr-Latn-RS" sz="2000" spc="-5" dirty="0">
                <a:solidFill>
                  <a:srgbClr val="888888"/>
                </a:solidFill>
                <a:latin typeface="Calibri"/>
                <a:cs typeface="Calibri"/>
              </a:rPr>
              <a:t>ć, </a:t>
            </a:r>
            <a:r>
              <a:rPr lang="en-US" sz="2000" b="1" i="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</a:rPr>
              <a:t> </a:t>
            </a:r>
            <a:r>
              <a:rPr lang="en-US" sz="2000" i="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</a:rPr>
              <a:t>Marija </a:t>
            </a:r>
            <a:r>
              <a:rPr lang="en-US" sz="2000" i="0" dirty="0" err="1">
                <a:solidFill>
                  <a:schemeClr val="bg1">
                    <a:lumMod val="50000"/>
                  </a:schemeClr>
                </a:solidFill>
                <a:effectLst/>
                <a:latin typeface="+mj-lt"/>
              </a:rPr>
              <a:t>Obrenović</a:t>
            </a:r>
            <a:r>
              <a:rPr lang="en-US" sz="2000" i="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</a:rPr>
              <a:t>, Marija </a:t>
            </a:r>
            <a:r>
              <a:rPr lang="en-US" sz="2000" i="0" dirty="0" err="1">
                <a:solidFill>
                  <a:schemeClr val="bg1">
                    <a:lumMod val="50000"/>
                  </a:schemeClr>
                </a:solidFill>
                <a:effectLst/>
                <a:latin typeface="+mj-lt"/>
              </a:rPr>
              <a:t>Jolović</a:t>
            </a:r>
            <a:r>
              <a:rPr lang="en-US" sz="2000" i="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</a:rPr>
              <a:t>, Stefan </a:t>
            </a:r>
            <a:r>
              <a:rPr lang="en-US" sz="2000" i="0" dirty="0" err="1">
                <a:solidFill>
                  <a:schemeClr val="bg1">
                    <a:lumMod val="50000"/>
                  </a:schemeClr>
                </a:solidFill>
                <a:effectLst/>
                <a:latin typeface="+mj-lt"/>
              </a:rPr>
              <a:t>Stanišić</a:t>
            </a:r>
            <a:r>
              <a:rPr lang="sr-Latn-RS" sz="2000" spc="-5" dirty="0">
                <a:solidFill>
                  <a:schemeClr val="bg1">
                    <a:lumMod val="50000"/>
                  </a:schemeClr>
                </a:solidFill>
                <a:latin typeface="+mj-lt"/>
                <a:cs typeface="Calibri"/>
              </a:rPr>
              <a:t> </a:t>
            </a:r>
            <a:r>
              <a:rPr lang="en-US" sz="2000" spc="-5" dirty="0">
                <a:solidFill>
                  <a:schemeClr val="bg1">
                    <a:lumMod val="50000"/>
                  </a:schemeClr>
                </a:solidFill>
                <a:latin typeface="+mj-lt"/>
                <a:cs typeface="Calibri"/>
              </a:rPr>
              <a:t> </a:t>
            </a:r>
            <a:endParaRPr sz="2000" dirty="0">
              <a:solidFill>
                <a:schemeClr val="bg1">
                  <a:lumMod val="50000"/>
                </a:schemeClr>
              </a:solidFill>
              <a:latin typeface="+mj-lt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32175" y="58927"/>
            <a:ext cx="20516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20B1C8"/>
                </a:solidFill>
                <a:latin typeface="Calibri"/>
                <a:cs typeface="Calibri"/>
              </a:rPr>
              <a:t>Kragujevac,</a:t>
            </a:r>
            <a:r>
              <a:rPr sz="1400" spc="-25" dirty="0">
                <a:solidFill>
                  <a:srgbClr val="20B1C8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0B1C8"/>
                </a:solidFill>
                <a:latin typeface="Calibri"/>
                <a:cs typeface="Calibri"/>
              </a:rPr>
              <a:t>školska</a:t>
            </a:r>
            <a:r>
              <a:rPr sz="1400" spc="-30" dirty="0">
                <a:solidFill>
                  <a:srgbClr val="20B1C8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20B1C8"/>
                </a:solidFill>
                <a:latin typeface="Calibri"/>
                <a:cs typeface="Calibri"/>
              </a:rPr>
              <a:t>2022/23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3643" y="1456931"/>
            <a:ext cx="7143754" cy="11487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90769" y="37287"/>
            <a:ext cx="352297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/>
              <a:t>N</a:t>
            </a:r>
            <a:r>
              <a:rPr spc="-10" dirty="0"/>
              <a:t>AČIN</a:t>
            </a:r>
            <a:r>
              <a:rPr spc="130" dirty="0"/>
              <a:t> </a:t>
            </a:r>
            <a:r>
              <a:rPr spc="-5" dirty="0"/>
              <a:t>POLAGANJA</a:t>
            </a:r>
            <a:r>
              <a:rPr spc="145" dirty="0"/>
              <a:t> </a:t>
            </a:r>
            <a:r>
              <a:rPr spc="-30" dirty="0"/>
              <a:t>ISPITA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55"/>
              </a:lnSpc>
            </a:pPr>
            <a:r>
              <a:rPr spc="-5" dirty="0"/>
              <a:t>Institut</a:t>
            </a:r>
            <a:r>
              <a:rPr spc="-10" dirty="0"/>
              <a:t> </a:t>
            </a:r>
            <a:r>
              <a:rPr spc="-5" dirty="0"/>
              <a:t>za</a:t>
            </a:r>
            <a:r>
              <a:rPr spc="-10" dirty="0"/>
              <a:t> </a:t>
            </a:r>
            <a:r>
              <a:rPr spc="-5" dirty="0"/>
              <a:t>matematiku</a:t>
            </a:r>
            <a:r>
              <a:rPr spc="-10" dirty="0"/>
              <a:t> </a:t>
            </a:r>
            <a:r>
              <a:rPr dirty="0"/>
              <a:t>i</a:t>
            </a:r>
            <a:r>
              <a:rPr spc="-5" dirty="0"/>
              <a:t> informatiku</a:t>
            </a:r>
            <a:r>
              <a:rPr spc="-10" dirty="0"/>
              <a:t> </a:t>
            </a:r>
            <a:r>
              <a:rPr dirty="0"/>
              <a:t>|</a:t>
            </a:r>
            <a:r>
              <a:rPr spc="-20" dirty="0"/>
              <a:t> </a:t>
            </a:r>
            <a:r>
              <a:rPr spc="-5" dirty="0"/>
              <a:t>2022 </a:t>
            </a:r>
            <a:r>
              <a:rPr dirty="0"/>
              <a:t>|</a:t>
            </a:r>
            <a:r>
              <a:rPr spc="-10" dirty="0"/>
              <a:t> </a:t>
            </a:r>
            <a:r>
              <a:rPr spc="-5" dirty="0"/>
              <a:t>KG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551322"/>
              </p:ext>
            </p:extLst>
          </p:nvPr>
        </p:nvGraphicFramePr>
        <p:xfrm>
          <a:off x="831850" y="1365250"/>
          <a:ext cx="7353299" cy="3612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7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5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830">
                <a:tc gridSpan="2">
                  <a:txBody>
                    <a:bodyPr/>
                    <a:lstStyle/>
                    <a:p>
                      <a:pPr marL="746125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Osnovi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programiranja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42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Maksimalan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26479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broj</a:t>
                      </a:r>
                      <a:r>
                        <a:rPr sz="1400" b="1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poena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Okvirni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termini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42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770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Prisustvo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predavanjima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po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rasporedu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88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1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Prisustvo</a:t>
                      </a:r>
                      <a:r>
                        <a:rPr sz="16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vežbama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po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rasporedu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600" spc="3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KOLOKVIJUM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18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II</a:t>
                      </a:r>
                      <a:r>
                        <a:rPr sz="16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KOLOKVIJUM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23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III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KOLOKVIJUM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25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8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POPRAVNI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KOLOKVIJUM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600" dirty="0">
                          <a:latin typeface="Calibri"/>
                          <a:cs typeface="Calibri"/>
                        </a:rPr>
                        <a:t>?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600" spc="-15" dirty="0">
                          <a:latin typeface="Calibri"/>
                          <a:cs typeface="Calibri"/>
                        </a:rPr>
                        <a:t>prema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rasporedu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72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1886">
                <a:tc gridSpan="2">
                  <a:txBody>
                    <a:bodyPr/>
                    <a:lstStyle/>
                    <a:p>
                      <a:pPr marL="829944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1600" spc="-25" dirty="0">
                          <a:latin typeface="Calibri"/>
                          <a:cs typeface="Calibri"/>
                        </a:rPr>
                        <a:t>ZAVRŠNI</a:t>
                      </a:r>
                      <a:r>
                        <a:rPr sz="16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DEO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ISPITA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727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1600" spc="-10" dirty="0">
                          <a:latin typeface="Calibri"/>
                          <a:cs typeface="Calibri"/>
                        </a:rPr>
                        <a:t>30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1727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ispitnih</a:t>
                      </a:r>
                      <a:r>
                        <a:rPr sz="16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5" dirty="0">
                          <a:latin typeface="Calibri"/>
                          <a:cs typeface="Calibri"/>
                        </a:rPr>
                        <a:t>rokova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1727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17244" y="6113779"/>
            <a:ext cx="61595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115863"/>
                </a:solidFill>
                <a:latin typeface="Calibri"/>
                <a:cs typeface="Calibri"/>
              </a:rPr>
              <a:t>36</a:t>
            </a:r>
            <a:r>
              <a:rPr sz="2000" spc="-20" dirty="0">
                <a:solidFill>
                  <a:srgbClr val="115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15863"/>
                </a:solidFill>
                <a:latin typeface="Calibri"/>
                <a:cs typeface="Calibri"/>
              </a:rPr>
              <a:t>poena sa</a:t>
            </a:r>
            <a:r>
              <a:rPr sz="2000" dirty="0">
                <a:solidFill>
                  <a:srgbClr val="115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15863"/>
                </a:solidFill>
                <a:latin typeface="Calibri"/>
                <a:cs typeface="Calibri"/>
              </a:rPr>
              <a:t>predispitnih</a:t>
            </a:r>
            <a:r>
              <a:rPr sz="2000" spc="10" dirty="0">
                <a:solidFill>
                  <a:srgbClr val="115863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115863"/>
                </a:solidFill>
                <a:latin typeface="Calibri"/>
                <a:cs typeface="Calibri"/>
              </a:rPr>
              <a:t>obaveza</a:t>
            </a:r>
            <a:r>
              <a:rPr sz="2000" spc="5" dirty="0">
                <a:solidFill>
                  <a:srgbClr val="115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15863"/>
                </a:solidFill>
                <a:latin typeface="Calibri"/>
                <a:cs typeface="Calibri"/>
              </a:rPr>
              <a:t>uslov</a:t>
            </a:r>
            <a:r>
              <a:rPr sz="2000" spc="5" dirty="0">
                <a:solidFill>
                  <a:srgbClr val="115863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115863"/>
                </a:solidFill>
                <a:latin typeface="Calibri"/>
                <a:cs typeface="Calibri"/>
              </a:rPr>
              <a:t>za</a:t>
            </a:r>
            <a:r>
              <a:rPr sz="2000" dirty="0">
                <a:solidFill>
                  <a:srgbClr val="115863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115863"/>
                </a:solidFill>
                <a:latin typeface="Calibri"/>
                <a:cs typeface="Calibri"/>
              </a:rPr>
              <a:t>završni</a:t>
            </a:r>
            <a:r>
              <a:rPr sz="2000" spc="10" dirty="0">
                <a:solidFill>
                  <a:srgbClr val="115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15863"/>
                </a:solidFill>
                <a:latin typeface="Calibri"/>
                <a:cs typeface="Calibri"/>
              </a:rPr>
              <a:t>deo</a:t>
            </a:r>
            <a:r>
              <a:rPr sz="2000" spc="-10" dirty="0">
                <a:solidFill>
                  <a:srgbClr val="115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15863"/>
                </a:solidFill>
                <a:latin typeface="Calibri"/>
                <a:cs typeface="Calibri"/>
              </a:rPr>
              <a:t>ispita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85507" y="6807"/>
            <a:ext cx="18529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/>
              <a:t>O</a:t>
            </a:r>
            <a:r>
              <a:rPr spc="-10" dirty="0"/>
              <a:t>CENJIVANJE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55"/>
              </a:lnSpc>
            </a:pPr>
            <a:r>
              <a:rPr spc="-5" dirty="0"/>
              <a:t>Institut</a:t>
            </a:r>
            <a:r>
              <a:rPr spc="-10" dirty="0"/>
              <a:t> </a:t>
            </a:r>
            <a:r>
              <a:rPr spc="-5" dirty="0"/>
              <a:t>za</a:t>
            </a:r>
            <a:r>
              <a:rPr spc="-10" dirty="0"/>
              <a:t> </a:t>
            </a:r>
            <a:r>
              <a:rPr spc="-5" dirty="0"/>
              <a:t>matematiku</a:t>
            </a:r>
            <a:r>
              <a:rPr spc="-10" dirty="0"/>
              <a:t> </a:t>
            </a:r>
            <a:r>
              <a:rPr dirty="0"/>
              <a:t>i</a:t>
            </a:r>
            <a:r>
              <a:rPr spc="-5" dirty="0"/>
              <a:t> informatiku</a:t>
            </a:r>
            <a:r>
              <a:rPr spc="-10" dirty="0"/>
              <a:t> </a:t>
            </a:r>
            <a:r>
              <a:rPr dirty="0"/>
              <a:t>|</a:t>
            </a:r>
            <a:r>
              <a:rPr spc="-20" dirty="0"/>
              <a:t> </a:t>
            </a:r>
            <a:r>
              <a:rPr spc="-5" dirty="0"/>
              <a:t>2022 </a:t>
            </a:r>
            <a:r>
              <a:rPr dirty="0"/>
              <a:t>|</a:t>
            </a:r>
            <a:r>
              <a:rPr spc="-10" dirty="0"/>
              <a:t> </a:t>
            </a:r>
            <a:r>
              <a:rPr spc="-5" dirty="0"/>
              <a:t>KG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74650" y="1126489"/>
          <a:ext cx="4267200" cy="11125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PREDISPITNE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OBAVEZE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70</a:t>
                      </a:r>
                      <a:r>
                        <a:rPr sz="18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poena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20" dirty="0">
                          <a:latin typeface="Calibri"/>
                          <a:cs typeface="Calibri"/>
                        </a:rPr>
                        <a:t>ZAVRŠNI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DEO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ISPITA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30</a:t>
                      </a:r>
                      <a:r>
                        <a:rPr sz="18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poena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UKUPNO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100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poena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898650" y="3041650"/>
          <a:ext cx="6096000" cy="25958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BROJ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POENA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OCENA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[0,</a:t>
                      </a:r>
                      <a:r>
                        <a:rPr sz="18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50]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[51,60]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[61,</a:t>
                      </a:r>
                      <a:r>
                        <a:rPr sz="18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70]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[71,80]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[81,</a:t>
                      </a:r>
                      <a:r>
                        <a:rPr sz="18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90]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[91,100]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30751" y="0"/>
            <a:ext cx="48355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V</a:t>
            </a:r>
            <a:r>
              <a:rPr spc="-5" dirty="0"/>
              <a:t>EŽBE</a:t>
            </a:r>
            <a:r>
              <a:rPr sz="3200" spc="-5" dirty="0"/>
              <a:t>-</a:t>
            </a:r>
            <a:r>
              <a:rPr spc="-5" dirty="0"/>
              <a:t>OKVIRNI</a:t>
            </a:r>
            <a:r>
              <a:rPr spc="135" dirty="0"/>
              <a:t> </a:t>
            </a:r>
            <a:r>
              <a:rPr dirty="0"/>
              <a:t>PLAN</a:t>
            </a:r>
            <a:r>
              <a:rPr spc="150" dirty="0"/>
              <a:t> </a:t>
            </a:r>
            <a:r>
              <a:rPr sz="3200" spc="-5" dirty="0"/>
              <a:t>202</a:t>
            </a:r>
            <a:r>
              <a:rPr lang="en-US" sz="3200" spc="-5" dirty="0"/>
              <a:t>3</a:t>
            </a:r>
            <a:r>
              <a:rPr sz="3200" spc="-5" dirty="0"/>
              <a:t>/202</a:t>
            </a:r>
            <a:r>
              <a:rPr lang="en-US" sz="3200" spc="-5" dirty="0"/>
              <a:t>4</a:t>
            </a:r>
            <a:endParaRPr sz="3200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55"/>
              </a:lnSpc>
            </a:pPr>
            <a:r>
              <a:rPr spc="-5" dirty="0"/>
              <a:t>Institut</a:t>
            </a:r>
            <a:r>
              <a:rPr spc="-10" dirty="0"/>
              <a:t> </a:t>
            </a:r>
            <a:r>
              <a:rPr spc="-5" dirty="0"/>
              <a:t>za</a:t>
            </a:r>
            <a:r>
              <a:rPr spc="-10" dirty="0"/>
              <a:t> </a:t>
            </a:r>
            <a:r>
              <a:rPr spc="-5" dirty="0"/>
              <a:t>matematiku</a:t>
            </a:r>
            <a:r>
              <a:rPr spc="-10" dirty="0"/>
              <a:t> </a:t>
            </a:r>
            <a:r>
              <a:rPr dirty="0"/>
              <a:t>i</a:t>
            </a:r>
            <a:r>
              <a:rPr spc="-5" dirty="0"/>
              <a:t> informatiku</a:t>
            </a:r>
            <a:r>
              <a:rPr spc="-10" dirty="0"/>
              <a:t> </a:t>
            </a:r>
            <a:r>
              <a:rPr dirty="0"/>
              <a:t>|</a:t>
            </a:r>
            <a:r>
              <a:rPr spc="-20" dirty="0"/>
              <a:t> </a:t>
            </a:r>
            <a:r>
              <a:rPr spc="-5" dirty="0"/>
              <a:t>2022 </a:t>
            </a:r>
            <a:r>
              <a:rPr dirty="0"/>
              <a:t>|</a:t>
            </a:r>
            <a:r>
              <a:rPr spc="-10" dirty="0"/>
              <a:t> </a:t>
            </a:r>
            <a:r>
              <a:rPr spc="-5" dirty="0"/>
              <a:t>KG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2250" y="1532889"/>
          <a:ext cx="4191000" cy="2595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TERMIN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TEMA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1.</a:t>
                      </a:r>
                      <a:r>
                        <a:rPr sz="1200" spc="-4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nedelja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895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50673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Uvod.</a:t>
                      </a:r>
                      <a:r>
                        <a:rPr sz="1200" spc="-40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Naredbe</a:t>
                      </a:r>
                      <a:r>
                        <a:rPr sz="1200" spc="-30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grananja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2.</a:t>
                      </a:r>
                      <a:r>
                        <a:rPr sz="1200" spc="-4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nedelja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3.</a:t>
                      </a:r>
                      <a:r>
                        <a:rPr sz="1200" spc="-4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nedelja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4.</a:t>
                      </a:r>
                      <a:r>
                        <a:rPr sz="1200" spc="-4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nedelja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200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Naredbe</a:t>
                      </a:r>
                      <a:r>
                        <a:rPr sz="1200" spc="-7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ponavljanja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13384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5.</a:t>
                      </a:r>
                      <a:r>
                        <a:rPr sz="1200" spc="-4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nedelja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200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Naredbe</a:t>
                      </a:r>
                      <a:r>
                        <a:rPr sz="1200" spc="-7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ponavljanja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3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200" spc="-40" dirty="0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KOLOKVIJUM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90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65650" y="1553972"/>
          <a:ext cx="4343400" cy="3621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728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TERMIN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TEMA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E6E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061">
                <a:tc>
                  <a:txBody>
                    <a:bodyPr/>
                    <a:lstStyle/>
                    <a:p>
                      <a:pPr marL="41402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6.</a:t>
                      </a:r>
                      <a:r>
                        <a:rPr sz="1200" spc="-4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nedelja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EAF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86995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Nizovi</a:t>
                      </a:r>
                      <a:r>
                        <a:rPr sz="1200" spc="-40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r>
                        <a:rPr sz="1200" spc="-3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matrice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061">
                <a:tc>
                  <a:txBody>
                    <a:bodyPr/>
                    <a:lstStyle/>
                    <a:p>
                      <a:pPr marL="41402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7.</a:t>
                      </a:r>
                      <a:r>
                        <a:rPr sz="1200" spc="-4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nedelja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EA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061">
                <a:tc>
                  <a:txBody>
                    <a:bodyPr/>
                    <a:lstStyle/>
                    <a:p>
                      <a:pPr marL="41402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8.</a:t>
                      </a:r>
                      <a:r>
                        <a:rPr sz="1200" spc="-4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nedelja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EA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061">
                <a:tc>
                  <a:txBody>
                    <a:bodyPr/>
                    <a:lstStyle/>
                    <a:p>
                      <a:pPr marL="41402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9.</a:t>
                      </a:r>
                      <a:r>
                        <a:rPr sz="1200" spc="-4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nedelja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Funkcije,</a:t>
                      </a:r>
                      <a:r>
                        <a:rPr sz="1200" spc="-50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matrice,</a:t>
                      </a:r>
                      <a:r>
                        <a:rPr sz="1200" spc="-60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nizovi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0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dirty="0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II</a:t>
                      </a:r>
                      <a:r>
                        <a:rPr sz="1200" spc="-40" dirty="0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KOLOKVIJUM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EA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061">
                <a:tc>
                  <a:txBody>
                    <a:bodyPr/>
                    <a:lstStyle/>
                    <a:p>
                      <a:pPr marL="41402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9.</a:t>
                      </a:r>
                      <a:r>
                        <a:rPr sz="1200" spc="-4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nedelja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8AAF1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Stringovi,</a:t>
                      </a:r>
                      <a:r>
                        <a:rPr sz="1200" spc="-80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funkcije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8A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060">
                <a:tc>
                  <a:txBody>
                    <a:bodyPr/>
                    <a:lstStyle/>
                    <a:p>
                      <a:pPr marL="37465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spc="-10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10.</a:t>
                      </a:r>
                      <a:r>
                        <a:rPr sz="1200" spc="-40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nedelja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8A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Datoteke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850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8A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061">
                <a:tc>
                  <a:txBody>
                    <a:bodyPr/>
                    <a:lstStyle/>
                    <a:p>
                      <a:pPr marL="37465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200" spc="-10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11.</a:t>
                      </a:r>
                      <a:r>
                        <a:rPr sz="1200" spc="-40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nedelja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857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8A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200" spc="-5" dirty="0">
                          <a:solidFill>
                            <a:srgbClr val="04607A"/>
                          </a:solidFill>
                          <a:latin typeface="Trebuchet MS"/>
                          <a:cs typeface="Trebuchet MS"/>
                        </a:rPr>
                        <a:t>Strukture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857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8A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06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200" spc="-5" dirty="0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III</a:t>
                      </a:r>
                      <a:r>
                        <a:rPr sz="1200" spc="-25" dirty="0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" dirty="0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KOLOKVIJUM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857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58AA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892925">
              <a:lnSpc>
                <a:spcPct val="100000"/>
              </a:lnSpc>
              <a:spcBef>
                <a:spcPts val="105"/>
              </a:spcBef>
            </a:pPr>
            <a:r>
              <a:rPr sz="3200" spc="-20" dirty="0"/>
              <a:t>K</a:t>
            </a:r>
            <a:r>
              <a:rPr spc="-20" dirty="0"/>
              <a:t>OMUNIKACIJA</a:t>
            </a:r>
            <a:endParaRPr sz="320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55"/>
              </a:lnSpc>
            </a:pPr>
            <a:r>
              <a:rPr spc="-5" dirty="0"/>
              <a:t>Institut</a:t>
            </a:r>
            <a:r>
              <a:rPr spc="-10" dirty="0"/>
              <a:t> </a:t>
            </a:r>
            <a:r>
              <a:rPr spc="-5" dirty="0"/>
              <a:t>za</a:t>
            </a:r>
            <a:r>
              <a:rPr spc="-10" dirty="0"/>
              <a:t> </a:t>
            </a:r>
            <a:r>
              <a:rPr spc="-5" dirty="0"/>
              <a:t>matematiku</a:t>
            </a:r>
            <a:r>
              <a:rPr spc="-10" dirty="0"/>
              <a:t> </a:t>
            </a:r>
            <a:r>
              <a:rPr dirty="0"/>
              <a:t>i</a:t>
            </a:r>
            <a:r>
              <a:rPr spc="-5" dirty="0"/>
              <a:t> informatiku</a:t>
            </a:r>
            <a:r>
              <a:rPr spc="-10" dirty="0"/>
              <a:t> </a:t>
            </a:r>
            <a:r>
              <a:rPr dirty="0"/>
              <a:t>|</a:t>
            </a:r>
            <a:r>
              <a:rPr spc="-20" dirty="0"/>
              <a:t> </a:t>
            </a:r>
            <a:r>
              <a:rPr spc="-5" dirty="0"/>
              <a:t>2022 </a:t>
            </a:r>
            <a:r>
              <a:rPr dirty="0"/>
              <a:t>|</a:t>
            </a:r>
            <a:r>
              <a:rPr spc="-10" dirty="0"/>
              <a:t> </a:t>
            </a:r>
            <a:r>
              <a:rPr spc="-5" dirty="0"/>
              <a:t>KG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860805"/>
            <a:ext cx="11379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95"/>
              </a:spcBef>
              <a:buClr>
                <a:srgbClr val="FF9933"/>
              </a:buClr>
              <a:buSzPct val="68181"/>
              <a:buFont typeface="Wingdings"/>
              <a:buChar char=""/>
              <a:tabLst>
                <a:tab pos="285115" algn="l"/>
                <a:tab pos="285750" algn="l"/>
              </a:tabLst>
            </a:pPr>
            <a:r>
              <a:rPr sz="2200" spc="-10" dirty="0">
                <a:solidFill>
                  <a:srgbClr val="115863"/>
                </a:solidFill>
                <a:latin typeface="Calibri"/>
                <a:cs typeface="Calibri"/>
              </a:rPr>
              <a:t>e-</a:t>
            </a:r>
            <a:r>
              <a:rPr sz="2200" spc="-5" dirty="0">
                <a:solidFill>
                  <a:srgbClr val="115863"/>
                </a:solidFill>
                <a:latin typeface="Calibri"/>
                <a:cs typeface="Calibri"/>
              </a:rPr>
              <a:t>mail</a:t>
            </a:r>
            <a:r>
              <a:rPr sz="2800" spc="-5" dirty="0">
                <a:solidFill>
                  <a:srgbClr val="04607A"/>
                </a:solidFill>
                <a:latin typeface="Trebuchet MS"/>
                <a:cs typeface="Trebuchet MS"/>
              </a:rPr>
              <a:t>: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11198" y="784366"/>
            <a:ext cx="5375402" cy="2001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065">
              <a:lnSpc>
                <a:spcPct val="117900"/>
              </a:lnSpc>
              <a:spcBef>
                <a:spcPts val="95"/>
              </a:spcBef>
            </a:pPr>
            <a:r>
              <a:rPr lang="sr-Latn-RS" sz="2800" u="heavy" spc="-10" dirty="0">
                <a:solidFill>
                  <a:srgbClr val="FF9900"/>
                </a:solidFill>
                <a:uFill>
                  <a:solidFill>
                    <a:srgbClr val="FF9900"/>
                  </a:solidFill>
                </a:uFill>
                <a:latin typeface="Trebuchet MS"/>
                <a:cs typeface="Trebuchet MS"/>
                <a:hlinkClick r:id="rId2"/>
              </a:rPr>
              <a:t>branka.jovanovic@pmf.kg.ac.rs marija.obrenovic@pmf.kg.ac.rs marija.jolovic@pmf.kg.ac.rs stefan.stanisic@pmf.kg.ac.rs</a:t>
            </a:r>
            <a:endParaRPr sz="280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3044190"/>
            <a:ext cx="3636010" cy="1680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95"/>
              </a:spcBef>
              <a:buClr>
                <a:srgbClr val="FF9933"/>
              </a:buClr>
              <a:buSzPct val="69642"/>
              <a:buFont typeface="Wingdings"/>
              <a:buChar char=""/>
              <a:tabLst>
                <a:tab pos="285115" algn="l"/>
                <a:tab pos="285750" algn="l"/>
              </a:tabLst>
            </a:pPr>
            <a:r>
              <a:rPr sz="2800" u="heavy" spc="-5" dirty="0">
                <a:solidFill>
                  <a:srgbClr val="E1D600"/>
                </a:solidFill>
                <a:uFill>
                  <a:solidFill>
                    <a:srgbClr val="E1D600"/>
                  </a:solidFill>
                </a:uFill>
                <a:latin typeface="Trebuchet MS"/>
                <a:cs typeface="Trebuchet MS"/>
                <a:hlinkClick r:id="rId3"/>
              </a:rPr>
              <a:t>imi.pmf.kg.ac.rs</a:t>
            </a:r>
            <a:endParaRPr sz="2800" dirty="0">
              <a:latin typeface="Trebuchet MS"/>
              <a:cs typeface="Trebuchet MS"/>
            </a:endParaRPr>
          </a:p>
          <a:p>
            <a:pPr marL="285115" indent="-273050">
              <a:lnSpc>
                <a:spcPct val="100000"/>
              </a:lnSpc>
              <a:spcBef>
                <a:spcPts val="2810"/>
              </a:spcBef>
              <a:buClr>
                <a:srgbClr val="FF9933"/>
              </a:buClr>
              <a:buSzPct val="69230"/>
              <a:buFont typeface="Wingdings"/>
              <a:buChar char=""/>
              <a:tabLst>
                <a:tab pos="285115" algn="l"/>
                <a:tab pos="285750" algn="l"/>
              </a:tabLst>
            </a:pPr>
            <a:r>
              <a:rPr sz="2600" spc="-50" dirty="0">
                <a:solidFill>
                  <a:srgbClr val="115863"/>
                </a:solidFill>
                <a:latin typeface="Calibri"/>
                <a:cs typeface="Calibri"/>
              </a:rPr>
              <a:t>KONSULTACIJE</a:t>
            </a:r>
            <a:r>
              <a:rPr sz="2600" spc="-55" dirty="0">
                <a:solidFill>
                  <a:srgbClr val="115863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115863"/>
                </a:solidFill>
                <a:latin typeface="Calibri"/>
                <a:cs typeface="Calibri"/>
              </a:rPr>
              <a:t>– </a:t>
            </a:r>
            <a:r>
              <a:rPr sz="2600" spc="-15" dirty="0">
                <a:solidFill>
                  <a:srgbClr val="115863"/>
                </a:solidFill>
                <a:latin typeface="Calibri"/>
                <a:cs typeface="Calibri"/>
              </a:rPr>
              <a:t>dogovor</a:t>
            </a:r>
            <a:endParaRPr sz="2600" dirty="0">
              <a:latin typeface="Calibri"/>
              <a:cs typeface="Calibri"/>
            </a:endParaRPr>
          </a:p>
          <a:p>
            <a:pPr marL="652780" lvl="1" indent="-273050">
              <a:lnSpc>
                <a:spcPct val="100000"/>
              </a:lnSpc>
              <a:spcBef>
                <a:spcPts val="620"/>
              </a:spcBef>
              <a:buClr>
                <a:srgbClr val="FF9933"/>
              </a:buClr>
              <a:buSzPct val="78846"/>
              <a:buFont typeface="Wingdings"/>
              <a:buChar char=""/>
              <a:tabLst>
                <a:tab pos="652145" algn="l"/>
                <a:tab pos="652780" algn="l"/>
              </a:tabLst>
            </a:pPr>
            <a:r>
              <a:rPr sz="2600" spc="-5" dirty="0">
                <a:solidFill>
                  <a:srgbClr val="115863"/>
                </a:solidFill>
                <a:latin typeface="Calibri"/>
                <a:cs typeface="Calibri"/>
              </a:rPr>
              <a:t>Kabineti:</a:t>
            </a:r>
            <a:r>
              <a:rPr sz="2600" spc="-55" dirty="0">
                <a:solidFill>
                  <a:srgbClr val="115863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115863"/>
                </a:solidFill>
                <a:latin typeface="Calibri"/>
                <a:cs typeface="Calibri"/>
              </a:rPr>
              <a:t>A-II-19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288</Words>
  <Application>Microsoft Office PowerPoint</Application>
  <PresentationFormat>On-screen Show (4:3)</PresentationFormat>
  <Paragraphs>91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Consolas</vt:lpstr>
      <vt:lpstr>Times New Roman</vt:lpstr>
      <vt:lpstr>Trebuchet MS</vt:lpstr>
      <vt:lpstr>Wingdings</vt:lpstr>
      <vt:lpstr>Office Theme</vt:lpstr>
      <vt:lpstr>PowerPoint Presentation</vt:lpstr>
      <vt:lpstr>NAČIN POLAGANJA ISPITA</vt:lpstr>
      <vt:lpstr>OCENJIVANJE</vt:lpstr>
      <vt:lpstr>VEŽBE-OKVIRNI PLAN 2023/2024</vt:lpstr>
      <vt:lpstr>KOMUNIKACIJA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</dc:creator>
  <cp:lastModifiedBy>Marija Jolovic</cp:lastModifiedBy>
  <cp:revision>3</cp:revision>
  <dcterms:created xsi:type="dcterms:W3CDTF">2023-10-13T15:38:08Z</dcterms:created>
  <dcterms:modified xsi:type="dcterms:W3CDTF">2023-10-13T15:50:41Z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2022-09-30T00:00:00Z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2023-10-13T00:00:00Z</vt:filetime>
  </property>
</Properties>
</file>