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86" r:id="rId7"/>
    <p:sldId id="287" r:id="rId8"/>
    <p:sldId id="262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8" r:id="rId33"/>
    <p:sldId id="289" r:id="rId34"/>
    <p:sldId id="291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D146CE1-F53D-4093-8D97-43559463B714}" type="datetimeFigureOut">
              <a:rPr lang="en-US" smtClean="0"/>
              <a:t>9/27/2018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437AABE-D13A-472D-8F84-537EBBB26F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err="1"/>
              <a:t>Struktura</a:t>
            </a:r>
            <a:r>
              <a:rPr lang="en-US"/>
              <a:t> </a:t>
            </a:r>
            <a:r>
              <a:rPr lang="en-US" err="1"/>
              <a:t>mikrora</a:t>
            </a:r>
            <a:r>
              <a:rPr lang="sr-Latn-RS"/>
              <a:t>čunarskog sistema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err="1"/>
              <a:t>Predavanje</a:t>
            </a:r>
            <a:r>
              <a:rPr lang="en-US"/>
              <a:t> 3, </a:t>
            </a:r>
            <a:r>
              <a:rPr lang="en-US" err="1"/>
              <a:t>Prva</a:t>
            </a:r>
            <a:r>
              <a:rPr lang="en-US"/>
              <a:t> </a:t>
            </a:r>
            <a:r>
              <a:rPr lang="sr-Latn-RS"/>
              <a:t>kragujevačka gimnazija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62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Mikroprocesor (CPU)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 fontScale="85000" lnSpcReduction="10000"/>
          </a:bodyPr>
          <a:lstStyle/>
          <a:p>
            <a:r>
              <a:rPr lang="sr-Latn-RS" b="1">
                <a:solidFill>
                  <a:srgbClr val="FF0000"/>
                </a:solidFill>
              </a:rPr>
              <a:t>Procesor</a:t>
            </a:r>
            <a:r>
              <a:rPr lang="sr-Latn-RS"/>
              <a:t> je izvršna jedinica – prima i izvršava instrukcije pročitane iz odgovarajuće memorije.</a:t>
            </a:r>
          </a:p>
          <a:p>
            <a:r>
              <a:rPr lang="sr-Latn-RS"/>
              <a:t>U procesoru se, dakle, izvršava obrada svih podataka. Sam procesor se sastoji od velikog broja logičkih kola.</a:t>
            </a:r>
          </a:p>
          <a:p>
            <a:r>
              <a:rPr lang="sr-Latn-RS"/>
              <a:t>Osnovu logičkih kola čini elektronska komponenta koja se zove tranzistor.</a:t>
            </a:r>
          </a:p>
          <a:p>
            <a:r>
              <a:rPr lang="sr-Latn-RS"/>
              <a:t>Današnji procesori sadrže milione tranzistora što ukazuje na složenost operacija koje procesor može da realizuje.</a:t>
            </a:r>
          </a:p>
          <a:p>
            <a:r>
              <a:rPr lang="sr-Latn-RS"/>
              <a:t>Proces izvršavanja instrukcija odvija se u logičkim kolima koja u zavisnosti od svoje prirode realizuju neku od operacija Bulove algebre.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36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Mikroprocesor (CPU)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/>
              <a:t>Kombinovanjem logičkih kola koja realizuju osnovne logičke operacije (AND, OR i NOT) dobijaju se složeni logički sklopovi.</a:t>
            </a:r>
          </a:p>
          <a:p>
            <a:r>
              <a:rPr lang="sr-Latn-RS"/>
              <a:t>Na sledećem slajdu su prikazana logička kola koja realizuju osnovne Bulove operatore, kao i tablice izlaza za određene ulaze.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4007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Mikroprocesor (CPU)</a:t>
            </a:r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7620000" cy="502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9692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/>
              <a:t>Aritmetička kola</a:t>
            </a:r>
            <a:br>
              <a:rPr lang="sr-Latn-RS"/>
            </a:br>
            <a:r>
              <a:rPr lang="sr-Latn-RS"/>
              <a:t>Polusabirač i sabirač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/>
              <a:t>U elektronici, sabirač je elektronsko kolo koje vrši sabiranje brojeva.</a:t>
            </a:r>
          </a:p>
          <a:p>
            <a:r>
              <a:rPr lang="sr-Latn-RS"/>
              <a:t>Sabirači se ne koriste samo u aritmetičko-logičkoj jedinici već i u drugim delovima gde je potrebno izračunati adresu, indekse tabele i slično.</a:t>
            </a:r>
          </a:p>
          <a:p>
            <a:r>
              <a:rPr lang="sr-Latn-RS"/>
              <a:t>Najčešće se prave sabirači koji operišu sa binarnim brojevima.</a:t>
            </a:r>
          </a:p>
          <a:p>
            <a:r>
              <a:rPr lang="sr-Latn-RS"/>
              <a:t>U slučajevima gde se za predstavljanje negativnih brojeva koriste komplement dvojke ili komplement jedinice, sabirač se lako može modifikovati da vrši oduzimanje, odnosno da postane oduzimač.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20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Polusabirač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/>
              <a:t>Polusabirač sabira dve jednocirene binarne vrednosti A i B i kao rezultat vraća, takođe, dve vrednosti, sumu S i prenos C.</a:t>
            </a:r>
          </a:p>
          <a:p>
            <a:r>
              <a:rPr lang="sr-Latn-RS"/>
              <a:t>Signal za prenos prezentuje veličinu prenosa koji se javlja ukoliko na ulazu imamo obe jedinice (zbir iznosi 2, što je u binarnom obliku 10). Ukupna vrednost sume je </a:t>
            </a:r>
            <a:r>
              <a:rPr lang="sr-Latn-RS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</a:t>
            </a:r>
            <a:r>
              <a:rPr lang="sr-Latn-RS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sr-Latn-RS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2C + S</a:t>
            </a:r>
            <a:endParaRPr lang="en-US" i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5659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Polusabirač</a:t>
            </a:r>
            <a:endParaRPr lang="en-US"/>
          </a:p>
        </p:txBody>
      </p:sp>
      <p:pic>
        <p:nvPicPr>
          <p:cNvPr id="4" name="Content Placeholder 3" descr="https://upload.wikimedia.org/wikipedia/commons/thumb/d/d9/Half_Adder.svg/220px-Half_Adder.svg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4572000" cy="2667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87780"/>
              </p:ext>
            </p:extLst>
          </p:nvPr>
        </p:nvGraphicFramePr>
        <p:xfrm>
          <a:off x="5562600" y="1981200"/>
          <a:ext cx="3124200" cy="2819400"/>
        </p:xfrm>
        <a:graphic>
          <a:graphicData uri="http://schemas.openxmlformats.org/drawingml/2006/table">
            <a:tbl>
              <a:tblPr firstRow="1" firstCol="1" bandRow="1"/>
              <a:tblGrid>
                <a:gridCol w="7816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816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804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8048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63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S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109210" algn="l"/>
                        </a:tabLst>
                      </a:pPr>
                      <a:r>
                        <a:rPr lang="en-US" sz="28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09600" y="5056909"/>
            <a:ext cx="8229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/>
              <a:t>Polusabirač sabira dva ulazna bita i generiše prenos i sumu koju predstavlja na svojim izlazima.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524038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Potpuni sabirač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/>
              <a:t>Potpuni sabirač sabira binarne vrednosti i generiše vrednosti koje šalje na izlaz. </a:t>
            </a:r>
          </a:p>
          <a:p>
            <a:r>
              <a:rPr lang="sr-Latn-RS"/>
              <a:t>Jednobitni potpuni sabirač sabira tri jednobitna broja, često označena sa A, B i C</a:t>
            </a:r>
            <a:r>
              <a:rPr lang="sr-Latn-RS" sz="2000"/>
              <a:t>in</a:t>
            </a:r>
            <a:r>
              <a:rPr lang="sr-Latn-RS"/>
              <a:t>. A i B predstavljaju operande, a C</a:t>
            </a:r>
            <a:r>
              <a:rPr lang="sr-Latn-RS" sz="2000"/>
              <a:t>in</a:t>
            </a:r>
            <a:r>
              <a:rPr lang="sr-Latn-RS"/>
              <a:t> predstavlja bit prenosa prethodnog sabirača. Kolo proizvodi dvobitni izlaz: suma S i prenos C</a:t>
            </a:r>
            <a:r>
              <a:rPr lang="sr-Latn-RS" sz="2000"/>
              <a:t>out</a:t>
            </a:r>
            <a:r>
              <a:rPr lang="sr-Latn-RS"/>
              <a:t>, gde je suma </a:t>
            </a:r>
            <a:r>
              <a:rPr lang="sr-Latn-RS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 = 2C</a:t>
            </a:r>
            <a:r>
              <a:rPr lang="sr-Latn-RS" sz="2000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 </a:t>
            </a:r>
            <a:r>
              <a:rPr lang="sr-Latn-RS" i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S</a:t>
            </a:r>
            <a:r>
              <a:rPr lang="sr-Latn-RS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23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Potpuni sabirač</a:t>
            </a:r>
            <a:endParaRPr lang="en-US"/>
          </a:p>
        </p:txBody>
      </p:sp>
      <p:pic>
        <p:nvPicPr>
          <p:cNvPr id="4" name="Content Placeholder 3" descr="https://upload.wikimedia.org/wikipedia/commons/thumb/6/69/Full-adder_logic_diagram.svg/400px-Full-adder_logic_diagram.svg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6248400" cy="304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440873"/>
            <a:ext cx="2743200" cy="487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9064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Kombinaciona kola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>
                <a:solidFill>
                  <a:srgbClr val="FF0000"/>
                </a:solidFill>
              </a:rPr>
              <a:t>Kombinaciona mreža </a:t>
            </a:r>
            <a:r>
              <a:rPr lang="sr-Latn-RS"/>
              <a:t>je skup međusobno povezanih logičkih elemenata čiji je izlaz u nekom vremenskom trenutku funkcija koja zavisi samo od vrednosti ulaza u tom istom vremenskom trenutku.</a:t>
            </a:r>
          </a:p>
          <a:p>
            <a:r>
              <a:rPr lang="sr-Latn-RS"/>
              <a:t>Kombinacione mreže se koriste za transformaciju podataka, povezivanje, konverziju podataka i upravljanje.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5562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Kombinaciona kola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/>
              <a:t>Kombinacione komponente za transformaciju podataka obavljaju:</a:t>
            </a:r>
          </a:p>
          <a:p>
            <a:pPr lvl="1"/>
            <a:r>
              <a:rPr lang="sr-Latn-RS"/>
              <a:t>Aritmetičke operacije (sabiranje, oduzimanje, množenje i deljenje)</a:t>
            </a:r>
          </a:p>
          <a:p>
            <a:pPr lvl="1"/>
            <a:r>
              <a:rPr lang="sr-Latn-RS"/>
              <a:t>Logičke operacije (AND, OR, XOR i komplement)</a:t>
            </a:r>
          </a:p>
          <a:p>
            <a:pPr lvl="1"/>
            <a:r>
              <a:rPr lang="sr-Latn-RS"/>
              <a:t>Operacije poređenja (veće ili jednako, manje)</a:t>
            </a:r>
          </a:p>
          <a:p>
            <a:pPr lvl="1"/>
            <a:r>
              <a:rPr lang="sr-Latn-RS"/>
              <a:t>Operacije za manipulaciju nad bitovima (pomeranje, rotiranje, izdvajanje i umetanje bitova)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54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/>
              <a:t>Fon nojmanova arhitektura računara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b="1">
                <a:solidFill>
                  <a:srgbClr val="FF0000"/>
                </a:solidFill>
              </a:rPr>
              <a:t>Džon fon Nojman </a:t>
            </a:r>
            <a:r>
              <a:rPr lang="sr-Latn-RS"/>
              <a:t>(1903-1957) je bio mađarsko-američki matematičar i naučnik koji je dao doprinos kvantnoj fizici, informatici, ekonomiji i drugim naukama. U vreme kada je počeo da se bavi računarima fon Nojman je bio jedan od najvećih matematičara tog doba.</a:t>
            </a:r>
          </a:p>
          <a:p>
            <a:r>
              <a:rPr lang="sr-Latn-RS"/>
              <a:t>Struktura savremenog računara veoma je slična struktiuri fon Nojmanove mašine koja je projektovana kasnih 1940. godina, pa se za savremene elektronske računare kaže da u osnovi imaju fon Nojmanovu arhitekturu.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98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Kombinaciona kola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/>
              <a:t>Kombinacione komponente za povezivanje su </a:t>
            </a:r>
            <a:r>
              <a:rPr lang="sr-Latn-RS" b="1">
                <a:solidFill>
                  <a:srgbClr val="FF0000"/>
                </a:solidFill>
              </a:rPr>
              <a:t>multiplekseri</a:t>
            </a:r>
            <a:r>
              <a:rPr lang="sr-Latn-RS"/>
              <a:t> i </a:t>
            </a:r>
            <a:r>
              <a:rPr lang="sr-Latn-RS" b="1">
                <a:solidFill>
                  <a:srgbClr val="FF0000"/>
                </a:solidFill>
              </a:rPr>
              <a:t>magistrale</a:t>
            </a:r>
            <a:r>
              <a:rPr lang="sr-Latn-RS"/>
              <a:t>, a koriste se za povezivanje aritmetičkih i memorijskih komponenti.</a:t>
            </a:r>
          </a:p>
          <a:p>
            <a:r>
              <a:rPr lang="sr-Latn-RS"/>
              <a:t>Komponente za konverziju podataka, kao što su </a:t>
            </a:r>
            <a:r>
              <a:rPr lang="sr-Latn-RS" b="1">
                <a:solidFill>
                  <a:srgbClr val="FF0000"/>
                </a:solidFill>
              </a:rPr>
              <a:t>koderi</a:t>
            </a:r>
            <a:r>
              <a:rPr lang="sr-Latn-RS"/>
              <a:t> i </a:t>
            </a:r>
            <a:r>
              <a:rPr lang="sr-Latn-RS" b="1">
                <a:solidFill>
                  <a:srgbClr val="FF0000"/>
                </a:solidFill>
              </a:rPr>
              <a:t>dekoderi</a:t>
            </a:r>
            <a:r>
              <a:rPr lang="sr-Latn-RS"/>
              <a:t>, se koriste za konverziju podataka iz jednog u neki drugi kod.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609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dekoder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5562600"/>
          </a:xfrm>
        </p:spPr>
        <p:txBody>
          <a:bodyPr>
            <a:normAutofit fontScale="92500" lnSpcReduction="20000"/>
          </a:bodyPr>
          <a:lstStyle/>
          <a:p>
            <a:r>
              <a:rPr lang="en-US" err="1"/>
              <a:t>Dekoder</a:t>
            </a:r>
            <a:r>
              <a:rPr lang="en-US"/>
              <a:t> je </a:t>
            </a:r>
            <a:r>
              <a:rPr lang="en-US" err="1"/>
              <a:t>kombinaciona</a:t>
            </a:r>
            <a:r>
              <a:rPr lang="en-US"/>
              <a:t> </a:t>
            </a:r>
            <a:r>
              <a:rPr lang="en-US" err="1"/>
              <a:t>mreža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vi</a:t>
            </a:r>
            <a:r>
              <a:rPr lang="sr-Latn-RS"/>
              <a:t>š</a:t>
            </a:r>
            <a:r>
              <a:rPr lang="en-US"/>
              <a:t>e </a:t>
            </a:r>
            <a:r>
              <a:rPr lang="en-US" err="1"/>
              <a:t>ulaza</a:t>
            </a:r>
            <a:r>
              <a:rPr lang="en-US"/>
              <a:t> </a:t>
            </a:r>
            <a:r>
              <a:rPr lang="sr-Latn-RS"/>
              <a:t>i</a:t>
            </a:r>
            <a:r>
              <a:rPr lang="en-US"/>
              <a:t> vi</a:t>
            </a:r>
            <a:r>
              <a:rPr lang="sr-Latn-RS"/>
              <a:t>š</a:t>
            </a:r>
            <a:r>
              <a:rPr lang="en-US"/>
              <a:t>e </a:t>
            </a:r>
            <a:r>
              <a:rPr lang="en-US" err="1"/>
              <a:t>izlaza</a:t>
            </a:r>
            <a:r>
              <a:rPr lang="en-US"/>
              <a:t>. </a:t>
            </a:r>
            <a:endParaRPr lang="sr-Latn-RS"/>
          </a:p>
          <a:p>
            <a:endParaRPr lang="sr-Latn-RS"/>
          </a:p>
          <a:p>
            <a:endParaRPr lang="sr-Latn-RS"/>
          </a:p>
          <a:p>
            <a:endParaRPr lang="sr-Latn-RS"/>
          </a:p>
          <a:p>
            <a:endParaRPr lang="sr-Latn-RS"/>
          </a:p>
          <a:p>
            <a:r>
              <a:rPr lang="en-US"/>
              <a:t>Na </a:t>
            </a:r>
            <a:r>
              <a:rPr lang="sr-Latn-RS"/>
              <a:t>ulaz se mogu dovesti podaci</a:t>
            </a:r>
            <a:r>
              <a:rPr lang="en-US"/>
              <a:t> </a:t>
            </a:r>
            <a:r>
              <a:rPr lang="en-US" err="1"/>
              <a:t>izraženi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i="1"/>
              <a:t>n</a:t>
            </a:r>
            <a:r>
              <a:rPr lang="en-US"/>
              <a:t> </a:t>
            </a:r>
            <a:r>
              <a:rPr lang="en-US" err="1"/>
              <a:t>bita</a:t>
            </a:r>
            <a:r>
              <a:rPr lang="en-US"/>
              <a:t>. </a:t>
            </a:r>
            <a:r>
              <a:rPr lang="sr-Latn-RS"/>
              <a:t>U tom slučaju d</a:t>
            </a:r>
            <a:r>
              <a:rPr lang="en-US"/>
              <a:t>ekoder </a:t>
            </a:r>
            <a:r>
              <a:rPr lang="en-US" err="1"/>
              <a:t>može</a:t>
            </a:r>
            <a:r>
              <a:rPr lang="en-US"/>
              <a:t> </a:t>
            </a:r>
            <a:r>
              <a:rPr lang="en-US" err="1"/>
              <a:t>imati</a:t>
            </a:r>
            <a:r>
              <a:rPr lang="en-US"/>
              <a:t> </a:t>
            </a:r>
            <a:r>
              <a:rPr lang="en-US" err="1"/>
              <a:t>najvise</a:t>
            </a:r>
            <a:r>
              <a:rPr lang="en-US"/>
              <a:t> 2</a:t>
            </a:r>
            <a:r>
              <a:rPr lang="en-US" baseline="30000"/>
              <a:t>n </a:t>
            </a:r>
            <a:r>
              <a:rPr lang="en-US" err="1"/>
              <a:t>izlaza</a:t>
            </a:r>
            <a:r>
              <a:rPr lang="en-US"/>
              <a:t>. </a:t>
            </a:r>
            <a:endParaRPr lang="sr-Latn-RS"/>
          </a:p>
          <a:p>
            <a:r>
              <a:rPr lang="en-US"/>
              <a:t>Postoji vise </a:t>
            </a:r>
            <a:r>
              <a:rPr lang="en-US" err="1"/>
              <a:t>realizacija</a:t>
            </a:r>
            <a:r>
              <a:rPr lang="en-US"/>
              <a:t> </a:t>
            </a:r>
            <a:r>
              <a:rPr lang="en-US" err="1"/>
              <a:t>ovog</a:t>
            </a:r>
            <a:r>
              <a:rPr lang="en-US"/>
              <a:t> kola a </a:t>
            </a:r>
            <a:r>
              <a:rPr lang="en-US" err="1"/>
              <a:t>neke</a:t>
            </a:r>
            <a:r>
              <a:rPr lang="en-US"/>
              <a:t> </a:t>
            </a:r>
            <a:r>
              <a:rPr lang="en-US" err="1"/>
              <a:t>poznatije</a:t>
            </a:r>
            <a:r>
              <a:rPr lang="en-US"/>
              <a:t> </a:t>
            </a:r>
            <a:r>
              <a:rPr lang="en-US" err="1"/>
              <a:t>konfiguracije</a:t>
            </a:r>
            <a:r>
              <a:rPr lang="en-US"/>
              <a:t> </a:t>
            </a:r>
            <a:r>
              <a:rPr lang="en-US" err="1"/>
              <a:t>su</a:t>
            </a:r>
            <a:r>
              <a:rPr lang="en-US"/>
              <a:t> </a:t>
            </a:r>
            <a:r>
              <a:rPr lang="en-US" err="1"/>
              <a:t>dekoderi</a:t>
            </a:r>
            <a:r>
              <a:rPr lang="en-US"/>
              <a:t> </a:t>
            </a:r>
            <a:r>
              <a:rPr lang="en-US" err="1"/>
              <a:t>tipa</a:t>
            </a:r>
            <a:r>
              <a:rPr lang="en-US"/>
              <a:t> 2/4, 3/8 i 4/16. </a:t>
            </a:r>
            <a:r>
              <a:rPr lang="en-US" err="1"/>
              <a:t>Ime</a:t>
            </a:r>
            <a:r>
              <a:rPr lang="en-US"/>
              <a:t> </a:t>
            </a:r>
            <a:r>
              <a:rPr lang="en-US" err="1"/>
              <a:t>dekodera</a:t>
            </a:r>
            <a:r>
              <a:rPr lang="en-US"/>
              <a:t> se </a:t>
            </a:r>
            <a:r>
              <a:rPr lang="en-US" err="1"/>
              <a:t>formira</a:t>
            </a:r>
            <a:r>
              <a:rPr lang="en-US"/>
              <a:t> </a:t>
            </a:r>
            <a:r>
              <a:rPr lang="en-US" err="1"/>
              <a:t>tako</a:t>
            </a:r>
            <a:r>
              <a:rPr lang="en-US"/>
              <a:t> da </a:t>
            </a:r>
            <a:r>
              <a:rPr lang="en-US" err="1"/>
              <a:t>prvi</a:t>
            </a:r>
            <a:r>
              <a:rPr lang="en-US"/>
              <a:t> </a:t>
            </a:r>
            <a:r>
              <a:rPr lang="en-US" err="1"/>
              <a:t>broj</a:t>
            </a:r>
            <a:r>
              <a:rPr lang="en-US"/>
              <a:t> </a:t>
            </a:r>
            <a:r>
              <a:rPr lang="en-US" err="1"/>
              <a:t>označava</a:t>
            </a:r>
            <a:r>
              <a:rPr lang="en-US"/>
              <a:t> </a:t>
            </a:r>
            <a:r>
              <a:rPr lang="en-US" err="1"/>
              <a:t>broj</a:t>
            </a:r>
            <a:r>
              <a:rPr lang="en-US"/>
              <a:t> </a:t>
            </a:r>
            <a:r>
              <a:rPr lang="en-US" err="1"/>
              <a:t>ulaznih</a:t>
            </a:r>
            <a:r>
              <a:rPr lang="en-US"/>
              <a:t> </a:t>
            </a:r>
            <a:r>
              <a:rPr lang="en-US" err="1"/>
              <a:t>signala</a:t>
            </a:r>
            <a:r>
              <a:rPr lang="en-US"/>
              <a:t> a </a:t>
            </a:r>
            <a:r>
              <a:rPr lang="en-US" err="1"/>
              <a:t>drugi</a:t>
            </a:r>
            <a:r>
              <a:rPr lang="en-US"/>
              <a:t> </a:t>
            </a:r>
            <a:r>
              <a:rPr lang="en-US" err="1"/>
              <a:t>broj</a:t>
            </a:r>
            <a:r>
              <a:rPr lang="en-US"/>
              <a:t> izlaznih</a:t>
            </a:r>
            <a:r>
              <a:rPr lang="sr-Latn-RS"/>
              <a:t>.</a:t>
            </a:r>
            <a:endParaRPr lang="en-US"/>
          </a:p>
        </p:txBody>
      </p:sp>
      <p:pic>
        <p:nvPicPr>
          <p:cNvPr id="4" name="Content Placeholder 3" descr="Резултат слика за dekoder mreza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752600"/>
            <a:ext cx="3886200" cy="2133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539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Dekoder - primer</a:t>
            </a:r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Zamislimo malu memoriju sa osam čipova od po 1 MB. Čip 0 ima adrese od 0 do 1MB, čip 1 ima adrese od </a:t>
            </a:r>
            <a:r>
              <a:rPr lang="sr-Latn-RS"/>
              <a:t>1</a:t>
            </a:r>
            <a:r>
              <a:rPr lang="en-US"/>
              <a:t>MB do 2MB itd. Kada se od memorije zatraži sadržaj s neke adrese, tri njena najznačajnija bita omogućavaju biranje jednog od osam čipova. Ta tri bita u kolu na slici</a:t>
            </a:r>
            <a:r>
              <a:rPr lang="sr-Latn-RS"/>
              <a:t> </a:t>
            </a:r>
            <a:r>
              <a:rPr lang="en-US"/>
              <a:t> su tri ulazna signala A</a:t>
            </a:r>
            <a:r>
              <a:rPr lang="sr-Latn-RS" sz="2400"/>
              <a:t>0</a:t>
            </a:r>
            <a:r>
              <a:rPr lang="en-US"/>
              <a:t>, </a:t>
            </a:r>
            <a:r>
              <a:rPr lang="sr-Latn-RS"/>
              <a:t>A</a:t>
            </a:r>
            <a:r>
              <a:rPr lang="sr-Latn-RS" sz="2400"/>
              <a:t>1</a:t>
            </a:r>
            <a:r>
              <a:rPr lang="sr-Latn-RS"/>
              <a:t> i A</a:t>
            </a:r>
            <a:r>
              <a:rPr lang="sr-Latn-RS" sz="2400"/>
              <a:t>2</a:t>
            </a:r>
            <a:r>
              <a:rPr lang="en-US"/>
              <a:t>. Zavisno od njihovih vrednosti, na samo jednom od osam izlaza </a:t>
            </a:r>
            <a:r>
              <a:rPr lang="sr-Latn-RS"/>
              <a:t>Q</a:t>
            </a:r>
            <a:r>
              <a:rPr lang="sr-Latn-RS" sz="2400"/>
              <a:t>0</a:t>
            </a:r>
            <a:r>
              <a:rPr lang="sr-Latn-RS"/>
              <a:t>, ..., Q</a:t>
            </a:r>
            <a:r>
              <a:rPr lang="sr-Latn-RS" sz="2400"/>
              <a:t>7 </a:t>
            </a:r>
            <a:r>
              <a:rPr lang="en-US"/>
              <a:t>pojaviće se logička jedinica; na ostalim izlazima pojaviće se logička nula. Svaki izlaz aktivira jedan od osam memorijskih čipova. Pošto se samo na jednom izlazu pojavljuje logička jedinica, aktivira se samo jedan čip.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0335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Dekoder - primer</a:t>
            </a:r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7848600" cy="3886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1513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koder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U digitalnoj obradi podataka svi slovni simboli, zatim simboli decimalnog brojnog sistema, kao </a:t>
            </a:r>
            <a:r>
              <a:rPr lang="sr-Latn-RS"/>
              <a:t>i</a:t>
            </a:r>
            <a:r>
              <a:rPr lang="en-US"/>
              <a:t> mnoge druge oznake ispisuju se logičkim nulama </a:t>
            </a:r>
            <a:r>
              <a:rPr lang="sr-Latn-RS"/>
              <a:t>i</a:t>
            </a:r>
            <a:r>
              <a:rPr lang="en-US"/>
              <a:t> jedinicama po unapred definisanoj zakonitosti. Ovaj postupak šifrovanja opšte poznatih simbola izvodi se pomoću </a:t>
            </a:r>
            <a:r>
              <a:rPr lang="en-US" b="1">
                <a:solidFill>
                  <a:srgbClr val="FF0000"/>
                </a:solidFill>
              </a:rPr>
              <a:t>kodera</a:t>
            </a:r>
            <a:r>
              <a:rPr lang="en-US"/>
              <a:t>. </a:t>
            </a:r>
            <a:endParaRPr lang="sr-Latn-RS"/>
          </a:p>
          <a:p>
            <a:r>
              <a:rPr lang="en-US"/>
              <a:t>Na sledećoj slici data je blok šema kodera koga čini mreža sa vise ulaza </a:t>
            </a:r>
            <a:r>
              <a:rPr lang="sr-Latn-RS"/>
              <a:t>i</a:t>
            </a:r>
            <a:r>
              <a:rPr lang="en-US"/>
              <a:t> izlaza. U principu, ovde se radi o mraži koja ima suprotnu funkciju od ranije opisane dekoderske mreže, pa prema tome ona može da ima najviše </a:t>
            </a:r>
            <a:r>
              <a:rPr lang="en-US" b="1"/>
              <a:t>2</a:t>
            </a:r>
            <a:r>
              <a:rPr lang="en-US" b="1" baseline="30000"/>
              <a:t>n </a:t>
            </a:r>
            <a:r>
              <a:rPr lang="en-US" b="1"/>
              <a:t>ulaza</a:t>
            </a:r>
            <a:r>
              <a:rPr lang="en-US"/>
              <a:t>, ako se kodovanje izvodi sa </a:t>
            </a:r>
            <a:r>
              <a:rPr lang="en-US" b="1"/>
              <a:t>n bita na izlazu</a:t>
            </a:r>
            <a:r>
              <a:rPr lang="en-US"/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792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koder</a:t>
            </a:r>
            <a:endParaRPr lang="en-US"/>
          </a:p>
        </p:txBody>
      </p:sp>
      <p:pic>
        <p:nvPicPr>
          <p:cNvPr id="4" name="Content Placeholder 3" descr="Резултат слика за koder blok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305800" cy="4953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52870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koder</a:t>
            </a:r>
            <a:endParaRPr lang="en-US"/>
          </a:p>
        </p:txBody>
      </p:sp>
      <p:pic>
        <p:nvPicPr>
          <p:cNvPr id="5" name="Content Placeholder 4" descr="Резултат слика за koder blok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8153400" cy="4648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301347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Aritmetičko kolo - komparator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51438"/>
          </a:xfrm>
        </p:spPr>
        <p:txBody>
          <a:bodyPr>
            <a:normAutofit fontScale="85000" lnSpcReduction="10000"/>
          </a:bodyPr>
          <a:lstStyle/>
          <a:p>
            <a:r>
              <a:rPr lang="en-US" b="1">
                <a:solidFill>
                  <a:srgbClr val="FF0000"/>
                </a:solidFill>
              </a:rPr>
              <a:t>Komparator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je </a:t>
            </a:r>
            <a:r>
              <a:rPr lang="en-US" b="1"/>
              <a:t>kombinaciono kolo </a:t>
            </a:r>
            <a:r>
              <a:rPr lang="en-US"/>
              <a:t>koje poredi dve ulazne reči. </a:t>
            </a:r>
            <a:r>
              <a:rPr lang="en-US" smtClean="0"/>
              <a:t>Samim </a:t>
            </a:r>
            <a:r>
              <a:rPr lang="en-US"/>
              <a:t>tim njegova uloga je veoma značajna</a:t>
            </a:r>
            <a:r>
              <a:rPr lang="sr-Latn-RS"/>
              <a:t>,</a:t>
            </a:r>
            <a:r>
              <a:rPr lang="en-US"/>
              <a:t> jer pored osnovnih matematičkih operacija koja se obavljaju u aritmetičko</a:t>
            </a:r>
            <a:r>
              <a:rPr lang="sr-Latn-RS"/>
              <a:t>-</a:t>
            </a:r>
            <a:r>
              <a:rPr lang="en-US"/>
              <a:t>logičkoj jedinici računarskih sistema</a:t>
            </a:r>
            <a:r>
              <a:rPr lang="sr-Latn-RS"/>
              <a:t>,</a:t>
            </a:r>
            <a:r>
              <a:rPr lang="en-US"/>
              <a:t> česta je potreba i za poređenjem binarnih brojeva. </a:t>
            </a:r>
            <a:endParaRPr lang="sr-Latn-RS"/>
          </a:p>
          <a:p>
            <a:r>
              <a:rPr lang="en-US"/>
              <a:t>Treba se naravno podsetiti da binarni brojevi u računarskim sistemima nisu samo "brojevi" već da je i svaka "reč", ili pak upravljačka instrukcija, tj. svaka informacija ma kakvu ulogu ona imala takođe data u formi binarnog broja. </a:t>
            </a:r>
            <a:endParaRPr lang="sr-Latn-RS"/>
          </a:p>
          <a:p>
            <a:r>
              <a:rPr lang="en-US"/>
              <a:t>Pitanje poređenja binarnih kodova je od velikog značaja, na primer, prilikom pretraživanja svih vrsta datoteka.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945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Aritmetičko kolo - komparator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U osnovi poređenja brojeva leže tri moguća logička iskaza a to su: </a:t>
            </a:r>
            <a:endParaRPr lang="sr-Latn-RS"/>
          </a:p>
          <a:p>
            <a:pPr marL="457200" lvl="1" indent="0" algn="ctr">
              <a:buNone/>
            </a:pPr>
            <a:r>
              <a:rPr lang="en-US" b="1"/>
              <a:t>X </a:t>
            </a:r>
            <a:r>
              <a:rPr lang="en-US" b="1">
                <a:sym typeface="Symbol"/>
              </a:rPr>
              <a:t></a:t>
            </a:r>
            <a:r>
              <a:rPr lang="en-US" b="1"/>
              <a:t>Y, X </a:t>
            </a:r>
            <a:r>
              <a:rPr lang="en-US" b="1">
                <a:sym typeface="Symbol"/>
              </a:rPr>
              <a:t></a:t>
            </a:r>
            <a:r>
              <a:rPr lang="en-US" b="1"/>
              <a:t>Y i X </a:t>
            </a:r>
            <a:r>
              <a:rPr lang="en-US" b="1">
                <a:sym typeface="Symbol"/>
              </a:rPr>
              <a:t></a:t>
            </a:r>
            <a:r>
              <a:rPr lang="en-US" b="1"/>
              <a:t>Y</a:t>
            </a:r>
          </a:p>
          <a:p>
            <a:r>
              <a:rPr lang="sr-Latn-RS"/>
              <a:t>U digitalnim sistemima koriste se uglavnom dva metoda za realizaciju operacije upoređenja dva binarna niza:</a:t>
            </a:r>
          </a:p>
          <a:p>
            <a:pPr lvl="1"/>
            <a:r>
              <a:rPr lang="sr-Latn-RS">
                <a:solidFill>
                  <a:srgbClr val="FF0000"/>
                </a:solidFill>
              </a:rPr>
              <a:t>Oduzimanje jednog broja od drugog</a:t>
            </a:r>
          </a:p>
          <a:p>
            <a:pPr lvl="1"/>
            <a:r>
              <a:rPr lang="sr-Latn-RS">
                <a:solidFill>
                  <a:srgbClr val="FF0000"/>
                </a:solidFill>
              </a:rPr>
              <a:t>Formiranje logičkih sklopova komparatora</a:t>
            </a:r>
          </a:p>
          <a:p>
            <a:pPr marL="457200" lvl="1" indent="0">
              <a:buNone/>
            </a:pPr>
            <a:r>
              <a:rPr lang="en-US"/>
              <a:t>U prvom</a:t>
            </a:r>
            <a:r>
              <a:rPr lang="sr-Latn-RS"/>
              <a:t> slučaju</a:t>
            </a:r>
            <a:r>
              <a:rPr lang="en-US"/>
              <a:t> se vrši oduzimanje jednog broja od drugog u sklopu za oduzimanje u aritmetičko logičkoj jedinici pa ukoliko je rezultat oduzimanja nula, tada su brojevi međusobno jednaki, u suprotnom ispituje se znak ostatka i na osnovu toga znaka određuju se druga dva uslova.</a:t>
            </a:r>
          </a:p>
        </p:txBody>
      </p:sp>
    </p:spTree>
    <p:extLst>
      <p:ext uri="{BB962C8B-B14F-4D97-AF65-F5344CB8AC3E}">
        <p14:creationId xmlns:p14="http://schemas.microsoft.com/office/powerpoint/2010/main" val="11048918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Aritmetičko kolo - komparator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Pored sabirača koji učestvuje u operaciji oduzimanja moraju se obezbediti i dodatni logički sklopovi koji će fiksirati (zapamtiti) ostatak "0" pri ispunjenju uslova X=Y. Samim tim će aritmetičko logička jedinica biti dodatno opterećena, pa se iz razloga njenog rasterećenja sa jedne strane, i ubrzanja same operacije poređenja sa druge, formiraju zasebni logički sklopovi koji se nazivaju opštim imenom komparatori. </a:t>
            </a:r>
            <a:endParaRPr lang="sr-Latn-RS"/>
          </a:p>
          <a:p>
            <a:r>
              <a:rPr lang="en-US"/>
              <a:t>Dva binarna broja će biti jednaka ako su im svi bitovi odgovarajuće težine međusobno jednaki tj ako je: X</a:t>
            </a:r>
            <a:r>
              <a:rPr lang="en-US" baseline="-25000"/>
              <a:t>0</a:t>
            </a:r>
            <a:r>
              <a:rPr lang="en-US"/>
              <a:t>=Y</a:t>
            </a:r>
            <a:r>
              <a:rPr lang="en-US" baseline="-25000"/>
              <a:t>0</a:t>
            </a:r>
            <a:r>
              <a:rPr lang="en-US"/>
              <a:t>, X</a:t>
            </a:r>
            <a:r>
              <a:rPr lang="en-US" baseline="-25000"/>
              <a:t>1</a:t>
            </a:r>
            <a:r>
              <a:rPr lang="en-US"/>
              <a:t>=Y</a:t>
            </a:r>
            <a:r>
              <a:rPr lang="en-US" baseline="-25000"/>
              <a:t>1</a:t>
            </a:r>
            <a:r>
              <a:rPr lang="en-US"/>
              <a:t>, …, X</a:t>
            </a:r>
            <a:r>
              <a:rPr lang="en-US" baseline="-25000"/>
              <a:t>n</a:t>
            </a:r>
            <a:r>
              <a:rPr lang="en-US"/>
              <a:t>=Y</a:t>
            </a:r>
            <a:r>
              <a:rPr lang="en-US" baseline="-25000"/>
              <a:t>n</a:t>
            </a:r>
            <a:r>
              <a:rPr lang="en-US"/>
              <a:t>. Za broj dužine n operacija poređenja se ponavlja n+1 puta.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3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/>
              <a:t>Fon nojmanova arhitektura računara</a:t>
            </a:r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5334000" cy="4996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28984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Aritmetičko kolo - komparator</a:t>
            </a:r>
            <a:endParaRPr lang="en-US"/>
          </a:p>
        </p:txBody>
      </p:sp>
      <p:pic>
        <p:nvPicPr>
          <p:cNvPr id="4" name="Content Placeholder 3" descr="Резултат слика за comparator 4 bits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52600"/>
            <a:ext cx="6629400" cy="426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28259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Aritmetičko kolo - komparator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Dati komparator ima dva ulazna signala A i B dužine 4 bita, i generiše logičku jedinicu ako su signali jednaki, ili logičku nulu ako nisu. </a:t>
            </a:r>
            <a:endParaRPr lang="sr-Latn-RS"/>
          </a:p>
          <a:p>
            <a:r>
              <a:rPr lang="en-US"/>
              <a:t>Komparator se zasniva na logičkom kolu XOR (isključivo ILI), koje generiše logičku nulu ako su ulazni signali jednaki, a logičku jedinicu ako </a:t>
            </a:r>
            <a:r>
              <a:rPr lang="sr-Latn-RS"/>
              <a:t>nisu </a:t>
            </a:r>
            <a:r>
              <a:rPr lang="en-US"/>
              <a:t>jednaki. Ako su dve ulazne reči jednake, sva četiri kola XOR moraju generisati vrednost 0. </a:t>
            </a:r>
            <a:endParaRPr lang="sr-Latn-RS"/>
          </a:p>
          <a:p>
            <a:r>
              <a:rPr lang="sr-Latn-RS"/>
              <a:t>Na </a:t>
            </a:r>
            <a:r>
              <a:rPr lang="en-US"/>
              <a:t>kraju smo upotrebili logičko kolo NOR da bismo (sa aspekta korisnika) tekstu dali više smisla, tj. da bi logička jedinica označavala jednakost, a logička nula nejednakost reči koje se porede. Na ovom principu funkcioniše poređenje n-bitnih reči.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611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917276-5E23-4671-892E-7A5FD7F9E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Logi</a:t>
            </a:r>
            <a:r>
              <a:rPr lang="sr-Latn-RS" dirty="0"/>
              <a:t>čko memorijsko kolo</a:t>
            </a:r>
            <a:br>
              <a:rPr lang="sr-Latn-RS" dirty="0"/>
            </a:br>
            <a:r>
              <a:rPr lang="sr-Latn-RS" dirty="0"/>
              <a:t>flip-flop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B02088-635F-40F1-9D43-89D8B7F17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>
                <a:solidFill>
                  <a:srgbClr val="FF0000"/>
                </a:solidFill>
              </a:rPr>
              <a:t>Memorijski element </a:t>
            </a:r>
            <a:r>
              <a:rPr lang="sr-Latn-RS" dirty="0"/>
              <a:t>je prekidač koji zadržava uspostavljeno logičko stanje na izlazu i po prestanku delovanja ulaznog signala. </a:t>
            </a:r>
          </a:p>
          <a:p>
            <a:r>
              <a:rPr lang="sr-Latn-RS" dirty="0"/>
              <a:t>Takav prekidač treba da ima jasno definisana dva logička stanja: </a:t>
            </a:r>
            <a:r>
              <a:rPr lang="sr-Latn-RS" b="1" dirty="0"/>
              <a:t>stanje logičke nule </a:t>
            </a:r>
            <a:r>
              <a:rPr lang="sr-Latn-RS" dirty="0"/>
              <a:t>i </a:t>
            </a:r>
            <a:r>
              <a:rPr lang="sr-Latn-RS" b="1" dirty="0"/>
              <a:t>stanje logičke jedinice</a:t>
            </a:r>
            <a:r>
              <a:rPr lang="sr-Latn-RS" dirty="0"/>
              <a:t>. Pored toga, </a:t>
            </a:r>
            <a:r>
              <a:rPr lang="sr-Latn-RS" u="sng" dirty="0"/>
              <a:t>svako od tih stanja treba da bude na neki način održavano i po prestanku delovanja pobudnog signala</a:t>
            </a:r>
            <a:r>
              <a:rPr lang="sr-Latn-RS" dirty="0"/>
              <a:t>, po čemu se memorijski element bitno razlikuje od kombinacionog elementa.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8388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917276-5E23-4671-892E-7A5FD7F9E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Logi</a:t>
            </a:r>
            <a:r>
              <a:rPr lang="sr-Latn-RS" dirty="0"/>
              <a:t>čko memorijsko kolo</a:t>
            </a:r>
            <a:br>
              <a:rPr lang="sr-Latn-RS" dirty="0"/>
            </a:br>
            <a:r>
              <a:rPr lang="sr-Latn-RS" dirty="0"/>
              <a:t>flip-flop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B02088-635F-40F1-9D43-89D8B7F17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/>
              <a:t>Podsetnik:</a:t>
            </a:r>
            <a:br>
              <a:rPr lang="sr-Latn-RS" dirty="0"/>
            </a:br>
            <a:r>
              <a:rPr lang="sr-Latn-RS" dirty="0"/>
              <a:t>Kod kombinacionih kola izlazni signali su jednoznačno određeni trenutnim vrednostima ulaznih signala.</a:t>
            </a:r>
          </a:p>
          <a:p>
            <a:endParaRPr lang="sr-Latn-RS" dirty="0"/>
          </a:p>
          <a:p>
            <a:r>
              <a:rPr lang="sr-Latn-RS" dirty="0"/>
              <a:t>Flip-flop je digitalno kolo koje poseduje dva stabilna stanja</a:t>
            </a:r>
            <a:r>
              <a:rPr lang="sr-Latn-RS"/>
              <a:t>. </a:t>
            </a:r>
            <a:endParaRPr lang="en-US" smtClean="0"/>
          </a:p>
          <a:p>
            <a:r>
              <a:rPr lang="sr-Latn-RS" smtClean="0"/>
              <a:t>Koriste </a:t>
            </a:r>
            <a:r>
              <a:rPr lang="sr-Latn-RS" dirty="0"/>
              <a:t>se kao </a:t>
            </a:r>
            <a:r>
              <a:rPr lang="sr-Latn-RS" dirty="0">
                <a:solidFill>
                  <a:srgbClr val="FF0000"/>
                </a:solidFill>
              </a:rPr>
              <a:t>jednobitne ćelije statičke memorije</a:t>
            </a:r>
            <a:r>
              <a:rPr lang="sr-Latn-RS" dirty="0"/>
              <a:t>, npr. unutar procesorskih registara.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4538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917276-5E23-4671-892E-7A5FD7F9E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Logi</a:t>
            </a:r>
            <a:r>
              <a:rPr lang="sr-Latn-RS" dirty="0"/>
              <a:t>čko memorijsko kolo</a:t>
            </a:r>
            <a:br>
              <a:rPr lang="sr-Latn-RS" dirty="0"/>
            </a:br>
            <a:r>
              <a:rPr lang="sr-Latn-RS" dirty="0"/>
              <a:t>flip-flop</a:t>
            </a:r>
            <a:endParaRPr lang="en-US" dirty="0"/>
          </a:p>
        </p:txBody>
      </p:sp>
      <p:pic>
        <p:nvPicPr>
          <p:cNvPr id="4" name="Content Placeholder 3" descr="Резултат слика за rs flip flop">
            <a:extLst>
              <a:ext uri="{FF2B5EF4-FFF2-40B4-BE49-F238E27FC236}">
                <a16:creationId xmlns:a16="http://schemas.microsoft.com/office/drawing/2014/main" xmlns="" id="{02BDA1D2-A591-4A78-8B7E-08758245560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600200"/>
            <a:ext cx="6019800" cy="502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96167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858C50-871A-4B55-B94F-3840ACB30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73553B-860B-4395-9AF5-3977A12A6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24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/>
              <a:t>Fon nojmanova arhitektura računara</a:t>
            </a:r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5334000" cy="4996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ular Callout 2"/>
          <p:cNvSpPr/>
          <p:nvPr/>
        </p:nvSpPr>
        <p:spPr>
          <a:xfrm rot="5400000">
            <a:off x="5600700" y="3196936"/>
            <a:ext cx="4114800" cy="266700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18564" y="2791498"/>
            <a:ext cx="236912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000"/>
              <a:t>U današnjoj terminologiji Aritmetičko-logička jedinica i Upravljačka (Kontrolna) jedinica čine jednu celinu koju nazivano </a:t>
            </a:r>
            <a:r>
              <a:rPr lang="sr-Latn-RS" sz="2000" b="1"/>
              <a:t>Centralna procesorska jedinica CPU</a:t>
            </a:r>
            <a:r>
              <a:rPr lang="sr-Latn-RS" sz="2000"/>
              <a:t>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196653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/>
              <a:t>Fon nojmanova arhitektura računara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 fontScale="92500" lnSpcReduction="10000"/>
          </a:bodyPr>
          <a:lstStyle/>
          <a:p>
            <a:r>
              <a:rPr lang="sr-Latn-RS"/>
              <a:t>Izraz </a:t>
            </a:r>
            <a:r>
              <a:rPr lang="sr-Latn-RS" b="1">
                <a:solidFill>
                  <a:srgbClr val="FF0000"/>
                </a:solidFill>
              </a:rPr>
              <a:t>fon Nojmanova arhitektura </a:t>
            </a:r>
            <a:r>
              <a:rPr lang="sr-Latn-RS"/>
              <a:t>se odnosi na dizajn računara koji koristi jedinstvenu strukturu za skladištenje u kojoj čuva i instrukcije i podatke.</a:t>
            </a:r>
          </a:p>
          <a:p>
            <a:r>
              <a:rPr lang="sr-Latn-RS"/>
              <a:t>Elementarni fizički objekat fon Nojmanove mašine (pa i savremenih elektronskih računara) je </a:t>
            </a:r>
            <a:r>
              <a:rPr lang="sr-Latn-RS">
                <a:solidFill>
                  <a:srgbClr val="FF0000"/>
                </a:solidFill>
              </a:rPr>
              <a:t>elektronska cev </a:t>
            </a:r>
            <a:r>
              <a:rPr lang="sr-Latn-RS"/>
              <a:t>(tranzistor). Može da bude u dva diskretna stanja – protiče struja ili ne protiče struja, na taj način dobijamo jednu </a:t>
            </a:r>
            <a:r>
              <a:rPr lang="sr-Latn-RS" b="1">
                <a:solidFill>
                  <a:srgbClr val="FF0000"/>
                </a:solidFill>
              </a:rPr>
              <a:t>ćeliju</a:t>
            </a:r>
            <a:r>
              <a:rPr lang="sr-Latn-RS">
                <a:solidFill>
                  <a:srgbClr val="FF0000"/>
                </a:solidFill>
              </a:rPr>
              <a:t> </a:t>
            </a:r>
            <a:r>
              <a:rPr lang="sr-Latn-RS"/>
              <a:t>u kojoj se registruje nula ili jedinica. Ćelije u fon Nojmanovoj mašini su organizovane u nizove fiksne dužine koji se nazivaju </a:t>
            </a:r>
            <a:r>
              <a:rPr lang="sr-Latn-RS" b="1">
                <a:solidFill>
                  <a:srgbClr val="FF0000"/>
                </a:solidFill>
              </a:rPr>
              <a:t>registri</a:t>
            </a:r>
            <a:r>
              <a:rPr lang="sr-Latn-RS"/>
              <a:t>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39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/>
              <a:t>Fon nojmanova arhitektura računara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/>
          </a:bodyPr>
          <a:lstStyle/>
          <a:p>
            <a:r>
              <a:rPr lang="sr-Latn-RS"/>
              <a:t>CPU se sastojao od:</a:t>
            </a:r>
          </a:p>
          <a:p>
            <a:pPr lvl="1"/>
            <a:r>
              <a:rPr lang="sr-Latn-RS"/>
              <a:t>Upravljačke (kontrolne) jedinice</a:t>
            </a:r>
          </a:p>
          <a:p>
            <a:pPr lvl="1"/>
            <a:r>
              <a:rPr lang="sr-Latn-RS"/>
              <a:t>Aritmetičko-logičke jedinice</a:t>
            </a:r>
          </a:p>
          <a:p>
            <a:pPr lvl="1"/>
            <a:r>
              <a:rPr lang="sr-Latn-RS"/>
              <a:t>Ulazno-izlaznih jedinica</a:t>
            </a:r>
          </a:p>
          <a:p>
            <a:pPr lvl="1"/>
            <a:endParaRPr lang="sr-Latn-RS"/>
          </a:p>
          <a:p>
            <a:r>
              <a:rPr lang="sr-Latn-RS"/>
              <a:t>Aritmetičko-logička jedinica je sadržala i dva specijalna registra, akumulator i registar podataka R.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71600"/>
            <a:ext cx="292868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3525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/>
              <a:t>Fon nojmanova arhitektura računara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75238"/>
          </a:xfrm>
        </p:spPr>
        <p:txBody>
          <a:bodyPr>
            <a:normAutofit/>
          </a:bodyPr>
          <a:lstStyle/>
          <a:p>
            <a:r>
              <a:rPr lang="sr-Latn-RS"/>
              <a:t>U memoriji su se čuvale instrukcije (program= i podaci, što je bilo novo u odnosu na raniji koncept računara, gde su se program i podaci tretirali odvojeno.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05200"/>
            <a:ext cx="292868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1651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Savremeni računarski sistemi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85000" lnSpcReduction="20000"/>
          </a:bodyPr>
          <a:lstStyle/>
          <a:p>
            <a:r>
              <a:rPr lang="sr-Latn-RS"/>
              <a:t>Arhitektura savremenih računarskih sistema se po mnogo čemu podudara sa arhitekturom fon Nojmanove mašine.</a:t>
            </a:r>
          </a:p>
          <a:p>
            <a:r>
              <a:rPr lang="sr-Latn-RS"/>
              <a:t>Savremeni računari takođe poseduju procesor, memoriju, spoljašnje uređaje (hard disk, monitor, štampač, itd) i odgovarajuće kontrolere koji omogućavaju komunikaciju sa navedenim spoljašnjim uređajima. Razlika u odnosu na fon Nojmanovu arhitekturu je što spoljašnji uređaju mogu da komuniciraju i da pristupaju memoriji direktno preko kontrolera memorije. (Zbog činjenice da više uređaja može da pristupi podacima u memoriji, neophodno je postojanje kontrolera memorije koji vrši sinhronizaciju pristupa).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1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Savremeni računarski sistemi</a:t>
            </a:r>
            <a:endParaRPr lang="en-US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7620000" cy="495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24400"/>
            <a:ext cx="1905000" cy="178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89878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1781</TotalTime>
  <Words>1735</Words>
  <Application>Microsoft Office PowerPoint</Application>
  <PresentationFormat>On-screen Show (4:3)</PresentationFormat>
  <Paragraphs>124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Trek</vt:lpstr>
      <vt:lpstr>Struktura mikroračunarskog sistema</vt:lpstr>
      <vt:lpstr>Fon nojmanova arhitektura računara</vt:lpstr>
      <vt:lpstr>Fon nojmanova arhitektura računara</vt:lpstr>
      <vt:lpstr>Fon nojmanova arhitektura računara</vt:lpstr>
      <vt:lpstr>Fon nojmanova arhitektura računara</vt:lpstr>
      <vt:lpstr>Fon nojmanova arhitektura računara</vt:lpstr>
      <vt:lpstr>Fon nojmanova arhitektura računara</vt:lpstr>
      <vt:lpstr>Savremeni računarski sistemi</vt:lpstr>
      <vt:lpstr>Savremeni računarski sistemi</vt:lpstr>
      <vt:lpstr>Mikroprocesor (CPU)</vt:lpstr>
      <vt:lpstr>Mikroprocesor (CPU)</vt:lpstr>
      <vt:lpstr>Mikroprocesor (CPU)</vt:lpstr>
      <vt:lpstr>Aritmetička kola Polusabirač i sabirač</vt:lpstr>
      <vt:lpstr>Polusabirač</vt:lpstr>
      <vt:lpstr>Polusabirač</vt:lpstr>
      <vt:lpstr>Potpuni sabirač</vt:lpstr>
      <vt:lpstr>Potpuni sabirač</vt:lpstr>
      <vt:lpstr>Kombinaciona kola</vt:lpstr>
      <vt:lpstr>Kombinaciona kola</vt:lpstr>
      <vt:lpstr>Kombinaciona kola</vt:lpstr>
      <vt:lpstr>dekoder</vt:lpstr>
      <vt:lpstr>Dekoder - primer</vt:lpstr>
      <vt:lpstr>Dekoder - primer</vt:lpstr>
      <vt:lpstr>koder</vt:lpstr>
      <vt:lpstr>koder</vt:lpstr>
      <vt:lpstr>koder</vt:lpstr>
      <vt:lpstr>Aritmetičko kolo - komparator</vt:lpstr>
      <vt:lpstr>Aritmetičko kolo - komparator</vt:lpstr>
      <vt:lpstr>Aritmetičko kolo - komparator</vt:lpstr>
      <vt:lpstr>Aritmetičko kolo - komparator</vt:lpstr>
      <vt:lpstr>Aritmetičko kolo - komparator</vt:lpstr>
      <vt:lpstr>Logičko memorijsko kolo flip-flop</vt:lpstr>
      <vt:lpstr>Logičko memorijsko kolo flip-flop</vt:lpstr>
      <vt:lpstr>Logičko memorijsko kolo flip-flop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mikroračunarskog sistema</dc:title>
  <dc:creator>Ljubica</dc:creator>
  <cp:lastModifiedBy>Ljubica</cp:lastModifiedBy>
  <cp:revision>22</cp:revision>
  <dcterms:created xsi:type="dcterms:W3CDTF">2018-09-12T20:52:40Z</dcterms:created>
  <dcterms:modified xsi:type="dcterms:W3CDTF">2018-09-27T21:21:18Z</dcterms:modified>
</cp:coreProperties>
</file>