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AF49-9585-4C52-822E-2B3F5A75DD23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60F-074A-487B-920D-4C053736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748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AF49-9585-4C52-822E-2B3F5A75DD23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60F-074A-487B-920D-4C053736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464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AF49-9585-4C52-822E-2B3F5A75DD23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60F-074A-487B-920D-4C053736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458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AF49-9585-4C52-822E-2B3F5A75DD23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60F-074A-487B-920D-4C053736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45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AF49-9585-4C52-822E-2B3F5A75DD23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60F-074A-487B-920D-4C053736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06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AF49-9585-4C52-822E-2B3F5A75DD23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60F-074A-487B-920D-4C053736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093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AF49-9585-4C52-822E-2B3F5A75DD23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60F-074A-487B-920D-4C053736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9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AF49-9585-4C52-822E-2B3F5A75DD23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60F-074A-487B-920D-4C053736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17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AF49-9585-4C52-822E-2B3F5A75DD23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60F-074A-487B-920D-4C053736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31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AF49-9585-4C52-822E-2B3F5A75DD23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60F-074A-487B-920D-4C053736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293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AF49-9585-4C52-822E-2B3F5A75DD23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E660F-074A-487B-920D-4C053736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013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2AF49-9585-4C52-822E-2B3F5A75DD23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E660F-074A-487B-920D-4C0537367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825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990599"/>
          </a:xfrm>
        </p:spPr>
        <p:txBody>
          <a:bodyPr/>
          <a:lstStyle/>
          <a:p>
            <a:r>
              <a:rPr lang="en-US" b="1" dirty="0" smtClean="0"/>
              <a:t>ICT in Education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676400"/>
            <a:ext cx="7543800" cy="39624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Library </a:t>
            </a:r>
            <a:r>
              <a:rPr lang="en-US" b="1" dirty="0" err="1" smtClean="0">
                <a:solidFill>
                  <a:srgbClr val="FF0000"/>
                </a:solidFill>
              </a:rPr>
              <a:t>vs</a:t>
            </a:r>
            <a:r>
              <a:rPr lang="en-US" b="1" dirty="0" smtClean="0">
                <a:solidFill>
                  <a:srgbClr val="FF0000"/>
                </a:solidFill>
              </a:rPr>
              <a:t> Internet</a:t>
            </a:r>
          </a:p>
          <a:p>
            <a:pPr marL="457200" indent="-457200" algn="l">
              <a:buFontTx/>
              <a:buChar char="-"/>
            </a:pPr>
            <a:r>
              <a:rPr lang="en-US" b="1" dirty="0" smtClean="0">
                <a:solidFill>
                  <a:schemeClr val="tx1"/>
                </a:solidFill>
              </a:rPr>
              <a:t>easy to look things up</a:t>
            </a:r>
          </a:p>
          <a:p>
            <a:pPr marL="457200" indent="-457200" algn="l"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f</a:t>
            </a:r>
            <a:r>
              <a:rPr lang="en-US" b="1" dirty="0" smtClean="0">
                <a:solidFill>
                  <a:schemeClr val="tx1"/>
                </a:solidFill>
              </a:rPr>
              <a:t>ind information in your mother tongue</a:t>
            </a:r>
          </a:p>
          <a:p>
            <a:pPr marL="457200" indent="-457200" algn="l"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i</a:t>
            </a:r>
            <a:r>
              <a:rPr lang="en-US" b="1" dirty="0" smtClean="0">
                <a:solidFill>
                  <a:schemeClr val="tx1"/>
                </a:solidFill>
              </a:rPr>
              <a:t>nformation is usually correct</a:t>
            </a:r>
          </a:p>
          <a:p>
            <a:pPr marL="457200" indent="-457200" algn="l"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i</a:t>
            </a:r>
            <a:r>
              <a:rPr lang="en-US" b="1" dirty="0" smtClean="0">
                <a:solidFill>
                  <a:schemeClr val="tx1"/>
                </a:solidFill>
              </a:rPr>
              <a:t>nformation from different sources</a:t>
            </a:r>
          </a:p>
          <a:p>
            <a:pPr marL="457200" indent="-457200" algn="l"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c</a:t>
            </a:r>
            <a:r>
              <a:rPr lang="en-US" b="1" dirty="0" smtClean="0">
                <a:solidFill>
                  <a:schemeClr val="tx1"/>
                </a:solidFill>
              </a:rPr>
              <a:t>an be accessed from anywhere</a:t>
            </a:r>
          </a:p>
          <a:p>
            <a:pPr marL="457200" indent="-457200" algn="l"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i</a:t>
            </a:r>
            <a:r>
              <a:rPr lang="en-US" b="1" dirty="0" smtClean="0">
                <a:solidFill>
                  <a:schemeClr val="tx1"/>
                </a:solidFill>
              </a:rPr>
              <a:t>nformation is up to date  </a:t>
            </a:r>
            <a:r>
              <a:rPr lang="en-US" b="1" dirty="0" smtClean="0">
                <a:solidFill>
                  <a:schemeClr val="tx1"/>
                </a:solidFill>
              </a:rPr>
              <a:t>…..		      1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18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Virtual Learning Environment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ADMINISTRATION</a:t>
            </a:r>
            <a:r>
              <a:rPr lang="sr-Latn-RS" dirty="0" smtClean="0"/>
              <a:t> – </a:t>
            </a:r>
            <a:r>
              <a:rPr lang="sr-Latn-RS" b="1" dirty="0" smtClean="0"/>
              <a:t>record keeping, course information, test results, assignment information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ASSESSMENT </a:t>
            </a:r>
            <a:r>
              <a:rPr lang="sr-Latn-RS" b="1" dirty="0" smtClean="0"/>
              <a:t>– online test, quizzes, exams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COMMUNICATION</a:t>
            </a:r>
            <a:r>
              <a:rPr lang="sr-Latn-RS" b="1" dirty="0" smtClean="0"/>
              <a:t> – blogs, e-mails, bulletin/notice board, chat rooms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LEARNING RESOURCES </a:t>
            </a:r>
            <a:r>
              <a:rPr lang="sr-Latn-RS" b="1" dirty="0" smtClean="0"/>
              <a:t>– Power Point presentations, lectures, course materials, links to reading </a:t>
            </a:r>
            <a:r>
              <a:rPr lang="sr-Latn-RS" b="1" dirty="0" smtClean="0"/>
              <a:t>material</a:t>
            </a:r>
            <a:r>
              <a:rPr lang="en-US" b="1" dirty="0" smtClean="0"/>
              <a:t>					10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37535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/>
              <a:t>I – the development of computers in education from 1960s to now</a:t>
            </a:r>
          </a:p>
          <a:p>
            <a:pPr marL="0" indent="0">
              <a:buNone/>
            </a:pPr>
            <a:r>
              <a:rPr lang="sr-Latn-RS" b="1" dirty="0" smtClean="0"/>
              <a:t>II – a description of the different types of CAL software</a:t>
            </a:r>
          </a:p>
          <a:p>
            <a:pPr marL="0" indent="0">
              <a:buNone/>
            </a:pPr>
            <a:r>
              <a:rPr lang="sr-Latn-RS" b="1" dirty="0" smtClean="0"/>
              <a:t>III –  how the Internet has influenced the way people teach / learn</a:t>
            </a:r>
          </a:p>
          <a:p>
            <a:pPr marL="0" indent="0">
              <a:buNone/>
            </a:pPr>
            <a:r>
              <a:rPr lang="sr-Latn-RS" b="1" dirty="0" smtClean="0"/>
              <a:t>IV – how CAL influences the location of learning</a:t>
            </a:r>
          </a:p>
          <a:p>
            <a:pPr marL="0" indent="0">
              <a:buNone/>
            </a:pPr>
            <a:r>
              <a:rPr lang="sr-Latn-RS" b="1" dirty="0" smtClean="0"/>
              <a:t>V – a description of how CAL will develop in the </a:t>
            </a:r>
            <a:r>
              <a:rPr lang="sr-Latn-RS" b="1" dirty="0" smtClean="0"/>
              <a:t>future</a:t>
            </a:r>
            <a:r>
              <a:rPr lang="en-US" b="1" dirty="0" smtClean="0"/>
              <a:t>							11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27487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Missing notes in the margin (</a:t>
            </a:r>
            <a:r>
              <a:rPr lang="sr-Latn-RS" b="1" dirty="0" smtClean="0">
                <a:solidFill>
                  <a:srgbClr val="FF0000"/>
                </a:solidFill>
              </a:rPr>
              <a:t>Exercise H):</a:t>
            </a:r>
          </a:p>
          <a:p>
            <a:pPr marL="0" indent="0">
              <a:buNone/>
            </a:pPr>
            <a:r>
              <a:rPr lang="sr-Latn-RS" b="1" u="sng" dirty="0" smtClean="0"/>
              <a:t>II paragraph</a:t>
            </a:r>
            <a:r>
              <a:rPr lang="sr-Latn-RS" dirty="0" smtClean="0"/>
              <a:t>: Development of CAL products; attractive but expensive; some teachers not convinced of benefits</a:t>
            </a:r>
          </a:p>
          <a:p>
            <a:pPr marL="0" indent="0">
              <a:buNone/>
            </a:pPr>
            <a:r>
              <a:rPr lang="sr-Latn-RS" b="1" u="sng" dirty="0" smtClean="0"/>
              <a:t>III paragraph</a:t>
            </a:r>
            <a:r>
              <a:rPr lang="sr-Latn-RS" dirty="0" smtClean="0"/>
              <a:t>: Impact of Internet on education = speed, authenticity, communication, added-value teaching</a:t>
            </a:r>
          </a:p>
          <a:p>
            <a:pPr marL="0" indent="0">
              <a:buNone/>
            </a:pPr>
            <a:r>
              <a:rPr lang="sr-Latn-RS" b="1" u="sng" dirty="0" smtClean="0"/>
              <a:t>V paragraph</a:t>
            </a:r>
            <a:r>
              <a:rPr lang="sr-Latn-RS" dirty="0" smtClean="0"/>
              <a:t>: Future of CAL; role of VLEs; new chalenges; impact on teacher’s </a:t>
            </a:r>
            <a:r>
              <a:rPr lang="sr-Latn-RS" dirty="0" smtClean="0"/>
              <a:t>skills</a:t>
            </a:r>
            <a:r>
              <a:rPr lang="en-US" dirty="0" smtClean="0"/>
              <a:t>		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109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sr-Latn-RS" dirty="0" smtClean="0"/>
              <a:t>(but check that the meaning is the same)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(current information)</a:t>
            </a:r>
          </a:p>
          <a:p>
            <a:pPr marL="514350" indent="-514350">
              <a:buAutoNum type="arabicPeriod"/>
            </a:pPr>
            <a:r>
              <a:rPr lang="sr-Latn-RS" dirty="0" smtClean="0">
                <a:solidFill>
                  <a:srgbClr val="FF0000"/>
                </a:solidFill>
              </a:rPr>
              <a:t>(a web page can have codes attached to put it high in the list)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(current information)</a:t>
            </a:r>
          </a:p>
          <a:p>
            <a:pPr marL="514350" indent="-514350">
              <a:buAutoNum type="arabicPeriod"/>
            </a:pPr>
            <a:r>
              <a:rPr lang="sr-Latn-RS" dirty="0" smtClean="0">
                <a:solidFill>
                  <a:srgbClr val="FF0000"/>
                </a:solidFill>
              </a:rPr>
              <a:t>(size is no indication of quality)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(because it is a non-profit organisation)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(because it is an educational establishment)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sr-Latn-RS" dirty="0"/>
              <a:t>(because it is an educational establishment</a:t>
            </a:r>
            <a:r>
              <a:rPr lang="sr-Latn-RS" dirty="0" smtClean="0"/>
              <a:t>)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sr-Latn-RS" dirty="0" smtClean="0">
                <a:solidFill>
                  <a:srgbClr val="FF0000"/>
                </a:solidFill>
              </a:rPr>
              <a:t>(file type is no indication of quality)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sr-Latn-RS" dirty="0">
                <a:solidFill>
                  <a:srgbClr val="FF0000"/>
                </a:solidFill>
              </a:rPr>
              <a:t> </a:t>
            </a:r>
            <a:r>
              <a:rPr lang="sr-Latn-RS" dirty="0" smtClean="0">
                <a:solidFill>
                  <a:srgbClr val="FF0000"/>
                </a:solidFill>
              </a:rPr>
              <a:t>(may not be relevant)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sr-Latn-RS" dirty="0"/>
              <a:t> </a:t>
            </a:r>
            <a:r>
              <a:rPr lang="sr-Latn-RS" dirty="0" smtClean="0"/>
              <a:t>(may not be reliable)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sr-Latn-RS" dirty="0"/>
              <a:t> </a:t>
            </a:r>
            <a:r>
              <a:rPr lang="sr-Latn-RS" dirty="0" smtClean="0"/>
              <a:t>(reliable</a:t>
            </a:r>
            <a:r>
              <a:rPr lang="sr-Latn-RS" dirty="0" smtClean="0"/>
              <a:t>)</a:t>
            </a:r>
            <a:r>
              <a:rPr lang="en-US" dirty="0" smtClean="0"/>
              <a:t>						13</a:t>
            </a:r>
            <a:endParaRPr lang="sr-Latn-RS" dirty="0"/>
          </a:p>
          <a:p>
            <a:pPr marL="514350" indent="-514350">
              <a:buAutoNum type="arabicPeriod"/>
            </a:pPr>
            <a:endParaRPr lang="sr-Latn-R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029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Exercise C</a:t>
            </a:r>
          </a:p>
          <a:p>
            <a:pPr marL="0" indent="0">
              <a:buNone/>
            </a:pPr>
            <a:endParaRPr lang="sr-Latn-RS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sr-Latn-RS" b="1" dirty="0" smtClean="0"/>
              <a:t>Internet inventor / Internet pioneer / invention of World Wide Web</a:t>
            </a:r>
          </a:p>
          <a:p>
            <a:pPr marL="514350" indent="-514350">
              <a:buAutoNum type="arabicPeriod"/>
            </a:pPr>
            <a:endParaRPr lang="sr-Latn-RS" b="1" dirty="0" smtClean="0"/>
          </a:p>
          <a:p>
            <a:pPr marL="514350" indent="-514350">
              <a:buAutoNum type="arabicPeriod"/>
            </a:pPr>
            <a:r>
              <a:rPr lang="sr-Latn-RS" b="1" dirty="0" smtClean="0"/>
              <a:t>Virtual learning environment / VLE components / VLE communication tools</a:t>
            </a:r>
          </a:p>
          <a:p>
            <a:pPr marL="514350" indent="-514350">
              <a:buAutoNum type="arabicPeriod"/>
            </a:pPr>
            <a:endParaRPr lang="sr-Latn-RS" b="1" dirty="0" smtClean="0"/>
          </a:p>
          <a:p>
            <a:pPr marL="514350" indent="-514350">
              <a:buAutoNum type="arabicPeriod"/>
            </a:pPr>
            <a:r>
              <a:rPr lang="sr-Latn-RS" b="1" dirty="0" smtClean="0"/>
              <a:t>ICT Internet activities / ICT online </a:t>
            </a:r>
            <a:r>
              <a:rPr lang="sr-Latn-RS" b="1" dirty="0" smtClean="0"/>
              <a:t>learning</a:t>
            </a:r>
            <a:endParaRPr lang="en-US" b="1" dirty="0" smtClean="0"/>
          </a:p>
          <a:p>
            <a:pPr marL="800100" lvl="2" indent="0">
              <a:buNone/>
            </a:pPr>
            <a:r>
              <a:rPr lang="en-US" b="1"/>
              <a:t>	</a:t>
            </a:r>
            <a:r>
              <a:rPr lang="en-US" b="1" smtClean="0"/>
              <a:t>							14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03221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b</a:t>
            </a:r>
            <a:r>
              <a:rPr lang="en-US" b="1" dirty="0" smtClean="0">
                <a:solidFill>
                  <a:srgbClr val="FF0000"/>
                </a:solidFill>
              </a:rPr>
              <a:t>ooks</a:t>
            </a:r>
            <a:r>
              <a:rPr lang="en-US" b="1" dirty="0" smtClean="0"/>
              <a:t> - electronic resources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ndex</a:t>
            </a:r>
            <a:r>
              <a:rPr lang="en-US" b="1" dirty="0" smtClean="0"/>
              <a:t> - search engine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cross-reference </a:t>
            </a:r>
            <a:r>
              <a:rPr lang="en-US" b="1" dirty="0" smtClean="0"/>
              <a:t>- hyperlink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c</a:t>
            </a:r>
            <a:r>
              <a:rPr lang="en-US" b="1" dirty="0" smtClean="0">
                <a:solidFill>
                  <a:srgbClr val="FF0000"/>
                </a:solidFill>
              </a:rPr>
              <a:t>atalogue</a:t>
            </a:r>
            <a:r>
              <a:rPr lang="en-US" b="1" dirty="0" smtClean="0"/>
              <a:t> - database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l</a:t>
            </a:r>
            <a:r>
              <a:rPr lang="en-US" b="1" dirty="0" smtClean="0">
                <a:solidFill>
                  <a:srgbClr val="FF0000"/>
                </a:solidFill>
              </a:rPr>
              <a:t>ibrary</a:t>
            </a:r>
            <a:r>
              <a:rPr lang="en-US" b="1" dirty="0" smtClean="0"/>
              <a:t> - World Wide Web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t</a:t>
            </a:r>
            <a:r>
              <a:rPr lang="en-US" b="1" dirty="0" smtClean="0">
                <a:solidFill>
                  <a:srgbClr val="FF0000"/>
                </a:solidFill>
              </a:rPr>
              <a:t>able of contents </a:t>
            </a:r>
            <a:r>
              <a:rPr lang="en-US" b="1" dirty="0" smtClean="0"/>
              <a:t>- menu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l</a:t>
            </a:r>
            <a:r>
              <a:rPr lang="en-US" b="1" dirty="0" smtClean="0">
                <a:solidFill>
                  <a:srgbClr val="FF0000"/>
                </a:solidFill>
              </a:rPr>
              <a:t>ook up </a:t>
            </a:r>
            <a:r>
              <a:rPr lang="en-US" b="1" dirty="0" smtClean="0"/>
              <a:t>- browse/search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dirty="0" smtClean="0">
                <a:solidFill>
                  <a:srgbClr val="FF0000"/>
                </a:solidFill>
              </a:rPr>
              <a:t>age</a:t>
            </a:r>
            <a:r>
              <a:rPr lang="en-US" b="1" dirty="0" smtClean="0"/>
              <a:t> - web page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o</a:t>
            </a:r>
            <a:r>
              <a:rPr lang="en-US" b="1" dirty="0" smtClean="0">
                <a:solidFill>
                  <a:srgbClr val="FF0000"/>
                </a:solidFill>
              </a:rPr>
              <a:t>pen</a:t>
            </a:r>
            <a:r>
              <a:rPr lang="en-US" b="1" dirty="0" smtClean="0"/>
              <a:t> - log in/log on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c</a:t>
            </a:r>
            <a:r>
              <a:rPr lang="en-US" b="1" dirty="0" smtClean="0">
                <a:solidFill>
                  <a:srgbClr val="FF0000"/>
                </a:solidFill>
              </a:rPr>
              <a:t>lose</a:t>
            </a:r>
            <a:r>
              <a:rPr lang="en-US" b="1" dirty="0" smtClean="0"/>
              <a:t> – exit/log </a:t>
            </a:r>
            <a:r>
              <a:rPr lang="en-US" b="1" dirty="0" smtClean="0"/>
              <a:t>off					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37218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Abbreviations:</a:t>
            </a:r>
            <a:r>
              <a:rPr lang="sr-Latn-RS" b="1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sr-Latn-RS" b="1" dirty="0" smtClean="0"/>
              <a:t>CLI, GUI, HCI, HTML, HTTP, ISP, </a:t>
            </a:r>
          </a:p>
          <a:p>
            <a:pPr marL="0" indent="0">
              <a:buNone/>
            </a:pPr>
            <a:r>
              <a:rPr lang="sr-Latn-RS" b="1" dirty="0" smtClean="0"/>
              <a:t>URL, USB, VLE, WWW</a:t>
            </a:r>
          </a:p>
          <a:p>
            <a:pPr marL="0" indent="0">
              <a:buNone/>
            </a:pPr>
            <a:endParaRPr lang="sr-Latn-RS" b="1" dirty="0"/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Acronyms:</a:t>
            </a:r>
          </a:p>
          <a:p>
            <a:pPr marL="0" indent="0">
              <a:buNone/>
            </a:pPr>
            <a:r>
              <a:rPr lang="sr-Latn-RS" b="1" dirty="0" smtClean="0"/>
              <a:t>CAL, RAM, ROM, </a:t>
            </a:r>
            <a:r>
              <a:rPr lang="sr-Latn-RS" b="1" dirty="0" smtClean="0"/>
              <a:t>WIMP</a:t>
            </a: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					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1822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Class</a:t>
            </a:r>
            <a:r>
              <a:rPr lang="en-US" b="1" dirty="0" smtClean="0"/>
              <a:t> – classify</a:t>
            </a:r>
            <a:r>
              <a:rPr lang="sr-Latn-RS" b="1" dirty="0" smtClean="0"/>
              <a:t> – classification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Computer </a:t>
            </a:r>
            <a:r>
              <a:rPr lang="sr-Latn-RS" b="1" dirty="0" smtClean="0"/>
              <a:t>– computerize – computerization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Digit </a:t>
            </a:r>
            <a:r>
              <a:rPr lang="sr-Latn-RS" b="1" dirty="0" smtClean="0"/>
              <a:t>– digitize – digitization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Identity</a:t>
            </a:r>
            <a:r>
              <a:rPr lang="sr-Latn-RS" b="1" dirty="0" smtClean="0"/>
              <a:t> – identify – identification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Machine</a:t>
            </a:r>
            <a:r>
              <a:rPr lang="sr-Latn-RS" b="1" dirty="0" smtClean="0"/>
              <a:t> – mechanize – mechanization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also: (BrE)  </a:t>
            </a:r>
            <a:r>
              <a:rPr lang="sr-Latn-RS" b="1" dirty="0" smtClean="0"/>
              <a:t>digiti</a:t>
            </a:r>
            <a:r>
              <a:rPr lang="sr-Latn-RS" b="1" dirty="0" smtClean="0">
                <a:solidFill>
                  <a:srgbClr val="FF0000"/>
                </a:solidFill>
              </a:rPr>
              <a:t>s</a:t>
            </a:r>
            <a:r>
              <a:rPr lang="sr-Latn-RS" b="1" dirty="0" smtClean="0"/>
              <a:t>e</a:t>
            </a:r>
          </a:p>
          <a:p>
            <a:pPr marL="0" indent="0">
              <a:buNone/>
            </a:pPr>
            <a:r>
              <a:rPr lang="sr-Latn-RS" b="1" dirty="0"/>
              <a:t>	</a:t>
            </a:r>
            <a:r>
              <a:rPr lang="sr-Latn-RS" b="1" dirty="0" smtClean="0"/>
              <a:t>			computeri</a:t>
            </a:r>
            <a:r>
              <a:rPr lang="sr-Latn-RS" b="1" dirty="0" smtClean="0">
                <a:solidFill>
                  <a:srgbClr val="FF0000"/>
                </a:solidFill>
              </a:rPr>
              <a:t>s</a:t>
            </a:r>
            <a:r>
              <a:rPr lang="sr-Latn-RS" b="1" dirty="0" smtClean="0"/>
              <a:t>e</a:t>
            </a:r>
          </a:p>
          <a:p>
            <a:pPr marL="0" indent="0">
              <a:buNone/>
            </a:pPr>
            <a:r>
              <a:rPr lang="sr-Latn-RS" b="1" dirty="0"/>
              <a:t>	</a:t>
            </a:r>
            <a:r>
              <a:rPr lang="sr-Latn-RS" b="1" dirty="0" smtClean="0"/>
              <a:t>			</a:t>
            </a:r>
            <a:r>
              <a:rPr lang="sr-Latn-RS" b="1" dirty="0" smtClean="0"/>
              <a:t>mechani</a:t>
            </a:r>
            <a:r>
              <a:rPr lang="sr-Latn-RS" b="1" dirty="0" smtClean="0">
                <a:solidFill>
                  <a:srgbClr val="FF0000"/>
                </a:solidFill>
              </a:rPr>
              <a:t>s</a:t>
            </a:r>
            <a:r>
              <a:rPr lang="sr-Latn-RS" b="1" dirty="0" smtClean="0"/>
              <a:t>e</a:t>
            </a:r>
            <a:r>
              <a:rPr lang="en-US" b="1" dirty="0" smtClean="0"/>
              <a:t>	                      4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65438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RS" b="1" u="sng" dirty="0" smtClean="0"/>
              <a:t>Discuss: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Every college student must have a computer.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The college library uses a computer to help students find information.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College departments use computers to store research data.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Students can’t do research without a computer.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College computer can access research data from other colleges and universities</a:t>
            </a:r>
            <a:r>
              <a:rPr lang="sr-Latn-RS" dirty="0" smtClean="0"/>
              <a:t>.</a:t>
            </a:r>
            <a:r>
              <a:rPr lang="en-US" dirty="0" smtClean="0"/>
              <a:t>          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766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College computers can access research data    from businesses and the media. 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A personal computer can store information students think is important.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Computers can help us to talk with students from other colleges and universities.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Computers can help students access data from anywhere in the world.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A computer we can carry in our pocket can access worldwide data</a:t>
            </a:r>
            <a:r>
              <a:rPr lang="sr-Latn-RS" dirty="0" smtClean="0"/>
              <a:t>.</a:t>
            </a:r>
            <a:r>
              <a:rPr lang="en-US" dirty="0" smtClean="0"/>
              <a:t>				6</a:t>
            </a:r>
            <a:endParaRPr lang="sr-Latn-R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410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Using computers in education:</a:t>
            </a:r>
          </a:p>
          <a:p>
            <a:pPr marL="514350" indent="-514350">
              <a:buAutoNum type="arabicPeriod"/>
            </a:pPr>
            <a:r>
              <a:rPr lang="sr-Latn-RS" b="1" dirty="0" smtClean="0"/>
              <a:t>Productivity tools (word processing, desktop publishing, presentation software)</a:t>
            </a:r>
          </a:p>
          <a:p>
            <a:pPr marL="514350" indent="-514350">
              <a:buAutoNum type="arabicPeriod"/>
            </a:pPr>
            <a:r>
              <a:rPr lang="sr-Latn-RS" b="1" dirty="0" smtClean="0"/>
              <a:t>Record-keeping software (databases)</a:t>
            </a:r>
          </a:p>
          <a:p>
            <a:pPr marL="514350" indent="-514350">
              <a:buAutoNum type="arabicPeriod"/>
            </a:pPr>
            <a:r>
              <a:rPr lang="sr-Latn-RS" b="1" dirty="0" smtClean="0"/>
              <a:t>Internet (on-line resources, communication tools, distance learning)</a:t>
            </a:r>
          </a:p>
          <a:p>
            <a:pPr marL="514350" indent="-514350">
              <a:buAutoNum type="arabicPeriod"/>
            </a:pPr>
            <a:r>
              <a:rPr lang="sr-Latn-RS" b="1" dirty="0" smtClean="0"/>
              <a:t>Interactive teaching and learning software (multi-ROMs</a:t>
            </a:r>
            <a:r>
              <a:rPr lang="sr-Latn-RS" b="1" dirty="0" smtClean="0"/>
              <a:t>)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					7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86913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Advantages of using computers for learning:</a:t>
            </a:r>
          </a:p>
          <a:p>
            <a:pPr marL="0" indent="0">
              <a:buNone/>
            </a:pPr>
            <a:endParaRPr lang="sr-Latn-RS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sr-Latn-RS" b="1" dirty="0" smtClean="0"/>
              <a:t>Access / practice outside the classroom</a:t>
            </a:r>
          </a:p>
          <a:p>
            <a:pPr marL="514350" indent="-514350">
              <a:buAutoNum type="arabicPeriod"/>
            </a:pPr>
            <a:r>
              <a:rPr lang="sr-Latn-RS" b="1" dirty="0" smtClean="0"/>
              <a:t>Non-judgmental </a:t>
            </a:r>
            <a:r>
              <a:rPr lang="sr-Latn-RS" b="1" dirty="0" smtClean="0">
                <a:sym typeface="Wingdings" pitchFamily="2" charset="2"/>
              </a:rPr>
              <a:t> own pace; repeat things</a:t>
            </a:r>
          </a:p>
          <a:p>
            <a:pPr marL="514350" indent="-514350">
              <a:buAutoNum type="arabicPeriod"/>
            </a:pPr>
            <a:r>
              <a:rPr lang="sr-Latn-RS" b="1" dirty="0" smtClean="0">
                <a:sym typeface="Wingdings" pitchFamily="2" charset="2"/>
              </a:rPr>
              <a:t>Distance/mobility problems  study at home</a:t>
            </a:r>
          </a:p>
          <a:p>
            <a:pPr marL="514350" indent="-514350">
              <a:buAutoNum type="arabicPeriod"/>
            </a:pPr>
            <a:r>
              <a:rPr lang="sr-Latn-RS" b="1" dirty="0" smtClean="0">
                <a:sym typeface="Wingdings" pitchFamily="2" charset="2"/>
              </a:rPr>
              <a:t>Money saving  fewer teachers / classrooms </a:t>
            </a:r>
            <a:r>
              <a:rPr lang="sr-Latn-RS" b="1" dirty="0" smtClean="0">
                <a:sym typeface="Wingdings" pitchFamily="2" charset="2"/>
              </a:rPr>
              <a:t>needed</a:t>
            </a:r>
            <a:r>
              <a:rPr lang="en-US" b="1" dirty="0" smtClean="0">
                <a:sym typeface="Wingdings" pitchFamily="2" charset="2"/>
              </a:rPr>
              <a:t>				</a:t>
            </a:r>
          </a:p>
          <a:p>
            <a:pPr marL="0" indent="0">
              <a:buNone/>
            </a:pPr>
            <a:r>
              <a:rPr lang="en-US" b="1" dirty="0">
                <a:sym typeface="Wingdings" pitchFamily="2" charset="2"/>
              </a:rPr>
              <a:t>	</a:t>
            </a:r>
            <a:r>
              <a:rPr lang="en-US" b="1" dirty="0" smtClean="0">
                <a:sym typeface="Wingdings" pitchFamily="2" charset="2"/>
              </a:rPr>
              <a:t>							    </a:t>
            </a:r>
            <a:r>
              <a:rPr lang="en-US" b="1" dirty="0" smtClean="0">
                <a:sym typeface="Wingdings" pitchFamily="2" charset="2"/>
              </a:rPr>
              <a:t>8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88457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Computer-assisted learning – using computer technology to help to learn a subject</a:t>
            </a:r>
          </a:p>
          <a:p>
            <a:pPr marL="0" indent="0">
              <a:buNone/>
            </a:pPr>
            <a:endParaRPr lang="sr-Latn-RS" b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sr-Latn-RS" b="1" dirty="0" smtClean="0"/>
              <a:t>theory-based courses</a:t>
            </a:r>
          </a:p>
          <a:p>
            <a:pPr>
              <a:buFontTx/>
              <a:buChar char="-"/>
            </a:pPr>
            <a:r>
              <a:rPr lang="sr-Latn-RS" b="1" dirty="0"/>
              <a:t>s</a:t>
            </a:r>
            <a:r>
              <a:rPr lang="sr-Latn-RS" b="1" dirty="0" smtClean="0"/>
              <a:t>ome practical courses (programming)</a:t>
            </a:r>
          </a:p>
          <a:p>
            <a:pPr marL="0" indent="0">
              <a:buNone/>
            </a:pPr>
            <a:r>
              <a:rPr lang="sr-Latn-RS" dirty="0" smtClean="0"/>
              <a:t>	(not suitable for many practical courses: 	experiments, making something ...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BUT: simulation, designing </a:t>
            </a:r>
            <a:r>
              <a:rPr lang="sr-Latn-RS" dirty="0" smtClean="0"/>
              <a:t>...)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	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333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634</Words>
  <Application>Microsoft Office PowerPoint</Application>
  <PresentationFormat>On-screen Show (4:3)</PresentationFormat>
  <Paragraphs>100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ICT in Education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ICT in Education</dc:title>
  <dc:creator>Ljiljana</dc:creator>
  <cp:lastModifiedBy>Ljiljana</cp:lastModifiedBy>
  <cp:revision>21</cp:revision>
  <dcterms:created xsi:type="dcterms:W3CDTF">2016-11-28T20:01:34Z</dcterms:created>
  <dcterms:modified xsi:type="dcterms:W3CDTF">2017-12-04T19:15:56Z</dcterms:modified>
</cp:coreProperties>
</file>