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9" r:id="rId2"/>
    <p:sldId id="290" r:id="rId3"/>
    <p:sldId id="291" r:id="rId4"/>
    <p:sldId id="292" r:id="rId5"/>
    <p:sldId id="293" r:id="rId6"/>
    <p:sldId id="296" r:id="rId7"/>
    <p:sldId id="294" r:id="rId8"/>
    <p:sldId id="295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5" r:id="rId17"/>
    <p:sldId id="306" r:id="rId18"/>
    <p:sldId id="30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 varScale="1">
        <p:scale>
          <a:sx n="74" d="100"/>
          <a:sy n="74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424C4-CE10-43F8-83C1-21CB211F1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04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DD22-C7BF-4446-93F9-081190C094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67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D45EE-8B1F-4376-8BC5-6FCE3EAB4A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675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84A3A2-4529-4D64-8CB4-8B430BC680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94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E3D608-9946-4747-A4BB-D9BD667557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65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AD46E-3429-4DCC-95CC-BC564CC3E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63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B36C29-5BDC-4257-963D-8F4FBF6F0A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94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D87F8-BFD6-4025-A3E5-89515E3795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859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4E84E7-AADF-408C-B488-F539FB0A09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40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97ECB-58C4-4DA1-BE44-5B49B312A9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239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7F1B1B-1029-4D5A-AEDA-52C6E8225B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923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BA95E-8348-4FA6-B118-FA7A023B63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0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fld id="{085772CC-8B7F-46CD-B5C8-A039D38EB94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r-Latn-RS" altLang="sr-Latn-R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elije.n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sr-Latn-RS" sz="350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3500" i="1" dirty="0" smtClean="0">
                <a:latin typeface="Times New Roman" panose="02020603050405020304" pitchFamily="18" charset="0"/>
              </a:rPr>
            </a:br>
            <a:r>
              <a:rPr lang="en-US" altLang="sr-Latn-RS" sz="350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3500" i="1" dirty="0" smtClean="0">
                <a:latin typeface="Times New Roman" panose="02020603050405020304" pitchFamily="18" charset="0"/>
              </a:rPr>
            </a:br>
            <a:r>
              <a:rPr lang="en-US" altLang="sr-Latn-RS" sz="350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3500" i="1" dirty="0" smtClean="0">
                <a:latin typeface="Times New Roman" panose="02020603050405020304" pitchFamily="18" charset="0"/>
              </a:rPr>
            </a:br>
            <a:r>
              <a:rPr lang="en-US" altLang="sr-Latn-RS" sz="350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3500" i="1" dirty="0" smtClean="0">
                <a:latin typeface="Times New Roman" panose="02020603050405020304" pitchFamily="18" charset="0"/>
              </a:rPr>
            </a:br>
            <a:r>
              <a:rPr lang="en-US" altLang="sr-Latn-RS" sz="3500" i="1" dirty="0" smtClean="0">
                <a:latin typeface="Times New Roman" panose="02020603050405020304" pitchFamily="18" charset="0"/>
              </a:rPr>
              <a:t>Mathematica</a:t>
            </a:r>
          </a:p>
        </p:txBody>
      </p:sp>
      <p:sp>
        <p:nvSpPr>
          <p:cNvPr id="3075" name="Rectangle 51"/>
          <p:cNvSpPr>
            <a:spLocks noChangeArrowheads="1"/>
          </p:cNvSpPr>
          <p:nvPr/>
        </p:nvSpPr>
        <p:spPr bwMode="auto">
          <a:xfrm>
            <a:off x="323850" y="2420938"/>
            <a:ext cx="7704138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sr-Latn-CS" altLang="sr-Latn-RS" sz="1800" b="1" i="1" dirty="0">
                <a:cs typeface="Times New Roman" panose="02020603050405020304" pitchFamily="18" charset="0"/>
              </a:rPr>
              <a:t>Mathematica</a:t>
            </a:r>
            <a:r>
              <a:rPr lang="sr-Latn-CS" altLang="sr-Latn-RS" sz="1800" i="1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dirty="0">
                <a:cs typeface="Times New Roman" panose="02020603050405020304" pitchFamily="18" charset="0"/>
              </a:rPr>
              <a:t>je programski paket i programski jezik namenjen matematičarima i svima koji koriste matematiku.</a:t>
            </a:r>
            <a:endParaRPr lang="en-US" altLang="sr-Latn-RS" sz="1800" dirty="0">
              <a:cs typeface="Times New Roman" panose="02020603050405020304" pitchFamily="18" charset="0"/>
            </a:endParaRPr>
          </a:p>
          <a:p>
            <a:pPr algn="just"/>
            <a:endParaRPr lang="en-US" altLang="sr-Latn-RS" sz="1800" dirty="0">
              <a:cs typeface="Times New Roman" panose="02020603050405020304" pitchFamily="18" charset="0"/>
            </a:endParaRPr>
          </a:p>
          <a:p>
            <a:pPr algn="just"/>
            <a:endParaRPr lang="en-US" altLang="sr-Latn-RS" sz="1800" dirty="0">
              <a:cs typeface="Times New Roman" panose="02020603050405020304" pitchFamily="18" charset="0"/>
            </a:endParaRPr>
          </a:p>
          <a:p>
            <a:pPr algn="just"/>
            <a:r>
              <a:rPr lang="sr-Latn-CS" altLang="sr-Latn-RS" sz="1800" dirty="0">
                <a:cs typeface="Times New Roman" panose="02020603050405020304" pitchFamily="18" charset="0"/>
              </a:rPr>
              <a:t>Može se koristiti kao:</a:t>
            </a:r>
            <a:endParaRPr lang="en-US" altLang="sr-Latn-RS" sz="1800" dirty="0">
              <a:cs typeface="Times New Roman" panose="02020603050405020304" pitchFamily="18" charset="0"/>
            </a:endParaRPr>
          </a:p>
          <a:p>
            <a:endParaRPr lang="en-US" altLang="sr-Latn-RS" sz="1800" dirty="0">
              <a:cs typeface="Times New Roman" panose="02020603050405020304" pitchFamily="18" charset="0"/>
            </a:endParaRPr>
          </a:p>
          <a:p>
            <a:r>
              <a:rPr lang="sr-Latn-CS" altLang="sr-Latn-RS" sz="1800" b="1" dirty="0">
                <a:cs typeface="Times New Roman" panose="02020603050405020304" pitchFamily="18" charset="0"/>
              </a:rPr>
              <a:t>■    </a:t>
            </a:r>
            <a:r>
              <a:rPr lang="sr-Latn-CS" altLang="sr-Latn-RS" sz="1800" i="1" dirty="0">
                <a:cs typeface="Times New Roman" panose="02020603050405020304" pitchFamily="18" charset="0"/>
              </a:rPr>
              <a:t>numerički i simbolički kalkulator,</a:t>
            </a:r>
            <a:endParaRPr lang="en-US" altLang="sr-Latn-RS" sz="1800" i="1" dirty="0">
              <a:cs typeface="Times New Roman" panose="02020603050405020304" pitchFamily="18" charset="0"/>
            </a:endParaRPr>
          </a:p>
          <a:p>
            <a:endParaRPr lang="en-US" altLang="sr-Latn-RS" sz="1800" i="1" dirty="0">
              <a:cs typeface="Times New Roman" panose="02020603050405020304" pitchFamily="18" charset="0"/>
            </a:endParaRPr>
          </a:p>
          <a:p>
            <a:r>
              <a:rPr lang="sr-Latn-CS" altLang="sr-Latn-RS" sz="1800" b="1" dirty="0">
                <a:cs typeface="Times New Roman" panose="02020603050405020304" pitchFamily="18" charset="0"/>
              </a:rPr>
              <a:t>■    </a:t>
            </a:r>
            <a:r>
              <a:rPr lang="sr-Latn-CS" altLang="sr-Latn-RS" sz="1800" i="1" dirty="0">
                <a:cs typeface="Times New Roman" panose="02020603050405020304" pitchFamily="18" charset="0"/>
              </a:rPr>
              <a:t>sistem za grafičko prikazivanje podataka i funkcija,</a:t>
            </a:r>
            <a:endParaRPr lang="en-US" altLang="sr-Latn-RS" sz="1800" i="1" dirty="0">
              <a:cs typeface="Times New Roman" panose="02020603050405020304" pitchFamily="18" charset="0"/>
            </a:endParaRPr>
          </a:p>
          <a:p>
            <a:endParaRPr lang="en-US" altLang="sr-Latn-RS" sz="1800" i="1" dirty="0">
              <a:cs typeface="Times New Roman" panose="02020603050405020304" pitchFamily="18" charset="0"/>
            </a:endParaRPr>
          </a:p>
          <a:p>
            <a:r>
              <a:rPr lang="sr-Latn-CS" altLang="sr-Latn-RS" sz="1800" b="1" dirty="0">
                <a:cs typeface="Times New Roman" panose="02020603050405020304" pitchFamily="18" charset="0"/>
              </a:rPr>
              <a:t>■    </a:t>
            </a:r>
            <a:r>
              <a:rPr lang="sr-Latn-CS" altLang="sr-Latn-RS" sz="1800" i="1" dirty="0">
                <a:cs typeface="Times New Roman" panose="02020603050405020304" pitchFamily="18" charset="0"/>
              </a:rPr>
              <a:t>programski jezik visokog nivoa.</a:t>
            </a:r>
            <a:endParaRPr lang="en-US" altLang="sr-Latn-RS" sz="1800" i="1" dirty="0">
              <a:cs typeface="Times New Roman" panose="02020603050405020304" pitchFamily="18" charset="0"/>
            </a:endParaRPr>
          </a:p>
        </p:txBody>
      </p:sp>
      <p:sp>
        <p:nvSpPr>
          <p:cNvPr id="3076" name="Line 53"/>
          <p:cNvSpPr>
            <a:spLocks noChangeShapeType="1"/>
          </p:cNvSpPr>
          <p:nvPr/>
        </p:nvSpPr>
        <p:spPr bwMode="auto">
          <a:xfrm>
            <a:off x="1116013" y="1484313"/>
            <a:ext cx="5903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8680"/>
            <a:ext cx="8075613" cy="597666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n!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faktorijel broja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 [x]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apsolutna vrednost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Round[x]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najbliži ceo broj broju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Mod[n,m]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ostatak pri deljenju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Chop [ izraz 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zamenjuje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nulom, ako je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sr-Latn-CS" altLang="sr-Latn-RS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Chop [ izraz,   delta 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zamenjuje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nulom, ako je |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delta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Random[ 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slučajan broj iz intervala [0,1]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Random[tip,   interval]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slučajan broj odredenog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tipa,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intervala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tip: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Real, Integer, Complex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11175"/>
            <a:ext cx="7354888" cy="58705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Max[x,   y,    ...]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maksimum brojeva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 y, ...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Min[x,   y,   ...]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 brojeva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 y,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Factorlnteger [n]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prosti činioci broja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rigonometrijske funkcije: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Sin[x],   Cos[x] ,    Tan[x]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Cot[x]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nverzne trigonometrijske funkcije: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ArcSin[x],   ArcCos[x],   ArcTan[x]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ArcCot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[x]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7354888" cy="5870575"/>
          </a:xfrm>
        </p:spPr>
        <p:txBody>
          <a:bodyPr/>
          <a:lstStyle/>
          <a:p>
            <a:pPr algn="just" eaLnBrk="1" hangingPunct="1"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Za razliku od većine standardnih programskih jezika </a:t>
            </a: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Mathematica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prihvata i konstante koje nisu ranije definisane</a:t>
            </a:r>
          </a:p>
          <a:p>
            <a:pPr algn="just" eaLnBrk="1" hangingPunct="1">
              <a:defRPr/>
            </a:pPr>
            <a:endParaRPr lang="sr-Latn-CS" sz="18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 omogućen rad ne samo sa brojčanim podacima, već i sa odgovarajućim mernim jedinicama.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sr-Latn-CS" sz="1800" b="1" i="1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sr-Latn-CS" sz="1800" b="1" i="1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sr-Latn-C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Funkcije kompleksne promenljive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sr-Latn-CS" sz="1800" b="1" i="1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	</a:t>
            </a:r>
            <a:r>
              <a:rPr lang="sr-Latn-C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Re[z]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realni deo kompleksnog broja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endParaRPr lang="sr-Latn-CS" sz="18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8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r>
              <a:rPr lang="sr-Latn-C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	Im[z]</a:t>
            </a:r>
            <a:r>
              <a:rPr lang="en-U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imaginarni deo kompleksnog broja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	</a:t>
            </a:r>
            <a:r>
              <a:rPr lang="sr-Latn-C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Conjugate [z]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konjugovano kompleksni broj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endParaRPr lang="sr-Latn-CS" sz="18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8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	</a:t>
            </a:r>
            <a:r>
              <a:rPr lang="sr-Latn-C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Abs[z]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moduo kompleksnog broja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endParaRPr lang="sr-Latn-CS" sz="18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8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	</a:t>
            </a:r>
            <a:r>
              <a:rPr lang="sr-Latn-C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Arg[z]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argument kompleksnog broja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en-US" sz="1800" b="1" i="1" dirty="0" smtClean="0"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983"/>
            <a:ext cx="7354888" cy="4968329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izrazu se promenljivoj može privremeno dodeliti vrednost,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lokalno pravilo zamene </a:t>
            </a:r>
          </a:p>
          <a:p>
            <a:pPr algn="just" eaLnBrk="1" hangingPunct="1"/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Ako je potrebno da promenljiva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glava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stalno ima neku vrednost, onda se koristi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globalno pravilo zamene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Pravila zamene: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 /.  glava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zamena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lokalno pravilo zamenc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glava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zamena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globalno pravilo zamene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glava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=.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brisanje svih pravila zamena simbola 		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glava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  </a:t>
            </a:r>
            <a:r>
              <a:rPr lang="en-US" altLang="sr-Latn-RS" sz="2400" b="0" i="1" dirty="0" err="1" smtClean="0">
                <a:latin typeface="Times New Roman" panose="02020603050405020304" pitchFamily="18" charset="0"/>
              </a:rPr>
              <a:t>Pravila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2400" b="0" i="1" dirty="0" err="1" smtClean="0">
                <a:latin typeface="Times New Roman" panose="02020603050405020304" pitchFamily="18" charset="0"/>
              </a:rPr>
              <a:t>zamene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15364" name="Line 8"/>
          <p:cNvSpPr>
            <a:spLocks noChangeShapeType="1"/>
          </p:cNvSpPr>
          <p:nvPr/>
        </p:nvSpPr>
        <p:spPr bwMode="auto">
          <a:xfrm>
            <a:off x="468313" y="1196975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32358"/>
            <a:ext cx="8291264" cy="6120978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Transformisanje algebarskih izraza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 izraz]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izvršavaju se sva množenja i stepenovanja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brojiocu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[izraz]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 Expand se primenjuje i u imeniocu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rojiocu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 [izraz]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faktorisanje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Together [izraz]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svođenje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zajednički imenilac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Apart [izraz]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rastavljanje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zbir termova sa prostim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meniocima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Cancel [izraz]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skraćivanje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 [ izraz]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najjednostavnija forma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dobijena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primenom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algebarskih transformacija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38745"/>
            <a:ext cx="7715200" cy="587057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pogodne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rad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polinomima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 [izraz,   x]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grupisanje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stepenima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Coeff icient [izra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z,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p^i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k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oeficijent uz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-ti stepen promenljive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p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olinomu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Exponent [izraz,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maksimalni stepen 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[izraz, n]   ili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zraz[n]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-ti član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Numerator [izraz]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brojilac racionalnog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Denominator [izraz]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imenilac racionalnog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4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55650" y="1125538"/>
                <a:ext cx="6985000" cy="5111750"/>
              </a:xfrm>
            </p:spPr>
            <p:txBody>
              <a:bodyPr/>
              <a:lstStyle/>
              <a:p>
                <a:pPr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u="sng" dirty="0" smtClean="0">
                  <a:latin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Crtanje grafika funkcije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C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C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p>
                        </m:sSup>
                      </m:num>
                      <m:den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 intervalu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[-5,5]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In[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 : =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Plot [Exp [x] / (l-x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^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2 ) ,    {x,    -5,   5}]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600" b="1" dirty="0" smtClean="0">
                  <a:latin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600" b="1" dirty="0" smtClean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43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5650" y="1125538"/>
                <a:ext cx="6985000" cy="5111750"/>
              </a:xfrm>
              <a:blipFill rotWithShape="0">
                <a:blip r:embed="rId2"/>
                <a:stretch>
                  <a:fillRect l="-7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236913"/>
            <a:ext cx="4295775" cy="264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6"/>
          <p:cNvSpPr>
            <a:spLocks noGrp="1" noChangeArrowheads="1"/>
          </p:cNvSpPr>
          <p:nvPr>
            <p:ph type="title"/>
          </p:nvPr>
        </p:nvSpPr>
        <p:spPr>
          <a:xfrm>
            <a:off x="773113" y="115888"/>
            <a:ext cx="7543800" cy="1295400"/>
          </a:xfrm>
        </p:spPr>
        <p:txBody>
          <a:bodyPr/>
          <a:lstStyle/>
          <a:p>
            <a:pPr eaLnBrk="1" hangingPunct="1"/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  </a:t>
            </a:r>
            <a:r>
              <a:rPr lang="en-US" altLang="sr-Latn-RS" sz="2400" b="0" i="1" dirty="0" err="1" smtClean="0">
                <a:latin typeface="Times New Roman" panose="02020603050405020304" pitchFamily="18" charset="0"/>
              </a:rPr>
              <a:t>Grafika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18437" name="Line 8"/>
          <p:cNvSpPr>
            <a:spLocks noChangeShapeType="1"/>
          </p:cNvSpPr>
          <p:nvPr/>
        </p:nvSpPr>
        <p:spPr bwMode="auto">
          <a:xfrm>
            <a:off x="612775" y="1125538"/>
            <a:ext cx="2446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60350"/>
            <a:ext cx="7056438" cy="58705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6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grafika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: = 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Plot3D[Sin[x] Sin[y],{x,0,Pi},{y,0,Pi}]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600" b="1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600" dirty="0" smtClean="0">
              <a:latin typeface="Times New Roman" panose="02020603050405020304" pitchFamily="18" charset="0"/>
            </a:endParaRP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205038"/>
            <a:ext cx="4464050" cy="361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482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333375"/>
                <a:ext cx="7499176" cy="5797550"/>
              </a:xfrm>
            </p:spPr>
            <p:txBody>
              <a:bodyPr/>
              <a:lstStyle/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Zadaci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žbu: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SzTx/>
                  <a:buFont typeface="Wingdings" panose="05000000000000000000" pitchFamily="2" charset="2"/>
                  <a:buAutoNum type="arabicPeriod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Nacrtati grafik funkcije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sr-Latn-RS" sz="1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sSup>
                          <m:sSupPr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func>
                                  <m:funcPr>
                                    <m:ctrlPr>
                                      <a:rPr lang="en-US" altLang="sr-Latn-RS" sz="18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sr-Latn-RS" sz="1800" b="0" i="0" smtClean="0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8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en-US" altLang="sr-Latn-RS" sz="18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e>
                            </m:d>
                          </m:e>
                          <m:sup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func>
                    <m:r>
                      <a:rPr lang="en-US" altLang="sr-Latn-R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sr-Latn-RS" sz="1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sr-Latn-RS" sz="1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tg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1+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rad>
                      </m:den>
                    </m:f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na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intervalu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[0,5].</a:t>
                </a:r>
              </a:p>
              <a:p>
                <a:pPr marL="571500" indent="-571500" algn="just" eaLnBrk="1" hangingPunct="1">
                  <a:buSzTx/>
                  <a:buFont typeface="Wingdings" panose="05000000000000000000" pitchFamily="2" charset="2"/>
                  <a:buAutoNum type="arabicPeriod"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SzTx/>
                  <a:buFont typeface="Wingdings" panose="05000000000000000000" pitchFamily="2" charset="2"/>
                  <a:buAutoNum type="arabicPeriod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Ako su dati kompleksni brojevi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2+3</a:t>
                </a:r>
                <a:r>
                  <a:rPr lang="en-US" altLang="sr-Latn-RS" sz="18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4+5i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čunati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Re(a)+2Re(b), 6a-4b.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SzTx/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SzTx/>
                  <a:buFont typeface="Wingdings" panose="05000000000000000000" pitchFamily="2" charset="2"/>
                  <a:buAutoNum type="arabicPeriod"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SzTx/>
                  <a:buFont typeface="Wingdings" panose="05000000000000000000" pitchFamily="2" charset="2"/>
                  <a:buAutoNum type="arabicPeriod"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SzTx/>
                  <a:buFont typeface="Wingdings" panose="05000000000000000000" pitchFamily="2" charset="2"/>
                  <a:buAutoNum type="arabicPeriod"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48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333375"/>
                <a:ext cx="7499176" cy="5797550"/>
              </a:xfrm>
              <a:blipFill rotWithShape="0">
                <a:blip r:embed="rId2"/>
                <a:stretch>
                  <a:fillRect l="-488" r="-65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55650" y="538510"/>
            <a:ext cx="7344742" cy="5626794"/>
          </a:xfrm>
        </p:spPr>
        <p:txBody>
          <a:bodyPr/>
          <a:lstStyle/>
          <a:p>
            <a:pPr marL="571500" indent="-57150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odvija u vidu dijaloga.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linije sa oznakom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In[n]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korisnik ukucava svoj tekst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daje povratnu informaciju u linijama sa oznakom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 [n]</a:t>
            </a: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Char char="•"/>
            </a:pP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Primeri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sr-Latn-RS" sz="18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Aritmetika</a:t>
            </a:r>
            <a:endParaRPr lang="en-US" altLang="sr-Latn-RS" sz="1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endParaRPr lang="en-US" altLang="sr-Latn-RS" sz="1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]:=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0ut[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]=  116415321826934814453125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>
              <a:buSzTx/>
              <a:buFont typeface="Wingdings" panose="05000000000000000000" pitchFamily="2" charset="2"/>
              <a:buAutoNum type="arabicParenR" startAt="2"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]:=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N[%]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unkcija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računa približne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71500" indent="-571500" eaLnBrk="1" hangingPunct="1">
              <a:buSzTx/>
              <a:buFont typeface="Wingdings" panose="05000000000000000000" pitchFamily="2" charset="2"/>
              <a:buAutoNum type="arabicParenR" startAt="2"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]=  1.16415  10</a:t>
            </a:r>
            <a:r>
              <a:rPr lang="sr-Latn-CS" altLang="sr-Latn-RS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Znak % označava rezultat prethodne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operacije</a:t>
            </a:r>
            <a:r>
              <a:rPr lang="sr-Latn-CS" altLang="sr-Latn-RS" sz="1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sr-Latn-RS" sz="1800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>
              <a:buFont typeface="Wingdings" panose="05000000000000000000" pitchFamily="2" charset="2"/>
              <a:buNone/>
            </a:pPr>
            <a:endParaRPr lang="en-US" altLang="sr-Latn-RS" sz="18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r-Latn-RS" sz="2400" i="1" dirty="0" smtClean="0">
                <a:latin typeface="Times New Roman" panose="02020603050405020304" pitchFamily="18" charset="0"/>
              </a:rPr>
              <a:t>   </a:t>
            </a:r>
            <a:r>
              <a:rPr lang="sr-Latn-CS" altLang="sr-Latn-RS" sz="2400" i="1" dirty="0" smtClean="0">
                <a:latin typeface="Times New Roman" panose="02020603050405020304" pitchFamily="18" charset="0"/>
              </a:rPr>
              <a:t>Rad u Mathematica-</a:t>
            </a:r>
            <a:r>
              <a:rPr lang="en-US" altLang="sr-Latn-RS" sz="2400" i="1" dirty="0" err="1" smtClean="0">
                <a:latin typeface="Times New Roman" panose="02020603050405020304" pitchFamily="18" charset="0"/>
              </a:rPr>
              <a:t>i</a:t>
            </a:r>
            <a:r>
              <a:rPr lang="en-US" altLang="sr-Latn-RS" sz="240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i="1" dirty="0" smtClean="0">
                <a:latin typeface="Times New Roman" panose="02020603050405020304" pitchFamily="18" charset="0"/>
              </a:rPr>
            </a:br>
            <a:endParaRPr lang="en-US" altLang="sr-Latn-RS" sz="2400" i="1" dirty="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5112568"/>
          </a:xfrm>
        </p:spPr>
        <p:txBody>
          <a:bodyPr/>
          <a:lstStyle/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   sa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Mathematica-om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  odvija  u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notebook-u.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Notebook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je  struktuirani interaktivni dokument koji se sastoji od niza ćelija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Svaka ćelija može da sadrži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tekst, formule ili grafiku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svaki korisnikov unos formira se nova ćelija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elije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vrši se tasterima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shift + enter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obeleženog izraza vrši se tasterima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 + shift + enter</a:t>
            </a:r>
          </a:p>
          <a:p>
            <a:pPr eaLnBrk="1" hangingPunct="1"/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se zatraži izračunavanje ćelije, toj ćeliji se dodeljuje oznaka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[n]</a:t>
            </a: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 se upisuje u novu ćeliju sa oznakom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[n]</a:t>
            </a: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611560" y="1124744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86892"/>
            <a:ext cx="7571184" cy="5078412"/>
          </a:xfrm>
        </p:spPr>
        <p:txBody>
          <a:bodyPr/>
          <a:lstStyle/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Imena notebook-ova imaju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ekstenziju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NB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Notebook se može se koristiti i kao prostor za rad i za prezentaciju rezultata.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Osnovni deo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 vrši sva izračunavanja se zove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 kada se zatraži izračunavanje nekog izraza, on se šalje u kernel. </a:t>
            </a:r>
          </a:p>
          <a:p>
            <a:pPr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Istovremeno može biti otvoreno više notebook-ova, ali svi oni komuniciraju sa istim kernelom.</a:t>
            </a:r>
          </a:p>
          <a:p>
            <a:pPr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Prekid rada kernela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 + ,</a:t>
            </a:r>
          </a:p>
          <a:p>
            <a:pPr eaLnBrk="1" hangingPunct="1"/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Izlaz iz kernela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Exit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Quit</a:t>
            </a:r>
          </a:p>
          <a:p>
            <a:pPr eaLnBrk="1" hangingPunct="1"/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   </a:t>
            </a:r>
            <a:r>
              <a:rPr lang="en-US" altLang="sr-Latn-RS" sz="2400" b="0" i="1" dirty="0" err="1" smtClean="0">
                <a:latin typeface="Times New Roman" panose="02020603050405020304" pitchFamily="18" charset="0"/>
              </a:rPr>
              <a:t>Brojevi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2400" b="0" i="1" dirty="0" err="1" smtClean="0">
                <a:latin typeface="Times New Roman" panose="02020603050405020304" pitchFamily="18" charset="0"/>
              </a:rPr>
              <a:t>i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>  </a:t>
            </a:r>
            <a:r>
              <a:rPr lang="en-US" altLang="sr-Latn-RS" sz="2400" b="0" i="1" dirty="0" err="1" smtClean="0">
                <a:latin typeface="Times New Roman" panose="02020603050405020304" pitchFamily="18" charset="0"/>
              </a:rPr>
              <a:t>funkcije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6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897658"/>
                <a:ext cx="8229600" cy="4411662"/>
              </a:xfrm>
              <a:noFill/>
            </p:spPr>
            <p:txBody>
              <a:bodyPr wrap="none"/>
              <a:lstStyle/>
              <a:p>
                <a:pPr eaLnBrk="1" hangingPunct="1"/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Mathematica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omogućava rad sa racionalnim, realnim i kompleksnim brojevima</a:t>
                </a:r>
              </a:p>
              <a:p>
                <a:pPr eaLnBrk="1" hangingPunct="1"/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funkcije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označene velikim početnim slovom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onstante: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broj </a:t>
                </a:r>
                <a:r>
                  <a:rPr lang="el-GR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Degree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faktor konverzije radijana i stepena,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sr-Latn-R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180</m:t>
                        </m:r>
                        <m:r>
                          <a:rPr lang="en-US" altLang="sr-Latn-R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°</m:t>
                        </m:r>
                      </m:den>
                    </m:f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imaginarna jedinica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Infinity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∞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osnova prirodnog logaritma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</a:p>
            </p:txBody>
          </p:sp>
        </mc:Choice>
        <mc:Fallback xmlns="">
          <p:sp>
            <p:nvSpPr>
              <p:cNvPr id="7171" name="Rectangle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897658"/>
                <a:ext cx="8229600" cy="4411662"/>
              </a:xfrm>
              <a:blipFill rotWithShape="0">
                <a:blip r:embed="rId2"/>
                <a:stretch>
                  <a:fillRect l="-593" t="-691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2" name="Line 11"/>
          <p:cNvSpPr>
            <a:spLocks noChangeShapeType="1"/>
          </p:cNvSpPr>
          <p:nvPr/>
        </p:nvSpPr>
        <p:spPr bwMode="auto">
          <a:xfrm>
            <a:off x="468313" y="1196975"/>
            <a:ext cx="3167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468313" y="1009650"/>
            <a:ext cx="8229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b="1" i="1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>
                <a:cs typeface="Times New Roman" panose="02020603050405020304" pitchFamily="18" charset="0"/>
              </a:rPr>
              <a:t>Aritmetičke operacije</a:t>
            </a:r>
            <a:br>
              <a:rPr lang="sr-Latn-CS" altLang="sr-Latn-RS" sz="1800" b="1" i="1" dirty="0">
                <a:cs typeface="Times New Roman" panose="02020603050405020304" pitchFamily="18" charset="0"/>
              </a:rPr>
            </a:br>
            <a:endParaRPr lang="en-US" altLang="sr-Latn-RS" sz="1800" b="1" i="1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b="1" i="1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>
                <a:cs typeface="Times New Roman" panose="02020603050405020304" pitchFamily="18" charset="0"/>
              </a:rPr>
              <a:t>             	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x  +  y</a:t>
            </a:r>
            <a:r>
              <a:rPr lang="sr-Latn-CS" altLang="sr-Latn-RS" sz="1800" b="1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dirty="0">
                <a:cs typeface="Times New Roman" panose="02020603050405020304" pitchFamily="18" charset="0"/>
              </a:rPr>
              <a:t>                               </a:t>
            </a:r>
            <a:r>
              <a:rPr lang="sr-Latn-CS" altLang="sr-Latn-RS" sz="1800" dirty="0" smtClean="0">
                <a:cs typeface="Times New Roman" panose="02020603050405020304" pitchFamily="18" charset="0"/>
              </a:rPr>
              <a:t>sabiranje</a:t>
            </a:r>
            <a:endParaRPr lang="en-US" altLang="sr-Latn-RS" sz="18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>
                <a:cs typeface="Times New Roman" panose="02020603050405020304" pitchFamily="18" charset="0"/>
              </a:rPr>
              <a:t>    	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x   </a:t>
            </a:r>
            <a:r>
              <a:rPr lang="sr-Latn-CS" altLang="sr-Latn-RS" sz="1800" b="1" dirty="0">
                <a:cs typeface="Times New Roman" panose="02020603050405020304" pitchFamily="18" charset="0"/>
              </a:rPr>
              <a:t>-  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y</a:t>
            </a:r>
            <a:r>
              <a:rPr lang="sr-Latn-CS" altLang="sr-Latn-RS" sz="1800" b="1" dirty="0">
                <a:cs typeface="Times New Roman" panose="02020603050405020304" pitchFamily="18" charset="0"/>
              </a:rPr>
              <a:t>                               </a:t>
            </a:r>
            <a:r>
              <a:rPr lang="en-US" altLang="sr-Latn-RS" sz="1800" b="1" dirty="0"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cs typeface="Times New Roman" panose="02020603050405020304" pitchFamily="18" charset="0"/>
              </a:rPr>
              <a:t>oduzimanje</a:t>
            </a:r>
            <a:r>
              <a:rPr lang="en-US" altLang="sr-Latn-RS" sz="1800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i="1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x  y     </a:t>
            </a:r>
            <a:r>
              <a:rPr lang="sr-Latn-CS" altLang="sr-Latn-RS" sz="1800" dirty="0">
                <a:cs typeface="Times New Roman" panose="02020603050405020304" pitchFamily="18" charset="0"/>
              </a:rPr>
              <a:t>ili</a:t>
            </a:r>
            <a:r>
              <a:rPr lang="sr-Latn-CS" altLang="sr-Latn-RS" sz="1800" b="1" dirty="0">
                <a:cs typeface="Times New Roman" panose="02020603050405020304" pitchFamily="18" charset="0"/>
              </a:rPr>
              <a:t>   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x   *   </a:t>
            </a:r>
            <a:r>
              <a:rPr lang="sr-Latn-CS" altLang="sr-Latn-RS" sz="1800" b="1" dirty="0">
                <a:cs typeface="Times New Roman" panose="02020603050405020304" pitchFamily="18" charset="0"/>
              </a:rPr>
              <a:t>y             </a:t>
            </a:r>
            <a:r>
              <a:rPr lang="sr-Latn-CS" altLang="sr-Latn-RS" sz="1800" dirty="0" smtClean="0">
                <a:cs typeface="Times New Roman" panose="02020603050405020304" pitchFamily="18" charset="0"/>
              </a:rPr>
              <a:t>množenje</a:t>
            </a:r>
            <a:r>
              <a:rPr lang="en-US" altLang="sr-Latn-RS" sz="1800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b="1" dirty="0">
                <a:cs typeface="Times New Roman" panose="02020603050405020304" pitchFamily="18" charset="0"/>
              </a:rPr>
              <a:t>                  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x/y</a:t>
            </a:r>
            <a:r>
              <a:rPr lang="sr-Latn-CS" altLang="sr-Latn-RS" sz="1800" b="1" dirty="0">
                <a:cs typeface="Times New Roman" panose="02020603050405020304" pitchFamily="18" charset="0"/>
              </a:rPr>
              <a:t>                                   </a:t>
            </a:r>
            <a:r>
              <a:rPr lang="sr-Latn-CS" altLang="sr-Latn-RS" sz="1800" dirty="0" smtClean="0">
                <a:cs typeface="Times New Roman" panose="02020603050405020304" pitchFamily="18" charset="0"/>
              </a:rPr>
              <a:t>deljenje</a:t>
            </a:r>
            <a:r>
              <a:rPr lang="en-US" altLang="sr-Latn-RS" sz="1800" dirty="0">
                <a:cs typeface="Times New Roman" panose="02020603050405020304" pitchFamily="18" charset="0"/>
              </a:rPr>
              <a:t>	</a:t>
            </a:r>
            <a:endParaRPr lang="sr-Latn-CS" altLang="sr-Latn-RS" sz="18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i="1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>
                <a:cs typeface="Times New Roman" panose="02020603050405020304" pitchFamily="18" charset="0"/>
              </a:rPr>
              <a:t>                  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x</a:t>
            </a:r>
            <a:r>
              <a:rPr lang="en-US" altLang="sr-Latn-RS" sz="1800" b="1" i="1" dirty="0">
                <a:cs typeface="Times New Roman" panose="02020603050405020304" pitchFamily="18" charset="0"/>
              </a:rPr>
              <a:t>^y</a:t>
            </a:r>
            <a:r>
              <a:rPr lang="en-US" altLang="sr-Latn-RS" sz="1800" b="1" dirty="0">
                <a:cs typeface="Times New Roman" panose="02020603050405020304" pitchFamily="18" charset="0"/>
              </a:rPr>
              <a:t>                                  </a:t>
            </a:r>
            <a:r>
              <a:rPr lang="en-US" altLang="sr-Latn-RS" sz="1800" dirty="0" err="1" smtClean="0">
                <a:cs typeface="Times New Roman" panose="02020603050405020304" pitchFamily="18" charset="0"/>
              </a:rPr>
              <a:t>stepenovanje</a:t>
            </a:r>
            <a:endParaRPr lang="sr-Latn-CS" altLang="sr-Latn-RS" sz="18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i="1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>
                <a:cs typeface="Times New Roman" panose="02020603050405020304" pitchFamily="18" charset="0"/>
              </a:rPr>
              <a:t>a</a:t>
            </a:r>
            <a:r>
              <a:rPr lang="sr-Latn-CS" altLang="sr-Latn-RS" sz="1800" b="1" i="1" dirty="0">
                <a:cs typeface="Times New Roman" panose="02020603050405020304" pitchFamily="18" charset="0"/>
              </a:rPr>
              <a:t>+bI</a:t>
            </a:r>
            <a:r>
              <a:rPr lang="sr-Latn-CS" altLang="sr-Latn-RS" sz="1800" i="1" dirty="0">
                <a:cs typeface="Times New Roman" panose="02020603050405020304" pitchFamily="18" charset="0"/>
              </a:rPr>
              <a:t>		          </a:t>
            </a:r>
            <a:r>
              <a:rPr lang="sr-Latn-CS" altLang="sr-Latn-RS" sz="1800" dirty="0" smtClean="0">
                <a:cs typeface="Times New Roman" panose="02020603050405020304" pitchFamily="18" charset="0"/>
              </a:rPr>
              <a:t>kompleksni </a:t>
            </a:r>
            <a:r>
              <a:rPr lang="sr-Latn-CS" altLang="sr-Latn-RS" sz="1800" dirty="0">
                <a:cs typeface="Times New Roman" panose="02020603050405020304" pitchFamily="18" charset="0"/>
              </a:rPr>
              <a:t>brojevi</a:t>
            </a:r>
            <a:endParaRPr lang="en-US" altLang="sr-Latn-RS" sz="18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sr-Latn-RS" sz="1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66713"/>
            <a:ext cx="7354888" cy="5870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Tačna i približna vrednost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 operacije zavisi od zadatih podataka.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Ukoliko je rezultat tačan broj dobija s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odmah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 je rezultat približan broj, onda se dobija kada se zatraži približna vrednost rezultata operacije</a:t>
            </a: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ili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//N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približna 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[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izraz,   n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približna 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cifara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poslednji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zultat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Out 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-ti rezultat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%%...%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Out [-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-ti rezultat, brojano od poslednjeg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332656"/>
            <a:ext cx="7354887" cy="61926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Specijalne dodele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+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povećanje vrednosti 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1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smanjenje vrednosti 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1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++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pred-povećanje vrednosti 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--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pred-smanjenje vrednosti 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=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povećanje vrednosti 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 -=  di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smanjenje vrednost 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=    C	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noženje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/=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deljenje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c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38745"/>
            <a:ext cx="7354888" cy="58705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Matematičke funkcije i konstante</a:t>
            </a:r>
          </a:p>
          <a:p>
            <a:pPr eaLnBrk="1" hangingPunct="1"/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Ugrađene matematičke funkcije i konstante se pišu velikim početnim slovom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Argumenti funkcije se navode u uglastim zagradama, međusobno razdvojeni zarezima</a:t>
            </a:r>
          </a:p>
          <a:p>
            <a:pPr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 se mogu i isprogramirati</a:t>
            </a:r>
          </a:p>
          <a:p>
            <a:pPr eaLnBrk="1" hangingPunct="1"/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Sqrt [x]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kvadratni koren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Exp[x]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eksponencijalna funkcija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Log[x]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prirodni logaritam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Log[b, x]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Iogaritam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 osnovu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</TotalTime>
  <Words>454</Words>
  <Application>Microsoft Office PowerPoint</Application>
  <PresentationFormat>On-screen Show (4:3)</PresentationFormat>
  <Paragraphs>243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Cambria Math</vt:lpstr>
      <vt:lpstr>Times New Roman</vt:lpstr>
      <vt:lpstr>Wingdings</vt:lpstr>
      <vt:lpstr>Network</vt:lpstr>
      <vt:lpstr>    Mathematica</vt:lpstr>
      <vt:lpstr>PowerPoint Presentation</vt:lpstr>
      <vt:lpstr>   Rad u Mathematica-i </vt:lpstr>
      <vt:lpstr>PowerPoint Presentation</vt:lpstr>
      <vt:lpstr>   Brojevi i  funkcije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Pravila zamene </vt:lpstr>
      <vt:lpstr>PowerPoint Presentation</vt:lpstr>
      <vt:lpstr>PowerPoint Presentation</vt:lpstr>
      <vt:lpstr>  Grafika </vt:lpstr>
      <vt:lpstr>PowerPoint Presentation</vt:lpstr>
      <vt:lpstr>PowerPoint Presentation</vt:lpstr>
    </vt:vector>
  </TitlesOfParts>
  <Company>PMF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Nine</cp:lastModifiedBy>
  <cp:revision>250</cp:revision>
  <dcterms:created xsi:type="dcterms:W3CDTF">2007-11-19T11:31:25Z</dcterms:created>
  <dcterms:modified xsi:type="dcterms:W3CDTF">2017-03-22T19:01:25Z</dcterms:modified>
</cp:coreProperties>
</file>