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305" r:id="rId2"/>
    <p:sldId id="306" r:id="rId3"/>
    <p:sldId id="307" r:id="rId4"/>
    <p:sldId id="308" r:id="rId5"/>
    <p:sldId id="311" r:id="rId6"/>
    <p:sldId id="312" r:id="rId7"/>
    <p:sldId id="313" r:id="rId8"/>
    <p:sldId id="309" r:id="rId9"/>
    <p:sldId id="310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0066"/>
    <a:srgbClr val="F1CCCC"/>
    <a:srgbClr val="FDF9FA"/>
    <a:srgbClr val="FAFF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55" autoAdjust="0"/>
    <p:restoredTop sz="94660"/>
  </p:normalViewPr>
  <p:slideViewPr>
    <p:cSldViewPr>
      <p:cViewPr varScale="1">
        <p:scale>
          <a:sx n="74" d="100"/>
          <a:sy n="74" d="100"/>
        </p:scale>
        <p:origin x="13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67EC7-F405-4B58-86C3-0EEBE7057E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592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x-non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09EB18-D172-4E07-A8CE-3DA85ECC18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839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x-non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CB2D81-9A1B-40F7-B30F-E3C30DC715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9211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x-non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3F895-B8EA-444C-B651-64B2AD76B0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6290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x-non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9936B6-8508-4642-B6B5-C7CD5F6ADB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4483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x-non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F83F72-474C-4F0D-8FA0-A4EA8B4C59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2763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x-non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D3A2BA-18BE-4755-A887-12C59713EE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9708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x-non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C691D3-AE8F-455C-84DD-7995D072CA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7202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DCE3AE-9BFF-44FF-AB98-9658447786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8908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x-non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A965A-1094-4F19-88FB-30F3039E36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5328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x-non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x-non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83576E-F99D-41A0-9061-E958281455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056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folHlink"/>
            </a:gs>
            <a:gs pos="50000">
              <a:schemeClr val="bg1"/>
            </a:gs>
            <a:gs pos="100000">
              <a:schemeClr val="folHlink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panose="020B0604020202020204" pitchFamily="34" charset="0"/>
              </a:defRPr>
            </a:lvl1pPr>
          </a:lstStyle>
          <a:p>
            <a:fld id="{D6883959-7CCF-4D6A-BF23-E54541461A86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098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404664"/>
                <a:ext cx="7499176" cy="6193110"/>
              </a:xfrm>
            </p:spPr>
            <p:txBody>
              <a:bodyPr/>
              <a:lstStyle/>
              <a:p>
                <a:pPr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r>
                  <a:rPr lang="en-US" altLang="sr-Latn-RS" sz="1600" dirty="0" smtClean="0">
                    <a:latin typeface="Times New Roman" panose="02020603050405020304" pitchFamily="18" charset="0"/>
                  </a:rPr>
                  <a:t>	</a:t>
                </a:r>
                <a:r>
                  <a:rPr lang="sr-Latn-CS" altLang="sr-Latn-RS" sz="2000" i="1" dirty="0" smtClean="0">
                    <a:latin typeface="Times New Roman" panose="02020603050405020304" pitchFamily="18" charset="0"/>
                  </a:rPr>
                  <a:t>Numerička optimizacija</a:t>
                </a:r>
                <a:r>
                  <a:rPr lang="en-US" altLang="sr-Latn-RS" sz="2000" i="1" dirty="0" smtClean="0">
                    <a:latin typeface="Times New Roman" panose="02020603050405020304" pitchFamily="18" charset="0"/>
                  </a:rPr>
                  <a:t>			</a:t>
                </a:r>
                <a:r>
                  <a:rPr lang="sr-Latn-CS" altLang="sr-Latn-RS" sz="2400" b="1" i="1" dirty="0" smtClean="0">
                    <a:latin typeface="Times New Roman" panose="02020603050405020304" pitchFamily="18" charset="0"/>
                  </a:rPr>
                  <a:t>vežbe</a:t>
                </a:r>
                <a:r>
                  <a:rPr lang="en-US" altLang="sr-Latn-RS" sz="2400" b="1" i="1" dirty="0" smtClean="0">
                    <a:latin typeface="Times New Roman" panose="02020603050405020304" pitchFamily="18" charset="0"/>
                  </a:rPr>
                  <a:t> </a:t>
                </a:r>
                <a:r>
                  <a:rPr lang="sr-Latn-CS" altLang="sr-Latn-RS" sz="2400" b="1" i="1" dirty="0" smtClean="0">
                    <a:latin typeface="Times New Roman" panose="02020603050405020304" pitchFamily="18" charset="0"/>
                  </a:rPr>
                  <a:t>br.</a:t>
                </a:r>
                <a:r>
                  <a:rPr lang="en-US" altLang="sr-Latn-RS" sz="2400" b="1" i="1" dirty="0" smtClean="0">
                    <a:latin typeface="Times New Roman" panose="02020603050405020304" pitchFamily="18" charset="0"/>
                  </a:rPr>
                  <a:t>4</a:t>
                </a:r>
                <a:br>
                  <a:rPr lang="en-US" altLang="sr-Latn-RS" sz="2400" b="1" i="1" dirty="0" smtClean="0">
                    <a:latin typeface="Times New Roman" panose="02020603050405020304" pitchFamily="18" charset="0"/>
                  </a:rPr>
                </a:br>
                <a:endParaRPr lang="en-US" altLang="sr-Latn-RS" sz="2000" i="1" dirty="0" smtClean="0">
                  <a:latin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endParaRPr lang="en-US" altLang="sr-Latn-RS" sz="2000" i="1" dirty="0" smtClean="0">
                  <a:latin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Pri rešavanju nekih jednostavnijih problema iz optimizacije, mogu se koristiti ugrađene funkcije. </a:t>
                </a:r>
              </a:p>
              <a:p>
                <a:pPr algn="just" eaLnBrk="1" hangingPunct="1">
                  <a:lnSpc>
                    <a:spcPct val="90000"/>
                  </a:lnSpc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gu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rešiti problem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linearnog programiranja, odnosno problem nalaženja minimuma linearne funkcije na skupu opisanom linearnim nejednačinama</a:t>
                </a:r>
              </a:p>
              <a:p>
                <a:pPr algn="just" eaLnBrk="1" hangingPunct="1">
                  <a:lnSpc>
                    <a:spcPct val="90000"/>
                  </a:lnSpc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že se odrediti i minimum funkcije jedne ili više promenljivih u okolini neke tačke.</a:t>
                </a:r>
              </a:p>
              <a:p>
                <a:pPr algn="just" eaLnBrk="1" hangingPunct="1">
                  <a:lnSpc>
                    <a:spcPct val="90000"/>
                  </a:lnSpc>
                </a:pP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ConstrainedMin[f, nejedn,{x, y,...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minimizira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linearnu funkciju 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 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	      	   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prema ograničenjima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nejedn</a:t>
                </a: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endParaRPr lang="sr-Latn-CS" altLang="sr-Latn-RS" sz="1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FindMinimum [f,  {x,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Latn-CS" altLang="sr-Latn-RS" sz="1800" b="1" i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}]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određuje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lokalni minimum funkcije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		      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polazeći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od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tačke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FindMinimum [f, {x,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Latn-CS" altLang="sr-Latn-RS" sz="1800" b="1" i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{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sr-Latn-CS" altLang="sr-Latn-RS" sz="1800" b="1" i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,...]</a:t>
                </a:r>
                <a:r>
                  <a:rPr lang="en-US" altLang="sr-Latn-R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odreduje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lokalni minimum 					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funkcije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više promenljivih</a:t>
                </a:r>
                <a:r>
                  <a:rPr lang="en-US" altLang="sr-Latn-RS" sz="1600" dirty="0" smtClean="0">
                    <a:latin typeface="Times New Roman" panose="02020603050405020304" pitchFamily="18" charset="0"/>
                  </a:rPr>
                  <a:t>	</a:t>
                </a:r>
              </a:p>
            </p:txBody>
          </p:sp>
        </mc:Choice>
        <mc:Fallback>
          <p:sp>
            <p:nvSpPr>
              <p:cNvPr id="4098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404664"/>
                <a:ext cx="7499176" cy="6193110"/>
              </a:xfrm>
              <a:blipFill rotWithShape="0">
                <a:blip r:embed="rId2"/>
                <a:stretch>
                  <a:fillRect t="-1378" r="-650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03300"/>
          </a:xfrm>
        </p:spPr>
        <p:txBody>
          <a:bodyPr/>
          <a:lstStyle/>
          <a:p>
            <a:pPr eaLnBrk="1" hangingPunct="1"/>
            <a:r>
              <a:rPr lang="sr-Latn-CS" altLang="sr-Latn-RS" sz="2400" b="0" i="1" dirty="0" smtClean="0">
                <a:latin typeface="Times New Roman" panose="02020603050405020304" pitchFamily="18" charset="0"/>
              </a:rPr>
              <a:t>Numeričke operacije sa podacima</a:t>
            </a:r>
            <a:endParaRPr lang="en-US" altLang="sr-Latn-RS" sz="2400" b="0" i="1" dirty="0" smtClean="0">
              <a:latin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41438"/>
            <a:ext cx="7345362" cy="4789487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Fitovanje krivih</a:t>
            </a:r>
            <a:endParaRPr lang="en-US" altLang="sr-Latn-RS" sz="1800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Jedan od najčešćih problema u primenjenim disciplinama jeste aproksimacija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niza podataka koji su dobijeni na osnovu nekih merenja i ekperimenata. </a:t>
            </a: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Taj problem se može rešiti primenom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fitovanja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krivih pomoću metoda najmanjih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kvadrata. </a:t>
            </a: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Osnovna ideja je da se za date podatke i izabrani niz funkcija pronađe ona linearna kombinacija funkcija koja na najbolji način aproksimira podatke.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Najjednostavnije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čeno, fitovanje je aproksimacija datih tačaka krivom (pravom) određenog tipa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468313" y="1196975"/>
            <a:ext cx="43195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R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549275"/>
            <a:ext cx="7776864" cy="532765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Fitovanje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liste podataka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podaci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pomoću funkcije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promenljivim</a:t>
            </a:r>
            <a:r>
              <a:rPr lang="en-US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promenljive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Fit [podaci, funkcija,  promenljive ]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Neki oblici fitovanja krivih: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Fit[{f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f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sr-Latn-R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...},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{1, x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x]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linearni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fit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Fit [{f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f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...}, {1, x, x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^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x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kvadratni fit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Fit [podaci,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[x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^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i, {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0,  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}] , x]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polinomni fit n-tog stepena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Exp[Fit [Log[podaci] , {1,   x} ,  x]]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fitovanje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funkcijom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sr-Latn-CS" altLang="sr-Latn-RS" sz="18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 +  bx</a:t>
            </a:r>
            <a:endParaRPr lang="en-US" altLang="sr-Latn-RS" sz="1800" i="1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i="1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[x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^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i, {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0,  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}]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elementima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sr-Latn-RS" sz="18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,x</a:t>
            </a:r>
            <a:r>
              <a:rPr lang="en-US" altLang="sr-Latn-RS" sz="18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,x</a:t>
            </a:r>
            <a:r>
              <a:rPr lang="en-US" altLang="sr-Latn-RS" sz="18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sr-Latn-RS" sz="1800" i="1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altLang="sr-Latn-RS" sz="1800" i="1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476672"/>
            <a:ext cx="7561088" cy="5976664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Podaci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odnosno tačke kojima je  f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unkcija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definišu se na sledeći način: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{x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}, {x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}, {x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},…}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gde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f</a:t>
            </a:r>
            <a:r>
              <a:rPr lang="sr-Latn-C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f(x</a:t>
            </a:r>
            <a:r>
              <a:rPr lang="sr-Latn-C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Ako je lista oblika	</a:t>
            </a: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{f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f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f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...}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onda se podrazumeva da vrednosti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r-Latn-C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odgovara prirodan broj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tj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f</a:t>
            </a:r>
            <a:r>
              <a:rPr lang="sr-Latn-C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f(i).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r-Latn-CS" altLang="sr-Latn-RS" sz="1800" i="1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Grafički prikaz podataka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r-Latn-CS" altLang="sr-Latn-RS" sz="1800" b="1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Plot[f, {x, xmin, xmax}] 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grafički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prikaz funkcije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promenljivoj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intervalu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xmin, xmax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Plot[{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 }, {x, xmin, xmax}] 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grafički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prikaz više funkcija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ListPlot[t]	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grafički prikaz skupa tačaka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Show[g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g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,...]		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rikaz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više grafika (Plot-ova) zajedno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(ne crta grafik funkcije, već samo već 				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dobijene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grafike prikazuje zajedno)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sr-Latn-RS" sz="1800" i="1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696"/>
            <a:ext cx="7138988" cy="536575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Približno rešavanje  jednačina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b="1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Nalaženje rešenja proizvoljnih nelinearnih jednačina u opštem slučaju je složenije od rešavanja polinomnih jednačina.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 rešavanje proizvoljne jednačine ili sistema jednačina koristi se funkcija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FindRoot.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Pomoću ove funkcije izračunava se samo jedno rešenje jednačine i u slučajevima kada jednačina ima više rešenja, zavisno od početne tačke. </a:t>
            </a:r>
          </a:p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Ukoliko početna aproksimacija nije dobro odabrana,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FindRoot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 može dati rešenje.</a:t>
            </a:r>
          </a:p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Ista funkcija se primenjuje i za rešavanje sistema jednačina.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04664"/>
            <a:ext cx="7283450" cy="5976664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približno rešavanje jednačine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 početnom tačkom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r-Latn-C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FindRoot [jedn ,    {x, x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 ]	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Newton-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</a:t>
            </a: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približno rešavanje jednačine sa dve početne vrednosti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r-Latn-C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r-Latn-C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FindRoot [jedn,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{x, x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x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,}]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ice</a:t>
            </a: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približno rešavanje jednačine na intervalu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[xmin,   xmax]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FindRoot [jedn,    {x,   xstart,   xmin,   xmax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]</a:t>
            </a: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približno rešavanje sistema jednačina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FindRoot [{jedn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jedn2,   ...} ,    {x, x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   {y,   y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},   ...]</a:t>
            </a: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približno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rešenje polinomne jednačine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NSolve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[jedn, x]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približno rešenje polinomne jednačine sa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cifara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NSolve[jedn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x, n]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Korišćenjem funkcije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NSolve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mogu se rešavati i sistemi jednačina.</a:t>
            </a: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0242" name="Rectangle 8"/>
              <p:cNvSpPr>
                <a:spLocks noChangeArrowheads="1"/>
              </p:cNvSpPr>
              <p:nvPr/>
            </p:nvSpPr>
            <p:spPr bwMode="auto">
              <a:xfrm>
                <a:off x="250825" y="231874"/>
                <a:ext cx="7705551" cy="52133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US" altLang="sr-Latn-RS" sz="1800" b="1" i="1" u="sng" dirty="0" smtClean="0">
                    <a:cs typeface="Times New Roman" panose="02020603050405020304" pitchFamily="18" charset="0"/>
                  </a:rPr>
                  <a:t>Diferencijalne</a:t>
                </a:r>
                <a:r>
                  <a:rPr lang="en-US" altLang="sr-Latn-RS" sz="1800" b="1" i="1" u="sng" dirty="0"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b="1" i="1" u="sng" dirty="0" err="1">
                    <a:cs typeface="Times New Roman" panose="02020603050405020304" pitchFamily="18" charset="0"/>
                  </a:rPr>
                  <a:t>jedna</a:t>
                </a:r>
                <a:r>
                  <a:rPr lang="sr-Latn-CS" altLang="sr-Latn-RS" sz="1800" b="1" i="1" u="sng" dirty="0">
                    <a:cs typeface="Times New Roman" panose="02020603050405020304" pitchFamily="18" charset="0"/>
                  </a:rPr>
                  <a:t>čine</a:t>
                </a:r>
                <a:endParaRPr lang="en-US" altLang="sr-Latn-RS" sz="1800" b="1" i="1" u="sng" dirty="0">
                  <a:cs typeface="Times New Roman" panose="02020603050405020304" pitchFamily="18" charset="0"/>
                </a:endParaRPr>
              </a:p>
              <a:p>
                <a:pPr algn="ctr"/>
                <a:endParaRPr lang="en-US" altLang="sr-Latn-RS" sz="1800" b="1" i="1" u="sng" dirty="0">
                  <a:cs typeface="Times New Roman" panose="02020603050405020304" pitchFamily="18" charset="0"/>
                </a:endParaRPr>
              </a:p>
              <a:p>
                <a:pPr algn="ctr"/>
                <a:r>
                  <a:rPr lang="sr-Latn-CS" altLang="sr-Latn-RS" sz="1800" b="1" i="1" dirty="0">
                    <a:cs typeface="Times New Roman" panose="02020603050405020304" pitchFamily="18" charset="0"/>
                  </a:rPr>
                  <a:t>N</a:t>
                </a:r>
                <a:r>
                  <a:rPr lang="en-US" altLang="sr-Latn-RS" sz="1800" b="1" i="1" dirty="0">
                    <a:cs typeface="Times New Roman" panose="02020603050405020304" pitchFamily="18" charset="0"/>
                  </a:rPr>
                  <a:t>D</a:t>
                </a:r>
                <a:r>
                  <a:rPr lang="sr-Latn-CS" altLang="sr-Latn-RS" sz="1800" b="1" i="1" dirty="0">
                    <a:cs typeface="Times New Roman" panose="02020603050405020304" pitchFamily="18" charset="0"/>
                  </a:rPr>
                  <a:t>Solve [jedn, y, {x, xmin, xmax}]</a:t>
                </a:r>
                <a:r>
                  <a:rPr lang="sr-Latn-CS" altLang="sr-Latn-RS" sz="1800" dirty="0"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i="1" dirty="0">
                    <a:cs typeface="Times New Roman" panose="02020603050405020304" pitchFamily="18" charset="0"/>
                  </a:rPr>
                  <a:t>	 </a:t>
                </a:r>
                <a:r>
                  <a:rPr lang="sr-Latn-CS" altLang="sr-Latn-RS" sz="1800" dirty="0">
                    <a:cs typeface="Times New Roman" panose="02020603050405020304" pitchFamily="18" charset="0"/>
                  </a:rPr>
                  <a:t>približno rešenje diferencijalne jednačine </a:t>
                </a:r>
                <a:endParaRPr lang="en-US" altLang="sr-Latn-RS" sz="1800" i="1" dirty="0">
                  <a:cs typeface="Times New Roman" panose="02020603050405020304" pitchFamily="18" charset="0"/>
                </a:endParaRPr>
              </a:p>
              <a:p>
                <a:pPr algn="ctr"/>
                <a:endParaRPr lang="sr-Latn-CS" altLang="sr-Latn-RS" sz="1800" dirty="0">
                  <a:cs typeface="Times New Roman" panose="02020603050405020304" pitchFamily="18" charset="0"/>
                </a:endParaRPr>
              </a:p>
              <a:p>
                <a:r>
                  <a:rPr lang="sr-Latn-CS" altLang="sr-Latn-RS" sz="1800" dirty="0">
                    <a:cs typeface="Times New Roman" panose="02020603050405020304" pitchFamily="18" charset="0"/>
                  </a:rPr>
                  <a:t>Korišćenjem ove funkcije mogu se rešavati i sistemi jednačina.</a:t>
                </a:r>
              </a:p>
              <a:p>
                <a:endParaRPr lang="sr-Latn-CS" altLang="sr-Latn-RS" sz="1800" dirty="0">
                  <a:cs typeface="Times New Roman" panose="02020603050405020304" pitchFamily="18" charset="0"/>
                </a:endParaRPr>
              </a:p>
              <a:p>
                <a:r>
                  <a:rPr lang="sr-Latn-CS" altLang="sr-Latn-RS" sz="1800" i="1" dirty="0">
                    <a:cs typeface="Times New Roman" panose="02020603050405020304" pitchFamily="18" charset="0"/>
                  </a:rPr>
                  <a:t>Primer:</a:t>
                </a:r>
              </a:p>
              <a:p>
                <a:endParaRPr lang="sr-Latn-CS" altLang="sr-Latn-RS" sz="1800" i="1" dirty="0">
                  <a:cs typeface="Times New Roman" panose="02020603050405020304" pitchFamily="18" charset="0"/>
                </a:endParaRPr>
              </a:p>
              <a:p>
                <a:r>
                  <a:rPr lang="sr-Latn-CS" altLang="sr-Latn-RS" sz="1800" dirty="0">
                    <a:cs typeface="Times New Roman" panose="02020603050405020304" pitchFamily="18" charset="0"/>
                  </a:rPr>
                  <a:t>In</a:t>
                </a:r>
                <a:r>
                  <a:rPr lang="en-US" altLang="sr-Latn-RS" sz="1800" dirty="0">
                    <a:cs typeface="Times New Roman" panose="02020603050405020304" pitchFamily="18" charset="0"/>
                  </a:rPr>
                  <a:t>[1</a:t>
                </a:r>
                <a:r>
                  <a:rPr lang="en-US" altLang="sr-Latn-RS" sz="1800" dirty="0" smtClean="0">
                    <a:cs typeface="Times New Roman" panose="02020603050405020304" pitchFamily="18" charset="0"/>
                  </a:rPr>
                  <a:t>]= </a:t>
                </a:r>
                <a:r>
                  <a:rPr lang="en-US" altLang="sr-Latn-RS" sz="1800" b="1" dirty="0" smtClean="0">
                    <a:cs typeface="Times New Roman" panose="02020603050405020304" pitchFamily="18" charset="0"/>
                  </a:rPr>
                  <a:t>solution=</a:t>
                </a:r>
                <a:r>
                  <a:rPr lang="en-US" altLang="sr-Latn-RS" sz="1800" b="1" dirty="0" err="1" smtClean="0">
                    <a:cs typeface="Times New Roman" panose="02020603050405020304" pitchFamily="18" charset="0"/>
                  </a:rPr>
                  <a:t>NDSolve</a:t>
                </a:r>
                <a:r>
                  <a:rPr lang="en-US" altLang="sr-Latn-RS" sz="1800" b="1" dirty="0" smtClean="0">
                    <a:cs typeface="Times New Roman" panose="02020603050405020304" pitchFamily="18" charset="0"/>
                  </a:rPr>
                  <a:t>[{y’[x]==y[x], y[1]==2}, y, {x, 0, 3}]</a:t>
                </a:r>
                <a:endParaRPr lang="en-US" altLang="sr-Latn-RS" sz="1800" b="1" dirty="0">
                  <a:cs typeface="Times New Roman" panose="02020603050405020304" pitchFamily="18" charset="0"/>
                </a:endParaRPr>
              </a:p>
              <a:p>
                <a:r>
                  <a:rPr lang="en-US" altLang="sr-Latn-RS" sz="1800" dirty="0" smtClean="0">
                    <a:cs typeface="Times New Roman" panose="02020603050405020304" pitchFamily="18" charset="0"/>
                  </a:rPr>
                  <a:t>Out[1]:=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altLang="sr-Latn-RS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altLang="sr-Latn-RS" sz="18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sr-Latn-RS" sz="1800" b="0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y</m:t>
                            </m:r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→</m:t>
                            </m:r>
                            <m:r>
                              <m:rPr>
                                <m:sty m:val="p"/>
                              </m:rPr>
                              <a:rPr lang="en-US" altLang="sr-Latn-RS" sz="18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InterpolatingFunction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altLang="sr-Latn-RS" sz="1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en-US" altLang="sr-Latn-RS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d>
                                      <m:dPr>
                                        <m:begChr m:val="{"/>
                                        <m:endChr m:val="}"/>
                                        <m:ctrlPr>
                                          <a:rPr lang="en-US" altLang="sr-Latn-RS" sz="1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sr-Latn-RS" sz="1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0., 3.</m:t>
                                        </m:r>
                                      </m:e>
                                    </m:d>
                                  </m:e>
                                </m:d>
                                <m:r>
                                  <a:rPr lang="en-US" altLang="sr-Latn-RS" sz="1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,&lt;&gt;</m:t>
                                </m:r>
                              </m:e>
                            </m:d>
                          </m:e>
                        </m:d>
                      </m:e>
                    </m:d>
                  </m:oMath>
                </a14:m>
                <a:endParaRPr lang="en-US" altLang="sr-Latn-RS" sz="1800" dirty="0">
                  <a:cs typeface="Times New Roman" panose="02020603050405020304" pitchFamily="18" charset="0"/>
                </a:endParaRPr>
              </a:p>
              <a:p>
                <a:endParaRPr lang="sr-Latn-CS" altLang="sr-Latn-RS" sz="1800" i="1" dirty="0">
                  <a:cs typeface="Times New Roman" panose="02020603050405020304" pitchFamily="18" charset="0"/>
                </a:endParaRPr>
              </a:p>
              <a:p>
                <a:r>
                  <a:rPr lang="sr-Latn-CS" altLang="sr-Latn-RS" sz="1800" dirty="0" smtClean="0">
                    <a:cs typeface="Times New Roman" panose="02020603050405020304" pitchFamily="18" charset="0"/>
                  </a:rPr>
                  <a:t>In</a:t>
                </a:r>
                <a:r>
                  <a:rPr lang="en-US" altLang="sr-Latn-RS" sz="1800" dirty="0">
                    <a:cs typeface="Times New Roman" panose="02020603050405020304" pitchFamily="18" charset="0"/>
                  </a:rPr>
                  <a:t>[</a:t>
                </a:r>
                <a:r>
                  <a:rPr lang="sr-Latn-CS" altLang="sr-Latn-RS" sz="1800" dirty="0">
                    <a:cs typeface="Times New Roman" panose="02020603050405020304" pitchFamily="18" charset="0"/>
                  </a:rPr>
                  <a:t>2</a:t>
                </a:r>
                <a:r>
                  <a:rPr lang="en-US" altLang="sr-Latn-RS" sz="1800" dirty="0" smtClean="0">
                    <a:cs typeface="Times New Roman" panose="02020603050405020304" pitchFamily="18" charset="0"/>
                  </a:rPr>
                  <a:t>]= </a:t>
                </a:r>
                <a:r>
                  <a:rPr lang="en-US" altLang="sr-Latn-RS" sz="1800" b="1" dirty="0" smtClean="0">
                    <a:cs typeface="Times New Roman" panose="02020603050405020304" pitchFamily="18" charset="0"/>
                  </a:rPr>
                  <a:t>y[1] /. solution</a:t>
                </a:r>
                <a:r>
                  <a:rPr lang="en-US" altLang="sr-Latn-RS" sz="1800" dirty="0">
                    <a:cs typeface="Times New Roman" panose="02020603050405020304" pitchFamily="18" charset="0"/>
                  </a:rPr>
                  <a:t>		</a:t>
                </a:r>
                <a:r>
                  <a:rPr lang="en-US" altLang="sr-Latn-RS" sz="1800" i="1" dirty="0" err="1" smtClean="0">
                    <a:cs typeface="Times New Roman" panose="02020603050405020304" pitchFamily="18" charset="0"/>
                  </a:rPr>
                  <a:t>vrednost</a:t>
                </a:r>
                <a:r>
                  <a:rPr lang="en-US" altLang="sr-Latn-RS" sz="1800" i="1" dirty="0" smtClean="0"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i="1" dirty="0" err="1">
                    <a:cs typeface="Times New Roman" panose="02020603050405020304" pitchFamily="18" charset="0"/>
                  </a:rPr>
                  <a:t>dobijene</a:t>
                </a:r>
                <a:r>
                  <a:rPr lang="en-US" altLang="sr-Latn-RS" sz="1800" i="1" dirty="0">
                    <a:cs typeface="Times New Roman" panose="02020603050405020304" pitchFamily="18" charset="0"/>
                  </a:rPr>
                  <a:t> f-je </a:t>
                </a:r>
                <a:r>
                  <a:rPr lang="en-US" altLang="sr-Latn-RS" sz="1800" b="1" i="1" dirty="0">
                    <a:cs typeface="Times New Roman" panose="02020603050405020304" pitchFamily="18" charset="0"/>
                  </a:rPr>
                  <a:t>y</a:t>
                </a:r>
                <a:r>
                  <a:rPr lang="en-US" altLang="sr-Latn-RS" sz="1800" i="1" dirty="0">
                    <a:cs typeface="Times New Roman" panose="02020603050405020304" pitchFamily="18" charset="0"/>
                  </a:rPr>
                  <a:t> u ta</a:t>
                </a:r>
                <a:r>
                  <a:rPr lang="sr-Latn-CS" altLang="sr-Latn-RS" sz="1800" i="1" dirty="0">
                    <a:cs typeface="Times New Roman" panose="02020603050405020304" pitchFamily="18" charset="0"/>
                  </a:rPr>
                  <a:t>čki </a:t>
                </a:r>
                <a:r>
                  <a:rPr lang="sr-Latn-CS" altLang="sr-Latn-RS" sz="1800" b="1" i="1" dirty="0">
                    <a:cs typeface="Times New Roman" panose="02020603050405020304" pitchFamily="18" charset="0"/>
                  </a:rPr>
                  <a:t>x=1</a:t>
                </a:r>
                <a:endParaRPr lang="en-US" altLang="sr-Latn-RS" sz="1800" b="1" i="1" dirty="0">
                  <a:cs typeface="Times New Roman" panose="02020603050405020304" pitchFamily="18" charset="0"/>
                </a:endParaRPr>
              </a:p>
              <a:p>
                <a:r>
                  <a:rPr lang="en-US" altLang="sr-Latn-RS" sz="1800" dirty="0" smtClean="0">
                    <a:cs typeface="Times New Roman" panose="02020603050405020304" pitchFamily="18" charset="0"/>
                  </a:rPr>
                  <a:t>Out[</a:t>
                </a:r>
                <a:r>
                  <a:rPr lang="sr-Latn-CS" altLang="sr-Latn-RS" sz="1800" dirty="0">
                    <a:cs typeface="Times New Roman" panose="02020603050405020304" pitchFamily="18" charset="0"/>
                  </a:rPr>
                  <a:t>2</a:t>
                </a:r>
                <a:r>
                  <a:rPr lang="en-US" altLang="sr-Latn-RS" sz="1800" dirty="0">
                    <a:cs typeface="Times New Roman" panose="02020603050405020304" pitchFamily="18" charset="0"/>
                  </a:rPr>
                  <a:t>]:=</a:t>
                </a:r>
                <a:r>
                  <a:rPr lang="en-US" altLang="sr-Latn-RS" sz="1800" i="1" dirty="0"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>
                    <a:cs typeface="Times New Roman" panose="02020603050405020304" pitchFamily="18" charset="0"/>
                  </a:rPr>
                  <a:t>{2.}</a:t>
                </a:r>
              </a:p>
              <a:p>
                <a:endParaRPr lang="sr-Latn-CS" altLang="sr-Latn-RS" sz="1800" i="1" dirty="0">
                  <a:cs typeface="Times New Roman" panose="02020603050405020304" pitchFamily="18" charset="0"/>
                </a:endParaRPr>
              </a:p>
              <a:p>
                <a:r>
                  <a:rPr lang="sr-Latn-CS" altLang="sr-Latn-RS" sz="1800" dirty="0" smtClean="0">
                    <a:cs typeface="Times New Roman" panose="02020603050405020304" pitchFamily="18" charset="0"/>
                  </a:rPr>
                  <a:t>In</a:t>
                </a:r>
                <a:r>
                  <a:rPr lang="en-US" altLang="sr-Latn-RS" sz="1800" dirty="0">
                    <a:cs typeface="Times New Roman" panose="02020603050405020304" pitchFamily="18" charset="0"/>
                  </a:rPr>
                  <a:t>[</a:t>
                </a:r>
                <a:r>
                  <a:rPr lang="sr-Latn-CS" altLang="sr-Latn-RS" sz="1800" dirty="0">
                    <a:cs typeface="Times New Roman" panose="02020603050405020304" pitchFamily="18" charset="0"/>
                  </a:rPr>
                  <a:t>3</a:t>
                </a:r>
                <a:r>
                  <a:rPr lang="en-US" altLang="sr-Latn-RS" sz="1800" dirty="0">
                    <a:cs typeface="Times New Roman" panose="02020603050405020304" pitchFamily="18" charset="0"/>
                  </a:rPr>
                  <a:t>]=</a:t>
                </a:r>
                <a:r>
                  <a:rPr lang="sr-Latn-CS" altLang="sr-Latn-RS" sz="1800" dirty="0"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b="1" dirty="0" smtClean="0">
                    <a:cs typeface="Times New Roman" panose="02020603050405020304" pitchFamily="18" charset="0"/>
                  </a:rPr>
                  <a:t>Plot[y[x]/.solution, {x, .01, 1}]</a:t>
                </a:r>
                <a:r>
                  <a:rPr lang="sr-Latn-CS" altLang="sr-Latn-RS" sz="1800" dirty="0" smtClean="0"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smtClean="0">
                    <a:cs typeface="Times New Roman" panose="02020603050405020304" pitchFamily="18" charset="0"/>
                  </a:rPr>
                  <a:t>    </a:t>
                </a:r>
                <a:r>
                  <a:rPr lang="sr-Latn-CS" altLang="sr-Latn-RS" sz="1800" dirty="0" smtClean="0">
                    <a:cs typeface="Times New Roman" panose="02020603050405020304" pitchFamily="18" charset="0"/>
                  </a:rPr>
                  <a:t>grafik </a:t>
                </a:r>
                <a:r>
                  <a:rPr lang="sr-Latn-CS" altLang="sr-Latn-RS" sz="1800" dirty="0">
                    <a:cs typeface="Times New Roman" panose="02020603050405020304" pitchFamily="18" charset="0"/>
                  </a:rPr>
                  <a:t>rešenja date diferencijalne j-ne na </a:t>
                </a:r>
                <a:endParaRPr lang="en-US" altLang="sr-Latn-RS" sz="1800" dirty="0">
                  <a:cs typeface="Times New Roman" panose="02020603050405020304" pitchFamily="18" charset="0"/>
                </a:endParaRPr>
              </a:p>
              <a:p>
                <a:r>
                  <a:rPr lang="sr-Latn-CS" altLang="sr-Latn-RS" sz="1800" i="1" dirty="0">
                    <a:cs typeface="Times New Roman" panose="02020603050405020304" pitchFamily="18" charset="0"/>
                  </a:rPr>
                  <a:t>				                </a:t>
                </a:r>
                <a:r>
                  <a:rPr lang="en-US" altLang="sr-Latn-RS" sz="1800" i="1" dirty="0" smtClean="0">
                    <a:cs typeface="Times New Roman" panose="02020603050405020304" pitchFamily="18" charset="0"/>
                  </a:rPr>
                  <a:t>                    </a:t>
                </a:r>
                <a:r>
                  <a:rPr lang="sr-Latn-CS" altLang="sr-Latn-RS" sz="1800" dirty="0" smtClean="0">
                    <a:cs typeface="Times New Roman" panose="02020603050405020304" pitchFamily="18" charset="0"/>
                  </a:rPr>
                  <a:t>intevalu </a:t>
                </a:r>
                <a:r>
                  <a:rPr lang="en-US" altLang="sr-Latn-RS" sz="1800" dirty="0">
                    <a:cs typeface="Times New Roman" panose="02020603050405020304" pitchFamily="18" charset="0"/>
                  </a:rPr>
                  <a:t>{0.01 , 1}</a:t>
                </a:r>
              </a:p>
              <a:p>
                <a:r>
                  <a:rPr lang="en-US" altLang="sr-Latn-RS" sz="1800" dirty="0">
                    <a:cs typeface="Times New Roman" panose="02020603050405020304" pitchFamily="18" charset="0"/>
                  </a:rPr>
                  <a:t>Out[</a:t>
                </a:r>
                <a:r>
                  <a:rPr lang="sr-Latn-CS" altLang="sr-Latn-RS" sz="1800" dirty="0">
                    <a:cs typeface="Times New Roman" panose="02020603050405020304" pitchFamily="18" charset="0"/>
                  </a:rPr>
                  <a:t>3</a:t>
                </a:r>
                <a:r>
                  <a:rPr lang="en-US" altLang="sr-Latn-RS" sz="1800" dirty="0">
                    <a:cs typeface="Times New Roman" panose="02020603050405020304" pitchFamily="18" charset="0"/>
                  </a:rPr>
                  <a:t>]:=</a:t>
                </a:r>
                <a:endParaRPr lang="sr-Latn-CS" altLang="sr-Latn-RS" sz="1800" i="1" dirty="0">
                  <a:cs typeface="Times New Roman" panose="02020603050405020304" pitchFamily="18" charset="0"/>
                </a:endParaRPr>
              </a:p>
              <a:p>
                <a:endParaRPr lang="sr-Latn-CS" altLang="sr-Latn-RS" sz="1800" i="1" dirty="0"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0242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0825" y="231874"/>
                <a:ext cx="7705551" cy="5213350"/>
              </a:xfrm>
              <a:prstGeom prst="rect">
                <a:avLst/>
              </a:prstGeom>
              <a:blipFill rotWithShape="0">
                <a:blip r:embed="rId2"/>
                <a:stretch>
                  <a:fillRect l="-633" t="-585" r="-118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47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311" y="4869160"/>
            <a:ext cx="258762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027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333523"/>
                <a:ext cx="7499176" cy="6119813"/>
              </a:xfrm>
            </p:spPr>
            <p:txBody>
              <a:bodyPr/>
              <a:lstStyle/>
              <a:p>
                <a:pPr marL="571500" indent="-571500" algn="just" eaLnBrk="1" hangingPunct="1">
                  <a:buFont typeface="Wingdings" panose="05000000000000000000" pitchFamily="2" charset="2"/>
                  <a:buAutoNum type="arabicPeriod"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Funkcija je zadata sledećim skupom tačaka: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{</m:t>
                      </m:r>
                      <m:d>
                        <m:dPr>
                          <m:begChr m:val="{"/>
                          <m:endChr m:val="}"/>
                          <m:ctrlPr>
                            <a:rPr lang="sr-Latn-CS" altLang="sr-Latn-RS" sz="18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0.6, −0.510826</m:t>
                          </m:r>
                        </m:e>
                      </m:d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 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0.65, −0.430783</m:t>
                          </m:r>
                        </m:e>
                      </m:d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 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0.7, −0356675</m:t>
                          </m:r>
                        </m:e>
                      </m:d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</m:oMath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0.75, −0.287682</m:t>
                          </m:r>
                        </m:e>
                      </m:d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 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0.8, −0.223144</m:t>
                          </m:r>
                        </m:e>
                      </m:d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 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0.85, −0.162519</m:t>
                          </m:r>
                        </m:e>
                      </m:d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</m:oMath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0.9, −0.105361</m:t>
                          </m:r>
                        </m:e>
                      </m:d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 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0.95, −0.0512933</m:t>
                          </m:r>
                        </m:e>
                      </m:d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 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1., 0.</m:t>
                          </m:r>
                        </m:e>
                      </m:d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 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1.05, 0.0487902</m:t>
                          </m:r>
                        </m:e>
                      </m:d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</m:oMath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1.1, 0.0953102</m:t>
                          </m:r>
                        </m:e>
                      </m:d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 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1.15, 0.139762</m:t>
                          </m:r>
                        </m:e>
                      </m:d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 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1.2, 0.182322</m:t>
                          </m:r>
                        </m:e>
                      </m:d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}</m:t>
                      </m:r>
                    </m:oMath>
                  </m:oMathPara>
                </a14:m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/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Napraviti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grafički prikaz datih tačaka</a:t>
                </a:r>
              </a:p>
              <a:p>
                <a:pPr marL="571500" indent="-571500" algn="just" eaLnBrk="1" hangingPunct="1"/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Aproksimirati datu funkciju linearnom funkcijom</a:t>
                </a:r>
              </a:p>
              <a:p>
                <a:pPr marL="571500" indent="-571500" algn="just" eaLnBrk="1" hangingPunct="1"/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Aproksimirati datu funkciju polinomom stepena 7</a:t>
                </a:r>
              </a:p>
              <a:p>
                <a:pPr marL="571500" indent="-571500" algn="just" eaLnBrk="1" hangingPunct="1"/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Iscrtati dobijene aproksimativne funkcije na intervalu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-1, 2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</a:t>
                </a: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/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 jednom grafiku prikazati date tačke kao i dobijene aproksimativne funkcije</a:t>
                </a:r>
              </a:p>
              <a:p>
                <a:pPr marL="571500" indent="-571500" algn="just" eaLnBrk="1" hangingPunct="1">
                  <a:buFont typeface="Wingdings" panose="05000000000000000000" pitchFamily="2" charset="2"/>
                  <a:buAutoNum type="arabicPeriod"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buFont typeface="Wingdings" panose="05000000000000000000" pitchFamily="2" charset="2"/>
                  <a:buAutoNum type="arabicPeriod" startAt="2"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Rešiti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problem linearnog programiranja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sr-Latn-RS" sz="18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min</m:t>
                      </m:r>
                      <m:r>
                        <a:rPr lang="en-US" altLang="sr-Latn-RS" sz="18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 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+2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𝑦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+3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𝑧</m:t>
                      </m:r>
                    </m:oMath>
                    <m:oMath xmlns:m="http://schemas.openxmlformats.org/officeDocument/2006/math"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+2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𝑦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𝑧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≥2</m:t>
                      </m:r>
                    </m:oMath>
                    <m:oMath xmlns:m="http://schemas.openxmlformats.org/officeDocument/2006/math"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𝑦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+4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𝑧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≥3</m:t>
                      </m:r>
                    </m:oMath>
                    <m:oMath xmlns:m="http://schemas.openxmlformats.org/officeDocument/2006/math"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𝑦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−2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𝑧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≥6</m:t>
                      </m:r>
                    </m:oMath>
                    <m:oMath xmlns:m="http://schemas.openxmlformats.org/officeDocument/2006/math"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𝑦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−2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𝑧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≥3</m:t>
                      </m:r>
                    </m:oMath>
                    <m:oMath xmlns:m="http://schemas.openxmlformats.org/officeDocument/2006/math"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, 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𝑦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, 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𝑧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≥0</m:t>
                      </m:r>
                    </m:oMath>
                  </m:oMathPara>
                </a14:m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02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333523"/>
                <a:ext cx="7499176" cy="6119813"/>
              </a:xfrm>
              <a:blipFill rotWithShape="0">
                <a:blip r:embed="rId2"/>
                <a:stretch>
                  <a:fillRect t="-598" r="-650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9" name="Rectangle 8"/>
          <p:cNvSpPr>
            <a:spLocks noChangeArrowheads="1"/>
          </p:cNvSpPr>
          <p:nvPr/>
        </p:nvSpPr>
        <p:spPr bwMode="auto">
          <a:xfrm>
            <a:off x="0" y="2928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sr-Latn-RS" altLang="sr-Latn-RS"/>
          </a:p>
        </p:txBody>
      </p:sp>
      <p:sp>
        <p:nvSpPr>
          <p:cNvPr id="1030" name="Rectangle 9"/>
          <p:cNvSpPr>
            <a:spLocks noChangeArrowheads="1"/>
          </p:cNvSpPr>
          <p:nvPr/>
        </p:nvSpPr>
        <p:spPr bwMode="auto">
          <a:xfrm>
            <a:off x="0" y="31194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sr-Latn-RS" altLang="sr-Latn-RS" sz="1800">
              <a:latin typeface="Arial" panose="020B0604020202020204" pitchFamily="34" charset="0"/>
            </a:endParaRPr>
          </a:p>
        </p:txBody>
      </p:sp>
      <p:sp>
        <p:nvSpPr>
          <p:cNvPr id="1031" name="Rectangle 10"/>
          <p:cNvSpPr>
            <a:spLocks noChangeArrowheads="1"/>
          </p:cNvSpPr>
          <p:nvPr/>
        </p:nvSpPr>
        <p:spPr bwMode="auto">
          <a:xfrm>
            <a:off x="0" y="37004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sr-Latn-RS" altLang="sr-Latn-RS"/>
          </a:p>
        </p:txBody>
      </p:sp>
      <p:sp>
        <p:nvSpPr>
          <p:cNvPr id="1032" name="Rectangle 14"/>
          <p:cNvSpPr>
            <a:spLocks noChangeArrowheads="1"/>
          </p:cNvSpPr>
          <p:nvPr/>
        </p:nvSpPr>
        <p:spPr bwMode="auto">
          <a:xfrm>
            <a:off x="0" y="29527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sr-Latn-RS" altLang="sr-Latn-RS"/>
          </a:p>
        </p:txBody>
      </p:sp>
      <p:sp>
        <p:nvSpPr>
          <p:cNvPr id="1033" name="Rectangle 15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sr-Latn-RS" altLang="sr-Latn-RS" sz="1800">
              <a:latin typeface="Arial" panose="020B0604020202020204" pitchFamily="34" charset="0"/>
            </a:endParaRPr>
          </a:p>
        </p:txBody>
      </p:sp>
      <p:sp>
        <p:nvSpPr>
          <p:cNvPr id="1034" name="Rectangle 16"/>
          <p:cNvSpPr>
            <a:spLocks noChangeArrowheads="1"/>
          </p:cNvSpPr>
          <p:nvPr/>
        </p:nvSpPr>
        <p:spPr bwMode="auto">
          <a:xfrm>
            <a:off x="0" y="37147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sr-Latn-RS" altLang="sr-Latn-RS"/>
          </a:p>
        </p:txBody>
      </p:sp>
      <p:sp>
        <p:nvSpPr>
          <p:cNvPr id="1035" name="Rectangle 18"/>
          <p:cNvSpPr>
            <a:spLocks noChangeArrowheads="1"/>
          </p:cNvSpPr>
          <p:nvPr/>
        </p:nvSpPr>
        <p:spPr bwMode="auto">
          <a:xfrm>
            <a:off x="0" y="27574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sr-Latn-RS" altLang="sr-Latn-R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1266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477292"/>
                <a:ext cx="7571184" cy="5688012"/>
              </a:xfrm>
            </p:spPr>
            <p:txBody>
              <a:bodyPr/>
              <a:lstStyle/>
              <a:p>
                <a:pPr marL="571500" indent="-571500" algn="just" eaLnBrk="1" hangingPunct="1">
                  <a:buFont typeface="Wingdings" panose="05000000000000000000" pitchFamily="2" charset="2"/>
                  <a:buAutoNum type="arabicPeriod" startAt="3"/>
                </a:pP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buFont typeface="Wingdings" panose="05000000000000000000" pitchFamily="2" charset="2"/>
                  <a:buAutoNum type="arabicPeriod" startAt="3"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Naći približno rešenje sistema jednačina:</a:t>
                </a:r>
              </a:p>
              <a:p>
                <a:pPr marL="571500" indent="-571500" algn="ctr" eaLnBrk="1" hangingPunct="1">
                  <a:buFont typeface="Wingdings" panose="05000000000000000000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sr-Latn-CS" altLang="sr-Latn-RS" sz="18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sr-Latn-CS" altLang="sr-Latn-RS" sz="1800" i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sr-Latn-RS" sz="1800" b="0" i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r>
                  <a:rPr lang="en-US" altLang="sr-Latn-RS" sz="1800" b="0" i="1" dirty="0" smtClean="0">
                    <a:latin typeface="Cambria Math" panose="020405030504060302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altLang="sr-Latn-RS" sz="1800" b="0" i="1" dirty="0" smtClean="0">
                    <a:latin typeface="Cambria Math" panose="020405030504060302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=8</m:t>
                    </m:r>
                  </m:oMath>
                </a14:m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endParaRPr lang="en-US" altLang="sr-Latn-RS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u za početne vrednosti x=1, y=0.5.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buFont typeface="Wingdings" panose="05000000000000000000" pitchFamily="2" charset="2"/>
                  <a:buNone/>
                </a:pP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buFont typeface="Wingdings" panose="05000000000000000000" pitchFamily="2" charset="2"/>
                  <a:buAutoNum type="arabicPeriod" startAt="4"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Približno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rešiti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jednačinu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sr-Latn-RS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sr-Latn-RS" sz="180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altLang="sr-Latn-RS" sz="18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3−100 </m:t>
                            </m:r>
                            <m:sSup>
                              <m:sSupPr>
                                <m:ctrlPr>
                                  <a:rPr lang="en-US" altLang="sr-Latn-RS" sz="1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sr-Latn-RS" sz="1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altLang="sr-Latn-RS" sz="1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altLang="sr-Latn-RS" sz="1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sr-Latn-RS" sz="1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altLang="sr-Latn-RS" sz="1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8</m:t>
                                </m:r>
                              </m:sup>
                            </m:sSup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−5</m:t>
                            </m:r>
                            <m:func>
                              <m:funcPr>
                                <m:ctrlPr>
                                  <a:rPr lang="en-US" altLang="sr-Latn-RS" sz="1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altLang="sr-Latn-RS" sz="1800" b="0" i="0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US" altLang="sr-Latn-RS" sz="1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e>
                            </m:func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∙</m:t>
                            </m:r>
                            <m:func>
                              <m:funcPr>
                                <m:ctrlPr>
                                  <a:rPr lang="en-US" altLang="sr-Latn-RS" sz="1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altLang="sr-Latn-RS" sz="1800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sin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en-US" altLang="sr-Latn-RS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en-US" altLang="sr-Latn-RS" sz="1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altLang="sr-Latn-RS" sz="1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US" altLang="sr-Latn-RS" sz="1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7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</m:func>
                          </m:e>
                        </m:d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=0</m:t>
                        </m:r>
                      </m:e>
                    </m:func>
                  </m:oMath>
                </a14:m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/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četne vrednosti -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 5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/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 početnu vrednost  0.5 na intervalu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-1, 4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].</a:t>
                </a:r>
              </a:p>
              <a:p>
                <a:pPr marL="571500" indent="-571500" algn="just" eaLnBrk="1" hangingPunct="1"/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buFont typeface="Wingdings" panose="05000000000000000000" pitchFamily="2" charset="2"/>
                  <a:buAutoNum type="arabicPeriod" startAt="5"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ći približno rešenje diferencijalne jednačine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sr-Latn-RS" sz="1800" b="0" i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  </m:t>
                      </m:r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sr-Latn-R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e>
                      </m:d>
                      <m:r>
                        <a:rPr lang="en-US" altLang="sr-Latn-R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=0</m:t>
                      </m:r>
                      <m:r>
                        <a:rPr lang="en-US" altLang="sr-Latn-RS" sz="18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/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ći vrednost dobijene funkcije y u tački x=2</a:t>
                </a:r>
              </a:p>
              <a:p>
                <a:pPr marL="571500" indent="-571500" algn="just" eaLnBrk="1" hangingPunct="1"/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Iscrtati rešenja diferencijalne jednačine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 intervalu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[0, 5]</a:t>
                </a:r>
              </a:p>
              <a:p>
                <a:pPr marL="571500" indent="-571500" algn="just" eaLnBrk="1" hangingPunct="1">
                  <a:buFont typeface="Wingdings" panose="05000000000000000000" pitchFamily="2" charset="2"/>
                  <a:buAutoNum type="arabicPeriod" startAt="5"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1266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477292"/>
                <a:ext cx="7571184" cy="5688012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1318</TotalTime>
  <Words>148</Words>
  <Application>Microsoft Office PowerPoint</Application>
  <PresentationFormat>On-screen Show (4:3)</PresentationFormat>
  <Paragraphs>134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Times New Roman</vt:lpstr>
      <vt:lpstr>Arial</vt:lpstr>
      <vt:lpstr>Wingdings</vt:lpstr>
      <vt:lpstr>Calibri</vt:lpstr>
      <vt:lpstr>Network</vt:lpstr>
      <vt:lpstr>PowerPoint Presentation</vt:lpstr>
      <vt:lpstr>Numeričke operacije sa podacima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PMF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Mathematica</dc:title>
  <dc:creator>sqldev</dc:creator>
  <cp:lastModifiedBy>Nine</cp:lastModifiedBy>
  <cp:revision>452</cp:revision>
  <dcterms:created xsi:type="dcterms:W3CDTF">2007-11-19T11:31:25Z</dcterms:created>
  <dcterms:modified xsi:type="dcterms:W3CDTF">2017-03-22T18:24:27Z</dcterms:modified>
</cp:coreProperties>
</file>