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85" r:id="rId11"/>
    <p:sldId id="265" r:id="rId12"/>
    <p:sldId id="263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4" r:id="rId25"/>
    <p:sldId id="279" r:id="rId26"/>
    <p:sldId id="280" r:id="rId27"/>
    <p:sldId id="282" r:id="rId28"/>
    <p:sldId id="281" r:id="rId29"/>
    <p:sldId id="283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768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2BE6-8A6F-446C-AB64-56A8E4D1F62B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D2FF94-A24C-41EB-A93E-CF1D39E791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2BE6-8A6F-446C-AB64-56A8E4D1F62B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2FF94-A24C-41EB-A93E-CF1D39E791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2BE6-8A6F-446C-AB64-56A8E4D1F62B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2FF94-A24C-41EB-A93E-CF1D39E791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2BE6-8A6F-446C-AB64-56A8E4D1F62B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D2FF94-A24C-41EB-A93E-CF1D39E791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2BE6-8A6F-446C-AB64-56A8E4D1F62B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2FF94-A24C-41EB-A93E-CF1D39E791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2BE6-8A6F-446C-AB64-56A8E4D1F62B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2FF94-A24C-41EB-A93E-CF1D39E791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2BE6-8A6F-446C-AB64-56A8E4D1F62B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5D2FF94-A24C-41EB-A93E-CF1D39E791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2BE6-8A6F-446C-AB64-56A8E4D1F62B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2FF94-A24C-41EB-A93E-CF1D39E791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2BE6-8A6F-446C-AB64-56A8E4D1F62B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2FF94-A24C-41EB-A93E-CF1D39E791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2BE6-8A6F-446C-AB64-56A8E4D1F62B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2FF94-A24C-41EB-A93E-CF1D39E791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2BE6-8A6F-446C-AB64-56A8E4D1F62B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2FF94-A24C-41EB-A93E-CF1D39E791E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A832BE6-8A6F-446C-AB64-56A8E4D1F62B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5D2FF94-A24C-41EB-A93E-CF1D39E791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Razvoj računara kroz istoriju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Predavanje</a:t>
            </a:r>
            <a:r>
              <a:rPr lang="en-US" dirty="0"/>
              <a:t> 2, </a:t>
            </a:r>
            <a:r>
              <a:rPr lang="en-US" dirty="0" err="1"/>
              <a:t>Prva</a:t>
            </a:r>
            <a:r>
              <a:rPr lang="en-US" dirty="0"/>
              <a:t> </a:t>
            </a:r>
            <a:r>
              <a:rPr lang="sr-Latn-RS" dirty="0"/>
              <a:t>kragujevačka gimnazija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6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Nulta generacija: Mehanički period</a:t>
            </a:r>
            <a:br>
              <a:rPr lang="sr-Latn-RS" dirty="0"/>
            </a:br>
            <a:r>
              <a:rPr lang="sr-Latn-RS" dirty="0"/>
              <a:t>1450 – 1840 god.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5410200"/>
          </a:xfrm>
        </p:spPr>
        <p:txBody>
          <a:bodyPr>
            <a:normAutofit/>
          </a:bodyPr>
          <a:lstStyle/>
          <a:p>
            <a:r>
              <a:rPr lang="sr-Latn-RS" smtClean="0"/>
              <a:t>Bebidž </a:t>
            </a:r>
            <a:r>
              <a:rPr lang="sr-Latn-RS" dirty="0"/>
              <a:t>je 1833. projektovao novu, </a:t>
            </a:r>
            <a:r>
              <a:rPr lang="sr-Latn-RS" b="1" dirty="0">
                <a:solidFill>
                  <a:srgbClr val="FF0000"/>
                </a:solidFill>
              </a:rPr>
              <a:t>analitičku mašinu</a:t>
            </a:r>
            <a:r>
              <a:rPr lang="sr-Latn-RS" dirty="0"/>
              <a:t>. Analitička mašina je imala deo koji je nazvan memorija u kojoj je moglo da se čuva do 100 brojeva.</a:t>
            </a:r>
          </a:p>
          <a:p>
            <a:pPr marL="0" indent="0">
              <a:buNone/>
            </a:pPr>
            <a:r>
              <a:rPr lang="sr-Latn-RS" dirty="0"/>
              <a:t>	Značaj: Programabilna. Glavni problem je bila nedovoljna preciznost mehaničkih komponenti tog vremena. Preteča modernog računara.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161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Nulta generacija: Mehanički period</a:t>
            </a:r>
            <a:br>
              <a:rPr lang="sr-Latn-RS" dirty="0"/>
            </a:br>
            <a:r>
              <a:rPr lang="sr-Latn-RS" dirty="0"/>
              <a:t>1450 – 1840 god.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5519440" cy="530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13764" y="1447800"/>
            <a:ext cx="196880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Analitička 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mašina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2504236"/>
            <a:ext cx="3048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Analitička mašina je mogla </a:t>
            </a:r>
            <a:r>
              <a:rPr lang="sr-Latn-RS" sz="2400"/>
              <a:t>da </a:t>
            </a:r>
            <a:r>
              <a:rPr lang="sr-Latn-RS" sz="2400" smtClean="0"/>
              <a:t>donosi odluke</a:t>
            </a:r>
            <a:r>
              <a:rPr lang="sr-Latn-RS" sz="2400" dirty="0"/>
              <a:t>, mogla je da menja redosled izračunavanja u zavisnosti od izračunate vrednosti. Mogla je da preskoči neka izračunavanja ili da se vrati i ponovi neke korake.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3246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Elektromehanički period</a:t>
            </a:r>
            <a:br>
              <a:rPr lang="sr-Latn-RS" dirty="0"/>
            </a:br>
            <a:r>
              <a:rPr lang="sr-Latn-RS" dirty="0"/>
              <a:t>1840 – 1939 god.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/>
              <a:t>Razvoj telekomunikacija</a:t>
            </a:r>
          </a:p>
          <a:p>
            <a:pPr lvl="1"/>
            <a:r>
              <a:rPr lang="sr-Latn-RS" dirty="0"/>
              <a:t>1830 – prvi telegraf</a:t>
            </a:r>
          </a:p>
          <a:p>
            <a:pPr lvl="1"/>
            <a:r>
              <a:rPr lang="sr-Latn-RS" dirty="0"/>
              <a:t>1835 – Morzeova azbuka</a:t>
            </a:r>
          </a:p>
          <a:p>
            <a:pPr lvl="1"/>
            <a:r>
              <a:rPr lang="sr-Latn-RS" dirty="0"/>
              <a:t>1876 – telefon (G.Bell)</a:t>
            </a:r>
          </a:p>
          <a:p>
            <a:pPr lvl="1"/>
            <a:r>
              <a:rPr lang="sr-Latn-RS" dirty="0"/>
              <a:t>1894 – radio (Marconi)</a:t>
            </a:r>
          </a:p>
          <a:p>
            <a:r>
              <a:rPr lang="sr-Latn-RS" smtClean="0">
                <a:solidFill>
                  <a:srgbClr val="FF0000"/>
                </a:solidFill>
              </a:rPr>
              <a:t>Džordž Bul </a:t>
            </a:r>
            <a:r>
              <a:rPr lang="sr-Latn-RS" smtClean="0"/>
              <a:t>(1815-1864) – engleski matematičar i filozof. Njegovo najveće dostignuće je bilo uvođenje u matematiku i logiku pojma </a:t>
            </a:r>
            <a:r>
              <a:rPr lang="sr-Latn-RS" b="1" smtClean="0">
                <a:solidFill>
                  <a:srgbClr val="FF0000"/>
                </a:solidFill>
              </a:rPr>
              <a:t>algebre Bula</a:t>
            </a:r>
            <a:r>
              <a:rPr lang="sr-Latn-RS" smtClean="0"/>
              <a:t>. Zbog značaja tog termina i njegove primene u informatici i matematičkoj logici, Bul se smatra za jednog od tvorca tih oblasti nauke.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694017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Elektromehanički period</a:t>
            </a:r>
            <a:br>
              <a:rPr lang="sr-Latn-RS" dirty="0"/>
            </a:br>
            <a:r>
              <a:rPr lang="sr-Latn-RS" dirty="0"/>
              <a:t>1840 – 1939 god.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/>
              <a:t>Hauard Ejken 1944. godine primenio Bebidžov koncept i konstruisao </a:t>
            </a:r>
            <a:r>
              <a:rPr lang="sr-Latn-RS" b="1" dirty="0">
                <a:solidFill>
                  <a:srgbClr val="FF0000"/>
                </a:solidFill>
              </a:rPr>
              <a:t>Harvard</a:t>
            </a:r>
            <a:r>
              <a:rPr lang="sr-Latn-RS" dirty="0">
                <a:solidFill>
                  <a:srgbClr val="FF0000"/>
                </a:solidFill>
              </a:rPr>
              <a:t> </a:t>
            </a:r>
            <a:r>
              <a:rPr lang="sr-Latn-RS" b="1" dirty="0">
                <a:solidFill>
                  <a:srgbClr val="FF0000"/>
                </a:solidFill>
              </a:rPr>
              <a:t>Mark I</a:t>
            </a:r>
            <a:r>
              <a:rPr lang="sr-Latn-RS" dirty="0">
                <a:solidFill>
                  <a:srgbClr val="FF0000"/>
                </a:solidFill>
              </a:rPr>
              <a:t> </a:t>
            </a:r>
            <a:r>
              <a:rPr lang="sr-Latn-RS" dirty="0"/>
              <a:t>računar. </a:t>
            </a:r>
          </a:p>
          <a:p>
            <a:r>
              <a:rPr lang="sr-Latn-RS" dirty="0"/>
              <a:t>Mašina je bila dugačka 17 metara, visoka skoro 2,5 metara. U mašinu je bilo ugrađeno 800 km žice, 750 000 delova i 3 000 000 električnih spojeva.</a:t>
            </a:r>
          </a:p>
          <a:p>
            <a:r>
              <a:rPr lang="sr-Latn-RS" dirty="0"/>
              <a:t>To je bio prvi svetski programabilni računar. Mašina je izvršavala naredbe korak po korak. Instrukcije su bile unošene preko prekidača.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947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Elektromehanički period</a:t>
            </a:r>
            <a:br>
              <a:rPr lang="sr-Latn-RS" dirty="0"/>
            </a:br>
            <a:r>
              <a:rPr lang="sr-Latn-RS" dirty="0"/>
              <a:t>1840 – 1939 god.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78" y="1554163"/>
            <a:ext cx="8276044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76600" y="6172200"/>
            <a:ext cx="2528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800" b="1" dirty="0">
                <a:solidFill>
                  <a:schemeClr val="accent6">
                    <a:lumMod val="50000"/>
                  </a:schemeClr>
                </a:solidFill>
              </a:rPr>
              <a:t>Harvard</a:t>
            </a:r>
            <a:r>
              <a:rPr lang="sr-Latn-R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2800" b="1" dirty="0">
                <a:solidFill>
                  <a:schemeClr val="accent6">
                    <a:lumMod val="50000"/>
                  </a:schemeClr>
                </a:solidFill>
              </a:rPr>
              <a:t>Mark I</a:t>
            </a:r>
            <a:r>
              <a:rPr lang="sr-Latn-R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642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Elektronski period</a:t>
            </a:r>
            <a:br>
              <a:rPr lang="sr-Latn-RS" dirty="0"/>
            </a:br>
            <a:r>
              <a:rPr lang="sr-Latn-RS" dirty="0"/>
              <a:t>1940 - danas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Najznačajnija otkrića</a:t>
            </a:r>
          </a:p>
          <a:p>
            <a:pPr lvl="1"/>
            <a:r>
              <a:rPr lang="sr-Latn-RS" b="1" dirty="0">
                <a:solidFill>
                  <a:srgbClr val="FF0000"/>
                </a:solidFill>
              </a:rPr>
              <a:t>Elektronsko logičko kolo </a:t>
            </a:r>
            <a:r>
              <a:rPr lang="sr-Latn-RS" dirty="0"/>
              <a:t>– patentirao Nikola Tesla 1903. godine</a:t>
            </a:r>
          </a:p>
          <a:p>
            <a:pPr lvl="1"/>
            <a:r>
              <a:rPr lang="sr-Latn-RS" b="1" dirty="0">
                <a:solidFill>
                  <a:srgbClr val="FF0000"/>
                </a:solidFill>
              </a:rPr>
              <a:t>Elektronska vakuumska cev </a:t>
            </a:r>
            <a:r>
              <a:rPr lang="sr-Latn-RS" dirty="0">
                <a:solidFill>
                  <a:srgbClr val="FF0000"/>
                </a:solidFill>
              </a:rPr>
              <a:t> </a:t>
            </a:r>
            <a:r>
              <a:rPr lang="sr-Latn-RS" dirty="0"/>
              <a:t>- konstruisana od strane Li de Foresta 1906. godine</a:t>
            </a:r>
          </a:p>
          <a:p>
            <a:pPr lvl="1"/>
            <a:r>
              <a:rPr lang="sr-Latn-RS" b="1" dirty="0">
                <a:solidFill>
                  <a:srgbClr val="FF0000"/>
                </a:solidFill>
              </a:rPr>
              <a:t>Flip – flop </a:t>
            </a:r>
            <a:r>
              <a:rPr lang="sr-Latn-RS" dirty="0">
                <a:solidFill>
                  <a:srgbClr val="FF0000"/>
                </a:solidFill>
              </a:rPr>
              <a:t> </a:t>
            </a:r>
            <a:r>
              <a:rPr lang="sr-Latn-RS" dirty="0"/>
              <a:t>- konstruisan 1919. godine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19826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Elektronski period</a:t>
            </a:r>
            <a:br>
              <a:rPr lang="sr-Latn-RS" dirty="0"/>
            </a:br>
            <a:r>
              <a:rPr lang="sr-Latn-RS" dirty="0"/>
              <a:t>1940 - danas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Logičko kolo</a:t>
            </a:r>
          </a:p>
          <a:p>
            <a:pPr marL="0" indent="0">
              <a:buNone/>
            </a:pPr>
            <a:r>
              <a:rPr lang="sr-Latn-RS" dirty="0"/>
              <a:t>	Logičko kolo je elektronski sklop sastavljen od prekidačkih elemenata i ima bar jedan ulaz i bar jedan izlaz. Ovakva kola se koriste za obavljanje računa u Bulovoj algebri. Tri osnovna tipa logičkih kola realizuju tri osnovne logičke funkcije a to su I (</a:t>
            </a:r>
            <a:r>
              <a:rPr lang="sr-Latn-RS" dirty="0">
                <a:solidFill>
                  <a:srgbClr val="FF0000"/>
                </a:solidFill>
              </a:rPr>
              <a:t>AND</a:t>
            </a:r>
            <a:r>
              <a:rPr lang="sr-Latn-RS" dirty="0"/>
              <a:t>), ILI (</a:t>
            </a:r>
            <a:r>
              <a:rPr lang="sr-Latn-RS" dirty="0">
                <a:solidFill>
                  <a:srgbClr val="FF0000"/>
                </a:solidFill>
              </a:rPr>
              <a:t>OR</a:t>
            </a:r>
            <a:r>
              <a:rPr lang="sr-Latn-RS" dirty="0"/>
              <a:t>) i NE (</a:t>
            </a:r>
            <a:r>
              <a:rPr lang="sr-Latn-RS" dirty="0">
                <a:solidFill>
                  <a:srgbClr val="FF0000"/>
                </a:solidFill>
              </a:rPr>
              <a:t>NOT</a:t>
            </a:r>
            <a:r>
              <a:rPr lang="sr-Latn-RS" dirty="0"/>
              <a:t>) kolo. Sa ovim kolima je moguće konstruisati druge logičke funkcije kao što su NAND, NOR, XOR i XNOR.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811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Elektronski period</a:t>
            </a:r>
            <a:br>
              <a:rPr lang="sr-Latn-RS" dirty="0"/>
            </a:br>
            <a:r>
              <a:rPr lang="sr-Latn-RS" dirty="0"/>
              <a:t>1940 - danas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b="1" dirty="0"/>
              <a:t>Logičko kolo</a:t>
            </a:r>
          </a:p>
          <a:p>
            <a:pPr marL="0" indent="0">
              <a:buNone/>
            </a:pPr>
            <a:r>
              <a:rPr lang="sr-Latn-RS" dirty="0"/>
              <a:t>	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4600"/>
            <a:ext cx="307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AND symbo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4600"/>
            <a:ext cx="22098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upload.wikimedia.org/wikipedia/commons/thumb/0/02/Switch_circuit_or.svg/220px-Switch_circuit_or.svg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373" y="4185948"/>
            <a:ext cx="2712225" cy="2062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OR symbol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68211"/>
            <a:ext cx="1905000" cy="1297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7817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Elektronski period</a:t>
            </a:r>
            <a:br>
              <a:rPr lang="sr-Latn-RS" dirty="0"/>
            </a:br>
            <a:r>
              <a:rPr lang="sr-Latn-RS" dirty="0"/>
              <a:t>1940 - danas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b="1" dirty="0"/>
              <a:t>Logičko kolo</a:t>
            </a:r>
          </a:p>
          <a:p>
            <a:pPr marL="0" indent="0">
              <a:buNone/>
            </a:pPr>
            <a:r>
              <a:rPr lang="sr-Latn-RS" dirty="0"/>
              <a:t>	</a:t>
            </a:r>
            <a:endParaRPr lang="en-US" dirty="0"/>
          </a:p>
        </p:txBody>
      </p:sp>
      <p:pic>
        <p:nvPicPr>
          <p:cNvPr id="7174" name="Picture 6" descr="NAND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145" y="2568286"/>
            <a:ext cx="1918855" cy="95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NOR symb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09128"/>
            <a:ext cx="1755488" cy="87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NOT symb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255" y="2590800"/>
            <a:ext cx="1828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XOR symb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143" y="4029943"/>
            <a:ext cx="1918855" cy="95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XNOR symbo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255" y="4048993"/>
            <a:ext cx="1842655" cy="92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951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Elektronski period</a:t>
            </a:r>
            <a:br>
              <a:rPr lang="sr-Latn-RS" dirty="0"/>
            </a:br>
            <a:r>
              <a:rPr lang="sr-Latn-RS" dirty="0"/>
              <a:t>1940 - danas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b="1" dirty="0"/>
              <a:t>Logičko kolo - primer</a:t>
            </a:r>
          </a:p>
          <a:p>
            <a:pPr marL="0" indent="0">
              <a:buNone/>
            </a:pPr>
            <a:r>
              <a:rPr lang="sr-Latn-RS" dirty="0"/>
              <a:t>	</a:t>
            </a:r>
            <a:endParaRPr lang="en-US" dirty="0"/>
          </a:p>
        </p:txBody>
      </p:sp>
      <p:pic>
        <p:nvPicPr>
          <p:cNvPr id="8196" name="Picture 4" descr="XOR from NAND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6400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010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Periodi u razvoju računarskih sredstava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Premehanički</a:t>
            </a:r>
          </a:p>
          <a:p>
            <a:r>
              <a:rPr lang="sr-Latn-RS" dirty="0"/>
              <a:t>Mehanički</a:t>
            </a:r>
          </a:p>
          <a:p>
            <a:r>
              <a:rPr lang="sr-Latn-RS" dirty="0"/>
              <a:t>Elektromehanički</a:t>
            </a:r>
          </a:p>
          <a:p>
            <a:r>
              <a:rPr lang="sr-Latn-RS" dirty="0"/>
              <a:t>Elektronski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868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Elektronski period</a:t>
            </a:r>
            <a:br>
              <a:rPr lang="sr-Latn-RS" dirty="0"/>
            </a:br>
            <a:r>
              <a:rPr lang="sr-Latn-RS" dirty="0"/>
              <a:t>1940 - danas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686800" cy="4525963"/>
          </a:xfrm>
        </p:spPr>
        <p:txBody>
          <a:bodyPr>
            <a:normAutofit fontScale="92500"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Elektronska vakuumska cev</a:t>
            </a:r>
          </a:p>
          <a:p>
            <a:pPr marL="0" indent="0">
              <a:buNone/>
            </a:pPr>
            <a:r>
              <a:rPr lang="sr-Latn-RS" b="1" dirty="0"/>
              <a:t>	</a:t>
            </a:r>
            <a:r>
              <a:rPr lang="sr-Latn-RS" dirty="0"/>
              <a:t>Elektronska komponenta čiji se rad zasniva na kretanju elektrona kroz vakuum pod dejstvom elektrostatičkog polja između elektroda.</a:t>
            </a:r>
          </a:p>
          <a:p>
            <a:pPr marL="0" indent="0">
              <a:buNone/>
            </a:pPr>
            <a:r>
              <a:rPr lang="sr-Latn-RS" dirty="0"/>
              <a:t>	Pojava elektronske cevi je omogućila razvitak elektronike jer je po prvi put postalo moguće </a:t>
            </a:r>
            <a:r>
              <a:rPr lang="sr-Latn-RS" u="sng" dirty="0"/>
              <a:t>pojačavanje slabih signala</a:t>
            </a:r>
            <a:r>
              <a:rPr lang="sr-Latn-RS" dirty="0"/>
              <a:t>. To je zatim uzrokovalo razvoj interkontinentalnih telefonskih veza, radara, televizora i drugih elektronskih naprava.	</a:t>
            </a:r>
            <a:endParaRPr lang="en-US" dirty="0"/>
          </a:p>
        </p:txBody>
      </p:sp>
      <p:pic>
        <p:nvPicPr>
          <p:cNvPr id="9218" name="Picture 2" descr="https://upload.wikimedia.org/wikipedia/commons/thumb/c/c5/DiodaVakuumskaKonstrukcija1.png/300px-DiodaVakuumskaKonstrukcij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76200"/>
            <a:ext cx="2362200" cy="244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014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Elektronski period</a:t>
            </a:r>
            <a:br>
              <a:rPr lang="sr-Latn-RS" dirty="0"/>
            </a:br>
            <a:r>
              <a:rPr lang="sr-Latn-RS" dirty="0"/>
              <a:t>1940 - danas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Flip – flop</a:t>
            </a:r>
          </a:p>
          <a:p>
            <a:pPr marL="0" indent="0">
              <a:buNone/>
            </a:pPr>
            <a:r>
              <a:rPr lang="sr-Latn-RS" b="1" dirty="0"/>
              <a:t>	</a:t>
            </a:r>
            <a:r>
              <a:rPr lang="sr-Latn-RS" dirty="0"/>
              <a:t>To su memorijski elementi koji imaju dva stabilna stanja. Izlaz često pored normalnog ima i komplementarni izlaz. Flip-flopovi se mogu podeliti na sinhrone i asinhrone.</a:t>
            </a:r>
          </a:p>
          <a:p>
            <a:pPr marL="0" indent="0">
              <a:buNone/>
            </a:pPr>
            <a:r>
              <a:rPr lang="sr-Latn-RS" dirty="0"/>
              <a:t>	Mogu poslužiti kao jedan bit.</a:t>
            </a:r>
          </a:p>
          <a:p>
            <a:r>
              <a:rPr lang="sr-Latn-RS" dirty="0"/>
              <a:t>RS flip-flop, JK flip-flop, T flip-flop, D flip-flop</a:t>
            </a:r>
          </a:p>
          <a:p>
            <a:pPr marL="0" indent="0">
              <a:buNone/>
            </a:pPr>
            <a:r>
              <a:rPr lang="sr-Latn-RS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912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Elektronski period</a:t>
            </a:r>
            <a:br>
              <a:rPr lang="sr-Latn-RS" dirty="0"/>
            </a:br>
            <a:r>
              <a:rPr lang="sr-Latn-RS" dirty="0"/>
              <a:t>1940 - danas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b="1" dirty="0"/>
              <a:t>RS flip – flop</a:t>
            </a:r>
          </a:p>
          <a:p>
            <a:pPr marL="0" indent="0">
              <a:buNone/>
            </a:pPr>
            <a:r>
              <a:rPr lang="sr-Latn-RS" b="1" dirty="0"/>
              <a:t>	</a:t>
            </a:r>
            <a:r>
              <a:rPr lang="sr-Latn-RS" dirty="0"/>
              <a:t>	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891" y="2362200"/>
            <a:ext cx="6606540" cy="312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4456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Elektronski period</a:t>
            </a:r>
            <a:br>
              <a:rPr lang="sr-Latn-RS" dirty="0"/>
            </a:br>
            <a:r>
              <a:rPr lang="sr-Latn-RS" dirty="0"/>
              <a:t>1940 - danas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b="1" dirty="0"/>
              <a:t>RS flip – flop</a:t>
            </a:r>
          </a:p>
          <a:p>
            <a:pPr marL="0" indent="0">
              <a:buNone/>
            </a:pPr>
            <a:r>
              <a:rPr lang="sr-Latn-RS" b="1" dirty="0"/>
              <a:t>	</a:t>
            </a:r>
            <a:r>
              <a:rPr lang="sr-Latn-RS" dirty="0"/>
              <a:t>	</a:t>
            </a:r>
            <a:endParaRPr lang="en-US" dirty="0"/>
          </a:p>
        </p:txBody>
      </p:sp>
      <p:pic>
        <p:nvPicPr>
          <p:cNvPr id="10242" name="Picture 2" descr="https://upload.wikimedia.org/wikipedia/commons/thumb/5/53/RS_Flip-flop_%28NOR%29.svg/200px-RS_Flip-flop_%28NOR%2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90800"/>
            <a:ext cx="457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277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Prva generacija računara</a:t>
            </a:r>
            <a:br>
              <a:rPr lang="sr-Latn-RS" dirty="0"/>
            </a:br>
            <a:r>
              <a:rPr lang="sr-Latn-RS" dirty="0"/>
              <a:t>1940 - 1958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Latn-RS" dirty="0"/>
              <a:t>Računari prve generacije su koristili </a:t>
            </a:r>
            <a:r>
              <a:rPr lang="sr-Latn-RS" dirty="0">
                <a:solidFill>
                  <a:srgbClr val="FF0000"/>
                </a:solidFill>
              </a:rPr>
              <a:t>vakuumske cevi</a:t>
            </a:r>
            <a:r>
              <a:rPr lang="sr-Latn-RS" dirty="0"/>
              <a:t> kao </a:t>
            </a:r>
            <a:r>
              <a:rPr lang="sr-Latn-RS"/>
              <a:t>logičke </a:t>
            </a:r>
            <a:r>
              <a:rPr lang="sr-Latn-RS" smtClean="0"/>
              <a:t>elemente.</a:t>
            </a:r>
            <a:endParaRPr lang="sr-Latn-RS" dirty="0"/>
          </a:p>
          <a:p>
            <a:r>
              <a:rPr lang="sr-Latn-RS" dirty="0"/>
              <a:t>Bili su ogromni, skupi, nepraktični, i bili su veliki potrošači električne energije. Stvarali su veliku količinu toplote.</a:t>
            </a:r>
          </a:p>
          <a:p>
            <a:r>
              <a:rPr lang="sr-Latn-RS" dirty="0"/>
              <a:t>Prvi računari su radili na </a:t>
            </a:r>
            <a:r>
              <a:rPr lang="sr-Latn-RS" u="sng" dirty="0"/>
              <a:t>čistom mašinskom kodu </a:t>
            </a:r>
            <a:r>
              <a:rPr lang="sr-Latn-RS" dirty="0"/>
              <a:t>i mogli su rešavati samo jedan problem odjednom.</a:t>
            </a:r>
          </a:p>
          <a:p>
            <a:r>
              <a:rPr lang="sr-Latn-RS" dirty="0"/>
              <a:t>Monitora nije bilo, rezultati su bili prikazivani na papiru pomoću </a:t>
            </a:r>
            <a:r>
              <a:rPr lang="sr-Latn-RS" u="sng" dirty="0"/>
              <a:t>printera</a:t>
            </a:r>
            <a:r>
              <a:rPr lang="sr-Latn-R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672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Prva generacija računara</a:t>
            </a:r>
            <a:br>
              <a:rPr lang="sr-Latn-RS" dirty="0"/>
            </a:br>
            <a:r>
              <a:rPr lang="sr-Latn-RS" dirty="0"/>
              <a:t>1940 - 1958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ENIAC</a:t>
            </a:r>
            <a:r>
              <a:rPr lang="en-US" dirty="0"/>
              <a:t> (Electronic Numerical Integrator And Calculator)</a:t>
            </a:r>
            <a:r>
              <a:rPr lang="sr-Latn-RS" dirty="0"/>
              <a:t> (1946) – jedan od tadašnjih računara, zasnivao se na dekadnom brojevnom sistemu.</a:t>
            </a:r>
          </a:p>
          <a:p>
            <a:r>
              <a:rPr lang="sr-Latn-RS" dirty="0"/>
              <a:t>Na takvim računarima nije postojao operativni sistem već se programiranje vršilo pomoću prekidača.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758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Prva generacija računara</a:t>
            </a:r>
            <a:br>
              <a:rPr lang="sr-Latn-RS" dirty="0"/>
            </a:br>
            <a:r>
              <a:rPr lang="sr-Latn-RS" dirty="0"/>
              <a:t>1940 - 1958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EDVAC</a:t>
            </a:r>
            <a:r>
              <a:rPr lang="sr-Latn-RS" dirty="0">
                <a:solidFill>
                  <a:srgbClr val="FF0000"/>
                </a:solidFill>
              </a:rPr>
              <a:t> </a:t>
            </a:r>
            <a:r>
              <a:rPr lang="sr-Latn-RS" dirty="0"/>
              <a:t>(</a:t>
            </a:r>
            <a:r>
              <a:rPr lang="en-US" b="1" i="1" dirty="0"/>
              <a:t>E</a:t>
            </a:r>
            <a:r>
              <a:rPr lang="en-US" i="1" dirty="0"/>
              <a:t>lectronic</a:t>
            </a:r>
            <a:r>
              <a:rPr lang="sr-Latn-RS" i="1" dirty="0"/>
              <a:t> </a:t>
            </a:r>
            <a:r>
              <a:rPr lang="en-US" b="1" i="1" dirty="0"/>
              <a:t>D</a:t>
            </a:r>
            <a:r>
              <a:rPr lang="en-US" i="1" dirty="0"/>
              <a:t>iscrete</a:t>
            </a:r>
            <a:r>
              <a:rPr lang="sr-Latn-RS" i="1" dirty="0"/>
              <a:t> </a:t>
            </a:r>
            <a:r>
              <a:rPr lang="en-US" b="1" i="1" dirty="0"/>
              <a:t>V</a:t>
            </a:r>
            <a:r>
              <a:rPr lang="en-US" i="1" dirty="0"/>
              <a:t>ariable</a:t>
            </a:r>
            <a:r>
              <a:rPr lang="sr-Latn-RS" i="1" dirty="0"/>
              <a:t> </a:t>
            </a:r>
            <a:r>
              <a:rPr lang="en-US" b="1" i="1" dirty="0"/>
              <a:t>A</a:t>
            </a:r>
            <a:r>
              <a:rPr lang="en-US" i="1" dirty="0"/>
              <a:t>utomatic</a:t>
            </a:r>
            <a:r>
              <a:rPr lang="sr-Latn-RS" i="1" dirty="0"/>
              <a:t> </a:t>
            </a:r>
            <a:r>
              <a:rPr lang="en-US" b="1" i="1" dirty="0"/>
              <a:t>C</a:t>
            </a:r>
            <a:r>
              <a:rPr lang="en-US" i="1" dirty="0"/>
              <a:t>omputer</a:t>
            </a:r>
            <a:r>
              <a:rPr lang="sr-Latn-RS" dirty="0"/>
              <a:t>) (1952)– zasnivao se na binarnom sistemu. Bio je mašina sa uskladištenim programom</a:t>
            </a:r>
          </a:p>
        </p:txBody>
      </p:sp>
    </p:spTree>
    <p:extLst>
      <p:ext uri="{BB962C8B-B14F-4D97-AF65-F5344CB8AC3E}">
        <p14:creationId xmlns:p14="http://schemas.microsoft.com/office/powerpoint/2010/main" val="3154804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Prva generacija računara</a:t>
            </a:r>
            <a:br>
              <a:rPr lang="sr-Latn-RS" dirty="0"/>
            </a:br>
            <a:r>
              <a:rPr lang="sr-Latn-RS" dirty="0"/>
              <a:t>1940 - 1958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Glavni nedostaci prve generacije računara:</a:t>
            </a:r>
          </a:p>
          <a:p>
            <a:pPr lvl="1"/>
            <a:r>
              <a:rPr lang="sr-Latn-RS" dirty="0"/>
              <a:t>Vakuumske cevi – troše mnogo energije, nepouzdane sa čestim kvarovima, zauzimaju mnogo prostora, skupe.</a:t>
            </a:r>
          </a:p>
          <a:p>
            <a:pPr lvl="1"/>
            <a:r>
              <a:rPr lang="sr-Latn-RS" dirty="0"/>
              <a:t>Ne postoji operativni sistem</a:t>
            </a:r>
          </a:p>
          <a:p>
            <a:pPr lvl="1"/>
            <a:r>
              <a:rPr lang="sr-Latn-RS" dirty="0"/>
              <a:t>Tek pri kraju ovog perioda su se pojavili asembleri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0526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Druga generacija računara</a:t>
            </a:r>
            <a:br>
              <a:rPr lang="sr-Latn-RS" dirty="0"/>
            </a:br>
            <a:r>
              <a:rPr lang="sr-Latn-RS" dirty="0"/>
              <a:t>1959 - 1964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 fontScale="92500" lnSpcReduction="10000"/>
          </a:bodyPr>
          <a:lstStyle/>
          <a:p>
            <a:r>
              <a:rPr lang="sr-Latn-RS" dirty="0"/>
              <a:t>Ovu generaciju računara obeležila je primena </a:t>
            </a:r>
            <a:r>
              <a:rPr lang="sr-Latn-RS" b="1" dirty="0">
                <a:solidFill>
                  <a:srgbClr val="FF0000"/>
                </a:solidFill>
              </a:rPr>
              <a:t>tranzistora</a:t>
            </a:r>
            <a:r>
              <a:rPr lang="sr-Latn-RS" dirty="0"/>
              <a:t> u svojstvu logičkih elemenata. Tranzistor je omogućio da računar postane manji, jeftiniji, pouzdaniji pa i brži. Jedino je ostao problem </a:t>
            </a:r>
            <a:r>
              <a:rPr lang="sr-Latn-RS"/>
              <a:t>sa </a:t>
            </a:r>
            <a:r>
              <a:rPr lang="sr-Latn-RS" smtClean="0"/>
              <a:t>pregrevanjem</a:t>
            </a:r>
            <a:r>
              <a:rPr lang="sr-Latn-RS" dirty="0"/>
              <a:t>.</a:t>
            </a:r>
          </a:p>
          <a:p>
            <a:r>
              <a:rPr lang="sr-Latn-RS" dirty="0"/>
              <a:t>Prelazi se na </a:t>
            </a:r>
            <a:r>
              <a:rPr lang="sr-Latn-RS" b="1" u="sng" dirty="0">
                <a:solidFill>
                  <a:srgbClr val="FF0000"/>
                </a:solidFill>
              </a:rPr>
              <a:t>simboličke programske jezike</a:t>
            </a:r>
          </a:p>
          <a:p>
            <a:r>
              <a:rPr lang="sr-Latn-RS" b="1" dirty="0"/>
              <a:t>Magnetno jezgro </a:t>
            </a:r>
            <a:r>
              <a:rPr lang="sr-Latn-RS" dirty="0"/>
              <a:t>– koristilo se kao unutrašnja memorija</a:t>
            </a:r>
          </a:p>
          <a:p>
            <a:r>
              <a:rPr lang="sr-Latn-RS" b="1" dirty="0"/>
              <a:t>Magnetni diskovi </a:t>
            </a:r>
            <a:r>
              <a:rPr lang="sr-Latn-RS" dirty="0"/>
              <a:t>– spoljašnja memorija</a:t>
            </a:r>
          </a:p>
          <a:p>
            <a:r>
              <a:rPr lang="sr-Latn-RS" dirty="0"/>
              <a:t>Razvoj viših proramskih jezika: FORTRAN, COBOL</a:t>
            </a:r>
          </a:p>
          <a:p>
            <a:r>
              <a:rPr lang="sr-Latn-RS" dirty="0"/>
              <a:t>Dolazi do pojave ekrana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482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Treća generacija računara</a:t>
            </a:r>
            <a:br>
              <a:rPr lang="sr-Latn-RS" dirty="0"/>
            </a:br>
            <a:r>
              <a:rPr lang="sr-Latn-RS" dirty="0"/>
              <a:t>1965 - 1971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r>
              <a:rPr lang="sr-Latn-RS" dirty="0"/>
              <a:t>Dolazi se do ideje da se komponente naprave ne od parčeta silicijuma već na parčetu silicijuma. </a:t>
            </a:r>
            <a:r>
              <a:rPr lang="sr-Latn-RS" u="sng" dirty="0"/>
              <a:t>Tranzistori se smanjuju </a:t>
            </a:r>
            <a:r>
              <a:rPr lang="sr-Latn-RS" dirty="0"/>
              <a:t>do te mere da ih je po hiljadu bilo na komadu silicijuma što je dodatno ubrzalo računare.</a:t>
            </a:r>
          </a:p>
          <a:p>
            <a:r>
              <a:rPr lang="sr-Latn-RS" dirty="0"/>
              <a:t>Cena izrade čipa je znatno manja od cene izrade i povezivanja pojedinačnih tranzistora.</a:t>
            </a:r>
          </a:p>
          <a:p>
            <a:r>
              <a:rPr lang="sr-Latn-RS" dirty="0"/>
              <a:t>Prvi put su računari dostupni širem spektru korisnika, pre svega zbog mnogo manjih dimenzija.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086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Premehanički period</a:t>
            </a:r>
            <a:br>
              <a:rPr lang="sr-Latn-RS" dirty="0"/>
            </a:br>
            <a:r>
              <a:rPr lang="sr-Latn-RS" dirty="0"/>
              <a:t>3000 g.p.n.e – 1450 g.n.e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Prsti – prvo računsko sredstvo</a:t>
            </a:r>
          </a:p>
          <a:p>
            <a:pPr lvl="1"/>
            <a:r>
              <a:rPr lang="sr-Latn-RS" dirty="0"/>
              <a:t>Kamenčići, štapići, ...</a:t>
            </a:r>
          </a:p>
          <a:p>
            <a:r>
              <a:rPr lang="sr-Latn-RS" dirty="0"/>
              <a:t>Sredstva za računanje nastala u Mesopotamiji i Egiptu. </a:t>
            </a:r>
          </a:p>
          <a:p>
            <a:pPr lvl="1"/>
            <a:r>
              <a:rPr lang="sr-Latn-RS" b="1" dirty="0">
                <a:solidFill>
                  <a:srgbClr val="FF0000"/>
                </a:solidFill>
              </a:rPr>
              <a:t>Abakus</a:t>
            </a:r>
            <a:r>
              <a:rPr lang="sr-Latn-RS" dirty="0">
                <a:solidFill>
                  <a:srgbClr val="FF0000"/>
                </a:solidFill>
              </a:rPr>
              <a:t> </a:t>
            </a:r>
            <a:r>
              <a:rPr lang="sr-Latn-RS" dirty="0"/>
              <a:t>(grčk. Abax = ploča pokrivena prašinom)</a:t>
            </a:r>
          </a:p>
          <a:p>
            <a:pPr marL="457200" lvl="1" indent="0">
              <a:buNone/>
            </a:pPr>
            <a:r>
              <a:rPr lang="sr-Latn-RS" dirty="0"/>
              <a:t>Sastoji se od rama i kuglica koje su se mogle slobodno pomerati po vertikalnim šinama. Osnovne računske operacije: sabiranje, oduzimanje, množenje i deljenje.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975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Četvrta generacija računara</a:t>
            </a:r>
            <a:br>
              <a:rPr lang="sr-Latn-RS" dirty="0"/>
            </a:br>
            <a:r>
              <a:rPr lang="sr-Latn-RS" dirty="0"/>
              <a:t>1965 - 1971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r>
              <a:rPr lang="sr-Latn-RS" dirty="0"/>
              <a:t>1971. godine u kompaniji Intel konstruisan </a:t>
            </a:r>
            <a:r>
              <a:rPr lang="sr-Latn-RS" b="1" dirty="0">
                <a:solidFill>
                  <a:srgbClr val="FF0000"/>
                </a:solidFill>
              </a:rPr>
              <a:t>prvi mikroprocesor</a:t>
            </a:r>
            <a:r>
              <a:rPr lang="sr-Latn-RS" dirty="0"/>
              <a:t> koji je sadržao sve komponente CPU-a na samo jednom čipu</a:t>
            </a:r>
          </a:p>
          <a:p>
            <a:r>
              <a:rPr lang="sr-Latn-RS" dirty="0"/>
              <a:t>Mogućnost umrežavanja računara dovelo je do </a:t>
            </a:r>
            <a:r>
              <a:rPr lang="sr-Latn-RS" b="1" dirty="0">
                <a:solidFill>
                  <a:srgbClr val="FF0000"/>
                </a:solidFill>
              </a:rPr>
              <a:t>nastanka interneta</a:t>
            </a:r>
          </a:p>
          <a:p>
            <a:r>
              <a:rPr lang="sr-Latn-RS" dirty="0"/>
              <a:t>Razvoj programskih jezika. Najznačajniji je </a:t>
            </a:r>
            <a:r>
              <a:rPr lang="sr-Latn-RS" b="1" dirty="0">
                <a:solidFill>
                  <a:srgbClr val="FF0000"/>
                </a:solidFill>
              </a:rPr>
              <a:t>razvoj programskog jezika C </a:t>
            </a:r>
            <a:r>
              <a:rPr lang="sr-Latn-RS" dirty="0"/>
              <a:t>1972. godine. Na osnovu C-a je nastao operativni sistem UNIX iz kojeg su se razvili mnogi drugi operativni sistemi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79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553200" cy="491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29000" y="457200"/>
            <a:ext cx="16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3200" b="1" dirty="0">
                <a:solidFill>
                  <a:schemeClr val="accent6">
                    <a:lumMod val="75000"/>
                  </a:schemeClr>
                </a:solidFill>
              </a:rPr>
              <a:t>Abakus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39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Nulta generacija: Mehanički period</a:t>
            </a:r>
            <a:br>
              <a:rPr lang="sr-Latn-RS" dirty="0"/>
            </a:br>
            <a:r>
              <a:rPr lang="sr-Latn-RS" dirty="0"/>
              <a:t>1450 – 1840 god.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 fontScale="92500" lnSpcReduction="20000"/>
          </a:bodyPr>
          <a:lstStyle/>
          <a:p>
            <a:r>
              <a:rPr lang="sr-Latn-RS" dirty="0"/>
              <a:t>Javljaju se zahtevi za bržim i preciznijim izračunavanjem</a:t>
            </a:r>
          </a:p>
          <a:p>
            <a:r>
              <a:rPr lang="sr-Latn-RS" dirty="0"/>
              <a:t>Francuski naučnik </a:t>
            </a:r>
            <a:r>
              <a:rPr lang="sr-Latn-RS" b="1" dirty="0">
                <a:solidFill>
                  <a:srgbClr val="FF0000"/>
                </a:solidFill>
              </a:rPr>
              <a:t>Blez Paskal </a:t>
            </a:r>
            <a:r>
              <a:rPr lang="sr-Latn-RS" dirty="0"/>
              <a:t>(1623-1662) je kao mladić, sa svega 19 godina, projektovao prvu mehaničku mašinu za računanje nazvanu </a:t>
            </a:r>
            <a:r>
              <a:rPr lang="sr-Latn-RS" b="1" dirty="0">
                <a:solidFill>
                  <a:srgbClr val="FF0000"/>
                </a:solidFill>
              </a:rPr>
              <a:t>Pascaline</a:t>
            </a:r>
            <a:r>
              <a:rPr lang="sr-Latn-RS" dirty="0"/>
              <a:t>. Ovaj Paskalov mehanički kalkulator je mogao da sabira i oduzima šestocifrene brojeve. Množenje i deljenje se obavljalo preko niza operacija sabiranja i oduzimanja. U suštini, Pascaline je izvršavao samo sabiranje, dok se oduzimanje vršilo korišćenjem komplementa. Moderni računari upravo koriste ovu tehniku za oduzimanje.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77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Nulta generacija: Mehanički period</a:t>
            </a:r>
            <a:br>
              <a:rPr lang="sr-Latn-RS" dirty="0"/>
            </a:br>
            <a:r>
              <a:rPr lang="sr-Latn-RS" dirty="0"/>
              <a:t>1450 – 1840 god.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6031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62983" y="6172200"/>
            <a:ext cx="16480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800" b="1" dirty="0">
                <a:solidFill>
                  <a:schemeClr val="accent6">
                    <a:lumMod val="50000"/>
                  </a:schemeClr>
                </a:solidFill>
              </a:rPr>
              <a:t>Pascaline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551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Nulta generacija: Mehanički period</a:t>
            </a:r>
            <a:br>
              <a:rPr lang="sr-Latn-RS" dirty="0"/>
            </a:br>
            <a:r>
              <a:rPr lang="sr-Latn-RS" dirty="0"/>
              <a:t>1450 – 1840 god.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Nemački matematičar i filozof </a:t>
            </a:r>
            <a:r>
              <a:rPr lang="sr-Latn-RS" b="1" dirty="0">
                <a:solidFill>
                  <a:srgbClr val="FF0000"/>
                </a:solidFill>
              </a:rPr>
              <a:t>Lajbnic</a:t>
            </a:r>
            <a:r>
              <a:rPr lang="sr-Latn-RS" dirty="0"/>
              <a:t> je unapredio Paskalovu računsku mašinu 1673. godine. Njegova mašina je mogla da sabira, oduzima, deli i množi brojeve koji su imali između 5 i 12 cifara. Lajbnic je </a:t>
            </a:r>
            <a:r>
              <a:rPr lang="sr-Latn-RS" u="sng" dirty="0"/>
              <a:t>zastupao ideju o korišćenju binarnog brojevnog sistema</a:t>
            </a:r>
            <a:r>
              <a:rPr lang="sr-Latn-RS" dirty="0"/>
              <a:t>, koji je danas osnova rada savremenih računara.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395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Nulta generacija: Mehanički period</a:t>
            </a:r>
            <a:br>
              <a:rPr lang="sr-Latn-RS" dirty="0"/>
            </a:br>
            <a:r>
              <a:rPr lang="sr-Latn-RS" dirty="0"/>
              <a:t>1450 – 1840 god.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5410200"/>
          </a:xfrm>
        </p:spPr>
        <p:txBody>
          <a:bodyPr>
            <a:normAutofit fontScale="92500" lnSpcReduction="20000"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Bebidžova mašina</a:t>
            </a:r>
            <a:r>
              <a:rPr lang="sr-Latn-RS" b="1" dirty="0"/>
              <a:t>. </a:t>
            </a:r>
            <a:r>
              <a:rPr lang="sr-Latn-RS" dirty="0"/>
              <a:t>Engleski profesor matematike Čarls Bebidž je 1832. godine napravio prototip mašine koju je nazvao </a:t>
            </a:r>
            <a:r>
              <a:rPr lang="sr-Latn-RS" b="1" dirty="0">
                <a:solidFill>
                  <a:srgbClr val="FF0000"/>
                </a:solidFill>
              </a:rPr>
              <a:t>diferencijalna mašina</a:t>
            </a:r>
            <a:r>
              <a:rPr lang="sr-Latn-RS" dirty="0"/>
              <a:t>.</a:t>
            </a:r>
          </a:p>
          <a:p>
            <a:pPr marL="0" indent="0">
              <a:buNone/>
            </a:pPr>
            <a:r>
              <a:rPr lang="sr-Latn-RS" dirty="0"/>
              <a:t>	Značaj: mogućnost izračunavanja iz dva koraka, pri čemu je </a:t>
            </a:r>
            <a:r>
              <a:rPr lang="sr-Latn-RS" u="sng" dirty="0"/>
              <a:t>bilo moguće preneti rešenje iz prvog koraka u naredni</a:t>
            </a:r>
            <a:r>
              <a:rPr lang="sr-Latn-RS" dirty="0"/>
              <a:t>. Prva diferencijalna mašina je bila teška </a:t>
            </a:r>
            <a:r>
              <a:rPr lang="sr-Latn-RS"/>
              <a:t>15 </a:t>
            </a:r>
            <a:r>
              <a:rPr lang="sr-Latn-RS" smtClean="0"/>
              <a:t>tona.</a:t>
            </a:r>
          </a:p>
          <a:p>
            <a:r>
              <a:rPr lang="sr-Latn-RS" smtClean="0"/>
              <a:t>Ideja je bila da radi na paru, da automatski izračunava polinome do šestog stepena i da ima mogućnost štampanja rezultata.</a:t>
            </a:r>
            <a:br>
              <a:rPr lang="sr-Latn-RS" smtClean="0"/>
            </a:br>
            <a:r>
              <a:rPr lang="sr-Latn-RS" smtClean="0"/>
              <a:t>Ovu mašinu nije uspeo da završi. Kasnije je izumeo poboljšanu verziju „Diferencijalnu mašinu 2“, koja je rekonstruisana nakon njegove smrti.</a:t>
            </a:r>
            <a:endParaRPr lang="sr-Latn-RS" dirty="0"/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758769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Nulta generacija: Mehanički period</a:t>
            </a:r>
            <a:br>
              <a:rPr lang="sr-Latn-RS" dirty="0"/>
            </a:br>
            <a:r>
              <a:rPr lang="sr-Latn-RS" dirty="0"/>
              <a:t>1450 – 1840 god.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619759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19400" y="6172200"/>
            <a:ext cx="4014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Replika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diferencijalne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mašine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777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473</TotalTime>
  <Words>940</Words>
  <Application>Microsoft Office PowerPoint</Application>
  <PresentationFormat>On-screen Show (4:3)</PresentationFormat>
  <Paragraphs>110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Trek</vt:lpstr>
      <vt:lpstr>Razvoj računara kroz istoriju</vt:lpstr>
      <vt:lpstr>Periodi u razvoju računarskih sredstava</vt:lpstr>
      <vt:lpstr>Premehanički period 3000 g.p.n.e – 1450 g.n.e</vt:lpstr>
      <vt:lpstr>PowerPoint Presentation</vt:lpstr>
      <vt:lpstr>Nulta generacija: Mehanički period 1450 – 1840 god.</vt:lpstr>
      <vt:lpstr>Nulta generacija: Mehanički period 1450 – 1840 god.</vt:lpstr>
      <vt:lpstr>Nulta generacija: Mehanički period 1450 – 1840 god.</vt:lpstr>
      <vt:lpstr>Nulta generacija: Mehanički period 1450 – 1840 god.</vt:lpstr>
      <vt:lpstr>Nulta generacija: Mehanički period 1450 – 1840 god.</vt:lpstr>
      <vt:lpstr>Nulta generacija: Mehanički period 1450 – 1840 god.</vt:lpstr>
      <vt:lpstr>Nulta generacija: Mehanički period 1450 – 1840 god.</vt:lpstr>
      <vt:lpstr>Elektromehanički period 1840 – 1939 god.</vt:lpstr>
      <vt:lpstr>Elektromehanički period 1840 – 1939 god.</vt:lpstr>
      <vt:lpstr>Elektromehanički period 1840 – 1939 god.</vt:lpstr>
      <vt:lpstr>Elektronski period 1940 - danas</vt:lpstr>
      <vt:lpstr>Elektronski period 1940 - danas</vt:lpstr>
      <vt:lpstr>Elektronski period 1940 - danas</vt:lpstr>
      <vt:lpstr>Elektronski period 1940 - danas</vt:lpstr>
      <vt:lpstr>Elektronski period 1940 - danas</vt:lpstr>
      <vt:lpstr>Elektronski period 1940 - danas</vt:lpstr>
      <vt:lpstr>Elektronski period 1940 - danas</vt:lpstr>
      <vt:lpstr>Elektronski period 1940 - danas</vt:lpstr>
      <vt:lpstr>Elektronski period 1940 - danas</vt:lpstr>
      <vt:lpstr>Prva generacija računara 1940 - 1958</vt:lpstr>
      <vt:lpstr>Prva generacija računara 1940 - 1958</vt:lpstr>
      <vt:lpstr>Prva generacija računara 1940 - 1958</vt:lpstr>
      <vt:lpstr>Prva generacija računara 1940 - 1958</vt:lpstr>
      <vt:lpstr>Druga generacija računara 1959 - 1964</vt:lpstr>
      <vt:lpstr>Treća generacija računara 1965 - 1971</vt:lpstr>
      <vt:lpstr>Četvrta generacija računara 1965 - 1971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Razvoj računara kroz istoriju</dc:title>
  <dc:creator>Ljubica</dc:creator>
  <cp:lastModifiedBy>Ljubica</cp:lastModifiedBy>
  <cp:revision>21</cp:revision>
  <dcterms:created xsi:type="dcterms:W3CDTF">2018-09-04T19:59:51Z</dcterms:created>
  <dcterms:modified xsi:type="dcterms:W3CDTF">2018-09-13T18:57:15Z</dcterms:modified>
</cp:coreProperties>
</file>