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7281EC9-876E-4B52-95EF-819235100D2B}" type="datetimeFigureOut">
              <a:rPr lang="sr-Latn-RS" smtClean="0"/>
              <a:t>21.1.2012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AE2C49-7E38-4923-B867-5C5A65BFE890}" type="slidenum">
              <a:rPr lang="sr-Latn-RS" smtClean="0"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primeri%201%20i%202.n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primer%205.nb" TargetMode="External"/><Relationship Id="rId2" Type="http://schemas.openxmlformats.org/officeDocument/2006/relationships/hyperlink" Target="primer%204.n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primer%206.nb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rimer%209.nb" TargetMode="External"/><Relationship Id="rId2" Type="http://schemas.openxmlformats.org/officeDocument/2006/relationships/hyperlink" Target="primer%208.n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rimer%2012.nb" TargetMode="External"/><Relationship Id="rId2" Type="http://schemas.openxmlformats.org/officeDocument/2006/relationships/hyperlink" Target="primer%2010%20i%2011.n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794935"/>
            <a:ext cx="6624736" cy="1828090"/>
          </a:xfrm>
        </p:spPr>
        <p:txBody>
          <a:bodyPr>
            <a:noAutofit/>
          </a:bodyPr>
          <a:lstStyle/>
          <a:p>
            <a:r>
              <a:rPr lang="sr-Cyrl-RS" sz="4400" dirty="0" smtClean="0">
                <a:solidFill>
                  <a:srgbClr val="FF0000"/>
                </a:solidFill>
                <a:latin typeface="+mn-lt"/>
              </a:rPr>
              <a:t>Операције са комплексним бројевима</a:t>
            </a:r>
            <a:endParaRPr lang="sr-Latn-RS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RS" dirty="0" smtClean="0"/>
          </a:p>
          <a:p>
            <a:pPr algn="r"/>
            <a:r>
              <a:rPr lang="sr-Cyrl-RS" sz="2000" dirty="0" smtClean="0">
                <a:solidFill>
                  <a:schemeClr val="tx1"/>
                </a:solidFill>
              </a:rPr>
              <a:t>Данијела Милутиновић 1011/2011</a:t>
            </a:r>
            <a:endParaRPr lang="sr-Latn-R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547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 smtClean="0">
                <a:hlinkClick r:id="rId2" action="ppaction://hlinkfile"/>
              </a:rPr>
              <a:t>Уводни део часа</a:t>
            </a:r>
            <a:endParaRPr lang="sr-Latn-R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solidFill>
                      <a:schemeClr val="tx1"/>
                    </a:solidFill>
                  </a:rPr>
                  <a:t>Структура комплексних бројева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solidFill>
                      <a:schemeClr val="tx1"/>
                    </a:solidFill>
                  </a:rPr>
                  <a:t>Имагинарна јединица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solidFill>
                      <a:schemeClr val="tx1"/>
                    </a:solidFill>
                  </a:rPr>
                  <a:t>Реални и имагинарни део комплексног броја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solidFill>
                      <a:schemeClr val="tx1"/>
                    </a:solidFill>
                  </a:rPr>
                  <a:t>Модуо комплексног  броја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solidFill>
                      <a:schemeClr val="tx1"/>
                    </a:solidFill>
                  </a:rPr>
                  <a:t>Алгебарски облик комплексног броја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Cyrl-RS" i="1">
                          <a:solidFill>
                            <a:schemeClr val="tx1"/>
                          </a:solidFill>
                          <a:latin typeface="Cambria Math"/>
                        </a:rPr>
                        <m:t>𝑧</m:t>
                      </m:r>
                      <m:r>
                        <a:rPr lang="sr-Cyrl-RS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sr-Cyrl-RS" i="1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sr-Cyrl-RS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sr-Cyrl-RS" i="1">
                          <a:solidFill>
                            <a:schemeClr val="tx1"/>
                          </a:solidFill>
                          <a:latin typeface="Cambria Math"/>
                        </a:rPr>
                        <m:t>𝑖𝑏</m:t>
                      </m:r>
                    </m:oMath>
                  </m:oMathPara>
                </a14:m>
                <a:endParaRPr lang="sr-Cyrl-R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sr-Latn-R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76" t="-1184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131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 smtClean="0">
                <a:solidFill>
                  <a:srgbClr val="FF0000"/>
                </a:solidFill>
              </a:rPr>
              <a:t>Централни део часа</a:t>
            </a:r>
            <a:endParaRPr lang="sr-Latn-R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 smtClean="0"/>
              <a:t>Дефинишемо операције са комплексним бројевима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 smtClean="0"/>
              <a:t>Наводимо примере за сваку од тих операција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 smtClean="0"/>
              <a:t>Заједно са ученицима уочавамо законитости које важе за структуру комплексних бројева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20805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+mn-lt"/>
              </a:rPr>
              <a:t>Операције са комплексним бројевима</a:t>
            </a:r>
            <a:endParaRPr lang="sr-Latn-RS" sz="3200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hlinkClick r:id="rId2" action="ppaction://hlinkfile"/>
                  </a:rPr>
                  <a:t>Збир комплексних бројева</a:t>
                </a:r>
                <a:endParaRPr lang="sr-Cyrl-RS" dirty="0" smtClean="0"/>
              </a:p>
              <a:p>
                <a:pPr marL="0" indent="0" algn="ctr">
                  <a:buNone/>
                </a:pPr>
                <a:endParaRPr lang="sr-Cyrl-RS" sz="12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R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r-Latn-RS" i="1">
                              <a:latin typeface="Cambria Math"/>
                            </a:rPr>
                            <m:t>𝑎</m:t>
                          </m:r>
                          <m:r>
                            <a:rPr lang="sr-Latn-RS" i="1">
                              <a:latin typeface="Cambria Math"/>
                            </a:rPr>
                            <m:t>,</m:t>
                          </m:r>
                          <m:r>
                            <a:rPr lang="sr-Latn-RS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sr-Latn-RS" i="1">
                          <a:latin typeface="Cambria Math"/>
                        </a:rPr>
                        <m:t>+(</m:t>
                      </m:r>
                      <m:r>
                        <a:rPr lang="sr-Latn-RS" i="1">
                          <a:latin typeface="Cambria Math"/>
                        </a:rPr>
                        <m:t>𝑐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𝑑</m:t>
                      </m:r>
                      <m:r>
                        <a:rPr lang="sr-Latn-RS" i="1">
                          <a:latin typeface="Cambria Math"/>
                        </a:rPr>
                        <m:t>)=(</m:t>
                      </m:r>
                      <m:r>
                        <a:rPr lang="sr-Latn-RS" i="1">
                          <a:latin typeface="Cambria Math"/>
                        </a:rPr>
                        <m:t>𝑎</m:t>
                      </m:r>
                      <m:r>
                        <a:rPr lang="sr-Latn-RS" i="1">
                          <a:latin typeface="Cambria Math"/>
                        </a:rPr>
                        <m:t>+</m:t>
                      </m:r>
                      <m:r>
                        <a:rPr lang="sr-Latn-RS" i="1">
                          <a:latin typeface="Cambria Math"/>
                        </a:rPr>
                        <m:t>𝑐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𝑏</m:t>
                      </m:r>
                      <m:r>
                        <a:rPr lang="sr-Latn-RS" i="1">
                          <a:latin typeface="Cambria Math"/>
                        </a:rPr>
                        <m:t>+</m:t>
                      </m:r>
                      <m:r>
                        <a:rPr lang="sr-Latn-RS" i="1">
                          <a:latin typeface="Cambria Math"/>
                        </a:rPr>
                        <m:t>𝑑</m:t>
                      </m:r>
                      <m:r>
                        <a:rPr lang="sr-Latn-R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sr-Cyrl-RS" dirty="0"/>
              </a:p>
              <a:p>
                <a:pPr marL="0" indent="0">
                  <a:buNone/>
                </a:pPr>
                <a:endParaRPr lang="sr-Cyrl-RS" sz="1200" dirty="0" smtClean="0">
                  <a:hlinkClick r:id="rId3" action="ppaction://hlinkfile"/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hlinkClick r:id="rId3" action="ppaction://hlinkfile"/>
                  </a:rPr>
                  <a:t>Разлика комплексних бројева</a:t>
                </a:r>
                <a:endParaRPr lang="sr-Cyrl-RS" dirty="0" smtClean="0"/>
              </a:p>
              <a:p>
                <a:pPr marL="0" indent="0">
                  <a:buNone/>
                </a:pPr>
                <a:endParaRPr lang="sr-Cyrl-RS" sz="12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R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r-Latn-RS" i="1">
                              <a:latin typeface="Cambria Math"/>
                            </a:rPr>
                            <m:t>𝑎</m:t>
                          </m:r>
                          <m:r>
                            <a:rPr lang="sr-Latn-RS" i="1">
                              <a:latin typeface="Cambria Math"/>
                            </a:rPr>
                            <m:t>,</m:t>
                          </m:r>
                          <m:r>
                            <a:rPr lang="sr-Latn-RS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sr-Cyrl-RS" b="0" i="1" smtClean="0">
                          <a:latin typeface="Cambria Math"/>
                        </a:rPr>
                        <m:t>−</m:t>
                      </m:r>
                      <m:r>
                        <a:rPr lang="sr-Latn-RS" i="1">
                          <a:latin typeface="Cambria Math"/>
                        </a:rPr>
                        <m:t>(</m:t>
                      </m:r>
                      <m:r>
                        <a:rPr lang="sr-Latn-RS" i="1">
                          <a:latin typeface="Cambria Math"/>
                        </a:rPr>
                        <m:t>𝑐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𝑑</m:t>
                      </m:r>
                      <m:r>
                        <a:rPr lang="sr-Latn-RS" i="1">
                          <a:latin typeface="Cambria Math"/>
                        </a:rPr>
                        <m:t>)=(</m:t>
                      </m:r>
                      <m:r>
                        <a:rPr lang="sr-Latn-RS" i="1">
                          <a:latin typeface="Cambria Math"/>
                        </a:rPr>
                        <m:t>𝑎</m:t>
                      </m:r>
                      <m:r>
                        <a:rPr lang="sr-Cyrl-RS" b="0" i="1" smtClean="0">
                          <a:latin typeface="Cambria Math"/>
                        </a:rPr>
                        <m:t>−</m:t>
                      </m:r>
                      <m:r>
                        <a:rPr lang="sr-Latn-RS" i="1">
                          <a:latin typeface="Cambria Math"/>
                        </a:rPr>
                        <m:t>𝑐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𝑏</m:t>
                      </m:r>
                      <m:r>
                        <a:rPr lang="sr-Cyrl-RS" b="0" i="1" smtClean="0">
                          <a:latin typeface="Cambria Math"/>
                        </a:rPr>
                        <m:t>−</m:t>
                      </m:r>
                      <m:r>
                        <a:rPr lang="sr-Latn-RS" i="1">
                          <a:latin typeface="Cambria Math"/>
                        </a:rPr>
                        <m:t>𝑑</m:t>
                      </m:r>
                      <m:r>
                        <a:rPr lang="sr-Latn-R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sr-Cyrl-RS" dirty="0" smtClean="0"/>
              </a:p>
              <a:p>
                <a:pPr marL="0" indent="0" algn="ctr">
                  <a:buNone/>
                </a:pPr>
                <a:endParaRPr lang="sr-Cyrl-RS" sz="1200" dirty="0" smtClean="0"/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hlinkClick r:id="rId4" action="ppaction://hlinkfile"/>
                  </a:rPr>
                  <a:t>Производ комплексних бројева</a:t>
                </a:r>
                <a:endParaRPr lang="sr-Cyrl-RS" dirty="0" smtClean="0"/>
              </a:p>
              <a:p>
                <a:pPr marL="0" indent="0">
                  <a:buNone/>
                </a:pPr>
                <a:endParaRPr lang="sr-Cyrl-RS" sz="12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sr-Latn-RS" i="1">
                          <a:latin typeface="Cambria Math"/>
                        </a:rPr>
                        <m:t>(</m:t>
                      </m:r>
                      <m:r>
                        <a:rPr lang="sr-Latn-RS" i="1">
                          <a:latin typeface="Cambria Math"/>
                        </a:rPr>
                        <m:t>𝑎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𝑏</m:t>
                      </m:r>
                      <m:r>
                        <a:rPr lang="sr-Latn-RS" i="1">
                          <a:latin typeface="Cambria Math"/>
                        </a:rPr>
                        <m:t>)∙(</m:t>
                      </m:r>
                      <m:r>
                        <a:rPr lang="sr-Latn-RS" i="1">
                          <a:latin typeface="Cambria Math"/>
                        </a:rPr>
                        <m:t>𝑐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𝑑</m:t>
                      </m:r>
                      <m:r>
                        <a:rPr lang="sr-Latn-RS" i="1">
                          <a:latin typeface="Cambria Math"/>
                        </a:rPr>
                        <m:t>)=(</m:t>
                      </m:r>
                      <m:r>
                        <a:rPr lang="sr-Latn-RS" i="1">
                          <a:latin typeface="Cambria Math"/>
                        </a:rPr>
                        <m:t>𝑎𝑐</m:t>
                      </m:r>
                      <m:r>
                        <a:rPr lang="sr-Latn-RS" i="1">
                          <a:latin typeface="Cambria Math"/>
                        </a:rPr>
                        <m:t>−</m:t>
                      </m:r>
                      <m:r>
                        <a:rPr lang="sr-Latn-RS" i="1">
                          <a:latin typeface="Cambria Math"/>
                        </a:rPr>
                        <m:t>𝑏𝑑</m:t>
                      </m:r>
                      <m:r>
                        <a:rPr lang="sr-Latn-RS" i="1">
                          <a:latin typeface="Cambria Math"/>
                        </a:rPr>
                        <m:t>,</m:t>
                      </m:r>
                      <m:r>
                        <a:rPr lang="sr-Latn-RS" i="1">
                          <a:latin typeface="Cambria Math"/>
                        </a:rPr>
                        <m:t>𝑎𝑑</m:t>
                      </m:r>
                      <m:r>
                        <a:rPr lang="sr-Latn-RS" i="1">
                          <a:latin typeface="Cambria Math"/>
                        </a:rPr>
                        <m:t>+</m:t>
                      </m:r>
                      <m:r>
                        <a:rPr lang="sr-Latn-RS" i="1">
                          <a:latin typeface="Cambria Math"/>
                        </a:rPr>
                        <m:t>𝑏𝑐</m:t>
                      </m:r>
                      <m:r>
                        <a:rPr lang="sr-Latn-R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sr-Cyrl-RS" dirty="0"/>
              </a:p>
              <a:p>
                <a:pPr marL="0" indent="0" algn="ctr">
                  <a:buNone/>
                </a:pPr>
                <a:endParaRPr lang="sr-Latn-R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5"/>
                <a:stretch>
                  <a:fillRect l="-787" t="-1184" b="-14213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0177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Операције са комплексним бројевима</a:t>
            </a:r>
            <a:endParaRPr lang="sr-Latn-R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itchFamily="2" charset="2"/>
                  <a:buChar char="v"/>
                </a:pPr>
                <a:r>
                  <a:rPr lang="sr-Cyrl-RS" dirty="0" smtClean="0">
                    <a:hlinkClick r:id="rId2" action="ppaction://hlinkfile"/>
                  </a:rPr>
                  <a:t>Количник </a:t>
                </a:r>
                <a:r>
                  <a:rPr lang="sr-Cyrl-RS" dirty="0">
                    <a:hlinkClick r:id="rId2" action="ppaction://hlinkfile"/>
                  </a:rPr>
                  <a:t>комплексних бројева</a:t>
                </a:r>
                <a:endParaRPr lang="sr-Cyrl-RS" dirty="0"/>
              </a:p>
              <a:p>
                <a:pPr marL="0" indent="0">
                  <a:buNone/>
                </a:pPr>
                <a:endParaRPr lang="sr-Cyrl-R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sr-Latn-R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Cyrl-RS" i="1">
                              <a:latin typeface="Cambria Math"/>
                            </a:rPr>
                            <m:t>𝑎</m:t>
                          </m:r>
                          <m:r>
                            <a:rPr lang="sr-Cyrl-RS" i="1">
                              <a:latin typeface="Cambria Math"/>
                            </a:rPr>
                            <m:t>+</m:t>
                          </m:r>
                          <m:r>
                            <a:rPr lang="sr-Cyrl-RS" i="1">
                              <a:latin typeface="Cambria Math"/>
                            </a:rPr>
                            <m:t>𝑏𝑖</m:t>
                          </m:r>
                        </m:num>
                        <m:den>
                          <m:r>
                            <a:rPr lang="sr-Cyrl-RS" i="1">
                              <a:latin typeface="Cambria Math"/>
                            </a:rPr>
                            <m:t>𝑐</m:t>
                          </m:r>
                          <m:r>
                            <a:rPr lang="sr-Cyrl-RS" i="1">
                              <a:latin typeface="Cambria Math"/>
                            </a:rPr>
                            <m:t>+</m:t>
                          </m:r>
                          <m:r>
                            <a:rPr lang="sr-Cyrl-RS" i="1">
                              <a:latin typeface="Cambria Math"/>
                            </a:rPr>
                            <m:t>𝑑𝑖</m:t>
                          </m:r>
                        </m:den>
                      </m:f>
                      <m:r>
                        <a:rPr lang="sr-Cyrl-R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R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Cyrl-RS" i="1">
                              <a:latin typeface="Cambria Math"/>
                            </a:rPr>
                            <m:t>𝑎𝑐</m:t>
                          </m:r>
                          <m:r>
                            <a:rPr lang="sr-Cyrl-RS" i="1">
                              <a:latin typeface="Cambria Math"/>
                            </a:rPr>
                            <m:t>+</m:t>
                          </m:r>
                          <m:r>
                            <a:rPr lang="sr-Cyrl-RS" i="1">
                              <a:latin typeface="Cambria Math"/>
                            </a:rPr>
                            <m:t>𝑏𝑑</m:t>
                          </m:r>
                        </m:num>
                        <m:den>
                          <m:sSup>
                            <m:sSupPr>
                              <m:ctrlPr>
                                <a:rPr lang="sr-Latn-R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r-Cyrl-RS" i="1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sr-Cyrl-R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sr-Cyrl-R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sr-Latn-R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r-Cyrl-RS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sr-Cyrl-R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sr-Cyrl-R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sr-Latn-R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Cyrl-RS" i="1">
                              <a:latin typeface="Cambria Math"/>
                            </a:rPr>
                            <m:t>𝑏𝑐</m:t>
                          </m:r>
                          <m:r>
                            <a:rPr lang="sr-Cyrl-RS" i="1">
                              <a:latin typeface="Cambria Math"/>
                            </a:rPr>
                            <m:t>−</m:t>
                          </m:r>
                          <m:r>
                            <a:rPr lang="sr-Cyrl-RS" i="1">
                              <a:latin typeface="Cambria Math"/>
                            </a:rPr>
                            <m:t>𝑎𝑑</m:t>
                          </m:r>
                        </m:num>
                        <m:den>
                          <m:sSup>
                            <m:sSupPr>
                              <m:ctrlPr>
                                <a:rPr lang="sr-Latn-R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r-Cyrl-RS" i="1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sr-Cyrl-R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sr-Cyrl-R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sr-Latn-R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r-Cyrl-RS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sr-Cyrl-R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sr-Cyrl-RS" i="1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sr-Latn-RS" dirty="0"/>
              </a:p>
              <a:p>
                <a:pPr marL="0" indent="0">
                  <a:buNone/>
                </a:pPr>
                <a:endParaRPr lang="sr-Latn-RS" dirty="0" smtClean="0"/>
              </a:p>
              <a:p>
                <a:pPr>
                  <a:buFont typeface="Wingdings" pitchFamily="2" charset="2"/>
                  <a:buChar char="v"/>
                </a:pPr>
                <a:r>
                  <a:rPr lang="sr-Cyrl-RS" dirty="0">
                    <a:hlinkClick r:id="rId3" action="ppaction://hlinkfile"/>
                  </a:rPr>
                  <a:t>Конјуговани комплексни број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r-Latn-RS" i="1">
                            <a:latin typeface="Cambria Math"/>
                            <a:hlinkClick r:id="rId3" action="ppaction://hlinkfile"/>
                          </a:rPr>
                        </m:ctrlPr>
                      </m:accPr>
                      <m:e>
                        <m:r>
                          <a:rPr lang="sr-Cyrl-RS" i="1">
                            <a:latin typeface="Cambria Math"/>
                            <a:hlinkClick r:id="rId3" action="ppaction://hlinkfile"/>
                          </a:rPr>
                          <m:t>𝑧</m:t>
                        </m:r>
                      </m:e>
                    </m:acc>
                  </m:oMath>
                </a14:m>
                <a:endParaRPr lang="sr-Cyrl-RS" dirty="0"/>
              </a:p>
              <a:p>
                <a:pPr marL="0" indent="0" algn="ctr">
                  <a:buNone/>
                </a:pPr>
                <a:endParaRPr lang="sr-Cyrl-RS" i="1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i="1">
                          <a:latin typeface="Cambria Math"/>
                        </a:rPr>
                        <m:t>𝑧</m:t>
                      </m:r>
                      <m:r>
                        <a:rPr lang="sr-Latn-RS" i="1">
                          <a:latin typeface="Cambria Math"/>
                        </a:rPr>
                        <m:t>=</m:t>
                      </m:r>
                      <m:r>
                        <a:rPr lang="sr-Latn-RS" i="1">
                          <a:latin typeface="Cambria Math"/>
                        </a:rPr>
                        <m:t>𝑎</m:t>
                      </m:r>
                      <m:r>
                        <a:rPr lang="sr-Latn-RS" i="1">
                          <a:latin typeface="Cambria Math"/>
                        </a:rPr>
                        <m:t>+</m:t>
                      </m:r>
                      <m:r>
                        <a:rPr lang="sr-Latn-RS" i="1">
                          <a:latin typeface="Cambria Math"/>
                        </a:rPr>
                        <m:t>𝑏𝑖</m:t>
                      </m:r>
                      <m:r>
                        <a:rPr lang="sr-Latn-RS" i="1"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sr-Cyrl-RS" i="1">
                          <a:latin typeface="Cambria Math"/>
                          <a:ea typeface="Cambria Math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sr-Cyrl-RS" i="1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sr-Latn-R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</m:acc>
                      <m:r>
                        <a:rPr lang="sr-Latn-RS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RS" i="1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sr-Latn-RS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sr-Latn-RS" i="1">
                          <a:latin typeface="Cambria Math"/>
                          <a:ea typeface="Cambria Math"/>
                        </a:rPr>
                        <m:t>𝑏𝑖</m:t>
                      </m:r>
                    </m:oMath>
                  </m:oMathPara>
                </a14:m>
                <a:endParaRPr lang="sr-Cyrl-RS" dirty="0"/>
              </a:p>
              <a:p>
                <a:pPr>
                  <a:buFont typeface="Wingdings" pitchFamily="2" charset="2"/>
                  <a:buChar char="v"/>
                </a:pPr>
                <a:endParaRPr lang="sr-Latn-R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1476" t="-1184" b="-7107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6868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dirty="0" smtClean="0">
                <a:solidFill>
                  <a:srgbClr val="FF0000"/>
                </a:solidFill>
                <a:latin typeface="+mn-lt"/>
              </a:rPr>
              <a:t>Задаци за рад на часу</a:t>
            </a:r>
            <a:endParaRPr lang="sr-Latn-RS" sz="4000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sr-Cyrl-RS" sz="2000" dirty="0" smtClean="0">
                    <a:hlinkClick r:id="rId2" action="ppaction://hlinkfile"/>
                  </a:rPr>
                  <a:t>1</a:t>
                </a:r>
                <a:r>
                  <a:rPr lang="sr-Cyrl-RS" sz="2000" dirty="0" smtClean="0"/>
                  <a:t>.   Израчунати</a:t>
                </a:r>
                <a:r>
                  <a:rPr lang="sr-Latn-RS" sz="2000" dirty="0"/>
                  <a:t>: </a:t>
                </a:r>
                <a:r>
                  <a:rPr lang="sr-Cyrl-RS" sz="2000" dirty="0" smtClean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Latn-RS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RS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sr-Latn-RS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sr-Cyrl-RS" sz="2000" i="1">
                                    <a:latin typeface="Cambria Math"/>
                                  </a:rPr>
                                  <m:t>1+</m:t>
                                </m:r>
                                <m:r>
                                  <a:rPr lang="sr-Cyrl-RS" sz="2000" i="1">
                                    <a:latin typeface="Cambria Math"/>
                                  </a:rPr>
                                  <m:t>𝑖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sr-Latn-RS" sz="20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sr-Cyrl-RS" sz="2000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sr-Cyrl-RS" sz="2000" i="1">
                            <a:latin typeface="Cambria Math"/>
                          </a:rPr>
                          <m:t>1000</m:t>
                        </m:r>
                      </m:sup>
                    </m:sSup>
                    <m:r>
                      <a:rPr lang="sr-Cyrl-RS" sz="2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sr-Latn-RS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RS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sr-Latn-RS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sr-Cyrl-RS" sz="20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sr-Cyrl-RS" sz="2000" i="1">
                                    <a:latin typeface="Cambria Math"/>
                                  </a:rPr>
                                  <m:t>𝑖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sr-Latn-RS" sz="20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sr-Cyrl-RS" sz="2000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sr-Cyrl-RS" sz="2000" i="1">
                            <a:latin typeface="Cambria Math"/>
                          </a:rPr>
                          <m:t>1000</m:t>
                        </m:r>
                      </m:sup>
                    </m:sSup>
                  </m:oMath>
                </a14:m>
                <a:r>
                  <a:rPr lang="sr-Latn-RS" sz="2000" dirty="0"/>
                  <a:t> </a:t>
                </a:r>
                <a:r>
                  <a:rPr lang="sr-Latn-RS" sz="2000" dirty="0" smtClean="0"/>
                  <a:t>.</a:t>
                </a:r>
                <a:endParaRPr lang="sr-Cyrl-RS" sz="2000" dirty="0" smtClean="0"/>
              </a:p>
              <a:p>
                <a:pPr marL="0" indent="0">
                  <a:buNone/>
                </a:pPr>
                <a:endParaRPr lang="sr-Cyrl-RS" sz="2000" dirty="0"/>
              </a:p>
              <a:p>
                <a:pPr marL="0" indent="0">
                  <a:buNone/>
                </a:pPr>
                <a:r>
                  <a:rPr lang="sr-Cyrl-RS" sz="2000" dirty="0" smtClean="0">
                    <a:hlinkClick r:id="rId2" action="ppaction://hlinkfile"/>
                  </a:rPr>
                  <a:t>2</a:t>
                </a:r>
                <a:r>
                  <a:rPr lang="sr-Cyrl-RS" sz="2000" dirty="0" smtClean="0"/>
                  <a:t>.   Израчунати</a:t>
                </a:r>
                <a:r>
                  <a:rPr lang="sr-Cyrl-RS" sz="2000" dirty="0"/>
                  <a:t>: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r-Latn-RS" sz="20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sr-Latn-RS" sz="2000" b="0" i="1" smtClean="0">
                            <a:latin typeface="Cambria Math"/>
                          </a:rPr>
                          <m:t>𝑧</m:t>
                        </m:r>
                      </m:e>
                    </m:acc>
                    <m:r>
                      <a:rPr lang="sr-Cyrl-RS" sz="2000" i="1">
                        <a:latin typeface="Cambria Math"/>
                      </a:rPr>
                      <m:t>−</m:t>
                    </m:r>
                    <m:r>
                      <a:rPr lang="sr-Cyrl-RS" sz="2000" i="1">
                        <a:latin typeface="Cambria Math"/>
                      </a:rPr>
                      <m:t>𝑧</m:t>
                    </m:r>
                    <m:r>
                      <a:rPr lang="sr-Cyrl-RS" sz="2000" i="1">
                        <a:latin typeface="Cambria Math"/>
                      </a:rPr>
                      <m:t>−2</m:t>
                    </m:r>
                    <m:f>
                      <m:fPr>
                        <m:ctrlPr>
                          <a:rPr lang="sr-Latn-RS" sz="2000" i="1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sr-Latn-RS" sz="20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sr-Latn-RS" sz="2000" b="0" i="1" smtClean="0">
                                <a:latin typeface="Cambria Math"/>
                              </a:rPr>
                              <m:t>𝑧</m:t>
                            </m:r>
                          </m:e>
                        </m:acc>
                      </m:num>
                      <m:den>
                        <m:r>
                          <a:rPr lang="sr-Cyrl-RS" sz="2000" i="1">
                            <a:latin typeface="Cambria Math"/>
                          </a:rPr>
                          <m:t>𝑧</m:t>
                        </m:r>
                      </m:den>
                    </m:f>
                  </m:oMath>
                </a14:m>
                <a:r>
                  <a:rPr lang="sr-Latn-RS" sz="2000" dirty="0"/>
                  <a:t>  </a:t>
                </a:r>
                <a:r>
                  <a:rPr lang="sr-Cyrl-RS" sz="2000" dirty="0"/>
                  <a:t>ако је </a:t>
                </a:r>
                <a14:m>
                  <m:oMath xmlns:m="http://schemas.openxmlformats.org/officeDocument/2006/math">
                    <m:r>
                      <a:rPr lang="sr-Cyrl-RS" sz="2000" i="1">
                        <a:latin typeface="Cambria Math"/>
                      </a:rPr>
                      <m:t>𝑧</m:t>
                    </m:r>
                    <m:r>
                      <a:rPr lang="sr-Cyrl-RS" sz="2000" i="1">
                        <a:latin typeface="Cambria Math"/>
                      </a:rPr>
                      <m:t>=1−</m:t>
                    </m:r>
                    <m:r>
                      <a:rPr lang="sr-Cyrl-RS" sz="2000" i="1">
                        <a:latin typeface="Cambria Math"/>
                      </a:rPr>
                      <m:t>𝑖</m:t>
                    </m:r>
                  </m:oMath>
                </a14:m>
                <a:r>
                  <a:rPr lang="sr-Cyrl-RS" sz="2000" dirty="0" smtClean="0"/>
                  <a:t>.</a:t>
                </a:r>
                <a:endParaRPr lang="sr-Cyrl-RS" sz="2000" dirty="0"/>
              </a:p>
              <a:p>
                <a:pPr marL="457200" indent="-457200">
                  <a:buFont typeface="+mj-lt"/>
                  <a:buAutoNum type="arabicPeriod"/>
                </a:pPr>
                <a:endParaRPr lang="sr-Cyrl-RS" sz="2000" dirty="0"/>
              </a:p>
              <a:p>
                <a:pPr marL="0" indent="0">
                  <a:buNone/>
                </a:pPr>
                <a:r>
                  <a:rPr lang="sr-Cyrl-RS" sz="2000" dirty="0" smtClean="0">
                    <a:hlinkClick r:id="rId3" action="ppaction://hlinkfile"/>
                  </a:rPr>
                  <a:t>3</a:t>
                </a:r>
                <a:r>
                  <a:rPr lang="sr-Cyrl-RS" sz="2000" dirty="0" smtClean="0"/>
                  <a:t>.   Дати </a:t>
                </a:r>
                <a:r>
                  <a:rPr lang="sr-Cyrl-RS" sz="2000" dirty="0"/>
                  <a:t>су комплексни бројеви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sr-Cyrl-RS" sz="20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sr-Cyrl-R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sr-Cyrl-RS" sz="2000" i="1">
                        <a:latin typeface="Cambria Math"/>
                      </a:rPr>
                      <m:t>=3+2</m:t>
                    </m:r>
                    <m:r>
                      <a:rPr lang="sr-Cyrl-RS" sz="2000" i="1">
                        <a:latin typeface="Cambria Math"/>
                      </a:rPr>
                      <m:t>𝑖</m:t>
                    </m:r>
                  </m:oMath>
                </a14:m>
                <a:r>
                  <a:rPr lang="sr-Cyrl-RS" sz="2000" dirty="0"/>
                  <a:t>, </a:t>
                </a:r>
                <a:r>
                  <a:rPr lang="sr-Cyrl-RS" sz="2000" dirty="0" smtClean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sr-Cyrl-RS" sz="20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sr-Cyrl-RS" sz="2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sr-Cyrl-RS" sz="2000" i="1">
                        <a:latin typeface="Cambria Math"/>
                      </a:rPr>
                      <m:t>=2+</m:t>
                    </m:r>
                    <m:r>
                      <a:rPr lang="sr-Cyrl-RS" sz="2000" i="1">
                        <a:latin typeface="Cambria Math"/>
                      </a:rPr>
                      <m:t>𝑖</m:t>
                    </m:r>
                  </m:oMath>
                </a14:m>
                <a:r>
                  <a:rPr lang="sr-Cyrl-RS" sz="2000" dirty="0"/>
                  <a:t>. Одредити комплексан број </a:t>
                </a:r>
                <a14:m>
                  <m:oMath xmlns:m="http://schemas.openxmlformats.org/officeDocument/2006/math">
                    <m:r>
                      <a:rPr lang="sr-Cyrl-RS" sz="2000" i="1">
                        <a:latin typeface="Cambria Math"/>
                      </a:rPr>
                      <m:t>𝑧</m:t>
                    </m:r>
                    <m:r>
                      <a:rPr lang="sr-Cyrl-RS" sz="2000" i="1">
                        <a:latin typeface="Cambria Math"/>
                      </a:rPr>
                      <m:t>=</m:t>
                    </m:r>
                    <m:r>
                      <a:rPr lang="sr-Cyrl-RS" sz="2000" i="1">
                        <a:latin typeface="Cambria Math"/>
                      </a:rPr>
                      <m:t>𝑥</m:t>
                    </m:r>
                    <m:r>
                      <a:rPr lang="sr-Cyrl-RS" sz="2000" i="1">
                        <a:latin typeface="Cambria Math"/>
                      </a:rPr>
                      <m:t>+</m:t>
                    </m:r>
                    <m:r>
                      <a:rPr lang="sr-Cyrl-RS" sz="2000" i="1">
                        <a:latin typeface="Cambria Math"/>
                      </a:rPr>
                      <m:t>𝑖𝑦</m:t>
                    </m:r>
                  </m:oMath>
                </a14:m>
                <a:r>
                  <a:rPr lang="sr-Cyrl-RS" sz="2000" dirty="0"/>
                  <a:t>, ако је:</a:t>
                </a:r>
                <a:endParaRPr lang="sr-Latn-R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000" i="1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sr-Latn-R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r-Latn-RS" sz="2000" i="1">
                              <a:latin typeface="Cambria Math"/>
                            </a:rPr>
                            <m:t>𝑧</m:t>
                          </m:r>
                          <m:acc>
                            <m:accPr>
                              <m:chr m:val="̅"/>
                              <m:ctrlPr>
                                <a:rPr lang="sr-Latn-RS" sz="2000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sr-Latn-R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r-Latn-RS" sz="20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sr-Latn-RS" sz="2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sr-Latn-RS" sz="2000" i="1">
                          <a:latin typeface="Cambria Math"/>
                        </a:rPr>
                        <m:t>=−1 , </m:t>
                      </m:r>
                      <m:r>
                        <a:rPr lang="sr-Latn-RS" sz="2000" i="1">
                          <a:latin typeface="Cambria Math"/>
                        </a:rPr>
                        <m:t>𝐼𝑚</m:t>
                      </m:r>
                      <m:d>
                        <m:dPr>
                          <m:ctrlPr>
                            <a:rPr lang="sr-Latn-RS" sz="20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r-Latn-RS" sz="20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sr-Latn-RS" sz="2000" i="1">
                                  <a:latin typeface="Cambria Math"/>
                                </a:rPr>
                                <m:t>𝑧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sr-Latn-R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r-Latn-RS" sz="20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sr-Latn-RS" sz="20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sr-Latn-R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r-Latn-R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Latn-RS" sz="20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sr-Latn-RS" sz="2000" i="1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sr-Latn-RS" sz="2000" i="1">
                          <a:latin typeface="Cambria Math"/>
                        </a:rPr>
                        <m:t> .</m:t>
                      </m:r>
                    </m:oMath>
                  </m:oMathPara>
                </a14:m>
                <a:endParaRPr lang="sr-Cyrl-RS" sz="2000" dirty="0" smtClean="0"/>
              </a:p>
              <a:p>
                <a:pPr marL="0" indent="0">
                  <a:buNone/>
                </a:pPr>
                <a:endParaRPr lang="sr-Latn-RS" sz="2000" dirty="0"/>
              </a:p>
              <a:p>
                <a:pPr>
                  <a:buFont typeface="Wingdings" pitchFamily="2" charset="2"/>
                  <a:buChar char="v"/>
                </a:pPr>
                <a:endParaRPr lang="sr-Latn-R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984" b="-24365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522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dirty="0" smtClean="0">
                <a:solidFill>
                  <a:srgbClr val="FF0000"/>
                </a:solidFill>
                <a:latin typeface="+mn-lt"/>
              </a:rPr>
              <a:t>Задаци за вежбу</a:t>
            </a:r>
            <a:endParaRPr lang="sr-Latn-RS" sz="4000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lvl="0" indent="0">
                  <a:buNone/>
                </a:pPr>
                <a:r>
                  <a:rPr lang="sr-Cyrl-RS" dirty="0" smtClean="0"/>
                  <a:t>1.   Израчунати</a:t>
                </a:r>
                <a:r>
                  <a:rPr lang="sr-Cyrl-RS" dirty="0"/>
                  <a:t>:</a:t>
                </a:r>
                <a:endParaRPr lang="sr-Latn-RS" dirty="0"/>
              </a:p>
              <a:p>
                <a:pPr marL="0" indent="457200">
                  <a:buNone/>
                </a:pPr>
                <a:r>
                  <a:rPr lang="sr-Cyrl-RS" dirty="0"/>
                  <a:t>а)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21</m:t>
                        </m:r>
                      </m:sup>
                    </m:sSup>
                    <m:r>
                      <a:rPr lang="sr-Cyrl-RS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a:rPr lang="sr-Cyrl-R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36</m:t>
                        </m:r>
                      </m:sup>
                    </m:sSup>
                    <m:r>
                      <a:rPr lang="sr-Cyrl-RS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42</m:t>
                        </m:r>
                      </m:sup>
                    </m:sSup>
                  </m:oMath>
                </a14:m>
                <a:r>
                  <a:rPr lang="sr-Latn-RS" dirty="0"/>
                  <a:t>;</a:t>
                </a:r>
              </a:p>
              <a:p>
                <a:pPr marL="0" indent="457200">
                  <a:buNone/>
                </a:pPr>
                <a:r>
                  <a:rPr lang="sr-Cyrl-RS" dirty="0"/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Latn-RS" i="1">
                            <a:latin typeface="Cambria Math"/>
                          </a:rPr>
                          <m:t>(1−</m:t>
                        </m:r>
                        <m:r>
                          <a:rPr lang="sr-Latn-RS" i="1">
                            <a:latin typeface="Cambria Math"/>
                          </a:rPr>
                          <m:t>𝑖</m:t>
                        </m:r>
                        <m:r>
                          <a:rPr lang="sr-Latn-R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sr-Latn-RS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sr-Latn-RS" i="1">
                        <a:latin typeface="Cambria Math"/>
                      </a:rPr>
                      <m:t>+(−5+4</m:t>
                    </m:r>
                    <m:r>
                      <a:rPr lang="sr-Latn-RS" i="1">
                        <a:latin typeface="Cambria Math"/>
                      </a:rPr>
                      <m:t>𝑖</m:t>
                    </m:r>
                    <m:r>
                      <a:rPr lang="sr-Latn-RS" i="1">
                        <a:latin typeface="Cambria Math"/>
                      </a:rPr>
                      <m:t>)(2+3</m:t>
                    </m:r>
                    <m:r>
                      <a:rPr lang="sr-Latn-RS" i="1">
                        <a:latin typeface="Cambria Math"/>
                      </a:rPr>
                      <m:t>𝑖</m:t>
                    </m:r>
                    <m:r>
                      <a:rPr lang="sr-Latn-RS" i="1">
                        <a:latin typeface="Cambria Math"/>
                      </a:rPr>
                      <m:t>)</m:t>
                    </m:r>
                  </m:oMath>
                </a14:m>
                <a:r>
                  <a:rPr lang="sr-Latn-RS" dirty="0"/>
                  <a:t>.</a:t>
                </a:r>
              </a:p>
              <a:p>
                <a:pPr marL="0" indent="0">
                  <a:buNone/>
                </a:pPr>
                <a:r>
                  <a:rPr lang="sr-Latn-RS" dirty="0"/>
                  <a:t> </a:t>
                </a:r>
              </a:p>
              <a:p>
                <a:pPr marL="0" lvl="0" indent="0">
                  <a:buNone/>
                </a:pPr>
                <a:r>
                  <a:rPr lang="sr-Cyrl-RS" dirty="0" smtClean="0"/>
                  <a:t>2.   Одредити </a:t>
                </a:r>
                <a:r>
                  <a:rPr lang="sr-Cyrl-RS" dirty="0"/>
                  <a:t>конјугован број комплексном броју:</a:t>
                </a:r>
                <a:endParaRPr lang="sr-Latn-RS" dirty="0"/>
              </a:p>
              <a:p>
                <a:pPr marL="0" indent="457200">
                  <a:buNone/>
                </a:pPr>
                <a:r>
                  <a:rPr lang="sr-Cyrl-RS" dirty="0"/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Latn-RS" i="1">
                            <a:latin typeface="Cambria Math"/>
                          </a:rPr>
                          <m:t>(1−</m:t>
                        </m:r>
                        <m:r>
                          <a:rPr lang="sr-Latn-RS" i="1">
                            <a:latin typeface="Cambria Math"/>
                          </a:rPr>
                          <m:t>𝑖</m:t>
                        </m:r>
                        <m:r>
                          <a:rPr lang="sr-Latn-R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sr-Latn-RS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sr-Latn-RS" dirty="0"/>
                  <a:t>; </a:t>
                </a:r>
              </a:p>
              <a:p>
                <a:pPr marL="0" indent="457200">
                  <a:buNone/>
                </a:pPr>
                <a:r>
                  <a:rPr lang="sr-Cyrl-RS" dirty="0"/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r-Latn-RS" i="1">
                            <a:latin typeface="Cambria Math"/>
                          </a:rPr>
                        </m:ctrlPr>
                      </m:fPr>
                      <m:num>
                        <m:r>
                          <a:rPr lang="sr-Latn-RS" i="1">
                            <a:latin typeface="Cambria Math"/>
                          </a:rPr>
                          <m:t>2+3</m:t>
                        </m:r>
                        <m:r>
                          <a:rPr lang="sr-Latn-RS" i="1">
                            <a:latin typeface="Cambria Math"/>
                          </a:rPr>
                          <m:t>𝑖</m:t>
                        </m:r>
                      </m:num>
                      <m:den>
                        <m:r>
                          <a:rPr lang="sr-Latn-RS" i="1">
                            <a:latin typeface="Cambria Math"/>
                          </a:rPr>
                          <m:t>4−5</m:t>
                        </m:r>
                        <m:r>
                          <a:rPr lang="sr-Latn-RS" i="1">
                            <a:latin typeface="Cambria Math"/>
                          </a:rPr>
                          <m:t>𝑖</m:t>
                        </m:r>
                      </m:den>
                    </m:f>
                    <m:r>
                      <a:rPr lang="sr-Latn-RS" i="1">
                        <a:latin typeface="Cambria Math"/>
                      </a:rPr>
                      <m:t>.</m:t>
                    </m:r>
                  </m:oMath>
                </a14:m>
                <a:endParaRPr lang="sr-Latn-RS" dirty="0"/>
              </a:p>
              <a:p>
                <a:pPr marL="0" indent="0">
                  <a:buNone/>
                </a:pPr>
                <a:r>
                  <a:rPr lang="sr-Latn-RS" dirty="0"/>
                  <a:t> </a:t>
                </a:r>
              </a:p>
              <a:p>
                <a:pPr marL="0" lvl="0" indent="0">
                  <a:buNone/>
                </a:pPr>
                <a:r>
                  <a:rPr lang="sr-Cyrl-RS" dirty="0" smtClean="0"/>
                  <a:t>3.   Израчунати</a:t>
                </a:r>
                <a:r>
                  <a:rPr lang="sr-Cyrl-RS" dirty="0"/>
                  <a:t>: </a:t>
                </a:r>
                <a:r>
                  <a:rPr lang="sr-Cyrl-RS" dirty="0" smtClean="0"/>
                  <a:t>  </a:t>
                </a:r>
                <a14:m>
                  <m:oMath xmlns:m="http://schemas.openxmlformats.org/officeDocument/2006/math">
                    <m:r>
                      <a:rPr lang="sr-Latn-RS" i="1">
                        <a:latin typeface="Cambria Math"/>
                      </a:rPr>
                      <m:t>𝑧</m:t>
                    </m:r>
                    <m:r>
                      <a:rPr lang="sr-Latn-R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r-Latn-R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r-Latn-R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RS" i="1">
                                <a:latin typeface="Cambria Math"/>
                              </a:rPr>
                              <m:t>(1+</m:t>
                            </m:r>
                            <m:r>
                              <a:rPr lang="sr-Latn-RS" i="1">
                                <a:latin typeface="Cambria Math"/>
                              </a:rPr>
                              <m:t>𝑖</m:t>
                            </m:r>
                            <m:r>
                              <a:rPr lang="sr-Latn-R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sr-Latn-RS" i="1">
                                <a:latin typeface="Cambria Math"/>
                              </a:rPr>
                              <m:t>8</m:t>
                            </m:r>
                          </m:sup>
                        </m:sSup>
                        <m:r>
                          <a:rPr lang="sr-Latn-RS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sr-Latn-R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RS" i="1">
                                <a:latin typeface="Cambria Math"/>
                              </a:rPr>
                              <m:t>(</m:t>
                            </m:r>
                            <m:r>
                              <a:rPr lang="sr-Latn-RS" i="1">
                                <a:latin typeface="Cambria Math"/>
                              </a:rPr>
                              <m:t>𝑖</m:t>
                            </m:r>
                            <m:r>
                              <a:rPr lang="sr-Latn-RS" i="1">
                                <a:latin typeface="Cambria Math"/>
                              </a:rPr>
                              <m:t>−1)</m:t>
                            </m:r>
                          </m:e>
                          <m:sup>
                            <m:r>
                              <a:rPr lang="sr-Latn-RS" i="1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sr-Latn-R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RS" i="1">
                                <a:latin typeface="Cambria Math"/>
                              </a:rPr>
                              <m:t>(1+</m:t>
                            </m:r>
                            <m:r>
                              <a:rPr lang="sr-Latn-RS" i="1">
                                <a:latin typeface="Cambria Math"/>
                              </a:rPr>
                              <m:t>𝑖</m:t>
                            </m:r>
                            <m:r>
                              <a:rPr lang="sr-Latn-R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sr-Latn-RS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  <m:r>
                          <a:rPr lang="sr-Latn-RS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sr-Latn-R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RS" i="1">
                                <a:latin typeface="Cambria Math"/>
                              </a:rPr>
                              <m:t>(1−</m:t>
                            </m:r>
                            <m:r>
                              <a:rPr lang="sr-Latn-RS" i="1">
                                <a:latin typeface="Cambria Math"/>
                              </a:rPr>
                              <m:t>𝑖</m:t>
                            </m:r>
                            <m:r>
                              <a:rPr lang="sr-Latn-R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sr-Latn-RS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sr-Latn-RS" i="1">
                        <a:latin typeface="Cambria Math"/>
                      </a:rPr>
                      <m:t>.</m:t>
                    </m:r>
                  </m:oMath>
                </a14:m>
                <a:endParaRPr lang="sr-Latn-RS" dirty="0"/>
              </a:p>
              <a:p>
                <a:pPr marL="0" indent="0">
                  <a:buNone/>
                </a:pPr>
                <a:r>
                  <a:rPr lang="sr-Latn-RS" dirty="0"/>
                  <a:t> </a:t>
                </a:r>
              </a:p>
              <a:p>
                <a:pPr marL="0" lvl="0" indent="0">
                  <a:buNone/>
                </a:pPr>
                <a:r>
                  <a:rPr lang="sr-Cyrl-RS" dirty="0" smtClean="0"/>
                  <a:t>4.   Израчунати </a:t>
                </a:r>
                <a:r>
                  <a:rPr lang="sr-Cyrl-RS" dirty="0"/>
                  <a:t>вредност израза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Latn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Latn-R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sr-Latn-R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r-Latn-RS" i="1">
                        <a:latin typeface="Cambria Math"/>
                      </a:rPr>
                      <m:t>−</m:t>
                    </m:r>
                    <m:r>
                      <a:rPr lang="sr-Latn-RS" i="1">
                        <a:latin typeface="Cambria Math"/>
                      </a:rPr>
                      <m:t>𝑥</m:t>
                    </m:r>
                    <m:r>
                      <a:rPr lang="sr-Latn-RS" i="1">
                        <a:latin typeface="Cambria Math"/>
                      </a:rPr>
                      <m:t>+1</m:t>
                    </m:r>
                  </m:oMath>
                </a14:m>
                <a:r>
                  <a:rPr lang="sr-Cyrl-RS" dirty="0"/>
                  <a:t> за </a:t>
                </a:r>
                <a14:m>
                  <m:oMath xmlns:m="http://schemas.openxmlformats.org/officeDocument/2006/math">
                    <m:r>
                      <a:rPr lang="sr-Cyrl-RS" i="1">
                        <a:latin typeface="Cambria Math"/>
                      </a:rPr>
                      <m:t>𝑥</m:t>
                    </m:r>
                    <m:r>
                      <a:rPr lang="sr-Cyrl-RS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sr-Latn-RS" i="1">
                            <a:latin typeface="Cambria Math"/>
                          </a:rPr>
                        </m:ctrlPr>
                      </m:fPr>
                      <m:num>
                        <m:r>
                          <a:rPr lang="sr-Cyrl-R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sr-Cyrl-RS" i="1">
                        <a:latin typeface="Cambria Math"/>
                      </a:rPr>
                      <m:t>+</m:t>
                    </m:r>
                    <m:r>
                      <a:rPr lang="sr-Cyrl-RS" i="1">
                        <a:latin typeface="Cambria Math"/>
                      </a:rPr>
                      <m:t>𝑖</m:t>
                    </m:r>
                    <m:f>
                      <m:fPr>
                        <m:ctrlPr>
                          <a:rPr lang="sr-Latn-RS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sr-Latn-R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sr-Cyrl-RS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sr-Cyrl-RS" dirty="0"/>
                  <a:t>.</a:t>
                </a:r>
                <a:endParaRPr lang="sr-Latn-R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1" t="-1861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9586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92</TotalTime>
  <Words>353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Операције са комплексним бројевима</vt:lpstr>
      <vt:lpstr>Уводни део часа</vt:lpstr>
      <vt:lpstr>Централни део часа</vt:lpstr>
      <vt:lpstr>Операције са комплексним бројевима</vt:lpstr>
      <vt:lpstr>Операције са комплексним бројевима</vt:lpstr>
      <vt:lpstr>Задаци за рад на часу</vt:lpstr>
      <vt:lpstr>Задаци за вежбу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Операције са комплексним бројевима</dc:title>
  <dc:creator>DacaMajaJoka</dc:creator>
  <cp:lastModifiedBy>DacaMajaJoka</cp:lastModifiedBy>
  <cp:revision>13</cp:revision>
  <dcterms:created xsi:type="dcterms:W3CDTF">2012-01-17T01:29:17Z</dcterms:created>
  <dcterms:modified xsi:type="dcterms:W3CDTF">2012-01-21T14:11:20Z</dcterms:modified>
</cp:coreProperties>
</file>