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handoutMasterIdLst>
    <p:handoutMasterId r:id="rId5"/>
  </p:handoutMasterIdLst>
  <p:sldIdLst>
    <p:sldId id="297" r:id="rId2"/>
    <p:sldId id="298" r:id="rId3"/>
    <p:sldId id="299" r:id="rId4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94" d="100"/>
          <a:sy n="94" d="100"/>
        </p:scale>
        <p:origin x="-102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DFD41-C54C-4E13-8DE9-D6F325D853EB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8E1272-4C63-49E1-BE66-9F7613828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388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CBCB46A-029F-4D9C-AAA4-64B543D947D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380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3380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0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1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3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FF062D-A5C4-4A9D-B7F7-269226E245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960326-D4B1-48C0-B715-A50D53D96F8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33096E1-042C-4C00-AD77-CBBC1125256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372D8-6B15-4A98-B16E-ABEB28691BB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41B6D-44C2-45B4-99A3-58720B7608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70B990-6BCA-4D46-9B3C-A13E7C6370A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931280-5844-404B-8EAE-85EC324B13C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5825C-CEFA-4E0D-B125-29540206D96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8774D-663B-4683-8CCA-22F05D6DDE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20114-A6EF-48CC-A544-6409B9F261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0C78-832D-4F85-93BF-F089DF6FCAA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+mn-lt"/>
              </a:defRPr>
            </a:lvl1pPr>
          </a:lstStyle>
          <a:p>
            <a:fld id="{15EFFF1C-ABFF-47AC-A652-4A6340FD2F7F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3277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27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4211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395288" y="333375"/>
                <a:ext cx="7200900" cy="5667393"/>
              </a:xfrm>
            </p:spPr>
            <p:txBody>
              <a:bodyPr/>
              <a:lstStyle/>
              <a:p>
                <a:pPr marL="571500" indent="-571500">
                  <a:buFont typeface="Wingdings" pitchFamily="2" charset="2"/>
                  <a:buNone/>
                </a:pPr>
                <a:r>
                  <a:rPr lang="en-US" sz="2400" b="1" i="1" dirty="0" smtClean="0">
                    <a:solidFill>
                      <a:schemeClr val="tx2"/>
                    </a:solidFill>
                    <a:latin typeface="Times New Roman" pitchFamily="18" charset="0"/>
                  </a:rPr>
                  <a:t>Za</a:t>
                </a:r>
                <a:r>
                  <a:rPr lang="sr-Latn-CS" sz="2400" b="1" i="1" dirty="0">
                    <a:solidFill>
                      <a:schemeClr val="tx2"/>
                    </a:solidFill>
                    <a:latin typeface="Times New Roman" pitchFamily="18" charset="0"/>
                  </a:rPr>
                  <a:t>d</a:t>
                </a:r>
                <a:r>
                  <a:rPr lang="en-US" sz="2400" b="1" i="1" dirty="0" err="1">
                    <a:solidFill>
                      <a:schemeClr val="tx2"/>
                    </a:solidFill>
                    <a:latin typeface="Times New Roman" pitchFamily="18" charset="0"/>
                  </a:rPr>
                  <a:t>aci</a:t>
                </a:r>
                <a:r>
                  <a:rPr lang="sr-Latn-CS" sz="2400" b="1" i="1" dirty="0">
                    <a:solidFill>
                      <a:schemeClr val="tx2"/>
                    </a:solidFill>
                    <a:latin typeface="Times New Roman" pitchFamily="18" charset="0"/>
                  </a:rPr>
                  <a:t>						vežbe </a:t>
                </a:r>
                <a:r>
                  <a:rPr lang="sr-Latn-CS" sz="2400" b="1" i="1" dirty="0" smtClean="0">
                    <a:solidFill>
                      <a:schemeClr val="tx2"/>
                    </a:solidFill>
                    <a:latin typeface="Times New Roman" pitchFamily="18" charset="0"/>
                  </a:rPr>
                  <a:t>br.</a:t>
                </a:r>
                <a:r>
                  <a:rPr lang="en-US" sz="2400" b="1" i="1" dirty="0">
                    <a:solidFill>
                      <a:schemeClr val="tx2"/>
                    </a:solidFill>
                    <a:latin typeface="Times New Roman" pitchFamily="18" charset="0"/>
                  </a:rPr>
                  <a:t>1</a:t>
                </a:r>
              </a:p>
              <a:p>
                <a:pPr marL="571500" indent="-571500">
                  <a:buFont typeface="Wingdings" pitchFamily="2" charset="2"/>
                  <a:buNone/>
                </a:pPr>
                <a:endParaRPr lang="sr-Latn-CS" sz="1800" b="1" i="1" dirty="0">
                  <a:latin typeface="Times New Roman" pitchFamily="18" charset="0"/>
                </a:endParaRPr>
              </a:p>
              <a:p>
                <a:pPr marL="571500" indent="-571500">
                  <a:buFont typeface="Wingdings" pitchFamily="2" charset="2"/>
                  <a:buNone/>
                </a:pPr>
                <a:endParaRPr lang="en-US" sz="1800" b="1" i="1" dirty="0">
                  <a:latin typeface="Times New Roman" pitchFamily="18" charset="0"/>
                </a:endParaRPr>
              </a:p>
              <a:p>
                <a:pPr marL="571500" indent="-571500">
                  <a:buFont typeface="Wingdings" pitchFamily="2" charset="2"/>
                  <a:buAutoNum type="arabicPeriod"/>
                </a:pPr>
                <a:r>
                  <a:rPr lang="en-US" sz="1600" dirty="0" err="1">
                    <a:latin typeface="Times New Roman" pitchFamily="18" charset="0"/>
                  </a:rPr>
                  <a:t>Dat</a:t>
                </a:r>
                <a:r>
                  <a:rPr lang="en-US" sz="1600" dirty="0">
                    <a:latin typeface="Times New Roman" pitchFamily="18" charset="0"/>
                  </a:rPr>
                  <a:t> je </a:t>
                </a:r>
                <a:r>
                  <a:rPr lang="en-US" sz="1600" dirty="0" err="1">
                    <a:latin typeface="Times New Roman" pitchFamily="18" charset="0"/>
                  </a:rPr>
                  <a:t>izraz</a:t>
                </a:r>
                <a:r>
                  <a:rPr lang="en-US" sz="1600" dirty="0" smtClean="0">
                    <a:latin typeface="Times New Roman" pitchFamily="18" charset="0"/>
                  </a:rPr>
                  <a:t>:  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𝑦</m:t>
                    </m:r>
                    <m:r>
                      <a:rPr lang="en-US" sz="16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</a:rPr>
                              <m:t>5</m:t>
                            </m:r>
                          </m:sup>
                        </m:sSup>
                        <m:r>
                          <a:rPr lang="en-US" sz="1600" b="0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1600" b="0" i="1" smtClean="0">
                                <a:latin typeface="Cambria Math"/>
                              </a:rPr>
                              <m:t>4</m:t>
                            </m:r>
                          </m:deg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𝑥</m:t>
                            </m:r>
                          </m:e>
                        </m:rad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1600" b="0" i="1" smtClean="0">
                            <a:latin typeface="Cambria Math"/>
                          </a:rPr>
                          <m:t>−1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1600" b="0" i="1" smtClean="0">
                                <a:latin typeface="Cambria Math"/>
                              </a:rPr>
                              <m:t>4</m:t>
                            </m:r>
                          </m:deg>
                          <m:e>
                            <m:sSup>
                              <m:sSupPr>
                                <m:ctrlPr>
                                  <a:rPr lang="en-US" sz="16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5</m:t>
                                </m:r>
                              </m:sup>
                            </m:sSup>
                          </m:e>
                        </m:rad>
                        <m:r>
                          <a:rPr lang="en-US" sz="1600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1−</m:t>
                        </m:r>
                        <m:sSup>
                          <m:sSupPr>
                            <m:ctrlPr>
                              <a:rPr lang="en-US" sz="16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.</a:t>
                </a:r>
                <a:endParaRPr lang="en-US" sz="2000" dirty="0">
                  <a:latin typeface="Times New Roman" pitchFamily="18" charset="0"/>
                </a:endParaRPr>
              </a:p>
              <a:p>
                <a:pPr marL="1246188" lvl="1" indent="-495300" algn="just"/>
                <a:r>
                  <a:rPr lang="en-US" sz="1600" dirty="0" err="1">
                    <a:latin typeface="Times New Roman" pitchFamily="18" charset="0"/>
                  </a:rPr>
                  <a:t>Svesti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izraz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na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jedan</a:t>
                </a:r>
                <a:r>
                  <a:rPr lang="en-US" sz="1600" dirty="0">
                    <a:latin typeface="Times New Roman" pitchFamily="18" charset="0"/>
                  </a:rPr>
                  <a:t> </a:t>
                </a:r>
                <a:r>
                  <a:rPr lang="en-US" sz="1600" dirty="0" err="1">
                    <a:latin typeface="Times New Roman" pitchFamily="18" charset="0"/>
                  </a:rPr>
                  <a:t>imenilac</a:t>
                </a:r>
                <a:endParaRPr lang="en-US" sz="1600" dirty="0">
                  <a:latin typeface="Times New Roman" pitchFamily="18" charset="0"/>
                </a:endParaRPr>
              </a:p>
              <a:p>
                <a:pPr marL="1246188" lvl="1" indent="-495300" algn="just"/>
                <a:r>
                  <a:rPr lang="en-US" sz="1600" dirty="0" err="1">
                    <a:latin typeface="Times New Roman" pitchFamily="18" charset="0"/>
                  </a:rPr>
                  <a:t>Izvr</a:t>
                </a:r>
                <a:r>
                  <a:rPr lang="sr-Latn-CS" sz="1600" dirty="0">
                    <a:latin typeface="Times New Roman" pitchFamily="18" charset="0"/>
                  </a:rPr>
                  <a:t>šiti sva množenja u brojiocu </a:t>
                </a:r>
              </a:p>
              <a:p>
                <a:pPr marL="1246188" lvl="1" indent="-495300" algn="just"/>
                <a:r>
                  <a:rPr lang="sr-Latn-CS" sz="1600" dirty="0">
                    <a:latin typeface="Times New Roman" pitchFamily="18" charset="0"/>
                  </a:rPr>
                  <a:t>Izdvojiti treći član dobijenog izraza i naći njegov drugi izvod po promenljivoj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.</a:t>
                </a:r>
                <a:endParaRPr lang="sr-Latn-CS" sz="1600" dirty="0">
                  <a:latin typeface="Times New Roman" pitchFamily="18" charset="0"/>
                </a:endParaRPr>
              </a:p>
              <a:p>
                <a:pPr marL="1246188" lvl="1" indent="-495300" algn="just">
                  <a:buSzTx/>
                  <a:buFont typeface="Wingdings" pitchFamily="2" charset="2"/>
                  <a:buNone/>
                </a:pPr>
                <a:endParaRPr lang="sr-Latn-CS" sz="1600" dirty="0">
                  <a:latin typeface="Times New Roman" pitchFamily="18" charset="0"/>
                </a:endParaRPr>
              </a:p>
              <a:p>
                <a:pPr marL="1246188" lvl="1" indent="-495300" algn="just">
                  <a:buSzTx/>
                </a:pPr>
                <a:endParaRPr lang="en-US" sz="1600" dirty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942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395288" y="333375"/>
                <a:ext cx="7200900" cy="5667393"/>
              </a:xfrm>
              <a:blipFill rotWithShape="1">
                <a:blip r:embed="rId2"/>
                <a:stretch>
                  <a:fillRect l="-1355" t="-861" r="-423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215" name="Rectangle 7"/>
              <p:cNvSpPr>
                <a:spLocks noChangeArrowheads="1"/>
              </p:cNvSpPr>
              <p:nvPr/>
            </p:nvSpPr>
            <p:spPr bwMode="auto">
              <a:xfrm>
                <a:off x="395288" y="3429000"/>
                <a:ext cx="7497762" cy="1152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AutoNum type="arabicPeriod" startAt="2"/>
                </a:pPr>
                <a:r>
                  <a:rPr lang="sr-Latn-CS" dirty="0" smtClean="0"/>
                  <a:t>Naći integral funkcije </a:t>
                </a:r>
                <a:r>
                  <a:rPr lang="sr-Latn-CS" i="1" dirty="0"/>
                  <a:t>sinxctgx</a:t>
                </a:r>
                <a:r>
                  <a:rPr lang="sr-Latn-CS" dirty="0"/>
                  <a:t> u granicama od</a:t>
                </a:r>
                <a:r>
                  <a:rPr lang="sr-Latn-CS" i="1" dirty="0"/>
                  <a:t> a</a:t>
                </a:r>
                <a:r>
                  <a:rPr lang="sr-Latn-CS" dirty="0"/>
                  <a:t> do </a:t>
                </a:r>
                <a:r>
                  <a:rPr lang="sr-Latn-CS" i="1" dirty="0"/>
                  <a:t>b</a:t>
                </a:r>
                <a:r>
                  <a:rPr lang="sr-Latn-CS" dirty="0"/>
                  <a:t> za </a:t>
                </a:r>
              </a:p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None/>
                </a:pPr>
                <a:endParaRPr lang="sr-Latn-CS" sz="1000" dirty="0"/>
              </a:p>
              <a:p>
                <a:pPr marL="1246188" lvl="1" indent="-495300" algn="just" eaLnBrk="1" hangingPunct="1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</a:pPr>
                <a14:m>
                  <m:oMath xmlns:m="http://schemas.openxmlformats.org/officeDocument/2006/math">
                    <m:r>
                      <a:rPr lang="sr-Latn-CS" i="1" dirty="0" smtClean="0">
                        <a:latin typeface="Cambria Math"/>
                      </a:rPr>
                      <m:t>𝑎</m:t>
                    </m:r>
                    <m:r>
                      <a:rPr lang="sr-Latn-CS" i="1" dirty="0" smtClean="0">
                        <a:latin typeface="Cambria Math"/>
                      </a:rPr>
                      <m:t>=5, </m:t>
                    </m:r>
                    <m:r>
                      <a:rPr lang="sr-Latn-CS" i="1" dirty="0" smtClean="0">
                        <a:latin typeface="Cambria Math"/>
                      </a:rPr>
                      <m:t>𝑏</m:t>
                    </m:r>
                    <m:r>
                      <a:rPr lang="sr-Latn-CS" i="1" dirty="0" smtClean="0">
                        <a:latin typeface="Cambria Math"/>
                      </a:rPr>
                      <m:t>=8</m:t>
                    </m:r>
                  </m:oMath>
                </a14:m>
                <a:endParaRPr lang="sr-Latn-CS" i="1" dirty="0"/>
              </a:p>
              <a:p>
                <a:pPr marL="1246188" lvl="1" indent="-495300" algn="just" eaLnBrk="1" hangingPunct="1">
                  <a:spcBef>
                    <a:spcPct val="20000"/>
                  </a:spcBef>
                  <a:buClr>
                    <a:schemeClr val="accent2"/>
                  </a:buClr>
                  <a:buSzPct val="70000"/>
                  <a:buFont typeface="Wingdings" pitchFamily="2" charset="2"/>
                  <a:buChar char="l"/>
                </a:pPr>
                <a14:m>
                  <m:oMath xmlns:m="http://schemas.openxmlformats.org/officeDocument/2006/math">
                    <m:r>
                      <a:rPr lang="sr-Latn-CS" i="1" dirty="0" smtClean="0">
                        <a:latin typeface="Cambria Math"/>
                      </a:rPr>
                      <m:t>𝑎</m:t>
                    </m:r>
                    <m:r>
                      <a:rPr lang="sr-Latn-CS" i="1" dirty="0" smtClean="0">
                        <a:latin typeface="Cambria Math"/>
                      </a:rPr>
                      <m:t>=−5, </m:t>
                    </m:r>
                    <m:r>
                      <a:rPr lang="sr-Latn-CS" i="1" dirty="0" smtClean="0">
                        <a:latin typeface="Cambria Math"/>
                      </a:rPr>
                      <m:t>𝑏</m:t>
                    </m:r>
                    <m:r>
                      <a:rPr lang="sr-Latn-CS" i="1" dirty="0" smtClean="0">
                        <a:latin typeface="Cambria Math"/>
                      </a:rPr>
                      <m:t>=−1</m:t>
                    </m:r>
                  </m:oMath>
                </a14:m>
                <a:endParaRPr lang="sr-Latn-CS" i="1" dirty="0"/>
              </a:p>
              <a:p>
                <a:pPr marL="571500" indent="-571500" algn="just" eaLnBrk="1" hangingPunct="1">
                  <a:spcBef>
                    <a:spcPct val="20000"/>
                  </a:spcBef>
                  <a:buClr>
                    <a:schemeClr val="tx2"/>
                  </a:buClr>
                  <a:buSzPct val="70000"/>
                  <a:buFont typeface="Wingdings" pitchFamily="2" charset="2"/>
                  <a:buChar char="l"/>
                </a:pPr>
                <a:endParaRPr lang="en-US" i="1" dirty="0"/>
              </a:p>
            </p:txBody>
          </p:sp>
        </mc:Choice>
        <mc:Fallback xmlns="">
          <p:sp>
            <p:nvSpPr>
              <p:cNvPr id="94215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288" y="3429000"/>
                <a:ext cx="7497762" cy="1152525"/>
              </a:xfrm>
              <a:prstGeom prst="rect">
                <a:avLst/>
              </a:prstGeom>
              <a:blipFill rotWithShape="1">
                <a:blip r:embed="rId4"/>
                <a:stretch>
                  <a:fillRect t="-1587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500034" y="4714885"/>
                <a:ext cx="7786742" cy="58477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571500" indent="-571500"/>
                <a:r>
                  <a:rPr lang="en-US" dirty="0" smtClean="0"/>
                  <a:t>3. 	</a:t>
                </a:r>
                <a:r>
                  <a:rPr lang="sr-Latn-CS" dirty="0" smtClean="0"/>
                  <a:t>Naći sumu dvostruk</a:t>
                </a:r>
                <a:r>
                  <a:rPr lang="en-US" dirty="0" err="1" smtClean="0"/>
                  <a:t>ih</a:t>
                </a:r>
                <a:r>
                  <a:rPr lang="sr-Latn-CS" dirty="0" smtClean="0"/>
                  <a:t> integrala funkcij</a:t>
                </a:r>
                <a:r>
                  <a:rPr lang="en-US" dirty="0" smtClean="0"/>
                  <a:t>a</a:t>
                </a:r>
                <a14:m>
                  <m:oMath xmlns:m="http://schemas.openxmlformats.org/officeDocument/2006/math">
                    <m:r>
                      <a:rPr lang="sr-Latn-CS" i="1" dirty="0" smtClean="0">
                        <a:latin typeface="Cambria Math"/>
                      </a:rPr>
                      <m:t> </m:t>
                    </m:r>
                    <m:r>
                      <a:rPr lang="sr-Latn-CS" i="1" dirty="0" smtClean="0">
                        <a:latin typeface="Cambria Math"/>
                      </a:rPr>
                      <m:t>𝑥𝑖𝑦𝑖</m:t>
                    </m:r>
                    <m:r>
                      <a:rPr lang="sr-Latn-CS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sr-Latn-CS" dirty="0" smtClean="0"/>
                  <a:t>po promenljivim </a:t>
                </a:r>
                <a14:m>
                  <m:oMath xmlns:m="http://schemas.openxmlformats.org/officeDocument/2006/math">
                    <m:r>
                      <a:rPr lang="sr-Latn-CS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sr-Latn-CS" dirty="0" smtClean="0"/>
                  <a:t> i </a:t>
                </a:r>
                <a14:m>
                  <m:oMath xmlns:m="http://schemas.openxmlformats.org/officeDocument/2006/math">
                    <m:r>
                      <a:rPr lang="sr-Latn-CS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sr-Latn-CS" dirty="0" smtClean="0"/>
                  <a:t>, pri čemu </a:t>
                </a:r>
                <a:r>
                  <a:rPr lang="sr-Latn-CS" i="1" dirty="0" smtClean="0"/>
                  <a:t>i</a:t>
                </a:r>
                <a:r>
                  <a:rPr lang="sr-Latn-CS" dirty="0" smtClean="0"/>
                  <a:t> uzima neparne vrednosti između 1 i 7.</a:t>
                </a:r>
                <a:endParaRPr lang="sr-Latn-CS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034" y="4714885"/>
                <a:ext cx="7786742" cy="584775"/>
              </a:xfrm>
              <a:prstGeom prst="rect">
                <a:avLst/>
              </a:prstGeom>
              <a:blipFill rotWithShape="1">
                <a:blip r:embed="rId5"/>
                <a:stretch>
                  <a:fillRect l="-392" t="-3125" r="-940" b="-12500"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6259" name="Rectangle 3"/>
              <p:cNvSpPr>
                <a:spLocks noGrp="1" noChangeArrowheads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350" cy="5726112"/>
              </a:xfrm>
            </p:spPr>
            <p:txBody>
              <a:bodyPr/>
              <a:lstStyle/>
              <a:p>
                <a:pPr marL="571500" indent="-571500">
                  <a:buNone/>
                </a:pPr>
                <a:endParaRPr lang="sr-Latn-CS" sz="1600" dirty="0" smtClean="0">
                  <a:latin typeface="Times New Roman" pitchFamily="18" charset="0"/>
                </a:endParaRPr>
              </a:p>
              <a:p>
                <a:pPr marL="571500" indent="-571500">
                  <a:buFont typeface="Wingdings" pitchFamily="2" charset="2"/>
                  <a:buAutoNum type="arabicPeriod" startAt="4"/>
                </a:pPr>
                <a:r>
                  <a:rPr lang="sr-Latn-CS" sz="1600" dirty="0">
                    <a:latin typeface="Times New Roman" pitchFamily="18" charset="0"/>
                  </a:rPr>
                  <a:t>Nacrtati gr</a:t>
                </a:r>
                <a:r>
                  <a:rPr lang="en-US" sz="1600" dirty="0">
                    <a:latin typeface="Times New Roman" pitchFamily="18" charset="0"/>
                  </a:rPr>
                  <a:t>a</a:t>
                </a:r>
                <a:r>
                  <a:rPr lang="sr-Latn-CS" sz="1600" dirty="0">
                    <a:latin typeface="Times New Roman" pitchFamily="18" charset="0"/>
                  </a:rPr>
                  <a:t>fik funkcije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</a:rPr>
                      <m:t>𝑎𝑟𝑐𝑐𝑜𝑠𝑥</m:t>
                    </m:r>
                    <m:r>
                      <a:rPr lang="sr-Latn-CS" sz="1600" i="1" dirty="0" smtClean="0">
                        <a:latin typeface="Cambria Math"/>
                      </a:rPr>
                      <m:t>/</m:t>
                    </m:r>
                    <m:r>
                      <a:rPr lang="sr-Latn-CS" sz="1600" i="1" dirty="0" smtClean="0">
                        <a:latin typeface="Cambria Math"/>
                      </a:rPr>
                      <m:t>𝑥</m:t>
                    </m:r>
                    <m:r>
                      <a:rPr lang="en-US" sz="1600" b="0" i="1" baseline="30000" dirty="0" smtClean="0">
                        <a:latin typeface="Cambria Math"/>
                      </a:rPr>
                      <m:t>3</m:t>
                    </m:r>
                    <m:r>
                      <a:rPr lang="sr-Latn-CS" sz="1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sr-Latn-CS" sz="1600" dirty="0">
                    <a:latin typeface="Times New Roman" pitchFamily="18" charset="0"/>
                  </a:rPr>
                  <a:t>na intervalu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[−</m:t>
                    </m:r>
                    <m:r>
                      <a:rPr lang="en-US" sz="1600" i="1" dirty="0">
                        <a:latin typeface="Cambria Math"/>
                        <a:sym typeface="Symbol" pitchFamily="18" charset="2"/>
                      </a:rPr>
                      <m:t>,] </m:t>
                    </m:r>
                  </m:oMath>
                </a14:m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i izračunati njen levi i desni limes kad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𝑥</m:t>
                    </m:r>
                  </m:oMath>
                </a14:m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 teži nuli.</a:t>
                </a:r>
              </a:p>
              <a:p>
                <a:pPr marL="571500" indent="-571500">
                  <a:buFont typeface="Wingdings" pitchFamily="2" charset="2"/>
                  <a:buAutoNum type="arabicPeriod" startAt="4"/>
                </a:pPr>
                <a:endParaRPr lang="sr-Latn-CS" sz="1600" dirty="0">
                  <a:latin typeface="Times New Roman" pitchFamily="18" charset="0"/>
                  <a:sym typeface="Symbol" pitchFamily="18" charset="2"/>
                </a:endParaRPr>
              </a:p>
              <a:p>
                <a:pPr marL="571500" indent="-571500" algn="just">
                  <a:buFont typeface="Wingdings" pitchFamily="2" charset="2"/>
                  <a:buAutoNum type="arabicPeriod" startAt="4"/>
                </a:pP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Izračunati vrednost trostrukog integrala funkcije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CS" sz="1600" i="1" dirty="0" smtClean="0">
                            <a:latin typeface="Cambria Math"/>
                            <a:sym typeface="Symbol" pitchFamily="18" charset="2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sr-Latn-CS" sz="1600" i="1" dirty="0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sSupPr>
                          <m:e>
                            <m:r>
                              <a:rPr lang="en-US" sz="1600" b="0" i="1" dirty="0" smtClean="0">
                                <a:latin typeface="Cambria Math"/>
                                <a:sym typeface="Symbol" pitchFamily="18" charset="2"/>
                              </a:rPr>
                              <m:t>𝑧</m:t>
                            </m:r>
                          </m:e>
                          <m:sup>
                            <m:r>
                              <a:rPr lang="en-US" sz="1600" b="0" i="1" dirty="0" smtClean="0">
                                <a:latin typeface="Cambria Math"/>
                                <a:sym typeface="Symbol" pitchFamily="18" charset="2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sty m:val="p"/>
                          </m:rPr>
                          <a:rPr lang="sr-Latn-CS" sz="1600" i="0" dirty="0" smtClean="0">
                            <a:latin typeface="Cambria Math"/>
                            <a:sym typeface="Symbol" pitchFamily="18" charset="2"/>
                          </a:rPr>
                          <m:t>sin</m:t>
                        </m:r>
                      </m:fName>
                      <m:e>
                        <m:r>
                          <a:rPr lang="en-US" sz="1600" b="0" i="1" dirty="0" smtClean="0">
                            <a:latin typeface="Cambria Math"/>
                            <a:sym typeface="Symbol" pitchFamily="18" charset="2"/>
                          </a:rPr>
                          <m:t>𝑥</m:t>
                        </m:r>
                      </m:e>
                    </m:func>
                    <m:func>
                      <m:funcPr>
                        <m:ctrlPr>
                          <a:rPr lang="sr-Latn-CS" sz="1600" i="1" dirty="0" smtClean="0">
                            <a:latin typeface="Cambria Math"/>
                            <a:sym typeface="Symbol" pitchFamily="18" charset="2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sr-Latn-CS" sz="1600" i="0" dirty="0" smtClean="0">
                            <a:latin typeface="Cambria Math"/>
                            <a:sym typeface="Symbol" pitchFamily="18" charset="2"/>
                          </a:rPr>
                          <m:t>cos</m:t>
                        </m:r>
                      </m:fName>
                      <m:e>
                        <m:r>
                          <a:rPr lang="en-US" sz="1600" b="0" i="1" dirty="0" smtClean="0">
                            <a:latin typeface="Cambria Math"/>
                            <a:sym typeface="Symbol" pitchFamily="18" charset="2"/>
                          </a:rPr>
                          <m:t>𝑦</m:t>
                        </m:r>
                      </m:e>
                    </m:func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 </m:t>
                    </m:r>
                  </m:oMath>
                </a14:m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po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𝑥</m:t>
                    </m:r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𝑦</m:t>
                    </m:r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 </m:t>
                    </m:r>
                  </m:oMath>
                </a14:m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i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𝑧</m:t>
                    </m:r>
                  </m:oMath>
                </a14:m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 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pri čemu </a:t>
                </a:r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z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 ide od -1 do 5. Zatim nacrtati</a:t>
                </a:r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 3D 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grafik </a:t>
                </a:r>
                <a:r>
                  <a:rPr lang="en-US" sz="1600" dirty="0" err="1">
                    <a:latin typeface="Times New Roman" pitchFamily="18" charset="0"/>
                    <a:sym typeface="Symbol" pitchFamily="18" charset="2"/>
                  </a:rPr>
                  <a:t>dobijene</a:t>
                </a:r>
                <a:r>
                  <a:rPr lang="en-US" sz="1600" dirty="0">
                    <a:latin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1600" dirty="0" err="1">
                    <a:latin typeface="Times New Roman" pitchFamily="18" charset="0"/>
                    <a:sym typeface="Symbol" pitchFamily="18" charset="2"/>
                  </a:rPr>
                  <a:t>integralne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 funkcije za </a:t>
                </a:r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x 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na intervalu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[−</m:t>
                    </m:r>
                    <m:r>
                      <a:rPr lang="en-US" sz="1600" i="1" dirty="0">
                        <a:latin typeface="Cambria Math"/>
                        <a:sym typeface="Symbol" pitchFamily="18" charset="2"/>
                      </a:rPr>
                      <m:t>,] </m:t>
                    </m:r>
                  </m:oMath>
                </a14:m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i </a:t>
                </a:r>
                <a:r>
                  <a:rPr lang="sr-Latn-CS" sz="1600" i="1" dirty="0">
                    <a:latin typeface="Times New Roman" pitchFamily="18" charset="0"/>
                    <a:sym typeface="Symbol" pitchFamily="18" charset="2"/>
                  </a:rPr>
                  <a:t>y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 na intervalu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[−</m:t>
                    </m:r>
                    <m:r>
                      <a:rPr lang="sr-Latn-CS" sz="1600" i="1" dirty="0">
                        <a:latin typeface="Cambria Math"/>
                        <a:sym typeface="Symbol" pitchFamily="18" charset="2"/>
                      </a:rPr>
                      <m:t>𝑒</m:t>
                    </m:r>
                    <m:r>
                      <a:rPr lang="en-US" sz="1600" i="1" dirty="0">
                        <a:latin typeface="Cambria Math"/>
                        <a:sym typeface="Symbol" pitchFamily="18" charset="2"/>
                      </a:rPr>
                      <m:t>,</m:t>
                    </m:r>
                    <m:r>
                      <a:rPr lang="sr-Latn-CS" sz="1600" i="1" dirty="0">
                        <a:latin typeface="Cambria Math"/>
                        <a:sym typeface="Symbol" pitchFamily="18" charset="2"/>
                      </a:rPr>
                      <m:t>𝑒</m:t>
                    </m:r>
                    <m:r>
                      <a:rPr lang="en-US" sz="1600" i="1" dirty="0">
                        <a:latin typeface="Cambria Math"/>
                        <a:sym typeface="Symbol" pitchFamily="18" charset="2"/>
                      </a:rPr>
                      <m:t>] 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  <a:sym typeface="Symbol" pitchFamily="18" charset="2"/>
                  </a:rPr>
                  <a:t>.</a:t>
                </a:r>
                <a:endParaRPr lang="en-US" sz="1600" dirty="0">
                  <a:latin typeface="Times New Roman" pitchFamily="18" charset="0"/>
                  <a:sym typeface="Symbol" pitchFamily="18" charset="2"/>
                </a:endParaRPr>
              </a:p>
              <a:p>
                <a:pPr marL="571500" indent="-571500">
                  <a:buFont typeface="Wingdings" pitchFamily="2" charset="2"/>
                  <a:buAutoNum type="arabicPeriod" startAt="4"/>
                </a:pPr>
                <a:r>
                  <a:rPr lang="en-US" sz="1600" dirty="0" err="1">
                    <a:latin typeface="Times New Roman" pitchFamily="18" charset="0"/>
                    <a:sym typeface="Symbol" pitchFamily="18" charset="2"/>
                  </a:rPr>
                  <a:t>Izra</a:t>
                </a:r>
                <a:r>
                  <a:rPr lang="sr-Latn-CS" sz="1600" dirty="0">
                    <a:latin typeface="Times New Roman" pitchFamily="18" charset="0"/>
                    <a:sym typeface="Symbol" pitchFamily="18" charset="2"/>
                  </a:rPr>
                  <a:t>čunati sumu reda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CS" sz="1600" i="1" smtClean="0">
                            <a:latin typeface="Cambria Math"/>
                            <a:sym typeface="Symbol" pitchFamily="18" charset="2"/>
                          </a:rPr>
                        </m:ctrlPr>
                      </m:sSubPr>
                      <m:e>
                        <m:r>
                          <a:rPr lang="en-US" sz="1600" b="0" i="1" smtClean="0">
                            <a:latin typeface="Cambria Math"/>
                            <a:sym typeface="Symbol" pitchFamily="18" charset="2"/>
                          </a:rPr>
                          <m:t>𝑎</m:t>
                        </m:r>
                      </m:e>
                      <m:sub>
                        <m:r>
                          <a:rPr lang="en-US" sz="1600" b="0" i="1" smtClean="0">
                            <a:latin typeface="Cambria Math"/>
                            <a:sym typeface="Symbol" pitchFamily="18" charset="2"/>
                          </a:rPr>
                          <m:t>𝑛</m:t>
                        </m:r>
                      </m:sub>
                    </m:sSub>
                    <m:r>
                      <a:rPr lang="en-US" sz="1600" b="0" i="1" smtClean="0">
                        <a:latin typeface="Cambria Math"/>
                        <a:sym typeface="Symbol" pitchFamily="18" charset="2"/>
                      </a:rPr>
                      <m:t>=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  <a:sym typeface="Symbol" pitchFamily="18" charset="2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(−1)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2</m:t>
                            </m:r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𝑛</m:t>
                            </m:r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+1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</m:ctrlPr>
                          </m:sSupPr>
                          <m:e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𝑛</m:t>
                            </m:r>
                          </m:e>
                          <m:sup>
                            <m:r>
                              <a:rPr lang="en-US" sz="1600" b="0" i="1" smtClean="0">
                                <a:latin typeface="Cambria Math"/>
                                <a:sym typeface="Symbol" pitchFamily="18" charset="2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600" dirty="0" smtClean="0">
                    <a:latin typeface="Times New Roman" pitchFamily="18" charset="0"/>
                    <a:sym typeface="Symbol" pitchFamily="18" charset="2"/>
                  </a:rPr>
                  <a:t>, </a:t>
                </a:r>
                <a:r>
                  <a:rPr lang="sr-Latn-CS" sz="1600" dirty="0" smtClean="0">
                    <a:latin typeface="Times New Roman" pitchFamily="18" charset="0"/>
                    <a:sym typeface="Symbol" pitchFamily="18" charset="2"/>
                  </a:rPr>
                  <a:t>za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  <a:sym typeface="Symbol" pitchFamily="18" charset="2"/>
                      </a:rPr>
                      <m:t>𝑛</m:t>
                    </m:r>
                    <m:r>
                      <a:rPr lang="en-US" sz="1600" i="1" dirty="0">
                        <a:latin typeface="Cambria Math"/>
                        <a:sym typeface="Symbol" pitchFamily="18" charset="2"/>
                      </a:rPr>
                      <m:t>&gt;0 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  <a:sym typeface="Symbol" pitchFamily="18" charset="2"/>
                  </a:rPr>
                  <a:t>.</a:t>
                </a:r>
              </a:p>
              <a:p>
                <a:pPr marL="571500" indent="-571500">
                  <a:buFont typeface="Wingdings" pitchFamily="2" charset="2"/>
                  <a:buAutoNum type="arabicPeriod" startAt="4"/>
                </a:pPr>
                <a:r>
                  <a:rPr lang="sr-Latn-CS" sz="1600" dirty="0" smtClean="0">
                    <a:latin typeface="Times New Roman" pitchFamily="18" charset="0"/>
                  </a:rPr>
                  <a:t>Dat je sledeći sistem jednačina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h𝑥</m:t>
                    </m:r>
                    <m:r>
                      <a:rPr lang="en-US" sz="1600" b="0" i="1" smtClean="0">
                        <a:latin typeface="Cambria Math"/>
                      </a:rPr>
                      <m:t>+2</m:t>
                    </m:r>
                    <m:r>
                      <a:rPr lang="en-US" sz="1600" b="0" i="1" smtClean="0">
                        <a:latin typeface="Cambria Math"/>
                      </a:rPr>
                      <m:t>𝑗𝑦</m:t>
                    </m:r>
                    <m:r>
                      <a:rPr lang="en-US" sz="1600" b="0" i="1" smtClean="0">
                        <a:latin typeface="Cambria Math"/>
                      </a:rPr>
                      <m:t>=0, 3</m:t>
                    </m:r>
                    <m:r>
                      <a:rPr lang="en-US" sz="1600" b="0" i="1" smtClean="0">
                        <a:latin typeface="Cambria Math"/>
                      </a:rPr>
                      <m:t>𝑘𝑙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𝑙𝑦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r>
                      <a:rPr lang="en-US" sz="1600" b="0" i="1" smtClean="0">
                        <a:latin typeface="Cambria Math"/>
                      </a:rPr>
                      <m:t>𝑚𝑧</m:t>
                    </m:r>
                    <m:r>
                      <a:rPr lang="en-US" sz="1600" b="0" i="1" smtClean="0">
                        <a:latin typeface="Cambria Math"/>
                      </a:rPr>
                      <m:t>=2,</m:t>
                    </m:r>
                    <m:r>
                      <a:rPr lang="en-US" sz="1600" b="0" i="1" smtClean="0">
                        <a:latin typeface="Cambria Math"/>
                      </a:rPr>
                      <m:t>𝑘𝑥</m:t>
                    </m:r>
                    <m:r>
                      <a:rPr lang="en-US" sz="1600" b="0" i="1" smtClean="0">
                        <a:latin typeface="Cambria Math"/>
                      </a:rPr>
                      <m:t>+</m:t>
                    </m:r>
                    <m:r>
                      <a:rPr lang="en-US" sz="1600" b="0" i="1" smtClean="0">
                        <a:latin typeface="Cambria Math"/>
                      </a:rPr>
                      <m:t>𝑛𝑦</m:t>
                    </m:r>
                    <m:r>
                      <a:rPr lang="en-US" sz="1600" b="0" i="1" smtClean="0"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16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600" b="0" i="1" smtClean="0">
                            <a:latin typeface="Cambria Math"/>
                          </a:rPr>
                          <m:t>𝑜𝑧</m:t>
                        </m:r>
                      </m:num>
                      <m:den>
                        <m:r>
                          <a:rPr lang="en-US" sz="1600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600" b="0" i="1" smtClean="0">
                        <a:latin typeface="Cambria Math"/>
                      </a:rPr>
                      <m:t>=−4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.</a:t>
                </a:r>
                <a:endParaRPr lang="sr-Latn-CS" sz="1600" dirty="0" smtClean="0">
                  <a:latin typeface="Times New Roman" pitchFamily="18" charset="0"/>
                </a:endParaRPr>
              </a:p>
              <a:p>
                <a:pPr marL="839788" lvl="1" indent="-495300"/>
                <a:r>
                  <a:rPr lang="sr-Latn-CS" sz="1600" dirty="0" smtClean="0">
                    <a:latin typeface="Times New Roman" pitchFamily="18" charset="0"/>
                  </a:rPr>
                  <a:t>Naći bar jedno rešenje sistema  p</a:t>
                </a:r>
                <a:r>
                  <a:rPr lang="en-US" sz="1600" dirty="0" smtClean="0">
                    <a:latin typeface="Times New Roman" pitchFamily="18" charset="0"/>
                  </a:rPr>
                  <a:t>o </a:t>
                </a:r>
                <a:r>
                  <a:rPr lang="en-US" sz="1600" dirty="0" err="1" smtClean="0">
                    <a:latin typeface="Times New Roman" pitchFamily="18" charset="0"/>
                  </a:rPr>
                  <a:t>promenljivim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𝑥</m:t>
                    </m:r>
                    <m:r>
                      <a:rPr lang="en-US" sz="1600" i="1" dirty="0" smtClean="0">
                        <a:latin typeface="Cambria Math"/>
                      </a:rPr>
                      <m:t>,</m:t>
                    </m:r>
                    <m:r>
                      <a:rPr lang="en-US" sz="1600" i="1" dirty="0" smtClean="0">
                        <a:latin typeface="Cambria Math"/>
                      </a:rPr>
                      <m:t>𝑦</m:t>
                    </m:r>
                    <m:r>
                      <a:rPr lang="en-US" sz="160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i="0" dirty="0" smtClean="0">
                    <a:latin typeface="+mj-lt"/>
                  </a:rPr>
                  <a:t>i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 </m:t>
                    </m:r>
                    <m:r>
                      <a:rPr lang="sr-Latn-CS" sz="1600" i="1" dirty="0" smtClean="0">
                        <a:latin typeface="Cambria Math"/>
                      </a:rPr>
                      <m:t>𝑧</m:t>
                    </m:r>
                  </m:oMath>
                </a14:m>
                <a:r>
                  <a:rPr lang="en-US" sz="1600" i="1" dirty="0" smtClean="0">
                    <a:latin typeface="Times New Roman" pitchFamily="18" charset="0"/>
                  </a:rPr>
                  <a:t>.</a:t>
                </a:r>
                <a:endParaRPr lang="sr-Latn-CS" sz="1600" i="1" dirty="0" smtClean="0">
                  <a:latin typeface="Times New Roman" pitchFamily="18" charset="0"/>
                </a:endParaRPr>
              </a:p>
              <a:p>
                <a:pPr marL="839788" lvl="1" indent="-495300"/>
                <a:r>
                  <a:rPr lang="sr-Latn-CS" sz="1600" dirty="0" smtClean="0">
                    <a:latin typeface="Times New Roman" pitchFamily="18" charset="0"/>
                  </a:rPr>
                  <a:t>Naći sva rešenja sistema po promenljivim </a:t>
                </a:r>
                <a14:m>
                  <m:oMath xmlns:m="http://schemas.openxmlformats.org/officeDocument/2006/math">
                    <m:r>
                      <a:rPr lang="en-US" sz="1600" i="1" dirty="0">
                        <a:latin typeface="Cambria Math"/>
                      </a:rPr>
                      <m:t>𝑥</m:t>
                    </m:r>
                    <m:r>
                      <a:rPr lang="en-US" sz="1600" i="1" dirty="0">
                        <a:latin typeface="Cambria Math"/>
                      </a:rPr>
                      <m:t>,</m:t>
                    </m:r>
                    <m:r>
                      <a:rPr lang="en-US" sz="1600" i="1" dirty="0">
                        <a:latin typeface="Cambria Math"/>
                      </a:rPr>
                      <m:t>𝑦</m:t>
                    </m:r>
                    <m:r>
                      <a:rPr lang="en-US" sz="1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/>
                  <a:t>i</a:t>
                </a:r>
                <a14:m>
                  <m:oMath xmlns:m="http://schemas.openxmlformats.org/officeDocument/2006/math">
                    <m:r>
                      <a:rPr lang="en-US" sz="1600" i="1" dirty="0">
                        <a:latin typeface="Cambria Math"/>
                      </a:rPr>
                      <m:t> </m:t>
                    </m:r>
                    <m:r>
                      <a:rPr lang="sr-Latn-CS" sz="1600" i="1" dirty="0">
                        <a:latin typeface="Cambria Math"/>
                      </a:rPr>
                      <m:t>𝑧</m:t>
                    </m:r>
                  </m:oMath>
                </a14:m>
                <a:r>
                  <a:rPr lang="en-US" sz="1600" i="1" dirty="0">
                    <a:latin typeface="Times New Roman" pitchFamily="18" charset="0"/>
                  </a:rPr>
                  <a:t>.</a:t>
                </a:r>
                <a:endParaRPr lang="sr-Latn-CS" sz="1600" i="1" dirty="0" smtClean="0">
                  <a:latin typeface="Times New Roman" pitchFamily="18" charset="0"/>
                </a:endParaRPr>
              </a:p>
              <a:p>
                <a:pPr marL="839788" lvl="1" indent="-495300"/>
                <a:r>
                  <a:rPr lang="sr-Latn-CS" sz="1600" dirty="0" smtClean="0">
                    <a:latin typeface="Times New Roman" pitchFamily="18" charset="0"/>
                  </a:rPr>
                  <a:t>Naći sva rešenja sistema po promenljivim </a:t>
                </a:r>
                <a:r>
                  <a:rPr lang="en-US" sz="1600" i="1" dirty="0" err="1" smtClean="0">
                    <a:latin typeface="Times New Roman" pitchFamily="18" charset="0"/>
                  </a:rPr>
                  <a:t>x,y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sr-Latn-CS" sz="1600" i="1" dirty="0" smtClean="0">
                    <a:latin typeface="Times New Roman" pitchFamily="18" charset="0"/>
                  </a:rPr>
                  <a:t>z</a:t>
                </a:r>
                <a:r>
                  <a:rPr lang="sr-Latn-C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za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vrednosti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</a:rPr>
                      <m:t>h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1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𝑗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2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𝑘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2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𝑚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1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𝑙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3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𝑛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5</m:t>
                    </m:r>
                    <m:r>
                      <a:rPr lang="en-US" sz="1600" i="1" dirty="0" smtClean="0">
                        <a:latin typeface="Cambria Math"/>
                      </a:rPr>
                      <m:t>, </m:t>
                    </m:r>
                    <m:r>
                      <a:rPr lang="sr-Latn-CS" sz="1600" i="1" dirty="0" smtClean="0">
                        <a:latin typeface="Cambria Math"/>
                      </a:rPr>
                      <m:t>𝑜</m:t>
                    </m:r>
                    <m:r>
                      <a:rPr lang="en-US" sz="1600" i="1" dirty="0" smtClean="0">
                        <a:latin typeface="Cambria Math"/>
                      </a:rPr>
                      <m:t>=</m:t>
                    </m:r>
                    <m:r>
                      <a:rPr lang="sr-Latn-CS" sz="1600" i="1" dirty="0" smtClean="0">
                        <a:latin typeface="Cambria Math"/>
                      </a:rPr>
                      <m:t>7</m:t>
                    </m:r>
                  </m:oMath>
                </a14:m>
                <a:endParaRPr lang="en-US" sz="1600" i="1" dirty="0" smtClean="0">
                  <a:latin typeface="Times New Roman" pitchFamily="18" charset="0"/>
                </a:endParaRPr>
              </a:p>
              <a:p>
                <a:pPr marL="839788" lvl="1" indent="-495300"/>
                <a:r>
                  <a:rPr lang="sr-Latn-CS" sz="1600" dirty="0" smtClean="0">
                    <a:latin typeface="Times New Roman" pitchFamily="18" charset="0"/>
                  </a:rPr>
                  <a:t>Iz početnog sistema eliminisati parametar </a:t>
                </a:r>
                <a14:m>
                  <m:oMath xmlns:m="http://schemas.openxmlformats.org/officeDocument/2006/math">
                    <m:r>
                      <a:rPr lang="sr-Latn-CS" sz="1600" i="1" dirty="0" smtClean="0">
                        <a:latin typeface="Cambria Math"/>
                      </a:rPr>
                      <m:t>𝑘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</a:rPr>
                  <a:t> pa naći sva rešenja sistema po </a:t>
                </a:r>
                <a14:m>
                  <m:oMath xmlns:m="http://schemas.openxmlformats.org/officeDocument/2006/math">
                    <m:r>
                      <a:rPr lang="en-US" sz="1600" i="1" dirty="0">
                        <a:latin typeface="Cambria Math"/>
                      </a:rPr>
                      <m:t>𝑥</m:t>
                    </m:r>
                    <m:r>
                      <a:rPr lang="en-US" sz="1600" i="1" dirty="0">
                        <a:latin typeface="Cambria Math"/>
                      </a:rPr>
                      <m:t>,</m:t>
                    </m:r>
                    <m:r>
                      <a:rPr lang="en-US" sz="1600" i="1" dirty="0">
                        <a:latin typeface="Cambria Math"/>
                      </a:rPr>
                      <m:t>𝑦</m:t>
                    </m:r>
                    <m:r>
                      <a:rPr lang="en-US" sz="16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1600" dirty="0"/>
                  <a:t>i</a:t>
                </a:r>
                <a14:m>
                  <m:oMath xmlns:m="http://schemas.openxmlformats.org/officeDocument/2006/math">
                    <m:r>
                      <a:rPr lang="en-US" sz="1600" i="1" dirty="0">
                        <a:latin typeface="Cambria Math"/>
                      </a:rPr>
                      <m:t> </m:t>
                    </m:r>
                    <m:r>
                      <a:rPr lang="sr-Latn-CS" sz="1600" i="1" dirty="0">
                        <a:latin typeface="Cambria Math"/>
                      </a:rPr>
                      <m:t>𝑧</m:t>
                    </m:r>
                  </m:oMath>
                </a14:m>
                <a:r>
                  <a:rPr lang="en-US" sz="1600" i="1" dirty="0">
                    <a:latin typeface="Times New Roman" pitchFamily="18" charset="0"/>
                  </a:rPr>
                  <a:t>.</a:t>
                </a:r>
                <a:endParaRPr lang="en-US" sz="1600" i="1" dirty="0">
                  <a:latin typeface="Times New Roman" pitchFamily="18" charset="0"/>
                  <a:sym typeface="Symbol" pitchFamily="18" charset="2"/>
                </a:endParaRPr>
              </a:p>
            </p:txBody>
          </p:sp>
        </mc:Choice>
        <mc:Fallback xmlns="">
          <p:sp>
            <p:nvSpPr>
              <p:cNvPr id="9625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half" idx="1"/>
              </p:nvPr>
            </p:nvSpPr>
            <p:spPr>
              <a:xfrm>
                <a:off x="457200" y="404813"/>
                <a:ext cx="7499350" cy="5726112"/>
              </a:xfrm>
              <a:blipFill rotWithShape="1">
                <a:blip r:embed="rId2"/>
                <a:stretch>
                  <a:fillRect r="-407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261" name="Rectangle 5"/>
          <p:cNvSpPr>
            <a:spLocks noChangeArrowheads="1"/>
          </p:cNvSpPr>
          <p:nvPr/>
        </p:nvSpPr>
        <p:spPr bwMode="auto">
          <a:xfrm>
            <a:off x="0" y="302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96262" name="Rectangle 6"/>
          <p:cNvSpPr>
            <a:spLocks noChangeArrowheads="1"/>
          </p:cNvSpPr>
          <p:nvPr/>
        </p:nvSpPr>
        <p:spPr bwMode="auto">
          <a:xfrm>
            <a:off x="0" y="3470275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r>
              <a:rPr lang="en-US" sz="1800">
                <a:latin typeface="Arial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2290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04813"/>
                <a:ext cx="7427913" cy="5976937"/>
              </a:xfrm>
            </p:spPr>
            <p:txBody>
              <a:bodyPr/>
              <a:lstStyle/>
              <a:p>
                <a:pPr marL="571500" indent="-571500" eaLnBrk="1" hangingPunct="1">
                  <a:lnSpc>
                    <a:spcPct val="80000"/>
                  </a:lnSpc>
                  <a:buFont typeface="Wingdings" pitchFamily="2" charset="2"/>
                  <a:buNone/>
                </a:pPr>
                <a:endParaRPr lang="en-US" sz="1600" i="1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Wingdings" pitchFamily="2" charset="2"/>
                  <a:buNone/>
                </a:pPr>
                <a:endParaRPr lang="en-US" sz="1600" i="1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r>
                  <a:rPr lang="en-US" sz="1600" dirty="0" err="1" smtClean="0">
                    <a:latin typeface="Times New Roman" pitchFamily="18" charset="0"/>
                  </a:rPr>
                  <a:t>Naci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zbir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kubova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prirodnih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brojeva</a:t>
                </a:r>
                <a:r>
                  <a:rPr lang="en-US" sz="1600" dirty="0" smtClean="0">
                    <a:latin typeface="Times New Roman" pitchFamily="18" charset="0"/>
                  </a:rPr>
                  <a:t> od 100 do 1000 </a:t>
                </a:r>
                <a:r>
                  <a:rPr lang="en-US" sz="1600" dirty="0" err="1" smtClean="0">
                    <a:latin typeface="Times New Roman" pitchFamily="18" charset="0"/>
                  </a:rPr>
                  <a:t>sa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korakom</a:t>
                </a:r>
                <a:r>
                  <a:rPr lang="en-US" sz="1600" dirty="0" smtClean="0">
                    <a:latin typeface="Times New Roman" pitchFamily="18" charset="0"/>
                  </a:rPr>
                  <a:t> 5.</a:t>
                </a: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r>
                  <a:rPr lang="sr-Latn-CS" sz="1600" dirty="0" smtClean="0">
                    <a:latin typeface="Times New Roman" pitchFamily="18" charset="0"/>
                  </a:rPr>
                  <a:t>Izračunati</a:t>
                </a: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r>
                  <a:rPr lang="sr-Latn-CS" sz="1600" dirty="0" smtClean="0">
                    <a:latin typeface="Times New Roman" pitchFamily="18" charset="0"/>
                  </a:rPr>
                  <a:t>Izračunati  </a:t>
                </a: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r>
                  <a:rPr lang="sr-Latn-CS" sz="1600" dirty="0" smtClean="0">
                    <a:latin typeface="Times New Roman" pitchFamily="18" charset="0"/>
                  </a:rPr>
                  <a:t>Izračunati integrale: 		                             i</a:t>
                </a:r>
                <a:endParaRPr lang="en-US" sz="1600" dirty="0" smtClean="0">
                  <a:latin typeface="Times New Roman" pitchFamily="18" charset="0"/>
                </a:endParaRPr>
              </a:p>
              <a:p>
                <a:pPr marL="0" indent="0" eaLnBrk="1" hangingPunct="1">
                  <a:lnSpc>
                    <a:spcPct val="80000"/>
                  </a:lnSpc>
                  <a:buNone/>
                </a:pP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8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12"/>
                </a:pPr>
                <a:r>
                  <a:rPr lang="sr-Latn-CS" sz="1600" dirty="0" smtClean="0">
                    <a:latin typeface="Times New Roman" pitchFamily="18" charset="0"/>
                  </a:rPr>
                  <a:t>Izračunati limes: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sr-Latn-CS" sz="1600" i="1" smtClean="0"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sr-Latn-CS" sz="1600" i="1" smtClean="0"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sr-Latn-CS" sz="1600" i="0" smtClean="0"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16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1600" b="0" i="1" smtClean="0">
                                <a:latin typeface="Cambria Math"/>
                                <a:ea typeface="Cambria Math"/>
                              </a:rPr>
                              <m:t>→∞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sr-Latn-CS" sz="1600" i="1" smtClean="0">
                                <a:latin typeface="Cambria Math"/>
                              </a:rPr>
                            </m:ctrlPr>
                          </m:fPr>
                          <m:num>
                            <m:func>
                              <m:funcPr>
                                <m:ctrlPr>
                                  <a:rPr lang="sr-Latn-CS" sz="1600" i="1" smtClean="0">
                                    <a:latin typeface="Cambria Math"/>
                                  </a:rPr>
                                </m:ctrlPr>
                              </m:funcPr>
                              <m:fName>
                                <m:limLow>
                                  <m:limLowPr>
                                    <m:ctrlPr>
                                      <a:rPr lang="sr-Latn-CS" sz="1600" i="1" smtClean="0">
                                        <a:latin typeface="Cambria Math"/>
                                      </a:rPr>
                                    </m:ctrlPr>
                                  </m:limLow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sr-Latn-CS" sz="1600" i="0" smtClean="0">
                                        <a:latin typeface="Cambria Math"/>
                                      </a:rPr>
                                      <m:t>lim</m:t>
                                    </m:r>
                                  </m:e>
                                  <m:lim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  <a:ea typeface="Cambria Math"/>
                                      </a:rPr>
                                      <m:t>→1</m:t>
                                    </m:r>
                                  </m:lim>
                                </m:limLow>
                              </m:fName>
                              <m:e>
                                <m:f>
                                  <m:fPr>
                                    <m:ctrlPr>
                                      <a:rPr lang="sr-Latn-CS" sz="1600" i="1" smtClean="0"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𝑦</m:t>
                                    </m:r>
                                    <m:r>
                                      <a:rPr lang="en-US" sz="1600" b="0" i="1" smtClean="0">
                                        <a:latin typeface="Cambria Math"/>
                                      </a:rPr>
                                      <m:t>+</m:t>
                                    </m:r>
                                    <m:sSup>
                                      <m:sSupPr>
                                        <m:ctrlPr>
                                          <a:rPr lang="en-US" sz="1600" b="0" i="1" smtClean="0">
                                            <a:latin typeface="Cambria Math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n-US" sz="1600" i="1">
                                            <a:latin typeface="Cambria Math"/>
                                          </a:rPr>
                                          <m:t>(</m:t>
                                        </m:r>
                                        <m:r>
                                          <a:rPr lang="en-US" sz="1600" i="1">
                                            <a:latin typeface="Cambria Math"/>
                                          </a:rPr>
                                          <m:t>𝑦</m:t>
                                        </m:r>
                                        <m:r>
                                          <a:rPr lang="en-US" sz="1600" i="1">
                                            <a:latin typeface="Cambria Math"/>
                                          </a:rPr>
                                          <m:t>−1)</m:t>
                                        </m:r>
                                      </m:e>
                                      <m:sup>
                                        <m:r>
                                          <a:rPr lang="en-US" sz="1600" b="0" i="1" smtClean="0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</m:e>
                            </m:func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1600" b="0" i="0" smtClean="0">
                                <a:latin typeface="Cambria Math"/>
                              </a:rPr>
                              <m:t>arscin</m:t>
                            </m:r>
                            <m:f>
                              <m:fPr>
                                <m:ctrlPr>
                                  <a:rPr lang="en-US" sz="1600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sz="1600" b="0" i="1" smtClean="0">
                                    <a:latin typeface="Cambria Math"/>
                                  </a:rPr>
                                  <m:t>+5</m:t>
                                </m:r>
                              </m:den>
                            </m:f>
                          </m:den>
                        </m:f>
                      </m:e>
                    </m:func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.</a:t>
                </a: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12"/>
                </a:pPr>
                <a:endParaRPr lang="en-US" sz="1600" dirty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12"/>
                </a:pPr>
                <a:endParaRPr lang="en-US" sz="1600" dirty="0" smtClean="0">
                  <a:latin typeface="Times New Roman" pitchFamily="18" charset="0"/>
                </a:endParaRPr>
              </a:p>
              <a:p>
                <a:pPr marL="571500" indent="-571500" eaLnBrk="1" hangingPunct="1">
                  <a:lnSpc>
                    <a:spcPct val="80000"/>
                  </a:lnSpc>
                  <a:buFont typeface="+mj-lt"/>
                  <a:buAutoNum type="arabicPeriod" startAt="12"/>
                </a:pPr>
                <a:r>
                  <a:rPr lang="sr-Latn-CS" sz="1600" dirty="0" smtClean="0">
                    <a:latin typeface="Times New Roman" pitchFamily="18" charset="0"/>
                  </a:rPr>
                  <a:t>F</a:t>
                </a:r>
                <a:r>
                  <a:rPr lang="en-US" sz="1600" dirty="0" err="1" smtClean="0">
                    <a:latin typeface="Times New Roman" pitchFamily="18" charset="0"/>
                  </a:rPr>
                  <a:t>unkciju</a:t>
                </a:r>
                <a:r>
                  <a:rPr lang="en-US" sz="1600" i="1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𝑠𝑖𝑛𝑥𝑦</m:t>
                    </m:r>
                  </m:oMath>
                </a14:m>
                <a:r>
                  <a:rPr lang="sr-Latn-CS" sz="1600" dirty="0" smtClean="0">
                    <a:latin typeface="Times New Roman" pitchFamily="18" charset="0"/>
                  </a:rPr>
                  <a:t> r</a:t>
                </a:r>
                <a:r>
                  <a:rPr lang="en-US" sz="1600" dirty="0" err="1" smtClean="0">
                    <a:latin typeface="Times New Roman" pitchFamily="18" charset="0"/>
                  </a:rPr>
                  <a:t>azviti</a:t>
                </a:r>
                <a:r>
                  <a:rPr lang="en-US" sz="1600" dirty="0" smtClean="0">
                    <a:latin typeface="Times New Roman" pitchFamily="18" charset="0"/>
                  </a:rPr>
                  <a:t> u red </a:t>
                </a:r>
                <a:r>
                  <a:rPr lang="en-US" sz="1600" dirty="0" err="1" smtClean="0">
                    <a:latin typeface="Times New Roman" pitchFamily="18" charset="0"/>
                  </a:rPr>
                  <a:t>bez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ostatka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po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promenljivoj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 u </a:t>
                </a:r>
                <a:r>
                  <a:rPr lang="en-US" sz="1600" dirty="0" err="1" smtClean="0">
                    <a:latin typeface="Times New Roman" pitchFamily="18" charset="0"/>
                  </a:rPr>
                  <a:t>okolini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sr-Latn-CS" sz="1600" dirty="0" smtClean="0">
                    <a:latin typeface="Times New Roman" pitchFamily="18" charset="0"/>
                  </a:rPr>
                  <a:t>tačke </a:t>
                </a:r>
                <a:r>
                  <a:rPr lang="en-US" sz="1600" dirty="0" smtClean="0">
                    <a:latin typeface="Times New Roman" pitchFamily="18" charset="0"/>
                  </a:rPr>
                  <a:t>0 do </a:t>
                </a:r>
                <a:r>
                  <a:rPr lang="en-US" sz="1600" dirty="0" err="1" smtClean="0">
                    <a:latin typeface="Times New Roman" pitchFamily="18" charset="0"/>
                  </a:rPr>
                  <a:t>sedmog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stepena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po</a:t>
                </a:r>
                <a:r>
                  <a:rPr lang="sr-Latn-C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promenljivoj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US" sz="1600" dirty="0" smtClean="0">
                    <a:latin typeface="Times New Roman" pitchFamily="18" charset="0"/>
                  </a:rPr>
                  <a:t> u </a:t>
                </a:r>
                <a:r>
                  <a:rPr lang="en-US" sz="1600" dirty="0" err="1" smtClean="0">
                    <a:latin typeface="Times New Roman" pitchFamily="18" charset="0"/>
                  </a:rPr>
                  <a:t>okolini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sr-Latn-CS" sz="1600" dirty="0" smtClean="0">
                    <a:latin typeface="Times New Roman" pitchFamily="18" charset="0"/>
                  </a:rPr>
                  <a:t>tačke </a:t>
                </a:r>
                <a:r>
                  <a:rPr lang="en-US" sz="1600" dirty="0" smtClean="0">
                    <a:latin typeface="Times New Roman" pitchFamily="18" charset="0"/>
                  </a:rPr>
                  <a:t>1 do </a:t>
                </a:r>
                <a:r>
                  <a:rPr lang="en-US" sz="1600" dirty="0" err="1" smtClean="0">
                    <a:latin typeface="Times New Roman" pitchFamily="18" charset="0"/>
                  </a:rPr>
                  <a:t>petog</a:t>
                </a:r>
                <a:r>
                  <a:rPr lang="en-US" sz="1600" dirty="0" smtClean="0">
                    <a:latin typeface="Times New Roman" pitchFamily="18" charset="0"/>
                  </a:rPr>
                  <a:t> </a:t>
                </a:r>
                <a:r>
                  <a:rPr lang="en-US" sz="1600" dirty="0" err="1" smtClean="0">
                    <a:latin typeface="Times New Roman" pitchFamily="18" charset="0"/>
                  </a:rPr>
                  <a:t>stepena</a:t>
                </a:r>
                <a:r>
                  <a:rPr lang="sr-Latn-CS" sz="1600" dirty="0" smtClean="0">
                    <a:latin typeface="Times New Roman" pitchFamily="18" charset="0"/>
                  </a:rPr>
                  <a:t>, dobijeni izraz svesti na jedan imenilac i na kraju ga napisati kao zbir termova sa prostim imeniocima.</a:t>
                </a:r>
              </a:p>
              <a:p>
                <a:pPr marL="571500" indent="-571500" algn="just" eaLnBrk="1" hangingPunct="1">
                  <a:lnSpc>
                    <a:spcPct val="80000"/>
                  </a:lnSpc>
                  <a:buFont typeface="Wingdings" pitchFamily="2" charset="2"/>
                  <a:buNone/>
                </a:pPr>
                <a:r>
                  <a:rPr lang="sr-Latn-CS" sz="1600" dirty="0" smtClean="0">
                    <a:latin typeface="Times New Roman" pitchFamily="18" charset="0"/>
                  </a:rPr>
                  <a:t>	</a:t>
                </a:r>
                <a:endParaRPr lang="en-US" sz="1600" dirty="0" smtClean="0">
                  <a:latin typeface="Times New Roman" pitchFamily="18" charset="0"/>
                </a:endParaRPr>
              </a:p>
            </p:txBody>
          </p:sp>
        </mc:Choice>
        <mc:Fallback>
          <p:sp>
            <p:nvSpPr>
              <p:cNvPr id="12290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04813"/>
                <a:ext cx="7427913" cy="5976937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C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95810" y="1431857"/>
            <a:ext cx="3455988" cy="64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87675" y="3284538"/>
            <a:ext cx="23764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11863" y="3284538"/>
            <a:ext cx="17335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95810" y="2420888"/>
            <a:ext cx="381635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2397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1136</TotalTime>
  <Words>284</Words>
  <Application>Microsoft Office PowerPoint</Application>
  <PresentationFormat>On-screen Show (4:3)</PresentationFormat>
  <Paragraphs>44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Network</vt:lpstr>
      <vt:lpstr>PowerPoint Presentation</vt:lpstr>
      <vt:lpstr>PowerPoint Presentation</vt:lpstr>
      <vt:lpstr>PowerPoint Presentation</vt:lpstr>
    </vt:vector>
  </TitlesOfParts>
  <Company>PMF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Tatjana Tomovic</cp:lastModifiedBy>
  <cp:revision>374</cp:revision>
  <cp:lastPrinted>2015-04-02T13:37:07Z</cp:lastPrinted>
  <dcterms:created xsi:type="dcterms:W3CDTF">2007-11-19T11:31:25Z</dcterms:created>
  <dcterms:modified xsi:type="dcterms:W3CDTF">2015-04-02T13:37:49Z</dcterms:modified>
</cp:coreProperties>
</file>