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290" r:id="rId4"/>
    <p:sldId id="291" r:id="rId5"/>
    <p:sldId id="292" r:id="rId6"/>
    <p:sldId id="293" r:id="rId7"/>
    <p:sldId id="297" r:id="rId8"/>
    <p:sldId id="298" r:id="rId9"/>
    <p:sldId id="299" r:id="rId10"/>
    <p:sldId id="301" r:id="rId11"/>
    <p:sldId id="294" r:id="rId12"/>
    <p:sldId id="295" r:id="rId13"/>
    <p:sldId id="296" r:id="rId14"/>
    <p:sldId id="302" r:id="rId15"/>
    <p:sldId id="303" r:id="rId16"/>
    <p:sldId id="304" r:id="rId17"/>
    <p:sldId id="305" r:id="rId18"/>
    <p:sldId id="30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6CE1-F53D-4093-8D97-43559463B71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37AABE-D13A-472D-8F84-537EBBB26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6CE1-F53D-4093-8D97-43559463B71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AABE-D13A-472D-8F84-537EBBB26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6CE1-F53D-4093-8D97-43559463B71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AABE-D13A-472D-8F84-537EBBB26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6CE1-F53D-4093-8D97-43559463B71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37AABE-D13A-472D-8F84-537EBBB26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6CE1-F53D-4093-8D97-43559463B71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AABE-D13A-472D-8F84-537EBBB26F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6CE1-F53D-4093-8D97-43559463B71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AABE-D13A-472D-8F84-537EBBB26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6CE1-F53D-4093-8D97-43559463B71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37AABE-D13A-472D-8F84-537EBBB26F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6CE1-F53D-4093-8D97-43559463B71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AABE-D13A-472D-8F84-537EBBB26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6CE1-F53D-4093-8D97-43559463B71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AABE-D13A-472D-8F84-537EBBB26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6CE1-F53D-4093-8D97-43559463B71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AABE-D13A-472D-8F84-537EBBB26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6CE1-F53D-4093-8D97-43559463B71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AABE-D13A-472D-8F84-537EBBB26F2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146CE1-F53D-4093-8D97-43559463B71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37AABE-D13A-472D-8F84-537EBBB26F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Registri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Predavanje</a:t>
            </a:r>
            <a:r>
              <a:rPr lang="en-US" dirty="0"/>
              <a:t> </a:t>
            </a:r>
            <a:r>
              <a:rPr lang="sr-Latn-ME" dirty="0"/>
              <a:t>5</a:t>
            </a:r>
            <a:r>
              <a:rPr lang="en-US" dirty="0"/>
              <a:t>, Prva </a:t>
            </a:r>
            <a:r>
              <a:rPr lang="sr-Latn-RS" dirty="0"/>
              <a:t>kragujevačka 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6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5C1F-8CC3-4949-903F-AE87264D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pokazivački I indeks registri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F6F27-AE2E-49AC-8CC1-D2B5EF2E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27638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Pokazivački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indeksni</a:t>
            </a:r>
            <a:r>
              <a:rPr lang="en-GB" dirty="0"/>
              <a:t> </a:t>
            </a:r>
            <a:r>
              <a:rPr lang="en-GB" dirty="0" err="1"/>
              <a:t>registri</a:t>
            </a:r>
            <a:r>
              <a:rPr lang="en-GB" dirty="0"/>
              <a:t> se </a:t>
            </a:r>
            <a:r>
              <a:rPr lang="en-GB" dirty="0" err="1"/>
              <a:t>koriste</a:t>
            </a:r>
            <a:r>
              <a:rPr lang="en-GB" dirty="0"/>
              <a:t> za rad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adresama</a:t>
            </a:r>
            <a:r>
              <a:rPr lang="en-GB" dirty="0"/>
              <a:t>. Da bi se </a:t>
            </a:r>
            <a:r>
              <a:rPr lang="en-GB" dirty="0" err="1"/>
              <a:t>pristupilo</a:t>
            </a:r>
            <a:r>
              <a:rPr lang="en-GB" dirty="0"/>
              <a:t> </a:t>
            </a:r>
            <a:r>
              <a:rPr lang="en-GB" dirty="0" err="1"/>
              <a:t>podacima</a:t>
            </a:r>
            <a:r>
              <a:rPr lang="en-GB" dirty="0"/>
              <a:t> u </a:t>
            </a:r>
            <a:r>
              <a:rPr lang="en-GB" dirty="0" err="1"/>
              <a:t>segmentu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, </a:t>
            </a:r>
            <a:r>
              <a:rPr lang="en-GB" dirty="0" err="1"/>
              <a:t>adresa</a:t>
            </a:r>
            <a:r>
              <a:rPr lang="en-GB" dirty="0"/>
              <a:t> </a:t>
            </a:r>
            <a:r>
              <a:rPr lang="en-GB" dirty="0" err="1"/>
              <a:t>segmenta</a:t>
            </a:r>
            <a:r>
              <a:rPr lang="en-GB" dirty="0"/>
              <a:t> se </a:t>
            </a:r>
            <a:r>
              <a:rPr lang="en-GB" dirty="0" err="1"/>
              <a:t>čuva</a:t>
            </a:r>
            <a:r>
              <a:rPr lang="en-GB" dirty="0"/>
              <a:t> u </a:t>
            </a:r>
            <a:r>
              <a:rPr lang="en-GB" dirty="0" err="1"/>
              <a:t>registru</a:t>
            </a:r>
            <a:r>
              <a:rPr lang="en-GB" dirty="0"/>
              <a:t> </a:t>
            </a:r>
            <a:r>
              <a:rPr lang="en-GB" dirty="0" err="1"/>
              <a:t>segmenta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, a </a:t>
            </a:r>
            <a:r>
              <a:rPr lang="en-GB" dirty="0" err="1"/>
              <a:t>dodatak</a:t>
            </a:r>
            <a:r>
              <a:rPr lang="en-GB" dirty="0"/>
              <a:t> u </a:t>
            </a:r>
            <a:r>
              <a:rPr lang="en-GB" dirty="0" err="1"/>
              <a:t>jednom</a:t>
            </a:r>
            <a:r>
              <a:rPr lang="en-GB" dirty="0"/>
              <a:t> od </a:t>
            </a:r>
            <a:r>
              <a:rPr lang="en-GB" dirty="0" err="1"/>
              <a:t>sledećih</a:t>
            </a:r>
            <a:r>
              <a:rPr lang="en-GB" dirty="0"/>
              <a:t> </a:t>
            </a:r>
            <a:r>
              <a:rPr lang="en-GB" dirty="0" err="1"/>
              <a:t>registara</a:t>
            </a:r>
            <a:r>
              <a:rPr lang="en-GB" dirty="0"/>
              <a:t>: BP, SI </a:t>
            </a:r>
            <a:r>
              <a:rPr lang="en-GB" dirty="0" err="1"/>
              <a:t>ili</a:t>
            </a:r>
            <a:r>
              <a:rPr lang="en-GB" dirty="0"/>
              <a:t> DI.</a:t>
            </a:r>
            <a:endParaRPr lang="sr-Latn-ME" dirty="0"/>
          </a:p>
          <a:p>
            <a:pPr lvl="1"/>
            <a:r>
              <a:rPr lang="en-GB" dirty="0"/>
              <a:t>BP (Base Pointer) – se </a:t>
            </a:r>
            <a:r>
              <a:rPr lang="en-GB" dirty="0" err="1"/>
              <a:t>koristi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većine</a:t>
            </a:r>
            <a:r>
              <a:rPr lang="en-GB" dirty="0"/>
              <a:t> </a:t>
            </a:r>
            <a:r>
              <a:rPr lang="en-GB" dirty="0" err="1"/>
              <a:t>aritmetičkih</a:t>
            </a:r>
            <a:r>
              <a:rPr lang="en-GB" dirty="0"/>
              <a:t> </a:t>
            </a:r>
            <a:r>
              <a:rPr lang="en-GB" dirty="0" err="1"/>
              <a:t>operacija</a:t>
            </a:r>
            <a:r>
              <a:rPr lang="en-GB" dirty="0"/>
              <a:t> </a:t>
            </a:r>
            <a:r>
              <a:rPr lang="en-GB" dirty="0" err="1"/>
              <a:t>prilikom</a:t>
            </a:r>
            <a:r>
              <a:rPr lang="en-GB" dirty="0"/>
              <a:t> </a:t>
            </a:r>
            <a:r>
              <a:rPr lang="en-GB" dirty="0" err="1"/>
              <a:t>bazno</a:t>
            </a:r>
            <a:r>
              <a:rPr lang="en-GB" dirty="0"/>
              <a:t> </a:t>
            </a:r>
            <a:r>
              <a:rPr lang="en-GB" dirty="0" err="1"/>
              <a:t>indeksnog</a:t>
            </a:r>
            <a:r>
              <a:rPr lang="en-GB" dirty="0"/>
              <a:t> </a:t>
            </a:r>
            <a:r>
              <a:rPr lang="en-GB" dirty="0" err="1"/>
              <a:t>adresiranja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dopunski</a:t>
            </a:r>
            <a:r>
              <a:rPr lang="en-GB" dirty="0"/>
              <a:t> </a:t>
            </a:r>
            <a:r>
              <a:rPr lang="en-GB" dirty="0" err="1"/>
              <a:t>pokazivač</a:t>
            </a:r>
            <a:r>
              <a:rPr lang="en-GB" dirty="0"/>
              <a:t> za rad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podacima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stekovima</a:t>
            </a:r>
            <a:r>
              <a:rPr lang="en-GB" dirty="0"/>
              <a:t>. </a:t>
            </a:r>
            <a:endParaRPr lang="sr-Latn-ME" dirty="0"/>
          </a:p>
          <a:p>
            <a:pPr lvl="1"/>
            <a:r>
              <a:rPr lang="en-GB" dirty="0"/>
              <a:t>SI (Source Index) – je </a:t>
            </a:r>
            <a:r>
              <a:rPr lang="en-GB" dirty="0" err="1"/>
              <a:t>indeks</a:t>
            </a:r>
            <a:r>
              <a:rPr lang="en-GB" dirty="0"/>
              <a:t> </a:t>
            </a:r>
            <a:r>
              <a:rPr lang="en-GB" dirty="0" err="1"/>
              <a:t>registar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se </a:t>
            </a:r>
            <a:r>
              <a:rPr lang="en-GB" dirty="0" err="1"/>
              <a:t>koristi</a:t>
            </a:r>
            <a:r>
              <a:rPr lang="en-GB" dirty="0"/>
              <a:t> u </a:t>
            </a:r>
            <a:r>
              <a:rPr lang="en-GB" dirty="0" err="1"/>
              <a:t>operacijama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nizovima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čemu</a:t>
            </a:r>
            <a:r>
              <a:rPr lang="en-GB" dirty="0"/>
              <a:t> </a:t>
            </a:r>
            <a:r>
              <a:rPr lang="en-GB" dirty="0" err="1"/>
              <a:t>ukazuje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lokacije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uzeti</a:t>
            </a:r>
            <a:r>
              <a:rPr lang="en-GB" dirty="0"/>
              <a:t> </a:t>
            </a:r>
            <a:r>
              <a:rPr lang="en-GB" dirty="0" err="1"/>
              <a:t>izvorne</a:t>
            </a:r>
            <a:r>
              <a:rPr lang="en-GB" dirty="0"/>
              <a:t> </a:t>
            </a:r>
            <a:r>
              <a:rPr lang="en-GB" dirty="0" err="1"/>
              <a:t>podatke</a:t>
            </a:r>
            <a:r>
              <a:rPr lang="en-GB" dirty="0"/>
              <a:t> pa </a:t>
            </a:r>
            <a:r>
              <a:rPr lang="en-GB" dirty="0" err="1"/>
              <a:t>otuda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naziv</a:t>
            </a:r>
            <a:r>
              <a:rPr lang="en-GB" dirty="0"/>
              <a:t> </a:t>
            </a:r>
            <a:r>
              <a:rPr lang="en-GB" dirty="0" err="1"/>
              <a:t>izvorni</a:t>
            </a:r>
            <a:r>
              <a:rPr lang="en-GB" dirty="0"/>
              <a:t> </a:t>
            </a:r>
            <a:r>
              <a:rPr lang="en-GB" dirty="0" err="1"/>
              <a:t>indeks</a:t>
            </a:r>
            <a:r>
              <a:rPr lang="en-GB" dirty="0"/>
              <a:t> </a:t>
            </a:r>
            <a:r>
              <a:rPr lang="en-GB" dirty="0" err="1"/>
              <a:t>registar</a:t>
            </a:r>
            <a:r>
              <a:rPr lang="en-GB" dirty="0"/>
              <a:t>. </a:t>
            </a:r>
            <a:endParaRPr lang="sr-Latn-ME" dirty="0"/>
          </a:p>
          <a:p>
            <a:pPr lvl="1"/>
            <a:r>
              <a:rPr lang="en-GB" dirty="0"/>
              <a:t>DI (Destination Index) –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sličnu</a:t>
            </a:r>
            <a:r>
              <a:rPr lang="en-GB" dirty="0"/>
              <a:t> </a:t>
            </a:r>
            <a:r>
              <a:rPr lang="en-GB" dirty="0" err="1"/>
              <a:t>ulogu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SI s tom </a:t>
            </a:r>
            <a:r>
              <a:rPr lang="en-GB" dirty="0" err="1"/>
              <a:t>razlikom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on </a:t>
            </a:r>
            <a:r>
              <a:rPr lang="en-GB" dirty="0" err="1"/>
              <a:t>ukazuje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lokacije</a:t>
            </a:r>
            <a:r>
              <a:rPr lang="en-GB" dirty="0"/>
              <a:t> u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upisati</a:t>
            </a:r>
            <a:r>
              <a:rPr lang="en-GB" dirty="0"/>
              <a:t> </a:t>
            </a:r>
            <a:r>
              <a:rPr lang="en-GB" dirty="0" err="1"/>
              <a:t>rezultat</a:t>
            </a:r>
            <a:r>
              <a:rPr lang="en-GB" dirty="0"/>
              <a:t>. </a:t>
            </a:r>
            <a:endParaRPr lang="sr-Latn-ME" dirty="0"/>
          </a:p>
          <a:p>
            <a:pPr lvl="1"/>
            <a:r>
              <a:rPr lang="en-GB" dirty="0"/>
              <a:t>SP (Stack Pointer) – je </a:t>
            </a:r>
            <a:r>
              <a:rPr lang="en-GB" dirty="0" err="1"/>
              <a:t>klasični</a:t>
            </a:r>
            <a:r>
              <a:rPr lang="en-GB" dirty="0"/>
              <a:t> </a:t>
            </a:r>
            <a:r>
              <a:rPr lang="en-GB" dirty="0" err="1"/>
              <a:t>pokazivač</a:t>
            </a:r>
            <a:r>
              <a:rPr lang="en-GB" dirty="0"/>
              <a:t> </a:t>
            </a:r>
            <a:r>
              <a:rPr lang="en-GB" dirty="0" err="1"/>
              <a:t>steka</a:t>
            </a:r>
            <a:r>
              <a:rPr lang="en-GB" dirty="0"/>
              <a:t>. </a:t>
            </a:r>
            <a:r>
              <a:rPr lang="en-GB" dirty="0" err="1"/>
              <a:t>Prilikom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stekom</a:t>
            </a:r>
            <a:r>
              <a:rPr lang="en-GB" dirty="0"/>
              <a:t>, </a:t>
            </a:r>
            <a:r>
              <a:rPr lang="en-GB" dirty="0" err="1"/>
              <a:t>adresa</a:t>
            </a:r>
            <a:r>
              <a:rPr lang="en-GB" dirty="0"/>
              <a:t> </a:t>
            </a:r>
            <a:r>
              <a:rPr lang="en-GB" dirty="0" err="1"/>
              <a:t>steksegmenta</a:t>
            </a:r>
            <a:r>
              <a:rPr lang="en-GB" dirty="0"/>
              <a:t> je u </a:t>
            </a:r>
            <a:r>
              <a:rPr lang="en-GB" dirty="0" err="1"/>
              <a:t>stek</a:t>
            </a:r>
            <a:r>
              <a:rPr lang="en-GB" dirty="0"/>
              <a:t>-segment </a:t>
            </a:r>
            <a:r>
              <a:rPr lang="en-GB" dirty="0" err="1"/>
              <a:t>registru</a:t>
            </a:r>
            <a:r>
              <a:rPr lang="en-GB" dirty="0"/>
              <a:t>.</a:t>
            </a:r>
            <a:endParaRPr lang="sr-Latn-ME" dirty="0"/>
          </a:p>
          <a:p>
            <a:pPr lvl="1"/>
            <a:r>
              <a:rPr lang="en-GB" dirty="0"/>
              <a:t>IP (Instruction Pointer) – </a:t>
            </a:r>
            <a:r>
              <a:rPr lang="en-GB" dirty="0" err="1"/>
              <a:t>Pokazivač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sledeću</a:t>
            </a:r>
            <a:r>
              <a:rPr lang="en-GB" dirty="0"/>
              <a:t> </a:t>
            </a:r>
            <a:r>
              <a:rPr lang="en-GB" dirty="0" err="1"/>
              <a:t>instrukciju</a:t>
            </a:r>
            <a:r>
              <a:rPr lang="en-GB" dirty="0"/>
              <a:t>. </a:t>
            </a:r>
            <a:r>
              <a:rPr lang="en-GB" dirty="0" err="1"/>
              <a:t>Radi</a:t>
            </a:r>
            <a:r>
              <a:rPr lang="en-GB" dirty="0"/>
              <a:t> u </a:t>
            </a:r>
            <a:r>
              <a:rPr lang="en-GB" dirty="0" err="1"/>
              <a:t>sprezi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CS </a:t>
            </a:r>
            <a:r>
              <a:rPr lang="en-GB" dirty="0" err="1"/>
              <a:t>registrom</a:t>
            </a:r>
            <a:r>
              <a:rPr lang="en-GB" dirty="0"/>
              <a:t>, </a:t>
            </a:r>
            <a:r>
              <a:rPr lang="en-GB" dirty="0" err="1"/>
              <a:t>formirajući</a:t>
            </a:r>
            <a:r>
              <a:rPr lang="en-GB" dirty="0"/>
              <a:t> </a:t>
            </a:r>
            <a:r>
              <a:rPr lang="en-GB" dirty="0" err="1"/>
              <a:t>adresu</a:t>
            </a:r>
            <a:r>
              <a:rPr lang="en-GB" dirty="0"/>
              <a:t> </a:t>
            </a:r>
            <a:r>
              <a:rPr lang="en-GB" dirty="0" err="1"/>
              <a:t>sledeće</a:t>
            </a:r>
            <a:r>
              <a:rPr lang="en-GB" dirty="0"/>
              <a:t> </a:t>
            </a:r>
            <a:r>
              <a:rPr lang="en-GB" dirty="0" err="1"/>
              <a:t>instrukcije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452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36FF-289E-417D-BC80-C1ECE556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Specijalizovani registri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6F78-0622-4DDB-A94A-8E6B9AB0D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 </a:t>
            </a:r>
            <a:r>
              <a:rPr lang="en-GB" dirty="0" err="1"/>
              <a:t>svakom</a:t>
            </a:r>
            <a:r>
              <a:rPr lang="en-GB" dirty="0"/>
              <a:t> </a:t>
            </a:r>
            <a:r>
              <a:rPr lang="en-GB" dirty="0" err="1"/>
              <a:t>procesoru</a:t>
            </a:r>
            <a:r>
              <a:rPr lang="en-GB" dirty="0"/>
              <a:t> </a:t>
            </a:r>
            <a:r>
              <a:rPr lang="en-GB" dirty="0" err="1"/>
              <a:t>postoji</a:t>
            </a:r>
            <a:r>
              <a:rPr lang="en-GB" dirty="0"/>
              <a:t> </a:t>
            </a:r>
            <a:r>
              <a:rPr lang="en-GB" dirty="0" err="1"/>
              <a:t>velik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registara</a:t>
            </a:r>
            <a:r>
              <a:rPr lang="en-GB" dirty="0"/>
              <a:t> </a:t>
            </a:r>
            <a:r>
              <a:rPr lang="en-GB" dirty="0" err="1"/>
              <a:t>specijalizovane</a:t>
            </a:r>
            <a:r>
              <a:rPr lang="en-GB" dirty="0"/>
              <a:t> </a:t>
            </a:r>
            <a:r>
              <a:rPr lang="en-GB" dirty="0" err="1"/>
              <a:t>namene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se </a:t>
            </a:r>
            <a:r>
              <a:rPr lang="en-GB" dirty="0" err="1"/>
              <a:t>koriste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izvršavanju</a:t>
            </a:r>
            <a:r>
              <a:rPr lang="en-GB" dirty="0"/>
              <a:t> </a:t>
            </a:r>
            <a:r>
              <a:rPr lang="en-GB" dirty="0" err="1"/>
              <a:t>operacija</a:t>
            </a:r>
            <a:r>
              <a:rPr lang="en-GB" dirty="0"/>
              <a:t>, </a:t>
            </a:r>
            <a:r>
              <a:rPr lang="en-GB" dirty="0" err="1"/>
              <a:t>njihovoj</a:t>
            </a:r>
            <a:r>
              <a:rPr lang="en-GB" dirty="0"/>
              <a:t> </a:t>
            </a:r>
            <a:r>
              <a:rPr lang="en-GB" dirty="0" err="1"/>
              <a:t>kontroli</a:t>
            </a:r>
            <a:r>
              <a:rPr lang="en-GB" dirty="0"/>
              <a:t>,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za </a:t>
            </a:r>
            <a:r>
              <a:rPr lang="en-GB" dirty="0" err="1"/>
              <a:t>prikaz</a:t>
            </a:r>
            <a:r>
              <a:rPr lang="en-GB" dirty="0"/>
              <a:t> </a:t>
            </a:r>
            <a:r>
              <a:rPr lang="en-GB" dirty="0" err="1"/>
              <a:t>tekućeg</a:t>
            </a:r>
            <a:r>
              <a:rPr lang="en-GB" dirty="0"/>
              <a:t> </a:t>
            </a:r>
            <a:r>
              <a:rPr lang="en-GB" dirty="0" err="1"/>
              <a:t>stanja</a:t>
            </a:r>
            <a:r>
              <a:rPr lang="en-GB" dirty="0"/>
              <a:t> </a:t>
            </a:r>
            <a:r>
              <a:rPr lang="en-GB" dirty="0" err="1"/>
              <a:t>procesora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programa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se </a:t>
            </a:r>
            <a:r>
              <a:rPr lang="en-GB" dirty="0" err="1"/>
              <a:t>izvršava</a:t>
            </a:r>
            <a:r>
              <a:rPr lang="en-GB" dirty="0"/>
              <a:t>. </a:t>
            </a:r>
            <a:r>
              <a:rPr lang="en-GB" dirty="0" err="1"/>
              <a:t>Većina</a:t>
            </a:r>
            <a:r>
              <a:rPr lang="en-GB" dirty="0"/>
              <a:t> </a:t>
            </a:r>
            <a:r>
              <a:rPr lang="en-GB" dirty="0" err="1"/>
              <a:t>ovih</a:t>
            </a:r>
            <a:r>
              <a:rPr lang="en-GB" dirty="0"/>
              <a:t> </a:t>
            </a:r>
            <a:r>
              <a:rPr lang="en-GB" dirty="0" err="1"/>
              <a:t>registara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direktno</a:t>
            </a:r>
            <a:r>
              <a:rPr lang="en-GB" dirty="0"/>
              <a:t> </a:t>
            </a:r>
            <a:r>
              <a:rPr lang="en-GB" dirty="0" err="1"/>
              <a:t>dostupna</a:t>
            </a:r>
            <a:r>
              <a:rPr lang="en-GB" dirty="0"/>
              <a:t> </a:t>
            </a:r>
            <a:r>
              <a:rPr lang="en-GB" dirty="0" err="1"/>
              <a:t>korisničkim</a:t>
            </a:r>
            <a:r>
              <a:rPr lang="en-GB" dirty="0"/>
              <a:t> </a:t>
            </a:r>
            <a:r>
              <a:rPr lang="en-GB" dirty="0" err="1"/>
              <a:t>programima</a:t>
            </a:r>
            <a:r>
              <a:rPr lang="en-GB" dirty="0"/>
              <a:t>. </a:t>
            </a:r>
            <a:r>
              <a:rPr lang="en-GB" dirty="0" err="1"/>
              <a:t>Neke</a:t>
            </a:r>
            <a:r>
              <a:rPr lang="en-GB" dirty="0"/>
              <a:t> od </a:t>
            </a:r>
            <a:r>
              <a:rPr lang="en-GB" dirty="0" err="1"/>
              <a:t>njih</a:t>
            </a:r>
            <a:r>
              <a:rPr lang="en-GB" dirty="0"/>
              <a:t> </a:t>
            </a:r>
            <a:r>
              <a:rPr lang="en-GB" dirty="0" err="1"/>
              <a:t>koriste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programi</a:t>
            </a:r>
            <a:r>
              <a:rPr lang="en-GB" dirty="0"/>
              <a:t> </a:t>
            </a:r>
            <a:r>
              <a:rPr lang="en-GB" dirty="0" err="1"/>
              <a:t>operativnog</a:t>
            </a:r>
            <a:r>
              <a:rPr lang="en-GB" dirty="0"/>
              <a:t> </a:t>
            </a:r>
            <a:r>
              <a:rPr lang="en-GB" dirty="0" err="1"/>
              <a:t>sistema</a:t>
            </a:r>
            <a:r>
              <a:rPr lang="en-GB" dirty="0"/>
              <a:t>, </a:t>
            </a:r>
            <a:r>
              <a:rPr lang="en-GB" dirty="0" err="1"/>
              <a:t>dok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drugi</a:t>
            </a:r>
            <a:r>
              <a:rPr lang="en-GB" dirty="0"/>
              <a:t> </a:t>
            </a:r>
            <a:r>
              <a:rPr lang="en-GB" dirty="0" err="1"/>
              <a:t>dostupni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nivou</a:t>
            </a:r>
            <a:r>
              <a:rPr lang="en-GB" dirty="0"/>
              <a:t> </a:t>
            </a:r>
            <a:r>
              <a:rPr lang="en-GB" dirty="0" err="1"/>
              <a:t>mikrokoda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325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36FF-289E-417D-BC80-C1ECE556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Specijalizovani registri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6F78-0622-4DDB-A94A-8E6B9AB0D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27638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Neki</a:t>
            </a:r>
            <a:r>
              <a:rPr lang="en-GB" dirty="0"/>
              <a:t> od </a:t>
            </a:r>
            <a:r>
              <a:rPr lang="en-GB" dirty="0" err="1"/>
              <a:t>specijalizovanih</a:t>
            </a:r>
            <a:r>
              <a:rPr lang="en-GB" dirty="0"/>
              <a:t> </a:t>
            </a:r>
            <a:r>
              <a:rPr lang="en-GB" dirty="0" err="1"/>
              <a:t>registara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:</a:t>
            </a:r>
            <a:endParaRPr lang="sr-Latn-ME" dirty="0"/>
          </a:p>
          <a:p>
            <a:pPr lvl="1"/>
            <a:r>
              <a:rPr lang="en-GB" dirty="0" err="1"/>
              <a:t>Instrukcioni</a:t>
            </a:r>
            <a:r>
              <a:rPr lang="en-GB" dirty="0"/>
              <a:t> </a:t>
            </a:r>
            <a:r>
              <a:rPr lang="en-GB" dirty="0" err="1"/>
              <a:t>registar</a:t>
            </a:r>
            <a:r>
              <a:rPr lang="en-GB" dirty="0"/>
              <a:t> (IR) – </a:t>
            </a:r>
            <a:r>
              <a:rPr lang="en-GB" dirty="0" err="1"/>
              <a:t>sadrži</a:t>
            </a:r>
            <a:r>
              <a:rPr lang="en-GB" dirty="0"/>
              <a:t> </a:t>
            </a:r>
            <a:r>
              <a:rPr lang="en-GB" dirty="0" err="1"/>
              <a:t>poslednju</a:t>
            </a:r>
            <a:r>
              <a:rPr lang="en-GB" dirty="0"/>
              <a:t> </a:t>
            </a:r>
            <a:r>
              <a:rPr lang="en-GB" dirty="0" err="1"/>
              <a:t>pročitanu</a:t>
            </a:r>
            <a:r>
              <a:rPr lang="en-GB" dirty="0"/>
              <a:t> </a:t>
            </a:r>
            <a:r>
              <a:rPr lang="en-GB" dirty="0" err="1"/>
              <a:t>instrukciju</a:t>
            </a:r>
            <a:r>
              <a:rPr lang="en-GB" dirty="0"/>
              <a:t> </a:t>
            </a:r>
            <a:endParaRPr lang="sr-Latn-ME" dirty="0"/>
          </a:p>
          <a:p>
            <a:pPr lvl="1"/>
            <a:r>
              <a:rPr lang="en-GB" dirty="0" err="1"/>
              <a:t>Registar</a:t>
            </a:r>
            <a:r>
              <a:rPr lang="en-GB" dirty="0"/>
              <a:t> </a:t>
            </a:r>
            <a:r>
              <a:rPr lang="en-GB" dirty="0" err="1"/>
              <a:t>memorijskih</a:t>
            </a:r>
            <a:r>
              <a:rPr lang="en-GB" dirty="0"/>
              <a:t> </a:t>
            </a:r>
            <a:r>
              <a:rPr lang="en-GB" dirty="0" err="1"/>
              <a:t>adresa</a:t>
            </a:r>
            <a:r>
              <a:rPr lang="en-GB" dirty="0"/>
              <a:t> (RMA) – </a:t>
            </a:r>
            <a:r>
              <a:rPr lang="en-GB" dirty="0" err="1"/>
              <a:t>sadrži</a:t>
            </a:r>
            <a:r>
              <a:rPr lang="en-GB" dirty="0"/>
              <a:t> </a:t>
            </a:r>
            <a:r>
              <a:rPr lang="en-GB" dirty="0" err="1"/>
              <a:t>adresu</a:t>
            </a:r>
            <a:r>
              <a:rPr lang="en-GB" dirty="0"/>
              <a:t> u </a:t>
            </a:r>
            <a:r>
              <a:rPr lang="en-GB" dirty="0" err="1"/>
              <a:t>memoriji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preneti</a:t>
            </a:r>
            <a:r>
              <a:rPr lang="en-GB" dirty="0"/>
              <a:t> </a:t>
            </a:r>
            <a:r>
              <a:rPr lang="en-GB" dirty="0" err="1"/>
              <a:t>sadržaj</a:t>
            </a:r>
            <a:r>
              <a:rPr lang="en-GB" dirty="0"/>
              <a:t> u PRM </a:t>
            </a:r>
            <a:r>
              <a:rPr lang="en-GB" dirty="0" err="1"/>
              <a:t>ili</a:t>
            </a:r>
            <a:r>
              <a:rPr lang="en-GB" dirty="0"/>
              <a:t> u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upisati</a:t>
            </a:r>
            <a:r>
              <a:rPr lang="en-GB" dirty="0"/>
              <a:t> </a:t>
            </a:r>
            <a:r>
              <a:rPr lang="en-GB" dirty="0" err="1"/>
              <a:t>sadržaj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PRM </a:t>
            </a:r>
            <a:endParaRPr lang="sr-Latn-ME" dirty="0"/>
          </a:p>
          <a:p>
            <a:pPr lvl="1"/>
            <a:r>
              <a:rPr lang="en-GB" dirty="0" err="1"/>
              <a:t>Prihvatni</a:t>
            </a:r>
            <a:r>
              <a:rPr lang="en-GB" dirty="0"/>
              <a:t> </a:t>
            </a:r>
            <a:r>
              <a:rPr lang="en-GB" dirty="0" err="1"/>
              <a:t>registar</a:t>
            </a:r>
            <a:r>
              <a:rPr lang="en-GB" dirty="0"/>
              <a:t> </a:t>
            </a:r>
            <a:r>
              <a:rPr lang="en-GB" dirty="0" err="1"/>
              <a:t>memorije</a:t>
            </a:r>
            <a:r>
              <a:rPr lang="en-GB" dirty="0"/>
              <a:t> (PRM) – </a:t>
            </a:r>
            <a:r>
              <a:rPr lang="en-GB" dirty="0" err="1"/>
              <a:t>sadrži</a:t>
            </a:r>
            <a:r>
              <a:rPr lang="en-GB" dirty="0"/>
              <a:t> </a:t>
            </a:r>
            <a:r>
              <a:rPr lang="en-GB" dirty="0" err="1"/>
              <a:t>reč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je </a:t>
            </a:r>
            <a:r>
              <a:rPr lang="en-GB" dirty="0" err="1"/>
              <a:t>poslednja</a:t>
            </a:r>
            <a:r>
              <a:rPr lang="en-GB" dirty="0"/>
              <a:t> </a:t>
            </a:r>
            <a:r>
              <a:rPr lang="en-GB" dirty="0" err="1"/>
              <a:t>pročitana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memorije</a:t>
            </a:r>
            <a:r>
              <a:rPr lang="en-GB" dirty="0"/>
              <a:t>,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upisati</a:t>
            </a:r>
            <a:r>
              <a:rPr lang="en-GB" dirty="0"/>
              <a:t> u </a:t>
            </a:r>
            <a:r>
              <a:rPr lang="en-GB" dirty="0" err="1"/>
              <a:t>memoriju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adresu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je </a:t>
            </a:r>
            <a:r>
              <a:rPr lang="en-GB" dirty="0" err="1"/>
              <a:t>sadržana</a:t>
            </a:r>
            <a:r>
              <a:rPr lang="en-GB" dirty="0"/>
              <a:t> u RMA </a:t>
            </a:r>
            <a:endParaRPr lang="sr-Latn-ME" dirty="0"/>
          </a:p>
          <a:p>
            <a:pPr lvl="1"/>
            <a:r>
              <a:rPr lang="en-GB" dirty="0" err="1"/>
              <a:t>Brojač</a:t>
            </a:r>
            <a:r>
              <a:rPr lang="en-GB" dirty="0"/>
              <a:t> </a:t>
            </a:r>
            <a:r>
              <a:rPr lang="en-GB" dirty="0" err="1"/>
              <a:t>instrukcija</a:t>
            </a:r>
            <a:r>
              <a:rPr lang="en-GB" dirty="0"/>
              <a:t> (PC) – </a:t>
            </a:r>
            <a:r>
              <a:rPr lang="en-GB" dirty="0" err="1"/>
              <a:t>sadrži</a:t>
            </a:r>
            <a:r>
              <a:rPr lang="en-GB" dirty="0"/>
              <a:t> </a:t>
            </a:r>
            <a:r>
              <a:rPr lang="en-GB" dirty="0" err="1"/>
              <a:t>adresu</a:t>
            </a:r>
            <a:r>
              <a:rPr lang="en-GB" dirty="0"/>
              <a:t> </a:t>
            </a:r>
            <a:r>
              <a:rPr lang="en-GB" dirty="0" err="1"/>
              <a:t>naredne</a:t>
            </a:r>
            <a:r>
              <a:rPr lang="en-GB" dirty="0"/>
              <a:t> </a:t>
            </a:r>
            <a:r>
              <a:rPr lang="en-GB" dirty="0" err="1"/>
              <a:t>instrukcije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preneti</a:t>
            </a:r>
            <a:r>
              <a:rPr lang="en-GB" dirty="0"/>
              <a:t> u </a:t>
            </a:r>
            <a:r>
              <a:rPr lang="en-GB" dirty="0" err="1"/>
              <a:t>procesor</a:t>
            </a:r>
            <a:r>
              <a:rPr lang="en-GB" dirty="0"/>
              <a:t> </a:t>
            </a:r>
            <a:endParaRPr lang="sr-Latn-ME" dirty="0"/>
          </a:p>
          <a:p>
            <a:pPr lvl="1"/>
            <a:r>
              <a:rPr lang="en-GB" dirty="0" err="1"/>
              <a:t>Registar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sadrži</a:t>
            </a:r>
            <a:r>
              <a:rPr lang="en-GB" dirty="0"/>
              <a:t> status </a:t>
            </a:r>
            <a:r>
              <a:rPr lang="en-GB" dirty="0" err="1"/>
              <a:t>programa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se </a:t>
            </a:r>
            <a:r>
              <a:rPr lang="en-GB" dirty="0" err="1"/>
              <a:t>trenutno</a:t>
            </a:r>
            <a:r>
              <a:rPr lang="en-GB" dirty="0"/>
              <a:t> </a:t>
            </a:r>
            <a:r>
              <a:rPr lang="en-GB" dirty="0" err="1"/>
              <a:t>izvršava</a:t>
            </a:r>
            <a:r>
              <a:rPr lang="en-GB" dirty="0"/>
              <a:t> (PSW, </a:t>
            </a:r>
            <a:r>
              <a:rPr lang="en-GB" dirty="0" err="1"/>
              <a:t>eng.</a:t>
            </a:r>
            <a:r>
              <a:rPr lang="en-GB" dirty="0"/>
              <a:t> Program Status Word) </a:t>
            </a:r>
            <a:endParaRPr lang="sr-Latn-ME" dirty="0"/>
          </a:p>
          <a:p>
            <a:pPr lvl="1"/>
            <a:r>
              <a:rPr lang="en-GB" dirty="0" err="1"/>
              <a:t>Kontrolni</a:t>
            </a:r>
            <a:r>
              <a:rPr lang="en-GB" dirty="0"/>
              <a:t> </a:t>
            </a:r>
            <a:r>
              <a:rPr lang="en-GB" dirty="0" err="1"/>
              <a:t>registri</a:t>
            </a:r>
            <a:r>
              <a:rPr lang="en-GB" dirty="0"/>
              <a:t> – </a:t>
            </a:r>
            <a:r>
              <a:rPr lang="en-GB" dirty="0" err="1"/>
              <a:t>sadrže</a:t>
            </a:r>
            <a:r>
              <a:rPr lang="en-GB" dirty="0"/>
              <a:t> </a:t>
            </a:r>
            <a:r>
              <a:rPr lang="en-GB" dirty="0" err="1"/>
              <a:t>specifične</a:t>
            </a:r>
            <a:r>
              <a:rPr lang="en-GB" dirty="0"/>
              <a:t> </a:t>
            </a:r>
            <a:r>
              <a:rPr lang="en-GB" dirty="0" err="1"/>
              <a:t>informacije</a:t>
            </a:r>
            <a:r>
              <a:rPr lang="en-GB" dirty="0"/>
              <a:t> za </a:t>
            </a:r>
            <a:r>
              <a:rPr lang="en-GB" dirty="0" err="1"/>
              <a:t>svaku</a:t>
            </a:r>
            <a:r>
              <a:rPr lang="en-GB" dirty="0"/>
              <a:t> </a:t>
            </a:r>
            <a:r>
              <a:rPr lang="en-GB" dirty="0" err="1"/>
              <a:t>mašinu</a:t>
            </a:r>
            <a:r>
              <a:rPr lang="en-GB" dirty="0"/>
              <a:t>: </a:t>
            </a:r>
            <a:r>
              <a:rPr lang="en-GB" dirty="0" err="1"/>
              <a:t>tekuče</a:t>
            </a:r>
            <a:r>
              <a:rPr lang="en-GB" dirty="0"/>
              <a:t> </a:t>
            </a:r>
            <a:r>
              <a:rPr lang="en-GB" dirty="0" err="1"/>
              <a:t>stanje</a:t>
            </a:r>
            <a:r>
              <a:rPr lang="en-GB" dirty="0"/>
              <a:t> </a:t>
            </a:r>
            <a:r>
              <a:rPr lang="en-GB" dirty="0" err="1"/>
              <a:t>mašine</a:t>
            </a:r>
            <a:r>
              <a:rPr lang="en-GB" dirty="0"/>
              <a:t>, </a:t>
            </a:r>
            <a:r>
              <a:rPr lang="en-GB" dirty="0" err="1"/>
              <a:t>vektor</a:t>
            </a:r>
            <a:r>
              <a:rPr lang="en-GB" dirty="0"/>
              <a:t> </a:t>
            </a:r>
            <a:r>
              <a:rPr lang="en-GB" dirty="0" err="1"/>
              <a:t>prekida</a:t>
            </a:r>
            <a:r>
              <a:rPr lang="en-GB" dirty="0"/>
              <a:t>, rad u </a:t>
            </a:r>
            <a:r>
              <a:rPr lang="en-GB" dirty="0" err="1"/>
              <a:t>posebnom</a:t>
            </a:r>
            <a:r>
              <a:rPr lang="en-GB" dirty="0"/>
              <a:t> </a:t>
            </a:r>
            <a:r>
              <a:rPr lang="en-GB" dirty="0" err="1"/>
              <a:t>režimu</a:t>
            </a:r>
            <a:r>
              <a:rPr lang="en-GB" dirty="0"/>
              <a:t> </a:t>
            </a:r>
            <a:r>
              <a:rPr lang="en-GB" dirty="0" err="1"/>
              <a:t>izvršavanja</a:t>
            </a:r>
            <a:r>
              <a:rPr lang="en-GB" dirty="0"/>
              <a:t> </a:t>
            </a:r>
            <a:r>
              <a:rPr lang="en-GB" dirty="0" err="1"/>
              <a:t>instrukcija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26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36FF-289E-417D-BC80-C1ECE556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/>
              <a:t>SPECIJALIZOVANI REGISTRI – STATUSNI REGISTAR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6F78-0622-4DDB-A94A-8E6B9AB0D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27638"/>
          </a:xfrm>
        </p:spPr>
        <p:txBody>
          <a:bodyPr>
            <a:normAutofit/>
          </a:bodyPr>
          <a:lstStyle/>
          <a:p>
            <a:r>
              <a:rPr lang="en-GB" dirty="0" err="1"/>
              <a:t>Statusni</a:t>
            </a:r>
            <a:r>
              <a:rPr lang="en-GB" dirty="0"/>
              <a:t> </a:t>
            </a:r>
            <a:r>
              <a:rPr lang="en-GB" dirty="0" err="1"/>
              <a:t>registar</a:t>
            </a:r>
            <a:r>
              <a:rPr lang="en-GB" dirty="0"/>
              <a:t> </a:t>
            </a:r>
            <a:r>
              <a:rPr lang="en-GB" dirty="0" err="1"/>
              <a:t>sadrži</a:t>
            </a:r>
            <a:r>
              <a:rPr lang="en-GB" dirty="0"/>
              <a:t> </a:t>
            </a:r>
            <a:r>
              <a:rPr lang="en-GB" dirty="0" err="1"/>
              <a:t>zastavice</a:t>
            </a:r>
            <a:r>
              <a:rPr lang="en-GB" dirty="0"/>
              <a:t> (flags)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podignute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spuštene</a:t>
            </a:r>
            <a:r>
              <a:rPr lang="en-GB" dirty="0"/>
              <a:t>. </a:t>
            </a:r>
            <a:r>
              <a:rPr lang="en-GB" dirty="0" err="1"/>
              <a:t>Ulogu</a:t>
            </a:r>
            <a:r>
              <a:rPr lang="en-GB" dirty="0"/>
              <a:t> </a:t>
            </a:r>
            <a:r>
              <a:rPr lang="en-GB" dirty="0" err="1"/>
              <a:t>jedne</a:t>
            </a:r>
            <a:r>
              <a:rPr lang="en-GB" dirty="0"/>
              <a:t> </a:t>
            </a:r>
            <a:r>
              <a:rPr lang="en-GB" dirty="0" err="1"/>
              <a:t>zastavice</a:t>
            </a:r>
            <a:r>
              <a:rPr lang="en-GB" dirty="0"/>
              <a:t> </a:t>
            </a:r>
            <a:r>
              <a:rPr lang="en-GB" dirty="0" err="1"/>
              <a:t>igra</a:t>
            </a:r>
            <a:r>
              <a:rPr lang="en-GB" dirty="0"/>
              <a:t> </a:t>
            </a:r>
            <a:r>
              <a:rPr lang="en-GB" dirty="0" err="1"/>
              <a:t>jedna</a:t>
            </a:r>
            <a:r>
              <a:rPr lang="en-GB" dirty="0"/>
              <a:t> </a:t>
            </a:r>
            <a:r>
              <a:rPr lang="en-GB" dirty="0" err="1"/>
              <a:t>ćelija</a:t>
            </a:r>
            <a:r>
              <a:rPr lang="en-GB" dirty="0"/>
              <a:t>, </a:t>
            </a:r>
            <a:r>
              <a:rPr lang="en-GB" dirty="0" err="1"/>
              <a:t>odnosno</a:t>
            </a:r>
            <a:r>
              <a:rPr lang="en-GB" dirty="0"/>
              <a:t> </a:t>
            </a:r>
            <a:r>
              <a:rPr lang="en-GB" dirty="0" err="1"/>
              <a:t>jedan</a:t>
            </a:r>
            <a:r>
              <a:rPr lang="en-GB" dirty="0"/>
              <a:t> bit. </a:t>
            </a:r>
            <a:r>
              <a:rPr lang="en-GB" dirty="0" err="1"/>
              <a:t>Ako</a:t>
            </a:r>
            <a:r>
              <a:rPr lang="en-GB" dirty="0"/>
              <a:t> je </a:t>
            </a:r>
            <a:r>
              <a:rPr lang="en-GB" dirty="0" err="1"/>
              <a:t>sadržaj</a:t>
            </a:r>
            <a:r>
              <a:rPr lang="en-GB" dirty="0"/>
              <a:t> </a:t>
            </a:r>
            <a:r>
              <a:rPr lang="en-GB" dirty="0" err="1"/>
              <a:t>ćelije</a:t>
            </a:r>
            <a:r>
              <a:rPr lang="en-GB" dirty="0"/>
              <a:t> 1, </a:t>
            </a:r>
            <a:r>
              <a:rPr lang="en-GB" dirty="0" err="1"/>
              <a:t>zastavica</a:t>
            </a:r>
            <a:r>
              <a:rPr lang="en-GB" dirty="0"/>
              <a:t> je </a:t>
            </a:r>
            <a:r>
              <a:rPr lang="en-GB" dirty="0" err="1"/>
              <a:t>podignuta</a:t>
            </a:r>
            <a:r>
              <a:rPr lang="en-GB" dirty="0"/>
              <a:t>, u </a:t>
            </a:r>
            <a:r>
              <a:rPr lang="en-GB" dirty="0" err="1"/>
              <a:t>suprotnom</a:t>
            </a:r>
            <a:r>
              <a:rPr lang="en-GB" dirty="0"/>
              <a:t> je </a:t>
            </a:r>
            <a:r>
              <a:rPr lang="en-GB" dirty="0" err="1"/>
              <a:t>spuštena</a:t>
            </a:r>
            <a:r>
              <a:rPr lang="en-GB" dirty="0"/>
              <a:t>. </a:t>
            </a:r>
            <a:r>
              <a:rPr lang="en-GB" dirty="0" err="1"/>
              <a:t>Flegovi</a:t>
            </a:r>
            <a:r>
              <a:rPr lang="en-GB" dirty="0"/>
              <a:t> se </a:t>
            </a:r>
            <a:r>
              <a:rPr lang="en-GB" dirty="0" err="1"/>
              <a:t>koriste</a:t>
            </a:r>
            <a:r>
              <a:rPr lang="en-GB" dirty="0"/>
              <a:t> u </a:t>
            </a:r>
            <a:r>
              <a:rPr lang="en-GB" dirty="0" err="1"/>
              <a:t>instrukcijama</a:t>
            </a:r>
            <a:r>
              <a:rPr lang="en-GB" dirty="0"/>
              <a:t> </a:t>
            </a:r>
            <a:r>
              <a:rPr lang="en-GB" dirty="0" err="1"/>
              <a:t>grananja</a:t>
            </a:r>
            <a:r>
              <a:rPr lang="en-GB" dirty="0"/>
              <a:t>. </a:t>
            </a:r>
            <a:r>
              <a:rPr lang="en-GB" dirty="0" err="1"/>
              <a:t>Naime</a:t>
            </a:r>
            <a:r>
              <a:rPr lang="en-GB" dirty="0"/>
              <a:t>,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tok</a:t>
            </a:r>
            <a:r>
              <a:rPr lang="en-GB" dirty="0"/>
              <a:t> </a:t>
            </a:r>
            <a:r>
              <a:rPr lang="en-GB" dirty="0" err="1"/>
              <a:t>programa</a:t>
            </a:r>
            <a:r>
              <a:rPr lang="en-GB" dirty="0"/>
              <a:t> </a:t>
            </a:r>
            <a:r>
              <a:rPr lang="en-GB" dirty="0" err="1"/>
              <a:t>zavisi</a:t>
            </a:r>
            <a:r>
              <a:rPr lang="en-GB" dirty="0"/>
              <a:t> od toga da li je </a:t>
            </a:r>
            <a:r>
              <a:rPr lang="en-GB" dirty="0" err="1"/>
              <a:t>dobijeni</a:t>
            </a:r>
            <a:r>
              <a:rPr lang="en-GB" dirty="0"/>
              <a:t> </a:t>
            </a:r>
            <a:r>
              <a:rPr lang="en-GB" dirty="0" err="1"/>
              <a:t>rezultat</a:t>
            </a:r>
            <a:r>
              <a:rPr lang="en-GB" dirty="0"/>
              <a:t> </a:t>
            </a:r>
            <a:r>
              <a:rPr lang="en-GB" dirty="0" err="1"/>
              <a:t>nula</a:t>
            </a:r>
            <a:r>
              <a:rPr lang="en-GB" dirty="0"/>
              <a:t>, </a:t>
            </a:r>
            <a:r>
              <a:rPr lang="en-GB" dirty="0" err="1"/>
              <a:t>pozitivan</a:t>
            </a:r>
            <a:r>
              <a:rPr lang="en-GB" dirty="0"/>
              <a:t>,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paran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binarnih</a:t>
            </a:r>
            <a:r>
              <a:rPr lang="en-GB" dirty="0"/>
              <a:t> </a:t>
            </a:r>
            <a:r>
              <a:rPr lang="en-GB" dirty="0" err="1"/>
              <a:t>jedinica</a:t>
            </a:r>
            <a:r>
              <a:rPr lang="en-GB" dirty="0"/>
              <a:t> </a:t>
            </a:r>
            <a:r>
              <a:rPr lang="en-GB" dirty="0" err="1"/>
              <a:t>itd</a:t>
            </a:r>
            <a:r>
              <a:rPr lang="sr-Latn-M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303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36FF-289E-417D-BC80-C1ECE556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/>
              <a:t>SPECIJALIZOVANI REGISTRI – STATUSNI REGISTAR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6F78-0622-4DDB-A94A-8E6B9AB0D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2763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CF (Carry Flag) - </a:t>
            </a:r>
            <a:r>
              <a:rPr lang="en-GB" dirty="0" err="1"/>
              <a:t>postavlja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1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postoji</a:t>
            </a:r>
            <a:r>
              <a:rPr lang="en-GB" dirty="0"/>
              <a:t> </a:t>
            </a:r>
            <a:r>
              <a:rPr lang="en-GB" dirty="0" err="1"/>
              <a:t>prenos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sabiranja</a:t>
            </a:r>
            <a:r>
              <a:rPr lang="en-GB" dirty="0"/>
              <a:t>, </a:t>
            </a:r>
            <a:r>
              <a:rPr lang="en-GB" dirty="0" err="1"/>
              <a:t>odnosno</a:t>
            </a:r>
            <a:r>
              <a:rPr lang="en-GB" dirty="0"/>
              <a:t> </a:t>
            </a:r>
            <a:r>
              <a:rPr lang="en-GB" dirty="0" err="1"/>
              <a:t>pozajmica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oduzimanja</a:t>
            </a:r>
            <a:r>
              <a:rPr lang="en-GB" dirty="0"/>
              <a:t>. </a:t>
            </a:r>
            <a:r>
              <a:rPr lang="en-GB" dirty="0" err="1"/>
              <a:t>Koristi</a:t>
            </a:r>
            <a:r>
              <a:rPr lang="en-GB" dirty="0"/>
              <a:t> se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operacije</a:t>
            </a:r>
            <a:r>
              <a:rPr lang="en-GB" dirty="0"/>
              <a:t> </a:t>
            </a:r>
            <a:r>
              <a:rPr lang="en-GB" dirty="0" err="1"/>
              <a:t>množenja</a:t>
            </a:r>
            <a:r>
              <a:rPr lang="en-GB" dirty="0"/>
              <a:t>, a </a:t>
            </a:r>
            <a:r>
              <a:rPr lang="en-GB" dirty="0" err="1"/>
              <a:t>čuva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šiftovani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rotirani</a:t>
            </a:r>
            <a:r>
              <a:rPr lang="en-GB" dirty="0"/>
              <a:t> bit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izlazi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nekog</a:t>
            </a:r>
            <a:r>
              <a:rPr lang="en-GB" dirty="0"/>
              <a:t> </a:t>
            </a:r>
            <a:r>
              <a:rPr lang="en-GB" dirty="0" err="1"/>
              <a:t>registra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rezultat</a:t>
            </a:r>
            <a:r>
              <a:rPr lang="en-GB" dirty="0"/>
              <a:t> </a:t>
            </a:r>
            <a:r>
              <a:rPr lang="en-GB" dirty="0" err="1"/>
              <a:t>operacije</a:t>
            </a:r>
            <a:r>
              <a:rPr lang="en-GB" dirty="0"/>
              <a:t> </a:t>
            </a:r>
            <a:r>
              <a:rPr lang="en-GB" dirty="0" err="1"/>
              <a:t>uporeĎivanja</a:t>
            </a:r>
            <a:r>
              <a:rPr lang="en-GB" dirty="0"/>
              <a:t>. </a:t>
            </a:r>
            <a:endParaRPr lang="sr-Latn-ME" dirty="0"/>
          </a:p>
          <a:p>
            <a:r>
              <a:rPr lang="en-GB" dirty="0"/>
              <a:t>PF (Parity Flag) – </a:t>
            </a:r>
            <a:r>
              <a:rPr lang="en-GB" dirty="0" err="1"/>
              <a:t>fleg</a:t>
            </a:r>
            <a:r>
              <a:rPr lang="en-GB" dirty="0"/>
              <a:t> </a:t>
            </a:r>
            <a:r>
              <a:rPr lang="en-GB" dirty="0" err="1"/>
              <a:t>parnosti</a:t>
            </a:r>
            <a:r>
              <a:rPr lang="en-GB" dirty="0"/>
              <a:t> je 1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rezultat</a:t>
            </a:r>
            <a:r>
              <a:rPr lang="en-GB" dirty="0"/>
              <a:t> </a:t>
            </a:r>
            <a:r>
              <a:rPr lang="en-GB" dirty="0" err="1"/>
              <a:t>operacije</a:t>
            </a:r>
            <a:r>
              <a:rPr lang="en-GB" dirty="0"/>
              <a:t> </a:t>
            </a:r>
            <a:r>
              <a:rPr lang="en-GB" dirty="0" err="1"/>
              <a:t>sadrži</a:t>
            </a:r>
            <a:r>
              <a:rPr lang="en-GB" dirty="0"/>
              <a:t> </a:t>
            </a:r>
            <a:r>
              <a:rPr lang="en-GB" dirty="0" err="1"/>
              <a:t>paran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jedinica</a:t>
            </a:r>
            <a:r>
              <a:rPr lang="en-GB" dirty="0"/>
              <a:t>. </a:t>
            </a:r>
            <a:endParaRPr lang="sr-Latn-ME" dirty="0"/>
          </a:p>
          <a:p>
            <a:r>
              <a:rPr lang="en-GB" dirty="0"/>
              <a:t>AF (Auxiliary Flag) – </a:t>
            </a:r>
            <a:r>
              <a:rPr lang="en-GB" dirty="0" err="1"/>
              <a:t>pomoćni</a:t>
            </a:r>
            <a:r>
              <a:rPr lang="en-GB" dirty="0"/>
              <a:t> </a:t>
            </a:r>
            <a:r>
              <a:rPr lang="en-GB" dirty="0" err="1"/>
              <a:t>fleg</a:t>
            </a:r>
            <a:r>
              <a:rPr lang="en-GB" dirty="0"/>
              <a:t> </a:t>
            </a:r>
            <a:r>
              <a:rPr lang="en-GB" dirty="0" err="1"/>
              <a:t>prenosa</a:t>
            </a:r>
            <a:r>
              <a:rPr lang="en-GB" dirty="0"/>
              <a:t> </a:t>
            </a:r>
            <a:r>
              <a:rPr lang="en-GB" dirty="0" err="1"/>
              <a:t>koristi</a:t>
            </a:r>
            <a:r>
              <a:rPr lang="en-GB" dirty="0"/>
              <a:t> se u </a:t>
            </a:r>
            <a:r>
              <a:rPr lang="en-GB" dirty="0" err="1"/>
              <a:t>radu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pakovanim</a:t>
            </a:r>
            <a:r>
              <a:rPr lang="en-GB" dirty="0"/>
              <a:t> </a:t>
            </a:r>
            <a:r>
              <a:rPr lang="en-GB" dirty="0" err="1"/>
              <a:t>decimalnim</a:t>
            </a:r>
            <a:r>
              <a:rPr lang="en-GB" dirty="0"/>
              <a:t> </a:t>
            </a:r>
            <a:r>
              <a:rPr lang="en-GB" dirty="0" err="1"/>
              <a:t>brojevima</a:t>
            </a:r>
            <a:r>
              <a:rPr lang="en-GB" dirty="0"/>
              <a:t>. </a:t>
            </a:r>
            <a:endParaRPr lang="sr-Latn-ME" dirty="0"/>
          </a:p>
          <a:p>
            <a:r>
              <a:rPr lang="en-GB" dirty="0"/>
              <a:t>ZF (Zero Flag) – </a:t>
            </a:r>
            <a:r>
              <a:rPr lang="en-GB" dirty="0" err="1"/>
              <a:t>nula</a:t>
            </a:r>
            <a:r>
              <a:rPr lang="en-GB" dirty="0"/>
              <a:t> </a:t>
            </a:r>
            <a:r>
              <a:rPr lang="en-GB" dirty="0" err="1"/>
              <a:t>fleg</a:t>
            </a:r>
            <a:r>
              <a:rPr lang="en-GB" dirty="0"/>
              <a:t> </a:t>
            </a:r>
            <a:r>
              <a:rPr lang="en-GB" dirty="0" err="1"/>
              <a:t>dobija</a:t>
            </a:r>
            <a:r>
              <a:rPr lang="en-GB" dirty="0"/>
              <a:t> </a:t>
            </a:r>
            <a:r>
              <a:rPr lang="en-GB" dirty="0" err="1"/>
              <a:t>vrednost</a:t>
            </a:r>
            <a:r>
              <a:rPr lang="en-GB" dirty="0"/>
              <a:t> 1 </a:t>
            </a:r>
            <a:r>
              <a:rPr lang="en-GB" dirty="0" err="1"/>
              <a:t>ako</a:t>
            </a:r>
            <a:r>
              <a:rPr lang="en-GB" dirty="0"/>
              <a:t> je </a:t>
            </a:r>
            <a:r>
              <a:rPr lang="en-GB" dirty="0" err="1"/>
              <a:t>rezultat</a:t>
            </a:r>
            <a:r>
              <a:rPr lang="en-GB" dirty="0"/>
              <a:t> </a:t>
            </a:r>
            <a:r>
              <a:rPr lang="en-GB" dirty="0" err="1"/>
              <a:t>operacije</a:t>
            </a:r>
            <a:r>
              <a:rPr lang="en-GB" dirty="0"/>
              <a:t> </a:t>
            </a:r>
            <a:r>
              <a:rPr lang="en-GB" dirty="0" err="1"/>
              <a:t>nula</a:t>
            </a:r>
            <a:r>
              <a:rPr lang="en-GB" dirty="0"/>
              <a:t>. </a:t>
            </a:r>
            <a:endParaRPr lang="sr-Latn-ME" dirty="0"/>
          </a:p>
          <a:p>
            <a:r>
              <a:rPr lang="en-GB" dirty="0"/>
              <a:t>SF (Sign Flag) – </a:t>
            </a:r>
            <a:r>
              <a:rPr lang="en-GB" dirty="0" err="1"/>
              <a:t>fleg</a:t>
            </a:r>
            <a:r>
              <a:rPr lang="en-GB" dirty="0"/>
              <a:t> </a:t>
            </a:r>
            <a:r>
              <a:rPr lang="en-GB" dirty="0" err="1"/>
              <a:t>znaka</a:t>
            </a:r>
            <a:r>
              <a:rPr lang="en-GB" dirty="0"/>
              <a:t> je </a:t>
            </a:r>
            <a:r>
              <a:rPr lang="en-GB" dirty="0" err="1"/>
              <a:t>značajan</a:t>
            </a:r>
            <a:r>
              <a:rPr lang="en-GB" dirty="0"/>
              <a:t> </a:t>
            </a:r>
            <a:r>
              <a:rPr lang="en-GB" dirty="0" err="1"/>
              <a:t>kada</a:t>
            </a:r>
            <a:r>
              <a:rPr lang="en-GB" dirty="0"/>
              <a:t> se </a:t>
            </a:r>
            <a:r>
              <a:rPr lang="en-GB" dirty="0" err="1"/>
              <a:t>radi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označenim</a:t>
            </a:r>
            <a:r>
              <a:rPr lang="en-GB" dirty="0"/>
              <a:t> </a:t>
            </a:r>
            <a:r>
              <a:rPr lang="en-GB" dirty="0" err="1"/>
              <a:t>brojevima</a:t>
            </a:r>
            <a:r>
              <a:rPr lang="en-GB" dirty="0"/>
              <a:t>. </a:t>
            </a:r>
            <a:r>
              <a:rPr lang="en-GB" dirty="0" err="1"/>
              <a:t>Ako</a:t>
            </a:r>
            <a:r>
              <a:rPr lang="en-GB" dirty="0"/>
              <a:t> je </a:t>
            </a:r>
            <a:r>
              <a:rPr lang="en-GB" dirty="0" err="1"/>
              <a:t>rezultat</a:t>
            </a:r>
            <a:r>
              <a:rPr lang="en-GB" dirty="0"/>
              <a:t> </a:t>
            </a:r>
            <a:r>
              <a:rPr lang="en-GB" dirty="0" err="1"/>
              <a:t>negativan</a:t>
            </a:r>
            <a:r>
              <a:rPr lang="en-GB" dirty="0"/>
              <a:t> SF se </a:t>
            </a:r>
            <a:r>
              <a:rPr lang="en-GB" dirty="0" err="1"/>
              <a:t>postavlja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1. </a:t>
            </a:r>
            <a:r>
              <a:rPr lang="en-GB" dirty="0" err="1"/>
              <a:t>Ako</a:t>
            </a:r>
            <a:r>
              <a:rPr lang="en-GB" dirty="0"/>
              <a:t> se </a:t>
            </a:r>
            <a:r>
              <a:rPr lang="en-GB" dirty="0" err="1"/>
              <a:t>ima</a:t>
            </a:r>
            <a:r>
              <a:rPr lang="en-GB" dirty="0"/>
              <a:t> u </a:t>
            </a:r>
            <a:r>
              <a:rPr lang="en-GB" dirty="0" err="1"/>
              <a:t>vidu</a:t>
            </a:r>
            <a:r>
              <a:rPr lang="en-GB" dirty="0"/>
              <a:t> 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negativni</a:t>
            </a:r>
            <a:r>
              <a:rPr lang="en-GB" dirty="0"/>
              <a:t> </a:t>
            </a:r>
            <a:r>
              <a:rPr lang="en-GB" dirty="0" err="1"/>
              <a:t>brojevi</a:t>
            </a:r>
            <a:r>
              <a:rPr lang="en-GB" dirty="0"/>
              <a:t> </a:t>
            </a:r>
            <a:r>
              <a:rPr lang="en-GB" dirty="0" err="1"/>
              <a:t>zapisani</a:t>
            </a:r>
            <a:r>
              <a:rPr lang="en-GB" dirty="0"/>
              <a:t> u </a:t>
            </a:r>
            <a:r>
              <a:rPr lang="en-GB" dirty="0" err="1"/>
              <a:t>obliku</a:t>
            </a:r>
            <a:r>
              <a:rPr lang="en-GB" dirty="0"/>
              <a:t> </a:t>
            </a:r>
            <a:r>
              <a:rPr lang="en-GB" dirty="0" err="1"/>
              <a:t>potpunog</a:t>
            </a:r>
            <a:r>
              <a:rPr lang="en-GB" dirty="0"/>
              <a:t> </a:t>
            </a:r>
            <a:r>
              <a:rPr lang="en-GB" dirty="0" err="1"/>
              <a:t>komplementa</a:t>
            </a:r>
            <a:r>
              <a:rPr lang="en-GB" dirty="0"/>
              <a:t>, </a:t>
            </a:r>
            <a:r>
              <a:rPr lang="en-GB" dirty="0" err="1"/>
              <a:t>onda</a:t>
            </a:r>
            <a:r>
              <a:rPr lang="en-GB" dirty="0"/>
              <a:t> SF </a:t>
            </a:r>
            <a:r>
              <a:rPr lang="en-GB" dirty="0" err="1"/>
              <a:t>uvek</a:t>
            </a:r>
            <a:r>
              <a:rPr lang="en-GB" dirty="0"/>
              <a:t> </a:t>
            </a:r>
            <a:r>
              <a:rPr lang="en-GB" dirty="0" err="1"/>
              <a:t>sadrži</a:t>
            </a:r>
            <a:r>
              <a:rPr lang="en-GB" dirty="0"/>
              <a:t> bit </a:t>
            </a:r>
            <a:r>
              <a:rPr lang="en-GB" dirty="0" err="1"/>
              <a:t>najveće</a:t>
            </a:r>
            <a:r>
              <a:rPr lang="en-GB" dirty="0"/>
              <a:t> </a:t>
            </a:r>
            <a:r>
              <a:rPr lang="en-GB" dirty="0" err="1"/>
              <a:t>težine</a:t>
            </a:r>
            <a:r>
              <a:rPr lang="en-GB" dirty="0"/>
              <a:t> </a:t>
            </a:r>
            <a:r>
              <a:rPr lang="en-GB" dirty="0" err="1"/>
              <a:t>rezultata</a:t>
            </a:r>
            <a:r>
              <a:rPr lang="en-GB" dirty="0"/>
              <a:t>. </a:t>
            </a:r>
            <a:endParaRPr lang="sr-Latn-ME" dirty="0"/>
          </a:p>
          <a:p>
            <a:r>
              <a:rPr lang="en-GB" dirty="0"/>
              <a:t>TF (Trap Flag) – </a:t>
            </a:r>
            <a:r>
              <a:rPr lang="en-GB" dirty="0" err="1"/>
              <a:t>zamka</a:t>
            </a:r>
            <a:r>
              <a:rPr lang="en-GB" dirty="0"/>
              <a:t> </a:t>
            </a:r>
            <a:r>
              <a:rPr lang="en-GB" dirty="0" err="1"/>
              <a:t>fleg</a:t>
            </a:r>
            <a:r>
              <a:rPr lang="en-GB" dirty="0"/>
              <a:t> se </a:t>
            </a:r>
            <a:r>
              <a:rPr lang="en-GB" dirty="0" err="1"/>
              <a:t>koristi</a:t>
            </a:r>
            <a:r>
              <a:rPr lang="en-GB" dirty="0"/>
              <a:t> </a:t>
            </a:r>
            <a:r>
              <a:rPr lang="en-GB" dirty="0" err="1"/>
              <a:t>prilikom</a:t>
            </a:r>
            <a:r>
              <a:rPr lang="en-GB" dirty="0"/>
              <a:t> </a:t>
            </a:r>
            <a:r>
              <a:rPr lang="en-GB" dirty="0" err="1"/>
              <a:t>izvršavanja</a:t>
            </a:r>
            <a:r>
              <a:rPr lang="en-GB" dirty="0"/>
              <a:t> </a:t>
            </a:r>
            <a:r>
              <a:rPr lang="en-GB" dirty="0" err="1"/>
              <a:t>instrukcija</a:t>
            </a:r>
            <a:r>
              <a:rPr lang="en-GB" dirty="0"/>
              <a:t> </a:t>
            </a:r>
            <a:r>
              <a:rPr lang="en-GB" dirty="0" err="1"/>
              <a:t>korak</a:t>
            </a:r>
            <a:r>
              <a:rPr lang="en-GB" dirty="0"/>
              <a:t> po </a:t>
            </a:r>
            <a:r>
              <a:rPr lang="en-GB" dirty="0" err="1"/>
              <a:t>korak</a:t>
            </a:r>
            <a:r>
              <a:rPr lang="en-GB" dirty="0"/>
              <a:t>. </a:t>
            </a:r>
            <a:endParaRPr lang="sr-Latn-ME" dirty="0"/>
          </a:p>
          <a:p>
            <a:r>
              <a:rPr lang="en-GB" dirty="0"/>
              <a:t>IF (Interrupt Enable Flag) – </a:t>
            </a:r>
            <a:r>
              <a:rPr lang="en-GB" dirty="0" err="1"/>
              <a:t>fleg</a:t>
            </a:r>
            <a:r>
              <a:rPr lang="en-GB" dirty="0"/>
              <a:t> </a:t>
            </a:r>
            <a:r>
              <a:rPr lang="en-GB" dirty="0" err="1"/>
              <a:t>osposobljavanja</a:t>
            </a:r>
            <a:r>
              <a:rPr lang="en-GB" dirty="0"/>
              <a:t> </a:t>
            </a:r>
            <a:r>
              <a:rPr lang="en-GB" dirty="0" err="1"/>
              <a:t>prekida</a:t>
            </a:r>
            <a:r>
              <a:rPr lang="en-GB" dirty="0"/>
              <a:t>. </a:t>
            </a:r>
            <a:endParaRPr lang="sr-Latn-ME" dirty="0"/>
          </a:p>
          <a:p>
            <a:r>
              <a:rPr lang="en-GB" dirty="0"/>
              <a:t>DF (Direction Flag) – </a:t>
            </a:r>
            <a:r>
              <a:rPr lang="en-GB" dirty="0" err="1"/>
              <a:t>fleg</a:t>
            </a:r>
            <a:r>
              <a:rPr lang="en-GB" dirty="0"/>
              <a:t> </a:t>
            </a:r>
            <a:r>
              <a:rPr lang="en-GB" dirty="0" err="1"/>
              <a:t>pravca</a:t>
            </a:r>
            <a:r>
              <a:rPr lang="en-GB" dirty="0"/>
              <a:t> se </a:t>
            </a:r>
            <a:r>
              <a:rPr lang="en-GB" dirty="0" err="1"/>
              <a:t>prvenstveno</a:t>
            </a:r>
            <a:r>
              <a:rPr lang="en-GB" dirty="0"/>
              <a:t> </a:t>
            </a:r>
            <a:r>
              <a:rPr lang="en-GB" dirty="0" err="1"/>
              <a:t>koristi</a:t>
            </a:r>
            <a:r>
              <a:rPr lang="en-GB" dirty="0"/>
              <a:t> </a:t>
            </a:r>
            <a:r>
              <a:rPr lang="en-GB" dirty="0" err="1"/>
              <a:t>prilikom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nizovima</a:t>
            </a:r>
            <a:r>
              <a:rPr lang="en-GB" dirty="0"/>
              <a:t>. </a:t>
            </a:r>
            <a:r>
              <a:rPr lang="en-GB" dirty="0" err="1"/>
              <a:t>Ako</a:t>
            </a:r>
            <a:r>
              <a:rPr lang="en-GB" dirty="0"/>
              <a:t> je DF=1 </a:t>
            </a:r>
            <a:r>
              <a:rPr lang="en-GB" dirty="0" err="1"/>
              <a:t>smanjuje</a:t>
            </a:r>
            <a:r>
              <a:rPr lang="en-GB" dirty="0"/>
              <a:t> se </a:t>
            </a:r>
            <a:r>
              <a:rPr lang="en-GB" dirty="0" err="1"/>
              <a:t>sadržaj</a:t>
            </a:r>
            <a:r>
              <a:rPr lang="en-GB" dirty="0"/>
              <a:t> </a:t>
            </a:r>
            <a:r>
              <a:rPr lang="en-GB" dirty="0" err="1"/>
              <a:t>indeks</a:t>
            </a:r>
            <a:r>
              <a:rPr lang="en-GB" dirty="0"/>
              <a:t> </a:t>
            </a:r>
            <a:r>
              <a:rPr lang="en-GB" dirty="0" err="1"/>
              <a:t>registra</a:t>
            </a:r>
            <a:r>
              <a:rPr lang="en-GB" dirty="0"/>
              <a:t>. </a:t>
            </a:r>
            <a:endParaRPr lang="sr-Latn-ME" dirty="0"/>
          </a:p>
          <a:p>
            <a:r>
              <a:rPr lang="en-GB" dirty="0"/>
              <a:t>OF (Overflow register) – </a:t>
            </a:r>
            <a:r>
              <a:rPr lang="en-GB" dirty="0" err="1"/>
              <a:t>fleg</a:t>
            </a:r>
            <a:r>
              <a:rPr lang="en-GB" dirty="0"/>
              <a:t> </a:t>
            </a:r>
            <a:r>
              <a:rPr lang="en-GB" dirty="0" err="1"/>
              <a:t>prekoračenja</a:t>
            </a:r>
            <a:r>
              <a:rPr lang="en-GB" dirty="0"/>
              <a:t> </a:t>
            </a:r>
            <a:r>
              <a:rPr lang="en-GB" dirty="0" err="1"/>
              <a:t>signalizira</a:t>
            </a:r>
            <a:r>
              <a:rPr lang="en-GB" dirty="0"/>
              <a:t> da je </a:t>
            </a:r>
            <a:r>
              <a:rPr lang="en-GB" dirty="0" err="1"/>
              <a:t>prilikom</a:t>
            </a:r>
            <a:r>
              <a:rPr lang="en-GB" dirty="0"/>
              <a:t> </a:t>
            </a:r>
            <a:r>
              <a:rPr lang="en-GB" dirty="0" err="1"/>
              <a:t>aritmetičke</a:t>
            </a:r>
            <a:r>
              <a:rPr lang="en-GB" dirty="0"/>
              <a:t> </a:t>
            </a:r>
            <a:r>
              <a:rPr lang="en-GB" dirty="0" err="1"/>
              <a:t>operacije</a:t>
            </a:r>
            <a:r>
              <a:rPr lang="en-GB" dirty="0"/>
              <a:t> </a:t>
            </a:r>
            <a:r>
              <a:rPr lang="en-GB" dirty="0" err="1"/>
              <a:t>došlo</a:t>
            </a:r>
            <a:r>
              <a:rPr lang="en-GB" dirty="0"/>
              <a:t> do </a:t>
            </a:r>
            <a:r>
              <a:rPr lang="en-GB" dirty="0" err="1"/>
              <a:t>prekoračenja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6238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36FF-289E-417D-BC80-C1ECE556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/>
              <a:t>SPECIJALIZOVANI REGISTRI – STATUSNI REGISTAR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38E411-F09F-4E80-ACAC-1465A15C4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133600"/>
            <a:ext cx="8686800" cy="292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2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B841-CD05-42CF-B4BF-4053A8DB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Mikroprocesor</a:t>
            </a:r>
            <a:r>
              <a:rPr lang="en-GB" dirty="0"/>
              <a:t> Intel 80386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50543-B3CC-4CF8-836D-BFD773BEA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/>
              <a:t>Tridesetdvobitni</a:t>
            </a:r>
            <a:r>
              <a:rPr lang="en-GB" dirty="0"/>
              <a:t> </a:t>
            </a:r>
            <a:r>
              <a:rPr lang="en-GB" dirty="0" err="1"/>
              <a:t>mikroprocesori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izgra</a:t>
            </a:r>
            <a:r>
              <a:rPr lang="sr-Latn-ME" dirty="0"/>
              <a:t>đ</a:t>
            </a:r>
            <a:r>
              <a:rPr lang="en-GB" dirty="0" err="1"/>
              <a:t>eni</a:t>
            </a:r>
            <a:r>
              <a:rPr lang="en-GB" dirty="0"/>
              <a:t> u </a:t>
            </a:r>
            <a:r>
              <a:rPr lang="en-GB" dirty="0" err="1"/>
              <a:t>minijaturnijoj</a:t>
            </a:r>
            <a:r>
              <a:rPr lang="en-GB" dirty="0"/>
              <a:t> </a:t>
            </a:r>
            <a:r>
              <a:rPr lang="en-GB" dirty="0" err="1"/>
              <a:t>tehnologiji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većim</a:t>
            </a:r>
            <a:r>
              <a:rPr lang="en-GB" dirty="0"/>
              <a:t> </a:t>
            </a:r>
            <a:r>
              <a:rPr lang="en-GB" dirty="0" err="1"/>
              <a:t>stepenom</a:t>
            </a:r>
            <a:r>
              <a:rPr lang="en-GB" dirty="0"/>
              <a:t> </a:t>
            </a:r>
            <a:r>
              <a:rPr lang="en-GB" dirty="0" err="1"/>
              <a:t>integracije</a:t>
            </a:r>
            <a:r>
              <a:rPr lang="en-GB" dirty="0"/>
              <a:t> </a:t>
            </a:r>
            <a:r>
              <a:rPr lang="en-GB" dirty="0" err="1"/>
              <a:t>tranzistora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čipu</a:t>
            </a:r>
            <a:r>
              <a:rPr lang="en-GB" dirty="0"/>
              <a:t>. U </a:t>
            </a:r>
            <a:r>
              <a:rPr lang="en-GB" dirty="0" err="1"/>
              <a:t>cilju</a:t>
            </a:r>
            <a:r>
              <a:rPr lang="en-GB" dirty="0"/>
              <a:t> </a:t>
            </a:r>
            <a:r>
              <a:rPr lang="en-GB" dirty="0" err="1"/>
              <a:t>povećanja</a:t>
            </a:r>
            <a:r>
              <a:rPr lang="en-GB" dirty="0"/>
              <a:t> </a:t>
            </a:r>
            <a:r>
              <a:rPr lang="en-GB" dirty="0" err="1"/>
              <a:t>brzine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</a:t>
            </a:r>
            <a:r>
              <a:rPr lang="en-GB" dirty="0" err="1"/>
              <a:t>osnovne</a:t>
            </a:r>
            <a:r>
              <a:rPr lang="en-GB" dirty="0"/>
              <a:t> </a:t>
            </a:r>
            <a:r>
              <a:rPr lang="en-GB" dirty="0" err="1"/>
              <a:t>memorije</a:t>
            </a:r>
            <a:r>
              <a:rPr lang="en-GB" dirty="0"/>
              <a:t>, </a:t>
            </a:r>
            <a:r>
              <a:rPr lang="en-GB" dirty="0" err="1"/>
              <a:t>ugra</a:t>
            </a:r>
            <a:r>
              <a:rPr lang="sr-Latn-ME" dirty="0"/>
              <a:t>đ</a:t>
            </a:r>
            <a:r>
              <a:rPr lang="en-GB" dirty="0" err="1"/>
              <a:t>uju</a:t>
            </a:r>
            <a:r>
              <a:rPr lang="en-GB" dirty="0"/>
              <a:t> se </a:t>
            </a:r>
            <a:r>
              <a:rPr lang="en-GB" dirty="0" err="1"/>
              <a:t>specijalno</a:t>
            </a:r>
            <a:r>
              <a:rPr lang="en-GB" dirty="0"/>
              <a:t> </a:t>
            </a:r>
            <a:r>
              <a:rPr lang="en-GB" dirty="0" err="1"/>
              <a:t>brze</a:t>
            </a:r>
            <a:r>
              <a:rPr lang="en-GB" dirty="0"/>
              <a:t> </a:t>
            </a:r>
            <a:r>
              <a:rPr lang="en-GB" dirty="0" err="1"/>
              <a:t>memorije</a:t>
            </a:r>
            <a:r>
              <a:rPr lang="en-GB" dirty="0"/>
              <a:t> </a:t>
            </a:r>
            <a:r>
              <a:rPr lang="en-GB" dirty="0" err="1"/>
              <a:t>malog</a:t>
            </a:r>
            <a:r>
              <a:rPr lang="en-GB" dirty="0"/>
              <a:t> </a:t>
            </a:r>
            <a:r>
              <a:rPr lang="en-GB" dirty="0" err="1"/>
              <a:t>kapaciteta</a:t>
            </a:r>
            <a:r>
              <a:rPr lang="en-GB" dirty="0"/>
              <a:t>, 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dirty="0" err="1"/>
              <a:t>keš-memorije</a:t>
            </a:r>
            <a:r>
              <a:rPr lang="en-GB" dirty="0"/>
              <a:t>. Ova </a:t>
            </a:r>
            <a:r>
              <a:rPr lang="en-GB" dirty="0" err="1"/>
              <a:t>memorija</a:t>
            </a:r>
            <a:r>
              <a:rPr lang="en-GB" dirty="0"/>
              <a:t> </a:t>
            </a:r>
            <a:r>
              <a:rPr lang="en-GB" dirty="0" err="1"/>
              <a:t>služi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posrednik</a:t>
            </a:r>
            <a:r>
              <a:rPr lang="en-GB" dirty="0"/>
              <a:t> </a:t>
            </a:r>
            <a:r>
              <a:rPr lang="en-GB" dirty="0" err="1"/>
              <a:t>izme</a:t>
            </a:r>
            <a:r>
              <a:rPr lang="sr-Latn-ME" dirty="0"/>
              <a:t>đ</a:t>
            </a:r>
            <a:r>
              <a:rPr lang="en-GB" dirty="0"/>
              <a:t>u </a:t>
            </a:r>
            <a:r>
              <a:rPr lang="en-GB" dirty="0" err="1"/>
              <a:t>mikroprocesora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osnovne</a:t>
            </a:r>
            <a:r>
              <a:rPr lang="en-GB" dirty="0"/>
              <a:t> </a:t>
            </a:r>
            <a:r>
              <a:rPr lang="en-GB" dirty="0" err="1"/>
              <a:t>memorije</a:t>
            </a:r>
            <a:r>
              <a:rPr lang="en-GB" dirty="0"/>
              <a:t>. </a:t>
            </a:r>
            <a:r>
              <a:rPr lang="en-GB" dirty="0" err="1"/>
              <a:t>Frekvencija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</a:t>
            </a:r>
            <a:r>
              <a:rPr lang="en-GB" dirty="0" err="1"/>
              <a:t>procesora</a:t>
            </a:r>
            <a:r>
              <a:rPr lang="en-GB" dirty="0"/>
              <a:t> se </a:t>
            </a:r>
            <a:r>
              <a:rPr lang="en-GB" dirty="0" err="1"/>
              <a:t>povećava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nekoliko</a:t>
            </a:r>
            <a:r>
              <a:rPr lang="en-GB" dirty="0"/>
              <a:t> MHz </a:t>
            </a:r>
            <a:r>
              <a:rPr lang="en-GB" dirty="0" err="1"/>
              <a:t>na</a:t>
            </a:r>
            <a:r>
              <a:rPr lang="en-GB" dirty="0"/>
              <a:t> 16, 20, 33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MHz.</a:t>
            </a:r>
            <a:endParaRPr lang="sr-Latn-ME" dirty="0"/>
          </a:p>
          <a:p>
            <a:r>
              <a:rPr lang="sr-Latn-ME" dirty="0"/>
              <a:t>Kod procesora </a:t>
            </a:r>
            <a:r>
              <a:rPr lang="en-GB" dirty="0"/>
              <a:t>i8086</a:t>
            </a:r>
            <a:r>
              <a:rPr lang="sr-Latn-ME" dirty="0"/>
              <a:t> svi registri su bili 16-bitni, stoga je </a:t>
            </a:r>
            <a:r>
              <a:rPr lang="pl-PL" dirty="0"/>
              <a:t>najveće ograničenje ovih procesora bila maksimalna dužina segmenta od 64KB (2</a:t>
            </a:r>
            <a:r>
              <a:rPr lang="en-GB" dirty="0"/>
              <a:t>^16</a:t>
            </a:r>
            <a:r>
              <a:rPr lang="pl-PL" dirty="0"/>
              <a:t>)</a:t>
            </a:r>
            <a:r>
              <a:rPr lang="sr-Latn-ME" dirty="0"/>
              <a:t>. </a:t>
            </a:r>
            <a:endParaRPr lang="en-GB" dirty="0"/>
          </a:p>
          <a:p>
            <a:r>
              <a:rPr lang="en-GB" dirty="0"/>
              <a:t>Intel 80386</a:t>
            </a:r>
            <a:r>
              <a:rPr lang="sr-Latn-ME" dirty="0"/>
              <a:t> je </a:t>
            </a:r>
            <a:r>
              <a:rPr lang="en-GB" dirty="0" err="1"/>
              <a:t>prvi</a:t>
            </a:r>
            <a:r>
              <a:rPr lang="en-GB" dirty="0"/>
              <a:t> 32-bitni </a:t>
            </a:r>
            <a:r>
              <a:rPr lang="en-GB" dirty="0" err="1"/>
              <a:t>procesor</a:t>
            </a:r>
            <a:r>
              <a:rPr lang="sr-Latn-ME" dirty="0"/>
              <a:t>.</a:t>
            </a:r>
            <a:r>
              <a:rPr lang="en-GB" dirty="0"/>
              <a:t> On </a:t>
            </a:r>
            <a:r>
              <a:rPr lang="en-GB" dirty="0" err="1"/>
              <a:t>proširuje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registre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32 </a:t>
            </a:r>
            <a:r>
              <a:rPr lang="en-GB" dirty="0" err="1"/>
              <a:t>bita</a:t>
            </a:r>
            <a:r>
              <a:rPr lang="en-GB" dirty="0"/>
              <a:t>,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dozvoljava</a:t>
            </a:r>
            <a:r>
              <a:rPr lang="en-GB" dirty="0"/>
              <a:t> </a:t>
            </a:r>
            <a:r>
              <a:rPr lang="en-GB" dirty="0" err="1"/>
              <a:t>linearno</a:t>
            </a:r>
            <a:r>
              <a:rPr lang="en-GB" dirty="0"/>
              <a:t> </a:t>
            </a:r>
            <a:r>
              <a:rPr lang="en-GB" dirty="0" err="1"/>
              <a:t>adresiranje</a:t>
            </a:r>
            <a:r>
              <a:rPr lang="en-GB" dirty="0"/>
              <a:t> </a:t>
            </a:r>
            <a:r>
              <a:rPr lang="en-GB" dirty="0" err="1"/>
              <a:t>čak</a:t>
            </a:r>
            <a:r>
              <a:rPr lang="en-GB" dirty="0"/>
              <a:t> do 2^32=4GB </a:t>
            </a:r>
            <a:r>
              <a:rPr lang="en-GB" dirty="0" err="1"/>
              <a:t>memorije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550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B841-CD05-42CF-B4BF-4053A8DB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Mikroprocesor</a:t>
            </a:r>
            <a:r>
              <a:rPr lang="en-GB" dirty="0"/>
              <a:t> Intel 80386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6F526F-32B2-40BB-8071-7C2C35A6B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295400"/>
            <a:ext cx="5715000" cy="54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58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8529-8A23-4A26-B119-31C249417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Mikroprocesor</a:t>
            </a:r>
            <a:r>
              <a:rPr lang="en-GB" dirty="0"/>
              <a:t> Intel 80386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8C47E-99AA-4623-8F50-C04327A92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/>
              <a:t>Registar</a:t>
            </a:r>
            <a:r>
              <a:rPr lang="en-GB" dirty="0"/>
              <a:t> AX je </a:t>
            </a:r>
            <a:r>
              <a:rPr lang="en-GB" dirty="0" err="1"/>
              <a:t>proširen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32 </a:t>
            </a:r>
            <a:r>
              <a:rPr lang="en-GB" dirty="0" err="1"/>
              <a:t>bita</a:t>
            </a:r>
            <a:r>
              <a:rPr lang="en-GB" dirty="0"/>
              <a:t>. Novi 32-bitni </a:t>
            </a:r>
            <a:r>
              <a:rPr lang="en-GB" dirty="0" err="1"/>
              <a:t>registar</a:t>
            </a:r>
            <a:r>
              <a:rPr lang="en-GB" dirty="0"/>
              <a:t> se </a:t>
            </a:r>
            <a:r>
              <a:rPr lang="en-GB" dirty="0" err="1"/>
              <a:t>naziva</a:t>
            </a:r>
            <a:r>
              <a:rPr lang="en-GB" dirty="0"/>
              <a:t> EAX, </a:t>
            </a:r>
            <a:r>
              <a:rPr lang="en-GB" dirty="0" err="1"/>
              <a:t>dok</a:t>
            </a:r>
            <a:r>
              <a:rPr lang="en-GB" dirty="0"/>
              <a:t>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kompatibilnosti</a:t>
            </a:r>
            <a:r>
              <a:rPr lang="en-GB" dirty="0"/>
              <a:t> AX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dalje</a:t>
            </a:r>
            <a:r>
              <a:rPr lang="en-GB" dirty="0"/>
              <a:t> </a:t>
            </a:r>
            <a:r>
              <a:rPr lang="en-GB" dirty="0" err="1"/>
              <a:t>referiše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16-bitni </a:t>
            </a:r>
            <a:r>
              <a:rPr lang="en-GB" dirty="0" err="1"/>
              <a:t>registar</a:t>
            </a:r>
            <a:r>
              <a:rPr lang="en-GB" dirty="0"/>
              <a:t> (</a:t>
            </a:r>
            <a:r>
              <a:rPr lang="en-GB" dirty="0" err="1"/>
              <a:t>prvih</a:t>
            </a:r>
            <a:r>
              <a:rPr lang="en-GB" dirty="0"/>
              <a:t> 16 </a:t>
            </a:r>
            <a:r>
              <a:rPr lang="en-GB" dirty="0" err="1"/>
              <a:t>bita</a:t>
            </a:r>
            <a:r>
              <a:rPr lang="en-GB" dirty="0"/>
              <a:t> EAX). I </a:t>
            </a:r>
            <a:r>
              <a:rPr lang="en-GB" dirty="0" err="1"/>
              <a:t>dalje</a:t>
            </a:r>
            <a:r>
              <a:rPr lang="en-GB" dirty="0"/>
              <a:t> </a:t>
            </a:r>
            <a:r>
              <a:rPr lang="en-GB" dirty="0" err="1"/>
              <a:t>postoje</a:t>
            </a:r>
            <a:r>
              <a:rPr lang="en-GB" dirty="0"/>
              <a:t> AL </a:t>
            </a:r>
            <a:r>
              <a:rPr lang="en-GB" dirty="0" err="1"/>
              <a:t>i</a:t>
            </a:r>
            <a:r>
              <a:rPr lang="en-GB" dirty="0"/>
              <a:t> AH,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niži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viši</a:t>
            </a:r>
            <a:r>
              <a:rPr lang="en-GB" dirty="0"/>
              <a:t> </a:t>
            </a:r>
            <a:r>
              <a:rPr lang="en-GB" dirty="0" err="1"/>
              <a:t>bajt</a:t>
            </a:r>
            <a:r>
              <a:rPr lang="en-GB" dirty="0"/>
              <a:t> AX-a. </a:t>
            </a:r>
            <a:r>
              <a:rPr lang="en-GB" dirty="0" err="1"/>
              <a:t>Registar</a:t>
            </a:r>
            <a:r>
              <a:rPr lang="en-GB" dirty="0"/>
              <a:t> AX (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njegova</a:t>
            </a:r>
            <a:r>
              <a:rPr lang="en-GB" dirty="0"/>
              <a:t> </a:t>
            </a:r>
            <a:r>
              <a:rPr lang="en-GB" dirty="0" err="1"/>
              <a:t>proširena</a:t>
            </a:r>
            <a:r>
              <a:rPr lang="en-GB" dirty="0"/>
              <a:t> </a:t>
            </a:r>
            <a:r>
              <a:rPr lang="en-GB" dirty="0" err="1"/>
              <a:t>verzija</a:t>
            </a:r>
            <a:r>
              <a:rPr lang="en-GB" dirty="0"/>
              <a:t> EAX) u </a:t>
            </a:r>
            <a:r>
              <a:rPr lang="en-GB" dirty="0" err="1"/>
              <a:t>opštoj</a:t>
            </a:r>
            <a:r>
              <a:rPr lang="en-GB" dirty="0"/>
              <a:t> </a:t>
            </a:r>
            <a:r>
              <a:rPr lang="en-GB" dirty="0" err="1"/>
              <a:t>terminologiji</a:t>
            </a:r>
            <a:r>
              <a:rPr lang="en-GB" dirty="0"/>
              <a:t> se </a:t>
            </a:r>
            <a:r>
              <a:rPr lang="en-GB" dirty="0" err="1"/>
              <a:t>naziva</a:t>
            </a:r>
            <a:r>
              <a:rPr lang="en-GB" dirty="0"/>
              <a:t> </a:t>
            </a:r>
            <a:r>
              <a:rPr lang="en-GB" dirty="0" err="1"/>
              <a:t>akumulator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oznaku</a:t>
            </a:r>
            <a:r>
              <a:rPr lang="en-GB" dirty="0"/>
              <a:t> AC. </a:t>
            </a:r>
            <a:r>
              <a:rPr lang="en-GB" dirty="0" err="1"/>
              <a:t>Ostali</a:t>
            </a:r>
            <a:r>
              <a:rPr lang="en-GB" dirty="0"/>
              <a:t> </a:t>
            </a:r>
            <a:r>
              <a:rPr lang="en-GB" dirty="0" err="1"/>
              <a:t>prošireni</a:t>
            </a:r>
            <a:r>
              <a:rPr lang="en-GB" dirty="0"/>
              <a:t> </a:t>
            </a:r>
            <a:r>
              <a:rPr lang="en-GB" dirty="0" err="1"/>
              <a:t>registri</a:t>
            </a:r>
            <a:r>
              <a:rPr lang="en-GB" dirty="0"/>
              <a:t> </a:t>
            </a:r>
            <a:r>
              <a:rPr lang="en-GB" dirty="0" err="1"/>
              <a:t>opšte</a:t>
            </a:r>
            <a:r>
              <a:rPr lang="en-GB" dirty="0"/>
              <a:t> </a:t>
            </a:r>
            <a:r>
              <a:rPr lang="en-GB" dirty="0" err="1"/>
              <a:t>namene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EBX, ECX, EDX, ESI </a:t>
            </a:r>
            <a:r>
              <a:rPr lang="en-GB" dirty="0" err="1"/>
              <a:t>i</a:t>
            </a:r>
            <a:r>
              <a:rPr lang="en-GB" dirty="0"/>
              <a:t> EDI. </a:t>
            </a:r>
          </a:p>
          <a:p>
            <a:r>
              <a:rPr lang="en-GB" dirty="0"/>
              <a:t>Pored </a:t>
            </a:r>
            <a:r>
              <a:rPr lang="en-GB" dirty="0" err="1"/>
              <a:t>ovih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mnogi</a:t>
            </a:r>
            <a:r>
              <a:rPr lang="en-GB" dirty="0"/>
              <a:t> </a:t>
            </a:r>
            <a:r>
              <a:rPr lang="en-GB" dirty="0" err="1"/>
              <a:t>drugi</a:t>
            </a:r>
            <a:r>
              <a:rPr lang="en-GB" dirty="0"/>
              <a:t> </a:t>
            </a:r>
            <a:r>
              <a:rPr lang="en-GB" dirty="0" err="1"/>
              <a:t>registri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prošireni</a:t>
            </a:r>
            <a:r>
              <a:rPr lang="en-GB" dirty="0"/>
              <a:t>, BP </a:t>
            </a:r>
            <a:r>
              <a:rPr lang="en-GB" dirty="0" err="1"/>
              <a:t>postaje</a:t>
            </a:r>
            <a:r>
              <a:rPr lang="en-GB" dirty="0"/>
              <a:t> EBP, SP </a:t>
            </a:r>
            <a:r>
              <a:rPr lang="en-GB" dirty="0" err="1"/>
              <a:t>postaje</a:t>
            </a:r>
            <a:r>
              <a:rPr lang="en-GB" dirty="0"/>
              <a:t> ESP, FLAGS </a:t>
            </a:r>
            <a:r>
              <a:rPr lang="en-GB" dirty="0" err="1"/>
              <a:t>postaje</a:t>
            </a:r>
            <a:r>
              <a:rPr lang="en-GB" dirty="0"/>
              <a:t> EFLAGS </a:t>
            </a:r>
            <a:r>
              <a:rPr lang="en-GB" dirty="0" err="1"/>
              <a:t>i</a:t>
            </a:r>
            <a:r>
              <a:rPr lang="en-GB" dirty="0"/>
              <a:t> IP </a:t>
            </a:r>
            <a:r>
              <a:rPr lang="en-GB" dirty="0" err="1"/>
              <a:t>postaje</a:t>
            </a:r>
            <a:r>
              <a:rPr lang="en-GB" dirty="0"/>
              <a:t> EIP. </a:t>
            </a:r>
            <a:r>
              <a:rPr lang="en-GB" dirty="0" err="1"/>
              <a:t>Registar</a:t>
            </a:r>
            <a:r>
              <a:rPr lang="en-GB" dirty="0"/>
              <a:t> u </a:t>
            </a:r>
            <a:r>
              <a:rPr lang="en-GB" dirty="0" err="1"/>
              <a:t>koji</a:t>
            </a:r>
            <a:r>
              <a:rPr lang="en-GB" dirty="0"/>
              <a:t> se </a:t>
            </a:r>
            <a:r>
              <a:rPr lang="en-GB" dirty="0" err="1"/>
              <a:t>učitava</a:t>
            </a:r>
            <a:r>
              <a:rPr lang="en-GB" dirty="0"/>
              <a:t> </a:t>
            </a:r>
            <a:r>
              <a:rPr lang="en-GB" dirty="0" err="1"/>
              <a:t>kompletna</a:t>
            </a:r>
            <a:r>
              <a:rPr lang="en-GB" dirty="0"/>
              <a:t> </a:t>
            </a:r>
            <a:r>
              <a:rPr lang="en-GB" dirty="0" err="1"/>
              <a:t>instrukcija</a:t>
            </a:r>
            <a:r>
              <a:rPr lang="en-GB" dirty="0"/>
              <a:t> </a:t>
            </a:r>
            <a:r>
              <a:rPr lang="en-GB" dirty="0" err="1"/>
              <a:t>naziva</a:t>
            </a:r>
            <a:r>
              <a:rPr lang="en-GB" dirty="0"/>
              <a:t> se IR (Instruction Register). Na </a:t>
            </a:r>
            <a:r>
              <a:rPr lang="en-GB" dirty="0" err="1"/>
              <a:t>većini</a:t>
            </a:r>
            <a:r>
              <a:rPr lang="en-GB" dirty="0"/>
              <a:t> </a:t>
            </a:r>
            <a:r>
              <a:rPr lang="en-GB" dirty="0" err="1"/>
              <a:t>procesora</a:t>
            </a:r>
            <a:r>
              <a:rPr lang="en-GB" dirty="0"/>
              <a:t>, IR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vidljiv</a:t>
            </a:r>
            <a:r>
              <a:rPr lang="en-GB" dirty="0"/>
              <a:t> </a:t>
            </a:r>
            <a:r>
              <a:rPr lang="en-GB" dirty="0" err="1"/>
              <a:t>programeru</a:t>
            </a:r>
            <a:r>
              <a:rPr lang="en-GB" dirty="0"/>
              <a:t>. </a:t>
            </a:r>
          </a:p>
          <a:p>
            <a:r>
              <a:rPr lang="en-GB" dirty="0" err="1"/>
              <a:t>Dodata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nova </a:t>
            </a:r>
            <a:r>
              <a:rPr lang="en-GB" dirty="0" err="1"/>
              <a:t>segmentna</a:t>
            </a:r>
            <a:r>
              <a:rPr lang="en-GB" dirty="0"/>
              <a:t> </a:t>
            </a:r>
            <a:r>
              <a:rPr lang="en-GB" dirty="0" err="1"/>
              <a:t>registra</a:t>
            </a:r>
            <a:r>
              <a:rPr lang="en-GB" dirty="0"/>
              <a:t>, FS </a:t>
            </a:r>
            <a:r>
              <a:rPr lang="en-GB" dirty="0" err="1"/>
              <a:t>i</a:t>
            </a:r>
            <a:r>
              <a:rPr lang="en-GB" dirty="0"/>
              <a:t> GS.</a:t>
            </a:r>
          </a:p>
        </p:txBody>
      </p:sp>
    </p:spTree>
    <p:extLst>
      <p:ext uri="{BB962C8B-B14F-4D97-AF65-F5344CB8AC3E}">
        <p14:creationId xmlns:p14="http://schemas.microsoft.com/office/powerpoint/2010/main" val="263911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879B-D668-46BA-AF0E-330C5A08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Mikroprocesor</a:t>
            </a:r>
            <a:r>
              <a:rPr lang="en-GB" dirty="0"/>
              <a:t> i8086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C87602-E8FD-42B9-B468-07534506A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756" y="1447800"/>
            <a:ext cx="7538488" cy="51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8C50-871A-4B55-B94F-3840ACB3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Registri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3553B-860B-4395-9AF5-3977A12A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276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U </a:t>
            </a:r>
            <a:r>
              <a:rPr lang="en-GB" dirty="0" err="1"/>
              <a:t>centralnom</a:t>
            </a:r>
            <a:r>
              <a:rPr lang="en-GB" dirty="0"/>
              <a:t> </a:t>
            </a:r>
            <a:r>
              <a:rPr lang="en-GB" dirty="0" err="1"/>
              <a:t>procesoru</a:t>
            </a:r>
            <a:r>
              <a:rPr lang="en-GB" dirty="0"/>
              <a:t> </a:t>
            </a:r>
            <a:r>
              <a:rPr lang="en-GB" dirty="0" err="1"/>
              <a:t>postoji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različitih</a:t>
            </a:r>
            <a:r>
              <a:rPr lang="en-GB" dirty="0"/>
              <a:t> </a:t>
            </a:r>
            <a:r>
              <a:rPr lang="en-GB" dirty="0" err="1"/>
              <a:t>registara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se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klasifikovati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različitim</a:t>
            </a:r>
            <a:r>
              <a:rPr lang="en-GB" dirty="0"/>
              <a:t> </a:t>
            </a:r>
            <a:r>
              <a:rPr lang="en-GB" dirty="0" err="1"/>
              <a:t>kriterijumima</a:t>
            </a:r>
            <a:r>
              <a:rPr lang="en-GB" dirty="0"/>
              <a:t>: </a:t>
            </a:r>
            <a:r>
              <a:rPr lang="en-GB" dirty="0" err="1"/>
              <a:t>nameni</a:t>
            </a:r>
            <a:r>
              <a:rPr lang="en-GB" dirty="0"/>
              <a:t>, </a:t>
            </a:r>
            <a:r>
              <a:rPr lang="en-GB" dirty="0" err="1"/>
              <a:t>vrsti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da </a:t>
            </a:r>
            <a:r>
              <a:rPr lang="en-GB" dirty="0" err="1"/>
              <a:t>sadrže</a:t>
            </a:r>
            <a:r>
              <a:rPr lang="en-GB" dirty="0"/>
              <a:t>, </a:t>
            </a:r>
            <a:r>
              <a:rPr lang="en-GB" dirty="0" err="1"/>
              <a:t>mogućnosti</a:t>
            </a:r>
            <a:r>
              <a:rPr lang="en-GB" dirty="0"/>
              <a:t> </a:t>
            </a:r>
            <a:r>
              <a:rPr lang="en-GB" dirty="0" err="1"/>
              <a:t>pristupa</a:t>
            </a:r>
            <a:r>
              <a:rPr lang="en-GB" dirty="0"/>
              <a:t> (da li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vidljivi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programima</a:t>
            </a:r>
            <a:r>
              <a:rPr lang="en-GB" dirty="0"/>
              <a:t> </a:t>
            </a:r>
            <a:r>
              <a:rPr lang="en-GB" dirty="0" err="1"/>
              <a:t>operativnog</a:t>
            </a:r>
            <a:r>
              <a:rPr lang="en-GB" dirty="0"/>
              <a:t> </a:t>
            </a:r>
            <a:r>
              <a:rPr lang="en-GB" dirty="0" err="1"/>
              <a:t>sistema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korisničkim</a:t>
            </a:r>
            <a:r>
              <a:rPr lang="en-GB" dirty="0"/>
              <a:t> </a:t>
            </a:r>
            <a:r>
              <a:rPr lang="en-GB" dirty="0" err="1"/>
              <a:t>programima</a:t>
            </a:r>
            <a:r>
              <a:rPr lang="en-GB" dirty="0"/>
              <a:t>), </a:t>
            </a:r>
            <a:r>
              <a:rPr lang="en-GB" dirty="0" err="1"/>
              <a:t>itd</a:t>
            </a:r>
            <a:r>
              <a:rPr lang="en-GB" dirty="0"/>
              <a:t>. </a:t>
            </a:r>
            <a:endParaRPr lang="sr-Latn-ME" dirty="0"/>
          </a:p>
          <a:p>
            <a:r>
              <a:rPr lang="en-GB" dirty="0" err="1"/>
              <a:t>Najčešće</a:t>
            </a:r>
            <a:r>
              <a:rPr lang="en-GB" dirty="0"/>
              <a:t> </a:t>
            </a:r>
            <a:r>
              <a:rPr lang="en-GB" dirty="0" err="1"/>
              <a:t>korišćen</a:t>
            </a:r>
            <a:r>
              <a:rPr lang="en-GB" dirty="0"/>
              <a:t> </a:t>
            </a:r>
            <a:r>
              <a:rPr lang="en-GB" dirty="0" err="1"/>
              <a:t>kriterijum</a:t>
            </a:r>
            <a:r>
              <a:rPr lang="en-GB" dirty="0"/>
              <a:t> </a:t>
            </a:r>
            <a:r>
              <a:rPr lang="en-GB" dirty="0" err="1"/>
              <a:t>klasifikacije</a:t>
            </a:r>
            <a:r>
              <a:rPr lang="en-GB" dirty="0"/>
              <a:t> je </a:t>
            </a:r>
            <a:r>
              <a:rPr lang="en-GB" dirty="0" err="1"/>
              <a:t>namena</a:t>
            </a:r>
            <a:r>
              <a:rPr lang="en-GB" dirty="0"/>
              <a:t> </a:t>
            </a:r>
            <a:r>
              <a:rPr lang="en-GB" dirty="0" err="1"/>
              <a:t>registara</a:t>
            </a:r>
            <a:r>
              <a:rPr lang="en-GB" dirty="0"/>
              <a:t>. </a:t>
            </a:r>
            <a:r>
              <a:rPr lang="en-GB" dirty="0" err="1"/>
              <a:t>Registri</a:t>
            </a:r>
            <a:r>
              <a:rPr lang="en-GB" dirty="0"/>
              <a:t> </a:t>
            </a:r>
            <a:r>
              <a:rPr lang="en-GB" dirty="0" err="1"/>
              <a:t>centralnog</a:t>
            </a:r>
            <a:r>
              <a:rPr lang="en-GB" dirty="0"/>
              <a:t> </a:t>
            </a:r>
            <a:r>
              <a:rPr lang="en-GB" dirty="0" err="1"/>
              <a:t>procesora</a:t>
            </a:r>
            <a:r>
              <a:rPr lang="en-GB" dirty="0"/>
              <a:t> se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nameni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podeliti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:</a:t>
            </a:r>
            <a:endParaRPr lang="sr-Latn-ME" dirty="0"/>
          </a:p>
          <a:p>
            <a:pPr lvl="1"/>
            <a:r>
              <a:rPr lang="en-GB" dirty="0" err="1"/>
              <a:t>Registre</a:t>
            </a:r>
            <a:r>
              <a:rPr lang="en-GB" dirty="0"/>
              <a:t> </a:t>
            </a:r>
            <a:r>
              <a:rPr lang="en-GB" dirty="0" err="1"/>
              <a:t>opšte</a:t>
            </a:r>
            <a:r>
              <a:rPr lang="en-GB" dirty="0"/>
              <a:t> </a:t>
            </a:r>
            <a:r>
              <a:rPr lang="en-GB" dirty="0" err="1"/>
              <a:t>namene</a:t>
            </a:r>
            <a:r>
              <a:rPr lang="en-GB" dirty="0"/>
              <a:t> (</a:t>
            </a:r>
            <a:r>
              <a:rPr lang="en-GB" dirty="0" err="1"/>
              <a:t>još</a:t>
            </a:r>
            <a:r>
              <a:rPr lang="en-GB" dirty="0"/>
              <a:t> se </a:t>
            </a:r>
            <a:r>
              <a:rPr lang="en-GB" dirty="0" err="1"/>
              <a:t>nazivaju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opšti</a:t>
            </a:r>
            <a:r>
              <a:rPr lang="en-GB" dirty="0"/>
              <a:t> </a:t>
            </a:r>
            <a:r>
              <a:rPr lang="en-GB" dirty="0" err="1"/>
              <a:t>registri</a:t>
            </a:r>
            <a:r>
              <a:rPr lang="en-GB" dirty="0"/>
              <a:t>)</a:t>
            </a:r>
            <a:endParaRPr lang="sr-Latn-ME" dirty="0"/>
          </a:p>
          <a:p>
            <a:pPr lvl="1"/>
            <a:r>
              <a:rPr lang="en-GB" dirty="0" err="1"/>
              <a:t>Registre</a:t>
            </a:r>
            <a:r>
              <a:rPr lang="en-GB" dirty="0"/>
              <a:t> </a:t>
            </a:r>
            <a:r>
              <a:rPr lang="en-GB" dirty="0" err="1"/>
              <a:t>specijalizovane</a:t>
            </a:r>
            <a:r>
              <a:rPr lang="en-GB" dirty="0"/>
              <a:t> </a:t>
            </a:r>
            <a:r>
              <a:rPr lang="en-GB" dirty="0" err="1"/>
              <a:t>namene</a:t>
            </a:r>
            <a:r>
              <a:rPr lang="en-GB" dirty="0"/>
              <a:t> (</a:t>
            </a:r>
            <a:r>
              <a:rPr lang="en-GB" dirty="0" err="1"/>
              <a:t>još</a:t>
            </a:r>
            <a:r>
              <a:rPr lang="en-GB" dirty="0"/>
              <a:t> se </a:t>
            </a:r>
            <a:r>
              <a:rPr lang="en-GB" dirty="0" err="1"/>
              <a:t>nazivaju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specijalizovani</a:t>
            </a:r>
            <a:r>
              <a:rPr lang="en-GB" dirty="0"/>
              <a:t> </a:t>
            </a:r>
            <a:r>
              <a:rPr lang="en-GB" dirty="0" err="1"/>
              <a:t>registri</a:t>
            </a:r>
            <a:r>
              <a:rPr lang="en-GB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2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558AB-D3F1-414E-8AC1-EAC2499C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Registri opšte </a:t>
            </a:r>
            <a:r>
              <a:rPr lang="sr-Latn-ME" dirty="0" err="1"/>
              <a:t>namene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5FCBD-DCE4-4AC5-A4AE-9ADC40CDD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/>
              <a:t>Registri</a:t>
            </a:r>
            <a:r>
              <a:rPr lang="en-GB" dirty="0"/>
              <a:t> </a:t>
            </a:r>
            <a:r>
              <a:rPr lang="en-GB" dirty="0" err="1"/>
              <a:t>opšte</a:t>
            </a:r>
            <a:r>
              <a:rPr lang="en-GB" dirty="0"/>
              <a:t> </a:t>
            </a:r>
            <a:r>
              <a:rPr lang="en-GB" dirty="0" err="1"/>
              <a:t>namene</a:t>
            </a:r>
            <a:r>
              <a:rPr lang="en-GB" dirty="0"/>
              <a:t> se </a:t>
            </a:r>
            <a:r>
              <a:rPr lang="en-GB" dirty="0" err="1"/>
              <a:t>koriste</a:t>
            </a:r>
            <a:r>
              <a:rPr lang="en-GB" dirty="0"/>
              <a:t> za </a:t>
            </a:r>
            <a:r>
              <a:rPr lang="en-GB" dirty="0" err="1"/>
              <a:t>različite</a:t>
            </a:r>
            <a:r>
              <a:rPr lang="en-GB" dirty="0"/>
              <a:t> </a:t>
            </a:r>
            <a:r>
              <a:rPr lang="en-GB" dirty="0" err="1"/>
              <a:t>funkcije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 za </a:t>
            </a:r>
            <a:r>
              <a:rPr lang="en-GB" dirty="0" err="1"/>
              <a:t>čuvanje</a:t>
            </a:r>
            <a:r>
              <a:rPr lang="en-GB" dirty="0"/>
              <a:t> </a:t>
            </a:r>
            <a:r>
              <a:rPr lang="en-GB" dirty="0" err="1"/>
              <a:t>različitih</a:t>
            </a:r>
            <a:r>
              <a:rPr lang="en-GB" dirty="0"/>
              <a:t> </a:t>
            </a:r>
            <a:r>
              <a:rPr lang="en-GB" dirty="0" err="1"/>
              <a:t>vrsta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, </a:t>
            </a:r>
            <a:r>
              <a:rPr lang="en-GB" dirty="0" err="1"/>
              <a:t>adresa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kodova</a:t>
            </a:r>
            <a:r>
              <a:rPr lang="en-GB" dirty="0"/>
              <a:t> </a:t>
            </a:r>
            <a:r>
              <a:rPr lang="en-GB" dirty="0" err="1"/>
              <a:t>generisanih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izvršavanju</a:t>
            </a:r>
            <a:r>
              <a:rPr lang="en-GB" dirty="0"/>
              <a:t> </a:t>
            </a:r>
            <a:r>
              <a:rPr lang="en-GB" dirty="0" err="1"/>
              <a:t>programa</a:t>
            </a:r>
            <a:r>
              <a:rPr lang="en-GB" dirty="0"/>
              <a:t>. </a:t>
            </a:r>
            <a:r>
              <a:rPr lang="en-GB" dirty="0" err="1"/>
              <a:t>Korisnički</a:t>
            </a:r>
            <a:r>
              <a:rPr lang="en-GB" dirty="0"/>
              <a:t> program </a:t>
            </a:r>
            <a:r>
              <a:rPr lang="en-GB" dirty="0" err="1"/>
              <a:t>može</a:t>
            </a:r>
            <a:r>
              <a:rPr lang="en-GB" dirty="0"/>
              <a:t> da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pristupi</a:t>
            </a:r>
            <a:r>
              <a:rPr lang="en-GB" dirty="0"/>
              <a:t>, </a:t>
            </a:r>
            <a:r>
              <a:rPr lang="en-GB" dirty="0" err="1"/>
              <a:t>čita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menja</a:t>
            </a:r>
            <a:r>
              <a:rPr lang="en-GB" dirty="0"/>
              <a:t> </a:t>
            </a:r>
            <a:r>
              <a:rPr lang="en-GB" dirty="0" err="1"/>
              <a:t>njihov</a:t>
            </a:r>
            <a:r>
              <a:rPr lang="en-GB" dirty="0"/>
              <a:t> </a:t>
            </a:r>
            <a:r>
              <a:rPr lang="en-GB" dirty="0" err="1"/>
              <a:t>sadržaj</a:t>
            </a:r>
            <a:r>
              <a:rPr lang="en-GB" dirty="0"/>
              <a:t> bez </a:t>
            </a:r>
            <a:r>
              <a:rPr lang="en-GB" dirty="0" err="1"/>
              <a:t>ograničenja</a:t>
            </a:r>
            <a:r>
              <a:rPr lang="en-GB" dirty="0"/>
              <a:t>. </a:t>
            </a:r>
            <a:endParaRPr lang="sr-Latn-ME" dirty="0"/>
          </a:p>
          <a:p>
            <a:r>
              <a:rPr lang="en-GB" dirty="0" err="1"/>
              <a:t>Procesori</a:t>
            </a:r>
            <a:r>
              <a:rPr lang="en-GB" dirty="0"/>
              <a:t> </a:t>
            </a:r>
            <a:r>
              <a:rPr lang="en-GB" dirty="0" err="1"/>
              <a:t>jednostavnije</a:t>
            </a:r>
            <a:r>
              <a:rPr lang="en-GB" dirty="0"/>
              <a:t> </a:t>
            </a:r>
            <a:r>
              <a:rPr lang="en-GB" dirty="0" err="1"/>
              <a:t>konstrukcije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imali</a:t>
            </a:r>
            <a:r>
              <a:rPr lang="en-GB" dirty="0"/>
              <a:t> </a:t>
            </a:r>
            <a:r>
              <a:rPr lang="en-GB" dirty="0" err="1"/>
              <a:t>jedan</a:t>
            </a:r>
            <a:r>
              <a:rPr lang="en-GB" dirty="0"/>
              <a:t> </a:t>
            </a:r>
            <a:r>
              <a:rPr lang="en-GB" dirty="0" err="1"/>
              <a:t>opšti</a:t>
            </a:r>
            <a:r>
              <a:rPr lang="en-GB" dirty="0"/>
              <a:t> </a:t>
            </a:r>
            <a:r>
              <a:rPr lang="en-GB" dirty="0" err="1"/>
              <a:t>registar</a:t>
            </a:r>
            <a:r>
              <a:rPr lang="en-GB" dirty="0"/>
              <a:t> </a:t>
            </a:r>
            <a:r>
              <a:rPr lang="en-GB" dirty="0" err="1"/>
              <a:t>nazvan</a:t>
            </a:r>
            <a:r>
              <a:rPr lang="en-GB" dirty="0"/>
              <a:t> </a:t>
            </a:r>
            <a:r>
              <a:rPr lang="en-GB" b="1" dirty="0" err="1"/>
              <a:t>akumulator</a:t>
            </a:r>
            <a:r>
              <a:rPr lang="en-GB" dirty="0"/>
              <a:t>. </a:t>
            </a:r>
            <a:r>
              <a:rPr lang="en-GB" dirty="0" err="1"/>
              <a:t>Savremeni</a:t>
            </a:r>
            <a:r>
              <a:rPr lang="en-GB" dirty="0"/>
              <a:t> </a:t>
            </a:r>
            <a:r>
              <a:rPr lang="en-GB" dirty="0" err="1"/>
              <a:t>mikroprocesori</a:t>
            </a:r>
            <a:r>
              <a:rPr lang="en-GB" dirty="0"/>
              <a:t> </a:t>
            </a:r>
            <a:r>
              <a:rPr lang="en-GB" dirty="0" err="1"/>
              <a:t>sadrže</a:t>
            </a:r>
            <a:r>
              <a:rPr lang="en-GB" dirty="0"/>
              <a:t> </a:t>
            </a:r>
            <a:r>
              <a:rPr lang="en-GB" dirty="0" err="1"/>
              <a:t>veći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registara</a:t>
            </a:r>
            <a:r>
              <a:rPr lang="en-GB" dirty="0"/>
              <a:t> </a:t>
            </a:r>
            <a:r>
              <a:rPr lang="en-GB" dirty="0" err="1"/>
              <a:t>opšte</a:t>
            </a:r>
            <a:r>
              <a:rPr lang="en-GB" dirty="0"/>
              <a:t> </a:t>
            </a:r>
            <a:r>
              <a:rPr lang="en-GB" dirty="0" err="1"/>
              <a:t>namene</a:t>
            </a:r>
            <a:r>
              <a:rPr lang="en-GB" dirty="0"/>
              <a:t>. 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19288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558AB-D3F1-414E-8AC1-EAC2499C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Registri opšte </a:t>
            </a:r>
            <a:r>
              <a:rPr lang="sr-Latn-ME" dirty="0" err="1"/>
              <a:t>namene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5FCBD-DCE4-4AC5-A4AE-9ADC40CDD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GB" dirty="0"/>
              <a:t>U </a:t>
            </a:r>
            <a:r>
              <a:rPr lang="en-GB" dirty="0" err="1"/>
              <a:t>zavisnosti</a:t>
            </a:r>
            <a:r>
              <a:rPr lang="en-GB" dirty="0"/>
              <a:t> od </a:t>
            </a:r>
            <a:r>
              <a:rPr lang="en-GB" dirty="0" err="1"/>
              <a:t>dizajna</a:t>
            </a:r>
            <a:r>
              <a:rPr lang="en-GB" dirty="0"/>
              <a:t> </a:t>
            </a:r>
            <a:r>
              <a:rPr lang="en-GB" dirty="0" err="1"/>
              <a:t>procesora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odgovarajućeg</a:t>
            </a:r>
            <a:r>
              <a:rPr lang="en-GB" dirty="0"/>
              <a:t> </a:t>
            </a:r>
            <a:r>
              <a:rPr lang="en-GB" dirty="0" err="1"/>
              <a:t>mašinskog</a:t>
            </a:r>
            <a:r>
              <a:rPr lang="en-GB" dirty="0"/>
              <a:t> </a:t>
            </a:r>
            <a:r>
              <a:rPr lang="en-GB" dirty="0" err="1"/>
              <a:t>jezika</a:t>
            </a:r>
            <a:r>
              <a:rPr lang="en-GB" dirty="0"/>
              <a:t>, </a:t>
            </a:r>
            <a:r>
              <a:rPr lang="en-GB" dirty="0" err="1"/>
              <a:t>opšti</a:t>
            </a:r>
            <a:r>
              <a:rPr lang="en-GB" dirty="0"/>
              <a:t> </a:t>
            </a:r>
            <a:r>
              <a:rPr lang="en-GB" dirty="0" err="1"/>
              <a:t>registri</a:t>
            </a:r>
            <a:r>
              <a:rPr lang="en-GB" dirty="0"/>
              <a:t> se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dodatno</a:t>
            </a:r>
            <a:r>
              <a:rPr lang="en-GB" dirty="0"/>
              <a:t> </a:t>
            </a:r>
            <a:r>
              <a:rPr lang="en-GB" dirty="0" err="1"/>
              <a:t>podeliti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nameni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na</a:t>
            </a:r>
            <a:r>
              <a:rPr lang="en-GB" dirty="0"/>
              <a:t>:</a:t>
            </a:r>
            <a:endParaRPr lang="sr-Latn-ME" dirty="0"/>
          </a:p>
          <a:p>
            <a:pPr lvl="1"/>
            <a:r>
              <a:rPr lang="en-GB" dirty="0" err="1"/>
              <a:t>Akumulatore</a:t>
            </a:r>
            <a:r>
              <a:rPr lang="en-GB" dirty="0"/>
              <a:t> – </a:t>
            </a:r>
            <a:r>
              <a:rPr lang="en-GB" dirty="0" err="1"/>
              <a:t>koriste</a:t>
            </a:r>
            <a:r>
              <a:rPr lang="en-GB" dirty="0"/>
              <a:t> se za </a:t>
            </a:r>
            <a:r>
              <a:rPr lang="en-GB" dirty="0" err="1"/>
              <a:t>aritmetičko-logičke</a:t>
            </a:r>
            <a:r>
              <a:rPr lang="en-GB" dirty="0"/>
              <a:t> </a:t>
            </a:r>
            <a:r>
              <a:rPr lang="en-GB" dirty="0" err="1"/>
              <a:t>operacije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čuvanje</a:t>
            </a:r>
            <a:r>
              <a:rPr lang="en-GB" dirty="0"/>
              <a:t> </a:t>
            </a:r>
            <a:r>
              <a:rPr lang="en-GB" dirty="0" err="1"/>
              <a:t>znakovnih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endParaRPr lang="sr-Latn-ME" dirty="0"/>
          </a:p>
          <a:p>
            <a:pPr lvl="1"/>
            <a:r>
              <a:rPr lang="en-GB" dirty="0" err="1"/>
              <a:t>Indeks</a:t>
            </a:r>
            <a:r>
              <a:rPr lang="en-GB" dirty="0"/>
              <a:t> </a:t>
            </a:r>
            <a:r>
              <a:rPr lang="en-GB" dirty="0" err="1"/>
              <a:t>registre</a:t>
            </a:r>
            <a:r>
              <a:rPr lang="en-GB" dirty="0"/>
              <a:t> – </a:t>
            </a:r>
            <a:r>
              <a:rPr lang="en-GB" dirty="0" err="1"/>
              <a:t>koriste</a:t>
            </a:r>
            <a:r>
              <a:rPr lang="en-GB" dirty="0"/>
              <a:t> se za </a:t>
            </a:r>
            <a:r>
              <a:rPr lang="en-GB" dirty="0" err="1"/>
              <a:t>indeksno</a:t>
            </a:r>
            <a:r>
              <a:rPr lang="en-GB" dirty="0"/>
              <a:t> </a:t>
            </a:r>
            <a:r>
              <a:rPr lang="en-GB" dirty="0" err="1"/>
              <a:t>adresiranje</a:t>
            </a:r>
            <a:endParaRPr lang="sr-Latn-ME" dirty="0"/>
          </a:p>
          <a:p>
            <a:pPr lvl="1"/>
            <a:r>
              <a:rPr lang="en-GB" dirty="0" err="1"/>
              <a:t>Pokazivače</a:t>
            </a:r>
            <a:r>
              <a:rPr lang="en-GB" dirty="0"/>
              <a:t> </a:t>
            </a:r>
            <a:r>
              <a:rPr lang="en-GB" dirty="0" err="1"/>
              <a:t>segmenata</a:t>
            </a:r>
            <a:r>
              <a:rPr lang="en-GB" dirty="0"/>
              <a:t> – </a:t>
            </a:r>
            <a:r>
              <a:rPr lang="en-GB" dirty="0" err="1"/>
              <a:t>sadrže</a:t>
            </a:r>
            <a:r>
              <a:rPr lang="en-GB" dirty="0"/>
              <a:t> </a:t>
            </a:r>
            <a:r>
              <a:rPr lang="en-GB" dirty="0" err="1"/>
              <a:t>početnu</a:t>
            </a:r>
            <a:r>
              <a:rPr lang="en-GB" dirty="0"/>
              <a:t> </a:t>
            </a:r>
            <a:r>
              <a:rPr lang="en-GB" dirty="0" err="1"/>
              <a:t>adresu</a:t>
            </a:r>
            <a:r>
              <a:rPr lang="en-GB" dirty="0"/>
              <a:t> </a:t>
            </a:r>
            <a:r>
              <a:rPr lang="en-GB" dirty="0" err="1"/>
              <a:t>segmenta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računarima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segmentnim</a:t>
            </a:r>
            <a:r>
              <a:rPr lang="en-GB" dirty="0"/>
              <a:t> </a:t>
            </a:r>
            <a:r>
              <a:rPr lang="en-GB" dirty="0" err="1"/>
              <a:t>adresiranjem</a:t>
            </a:r>
            <a:endParaRPr lang="sr-Latn-ME" dirty="0"/>
          </a:p>
          <a:p>
            <a:pPr lvl="1"/>
            <a:r>
              <a:rPr lang="en-GB" dirty="0" err="1"/>
              <a:t>Pokazivače</a:t>
            </a:r>
            <a:r>
              <a:rPr lang="en-GB" dirty="0"/>
              <a:t> </a:t>
            </a:r>
            <a:r>
              <a:rPr lang="en-GB" dirty="0" err="1"/>
              <a:t>steka</a:t>
            </a:r>
            <a:r>
              <a:rPr lang="en-GB" dirty="0"/>
              <a:t> – </a:t>
            </a:r>
            <a:r>
              <a:rPr lang="en-GB" dirty="0" err="1"/>
              <a:t>pokazuju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početak</a:t>
            </a:r>
            <a:r>
              <a:rPr lang="en-GB" dirty="0"/>
              <a:t> </a:t>
            </a:r>
            <a:r>
              <a:rPr lang="en-GB" dirty="0" err="1"/>
              <a:t>memorije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je </a:t>
            </a:r>
            <a:r>
              <a:rPr lang="en-GB" dirty="0" err="1"/>
              <a:t>odre</a:t>
            </a:r>
            <a:r>
              <a:rPr lang="sr-Latn-ME" dirty="0"/>
              <a:t>đ</a:t>
            </a:r>
            <a:r>
              <a:rPr lang="en-GB" dirty="0" err="1"/>
              <a:t>ena</a:t>
            </a:r>
            <a:r>
              <a:rPr lang="en-GB" dirty="0"/>
              <a:t> za </a:t>
            </a:r>
            <a:r>
              <a:rPr lang="en-GB" dirty="0" err="1"/>
              <a:t>stek</a:t>
            </a:r>
            <a:endParaRPr lang="sr-Latn-ME" dirty="0"/>
          </a:p>
          <a:p>
            <a:pPr marL="457200" lvl="1" indent="0">
              <a:buNone/>
            </a:pPr>
            <a:r>
              <a:rPr lang="en-GB" dirty="0" err="1"/>
              <a:t>Podela</a:t>
            </a:r>
            <a:r>
              <a:rPr lang="en-GB" dirty="0"/>
              <a:t> </a:t>
            </a:r>
            <a:r>
              <a:rPr lang="en-GB" dirty="0" err="1"/>
              <a:t>registara</a:t>
            </a:r>
            <a:r>
              <a:rPr lang="en-GB" dirty="0"/>
              <a:t> </a:t>
            </a:r>
            <a:r>
              <a:rPr lang="en-GB" dirty="0" err="1"/>
              <a:t>opšte</a:t>
            </a:r>
            <a:r>
              <a:rPr lang="en-GB" dirty="0"/>
              <a:t> </a:t>
            </a:r>
            <a:r>
              <a:rPr lang="en-GB" dirty="0" err="1"/>
              <a:t>namene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striktna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svim</a:t>
            </a:r>
            <a:r>
              <a:rPr lang="en-GB" dirty="0"/>
              <a:t> </a:t>
            </a:r>
            <a:r>
              <a:rPr lang="en-GB" dirty="0" err="1"/>
              <a:t>procesorima</a:t>
            </a:r>
            <a:r>
              <a:rPr lang="en-GB" dirty="0"/>
              <a:t>. Na </a:t>
            </a:r>
            <a:r>
              <a:rPr lang="en-GB" dirty="0" err="1"/>
              <a:t>nekima</a:t>
            </a:r>
            <a:r>
              <a:rPr lang="en-GB" dirty="0"/>
              <a:t> je </a:t>
            </a:r>
            <a:r>
              <a:rPr lang="en-GB" dirty="0" err="1"/>
              <a:t>strogo</a:t>
            </a:r>
            <a:r>
              <a:rPr lang="en-GB" dirty="0"/>
              <a:t> </a:t>
            </a:r>
            <a:r>
              <a:rPr lang="en-GB" dirty="0" err="1"/>
              <a:t>odre</a:t>
            </a:r>
            <a:r>
              <a:rPr lang="sr-Latn-ME" dirty="0"/>
              <a:t>đ</a:t>
            </a:r>
            <a:r>
              <a:rPr lang="en-GB" dirty="0" err="1"/>
              <a:t>eno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opšti</a:t>
            </a:r>
            <a:r>
              <a:rPr lang="en-GB" dirty="0"/>
              <a:t> </a:t>
            </a:r>
            <a:r>
              <a:rPr lang="en-GB" dirty="0" err="1"/>
              <a:t>registri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da </a:t>
            </a:r>
            <a:r>
              <a:rPr lang="en-GB" dirty="0" err="1"/>
              <a:t>sadrže</a:t>
            </a:r>
            <a:r>
              <a:rPr lang="en-GB" dirty="0"/>
              <a:t> </a:t>
            </a:r>
            <a:r>
              <a:rPr lang="en-GB" dirty="0" err="1"/>
              <a:t>podatke</a:t>
            </a:r>
            <a:r>
              <a:rPr lang="en-GB" dirty="0"/>
              <a:t> a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adrese</a:t>
            </a:r>
            <a:r>
              <a:rPr lang="en-GB" dirty="0"/>
              <a:t>, </a:t>
            </a:r>
            <a:r>
              <a:rPr lang="en-GB" dirty="0" err="1"/>
              <a:t>dok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drugim</a:t>
            </a:r>
            <a:r>
              <a:rPr lang="en-GB" dirty="0"/>
              <a:t> </a:t>
            </a:r>
            <a:r>
              <a:rPr lang="en-GB" dirty="0" err="1"/>
              <a:t>programer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operativni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odreĎuju</a:t>
            </a:r>
            <a:r>
              <a:rPr lang="en-GB" dirty="0"/>
              <a:t> </a:t>
            </a:r>
            <a:r>
              <a:rPr lang="en-GB" dirty="0" err="1"/>
              <a:t>podelu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746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558AB-D3F1-414E-8AC1-EAC2499C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Registri opšte </a:t>
            </a:r>
            <a:r>
              <a:rPr lang="sr-Latn-ME" dirty="0" err="1"/>
              <a:t>namene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5FCBD-DCE4-4AC5-A4AE-9ADC40CDD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 lvl="1"/>
            <a:r>
              <a:rPr lang="en-GB" dirty="0" err="1"/>
              <a:t>Veličina</a:t>
            </a:r>
            <a:r>
              <a:rPr lang="en-GB" dirty="0"/>
              <a:t> </a:t>
            </a:r>
            <a:r>
              <a:rPr lang="en-GB" dirty="0" err="1"/>
              <a:t>opštih</a:t>
            </a:r>
            <a:r>
              <a:rPr lang="en-GB" dirty="0"/>
              <a:t> </a:t>
            </a:r>
            <a:r>
              <a:rPr lang="en-GB" dirty="0" err="1"/>
              <a:t>registara</a:t>
            </a:r>
            <a:r>
              <a:rPr lang="en-GB" dirty="0"/>
              <a:t> </a:t>
            </a:r>
            <a:r>
              <a:rPr lang="en-GB" dirty="0" err="1"/>
              <a:t>zavisi</a:t>
            </a:r>
            <a:r>
              <a:rPr lang="en-GB" dirty="0"/>
              <a:t> od </a:t>
            </a:r>
            <a:r>
              <a:rPr lang="en-GB" dirty="0" err="1"/>
              <a:t>arhitekture</a:t>
            </a:r>
            <a:r>
              <a:rPr lang="en-GB" dirty="0"/>
              <a:t> </a:t>
            </a:r>
            <a:r>
              <a:rPr lang="en-GB" dirty="0" err="1"/>
              <a:t>procesora</a:t>
            </a:r>
            <a:r>
              <a:rPr lang="en-GB" dirty="0"/>
              <a:t>. </a:t>
            </a:r>
            <a:r>
              <a:rPr lang="en-GB" dirty="0" err="1"/>
              <a:t>Opšti</a:t>
            </a:r>
            <a:r>
              <a:rPr lang="en-GB" dirty="0"/>
              <a:t> </a:t>
            </a:r>
            <a:r>
              <a:rPr lang="en-GB" dirty="0" err="1"/>
              <a:t>registr</a:t>
            </a:r>
            <a:r>
              <a:rPr lang="sr-Latn-ME" dirty="0"/>
              <a:t>i </a:t>
            </a:r>
            <a:r>
              <a:rPr lang="en-GB" dirty="0" err="1"/>
              <a:t>procesora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64-bitnom </a:t>
            </a:r>
            <a:r>
              <a:rPr lang="en-GB" dirty="0" err="1"/>
              <a:t>arhitekturom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en-GB" dirty="0"/>
              <a:t> 64 </a:t>
            </a:r>
            <a:r>
              <a:rPr lang="en-GB" dirty="0" err="1"/>
              <a:t>bita</a:t>
            </a:r>
            <a:r>
              <a:rPr lang="en-GB" dirty="0"/>
              <a:t>. </a:t>
            </a:r>
            <a:r>
              <a:rPr lang="en-GB" dirty="0" err="1"/>
              <a:t>Opšti</a:t>
            </a:r>
            <a:r>
              <a:rPr lang="en-GB" dirty="0"/>
              <a:t> </a:t>
            </a:r>
            <a:r>
              <a:rPr lang="en-GB" dirty="0" err="1"/>
              <a:t>registri</a:t>
            </a:r>
            <a:r>
              <a:rPr lang="en-GB" dirty="0"/>
              <a:t> </a:t>
            </a:r>
            <a:r>
              <a:rPr lang="en-GB" dirty="0" err="1"/>
              <a:t>procesora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32-bitnom </a:t>
            </a:r>
            <a:r>
              <a:rPr lang="en-GB" dirty="0" err="1"/>
              <a:t>arhitekturom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sr-Latn-ME" dirty="0"/>
              <a:t> </a:t>
            </a:r>
            <a:r>
              <a:rPr lang="en-GB" dirty="0"/>
              <a:t>32 </a:t>
            </a:r>
            <a:r>
              <a:rPr lang="en-GB" dirty="0" err="1"/>
              <a:t>bita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slučaju</a:t>
            </a:r>
            <a:r>
              <a:rPr lang="en-GB" dirty="0"/>
              <a:t> </a:t>
            </a:r>
            <a:r>
              <a:rPr lang="en-GB" dirty="0" err="1"/>
              <a:t>potrebe</a:t>
            </a:r>
            <a:r>
              <a:rPr lang="en-GB" dirty="0"/>
              <a:t>,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susedna</a:t>
            </a:r>
            <a:r>
              <a:rPr lang="en-GB" dirty="0"/>
              <a:t> </a:t>
            </a:r>
            <a:r>
              <a:rPr lang="en-GB" dirty="0" err="1"/>
              <a:t>registra</a:t>
            </a:r>
            <a:r>
              <a:rPr lang="en-GB" dirty="0"/>
              <a:t> se </a:t>
            </a:r>
            <a:r>
              <a:rPr lang="en-GB" dirty="0" err="1"/>
              <a:t>koriste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registar</a:t>
            </a:r>
            <a:r>
              <a:rPr lang="en-GB" dirty="0"/>
              <a:t> od 64 </a:t>
            </a:r>
            <a:r>
              <a:rPr lang="en-GB" dirty="0" err="1"/>
              <a:t>bita</a:t>
            </a:r>
            <a:r>
              <a:rPr lang="en-GB" dirty="0"/>
              <a:t>. </a:t>
            </a:r>
            <a:endParaRPr lang="sr-Latn-ME" dirty="0"/>
          </a:p>
          <a:p>
            <a:pPr lvl="1"/>
            <a:r>
              <a:rPr lang="en-GB" dirty="0"/>
              <a:t>U </a:t>
            </a:r>
            <a:r>
              <a:rPr lang="en-GB" dirty="0" err="1"/>
              <a:t>opštem</a:t>
            </a:r>
            <a:r>
              <a:rPr lang="en-GB" dirty="0"/>
              <a:t> </a:t>
            </a:r>
            <a:r>
              <a:rPr lang="en-GB" dirty="0" err="1"/>
              <a:t>slučaju</a:t>
            </a:r>
            <a:r>
              <a:rPr lang="en-GB" dirty="0"/>
              <a:t>, </a:t>
            </a:r>
            <a:r>
              <a:rPr lang="en-GB" dirty="0" err="1"/>
              <a:t>registar</a:t>
            </a:r>
            <a:r>
              <a:rPr lang="en-GB" dirty="0"/>
              <a:t> </a:t>
            </a:r>
            <a:r>
              <a:rPr lang="en-GB" dirty="0" err="1"/>
              <a:t>opšte</a:t>
            </a:r>
            <a:r>
              <a:rPr lang="en-GB" dirty="0"/>
              <a:t> </a:t>
            </a:r>
            <a:r>
              <a:rPr lang="en-GB" dirty="0" err="1"/>
              <a:t>namene</a:t>
            </a:r>
            <a:r>
              <a:rPr lang="en-GB" dirty="0"/>
              <a:t> mora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dovoljno</a:t>
            </a:r>
            <a:r>
              <a:rPr lang="en-GB" dirty="0"/>
              <a:t> </a:t>
            </a:r>
            <a:r>
              <a:rPr lang="en-GB" dirty="0" err="1"/>
              <a:t>veliki</a:t>
            </a:r>
            <a:r>
              <a:rPr lang="en-GB" dirty="0"/>
              <a:t> da </a:t>
            </a:r>
            <a:r>
              <a:rPr lang="en-GB" dirty="0" err="1"/>
              <a:t>može</a:t>
            </a:r>
            <a:r>
              <a:rPr lang="en-GB" dirty="0"/>
              <a:t> da </a:t>
            </a:r>
            <a:r>
              <a:rPr lang="en-GB" dirty="0" err="1"/>
              <a:t>prihvati</a:t>
            </a:r>
            <a:r>
              <a:rPr lang="en-GB" dirty="0"/>
              <a:t> </a:t>
            </a:r>
            <a:r>
              <a:rPr lang="en-GB" dirty="0" err="1"/>
              <a:t>celu</a:t>
            </a:r>
            <a:r>
              <a:rPr lang="en-GB" dirty="0"/>
              <a:t> </a:t>
            </a:r>
            <a:r>
              <a:rPr lang="en-GB" dirty="0" err="1"/>
              <a:t>reč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se </a:t>
            </a:r>
            <a:r>
              <a:rPr lang="en-GB" dirty="0" err="1"/>
              <a:t>obra</a:t>
            </a:r>
            <a:r>
              <a:rPr lang="sr-Latn-ME" dirty="0"/>
              <a:t>đ</a:t>
            </a:r>
            <a:r>
              <a:rPr lang="en-GB" dirty="0" err="1"/>
              <a:t>uje</a:t>
            </a:r>
            <a:r>
              <a:rPr lang="en-GB" dirty="0"/>
              <a:t> u </a:t>
            </a:r>
            <a:r>
              <a:rPr lang="en-GB" dirty="0" err="1"/>
              <a:t>procesoru</a:t>
            </a:r>
            <a:r>
              <a:rPr lang="en-GB" dirty="0"/>
              <a:t>, </a:t>
            </a:r>
            <a:r>
              <a:rPr lang="en-GB" dirty="0" err="1"/>
              <a:t>odnosno</a:t>
            </a:r>
            <a:r>
              <a:rPr lang="en-GB" dirty="0"/>
              <a:t> </a:t>
            </a:r>
            <a:r>
              <a:rPr lang="en-GB" dirty="0" err="1"/>
              <a:t>dovoljno</a:t>
            </a:r>
            <a:r>
              <a:rPr lang="en-GB" dirty="0"/>
              <a:t> </a:t>
            </a:r>
            <a:r>
              <a:rPr lang="en-GB" dirty="0" err="1"/>
              <a:t>veliki</a:t>
            </a:r>
            <a:r>
              <a:rPr lang="en-GB" dirty="0"/>
              <a:t> da </a:t>
            </a:r>
            <a:r>
              <a:rPr lang="en-GB" dirty="0" err="1"/>
              <a:t>prihvati</a:t>
            </a:r>
            <a:r>
              <a:rPr lang="en-GB" dirty="0"/>
              <a:t> </a:t>
            </a:r>
            <a:r>
              <a:rPr lang="en-GB" dirty="0" err="1"/>
              <a:t>kompletnu</a:t>
            </a:r>
            <a:r>
              <a:rPr lang="en-GB" dirty="0"/>
              <a:t> </a:t>
            </a:r>
            <a:r>
              <a:rPr lang="en-GB" dirty="0" err="1"/>
              <a:t>adresu</a:t>
            </a:r>
            <a:r>
              <a:rPr lang="en-GB" dirty="0"/>
              <a:t> </a:t>
            </a:r>
            <a:r>
              <a:rPr lang="en-GB" dirty="0" err="1"/>
              <a:t>ukoliko</a:t>
            </a:r>
            <a:r>
              <a:rPr lang="en-GB" dirty="0"/>
              <a:t> se </a:t>
            </a:r>
            <a:r>
              <a:rPr lang="en-GB" dirty="0" err="1"/>
              <a:t>koristi</a:t>
            </a:r>
            <a:r>
              <a:rPr lang="en-GB" dirty="0"/>
              <a:t> za </a:t>
            </a:r>
            <a:r>
              <a:rPr lang="en-GB" dirty="0" err="1"/>
              <a:t>adresiranje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34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5C1F-8CC3-4949-903F-AE87264D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Registri</a:t>
            </a:r>
            <a:r>
              <a:rPr lang="en-GB" dirty="0"/>
              <a:t> op</a:t>
            </a:r>
            <a:r>
              <a:rPr lang="sr-Latn-ME" dirty="0" err="1"/>
              <a:t>šte</a:t>
            </a:r>
            <a:r>
              <a:rPr lang="sr-Latn-ME" dirty="0"/>
              <a:t> </a:t>
            </a:r>
            <a:r>
              <a:rPr lang="sr-Latn-ME" dirty="0" err="1"/>
              <a:t>namene</a:t>
            </a:r>
            <a:r>
              <a:rPr lang="sr-Latn-ME" dirty="0"/>
              <a:t> – </a:t>
            </a:r>
            <a:r>
              <a:rPr lang="sr-Latn-ME" dirty="0" err="1"/>
              <a:t>ragistri</a:t>
            </a:r>
            <a:r>
              <a:rPr lang="sr-Latn-ME" dirty="0"/>
              <a:t> podataka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F6F27-AE2E-49AC-8CC1-D2B5EF2EB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(i8086) </a:t>
            </a:r>
            <a:r>
              <a:rPr lang="en-GB" dirty="0" err="1"/>
              <a:t>Registri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se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tretirati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4 </a:t>
            </a:r>
            <a:r>
              <a:rPr lang="en-GB" dirty="0" err="1"/>
              <a:t>šesnaestobitna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8 </a:t>
            </a:r>
            <a:r>
              <a:rPr lang="en-GB" dirty="0" err="1"/>
              <a:t>osmobitnih</a:t>
            </a:r>
            <a:r>
              <a:rPr lang="en-GB" dirty="0"/>
              <a:t> </a:t>
            </a:r>
            <a:r>
              <a:rPr lang="en-GB" dirty="0" err="1"/>
              <a:t>registara</a:t>
            </a:r>
            <a:r>
              <a:rPr lang="en-GB" dirty="0"/>
              <a:t> </a:t>
            </a:r>
            <a:r>
              <a:rPr lang="en-GB" dirty="0" err="1"/>
              <a:t>zavisno</a:t>
            </a:r>
            <a:r>
              <a:rPr lang="en-GB" dirty="0"/>
              <a:t> od toga da li se </a:t>
            </a:r>
            <a:r>
              <a:rPr lang="en-GB" dirty="0" err="1"/>
              <a:t>operiše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rečima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bajtovima</a:t>
            </a:r>
            <a:r>
              <a:rPr lang="en-GB" dirty="0"/>
              <a:t>. </a:t>
            </a:r>
            <a:r>
              <a:rPr lang="en-GB" dirty="0" err="1"/>
              <a:t>Šesnaestobitni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označeni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AX, BX, CX </a:t>
            </a:r>
            <a:r>
              <a:rPr lang="en-GB" dirty="0" err="1"/>
              <a:t>i</a:t>
            </a:r>
            <a:r>
              <a:rPr lang="en-GB" dirty="0"/>
              <a:t> DX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svakom</a:t>
            </a:r>
            <a:r>
              <a:rPr lang="en-GB" dirty="0"/>
              <a:t> </a:t>
            </a:r>
            <a:r>
              <a:rPr lang="en-GB" dirty="0" err="1"/>
              <a:t>razlikujemo</a:t>
            </a:r>
            <a:r>
              <a:rPr lang="en-GB" dirty="0"/>
              <a:t> </a:t>
            </a:r>
            <a:r>
              <a:rPr lang="en-GB" dirty="0" err="1"/>
              <a:t>viši</a:t>
            </a:r>
            <a:r>
              <a:rPr lang="en-GB" dirty="0"/>
              <a:t> (High)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niži</a:t>
            </a:r>
            <a:r>
              <a:rPr lang="en-GB" dirty="0"/>
              <a:t> (Low) </a:t>
            </a:r>
            <a:r>
              <a:rPr lang="en-GB" dirty="0" err="1"/>
              <a:t>bajt</a:t>
            </a:r>
            <a:r>
              <a:rPr lang="en-GB" dirty="0"/>
              <a:t>. </a:t>
            </a:r>
            <a:r>
              <a:rPr lang="en-GB" dirty="0" err="1"/>
              <a:t>Pošto</a:t>
            </a:r>
            <a:r>
              <a:rPr lang="en-GB" dirty="0"/>
              <a:t> se </a:t>
            </a:r>
            <a:r>
              <a:rPr lang="en-GB" dirty="0" err="1"/>
              <a:t>registri</a:t>
            </a:r>
            <a:r>
              <a:rPr lang="en-GB" dirty="0"/>
              <a:t> </a:t>
            </a:r>
            <a:r>
              <a:rPr lang="en-GB" dirty="0" err="1"/>
              <a:t>nalaze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procesora</a:t>
            </a:r>
            <a:r>
              <a:rPr lang="en-GB" dirty="0"/>
              <a:t>, </a:t>
            </a:r>
            <a:r>
              <a:rPr lang="en-GB" dirty="0" err="1"/>
              <a:t>oni</a:t>
            </a:r>
            <a:r>
              <a:rPr lang="en-GB" dirty="0"/>
              <a:t> </a:t>
            </a:r>
            <a:r>
              <a:rPr lang="en-GB" dirty="0" err="1"/>
              <a:t>predstavljaju</a:t>
            </a:r>
            <a:r>
              <a:rPr lang="en-GB" dirty="0"/>
              <a:t> </a:t>
            </a:r>
            <a:r>
              <a:rPr lang="en-GB" dirty="0" err="1"/>
              <a:t>najbržu</a:t>
            </a:r>
            <a:r>
              <a:rPr lang="en-GB" dirty="0"/>
              <a:t> </a:t>
            </a:r>
            <a:r>
              <a:rPr lang="en-GB" dirty="0" err="1"/>
              <a:t>memoriju</a:t>
            </a:r>
            <a:r>
              <a:rPr lang="en-GB" dirty="0"/>
              <a:t> u </a:t>
            </a:r>
            <a:r>
              <a:rPr lang="en-GB" dirty="0" err="1"/>
              <a:t>računaru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svega</a:t>
            </a:r>
            <a:r>
              <a:rPr lang="en-GB" dirty="0"/>
              <a:t> </a:t>
            </a:r>
            <a:r>
              <a:rPr lang="en-GB" dirty="0" err="1"/>
              <a:t>nekoliko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8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5C1F-8CC3-4949-903F-AE87264D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Registri</a:t>
            </a:r>
            <a:r>
              <a:rPr lang="en-GB" dirty="0"/>
              <a:t> op</a:t>
            </a:r>
            <a:r>
              <a:rPr lang="sr-Latn-ME" dirty="0" err="1"/>
              <a:t>šte</a:t>
            </a:r>
            <a:r>
              <a:rPr lang="sr-Latn-ME" dirty="0"/>
              <a:t> </a:t>
            </a:r>
            <a:r>
              <a:rPr lang="sr-Latn-ME" dirty="0" err="1"/>
              <a:t>namene</a:t>
            </a:r>
            <a:r>
              <a:rPr lang="sr-Latn-ME" dirty="0"/>
              <a:t> – </a:t>
            </a:r>
            <a:r>
              <a:rPr lang="sr-Latn-ME" dirty="0" err="1"/>
              <a:t>ragistri</a:t>
            </a:r>
            <a:r>
              <a:rPr lang="sr-Latn-ME" dirty="0"/>
              <a:t> podataka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F6F27-AE2E-49AC-8CC1-D2B5EF2E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2763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AX – </a:t>
            </a:r>
            <a:r>
              <a:rPr lang="en-GB" dirty="0" err="1"/>
              <a:t>akumulator</a:t>
            </a:r>
            <a:r>
              <a:rPr lang="en-GB" dirty="0"/>
              <a:t> se </a:t>
            </a:r>
            <a:r>
              <a:rPr lang="en-GB" dirty="0" err="1"/>
              <a:t>koristi</a:t>
            </a:r>
            <a:r>
              <a:rPr lang="en-GB" dirty="0"/>
              <a:t> </a:t>
            </a:r>
            <a:r>
              <a:rPr lang="en-GB" dirty="0" err="1"/>
              <a:t>prilikom</a:t>
            </a:r>
            <a:r>
              <a:rPr lang="en-GB" dirty="0"/>
              <a:t> </a:t>
            </a:r>
            <a:r>
              <a:rPr lang="en-GB" dirty="0" err="1"/>
              <a:t>množenja</a:t>
            </a:r>
            <a:r>
              <a:rPr lang="en-GB" dirty="0"/>
              <a:t> </a:t>
            </a:r>
            <a:r>
              <a:rPr lang="en-GB" dirty="0" err="1"/>
              <a:t>reči</a:t>
            </a:r>
            <a:r>
              <a:rPr lang="en-GB" dirty="0"/>
              <a:t>, </a:t>
            </a:r>
            <a:r>
              <a:rPr lang="en-GB" dirty="0" err="1"/>
              <a:t>deljenja</a:t>
            </a:r>
            <a:r>
              <a:rPr lang="en-GB" dirty="0"/>
              <a:t>, </a:t>
            </a:r>
            <a:r>
              <a:rPr lang="en-GB" dirty="0" err="1"/>
              <a:t>ulazno</a:t>
            </a:r>
            <a:r>
              <a:rPr lang="en-GB" dirty="0"/>
              <a:t> </a:t>
            </a:r>
            <a:r>
              <a:rPr lang="en-GB" dirty="0" err="1"/>
              <a:t>izlaznih</a:t>
            </a:r>
            <a:r>
              <a:rPr lang="en-GB" dirty="0"/>
              <a:t> </a:t>
            </a:r>
            <a:r>
              <a:rPr lang="en-GB" dirty="0" err="1"/>
              <a:t>operacija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nekih</a:t>
            </a:r>
            <a:r>
              <a:rPr lang="en-GB" dirty="0"/>
              <a:t> </a:t>
            </a:r>
            <a:r>
              <a:rPr lang="en-GB" dirty="0" err="1"/>
              <a:t>operacija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azbučnim</a:t>
            </a:r>
            <a:r>
              <a:rPr lang="en-GB" dirty="0"/>
              <a:t> </a:t>
            </a:r>
            <a:r>
              <a:rPr lang="en-GB" dirty="0" err="1"/>
              <a:t>podacima</a:t>
            </a:r>
            <a:r>
              <a:rPr lang="en-GB" dirty="0"/>
              <a:t>. </a:t>
            </a:r>
            <a:r>
              <a:rPr lang="en-GB" dirty="0" err="1"/>
              <a:t>Sličnu</a:t>
            </a:r>
            <a:r>
              <a:rPr lang="en-GB" dirty="0"/>
              <a:t> </a:t>
            </a:r>
            <a:r>
              <a:rPr lang="en-GB" dirty="0" err="1"/>
              <a:t>ulogu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en-GB" dirty="0"/>
              <a:t> AL </a:t>
            </a:r>
            <a:r>
              <a:rPr lang="en-GB" dirty="0" err="1"/>
              <a:t>i</a:t>
            </a:r>
            <a:r>
              <a:rPr lang="en-GB" dirty="0"/>
              <a:t> AH </a:t>
            </a:r>
            <a:r>
              <a:rPr lang="en-GB" dirty="0" err="1"/>
              <a:t>registri</a:t>
            </a:r>
            <a:r>
              <a:rPr lang="en-GB" dirty="0"/>
              <a:t> </a:t>
            </a:r>
            <a:r>
              <a:rPr lang="en-GB" dirty="0" err="1"/>
              <a:t>kada</a:t>
            </a:r>
            <a:r>
              <a:rPr lang="en-GB" dirty="0"/>
              <a:t> se </a:t>
            </a:r>
            <a:r>
              <a:rPr lang="en-GB" dirty="0" err="1"/>
              <a:t>operiše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bajtovima</a:t>
            </a:r>
            <a:r>
              <a:rPr lang="en-GB" dirty="0"/>
              <a:t>. </a:t>
            </a:r>
            <a:endParaRPr lang="sr-Latn-ME" dirty="0"/>
          </a:p>
          <a:p>
            <a:r>
              <a:rPr lang="en-GB" dirty="0"/>
              <a:t>BX – </a:t>
            </a:r>
            <a:r>
              <a:rPr lang="en-GB" dirty="0" err="1"/>
              <a:t>bazni</a:t>
            </a:r>
            <a:r>
              <a:rPr lang="en-GB" dirty="0"/>
              <a:t> </a:t>
            </a:r>
            <a:r>
              <a:rPr lang="en-GB" dirty="0" err="1"/>
              <a:t>registar</a:t>
            </a:r>
            <a:r>
              <a:rPr lang="en-GB" dirty="0"/>
              <a:t> se </a:t>
            </a:r>
            <a:r>
              <a:rPr lang="en-GB" dirty="0" err="1"/>
              <a:t>koristi</a:t>
            </a:r>
            <a:r>
              <a:rPr lang="en-GB" dirty="0"/>
              <a:t> u </a:t>
            </a:r>
            <a:r>
              <a:rPr lang="en-GB" dirty="0" err="1"/>
              <a:t>baznom</a:t>
            </a:r>
            <a:r>
              <a:rPr lang="en-GB" dirty="0"/>
              <a:t> </a:t>
            </a:r>
            <a:r>
              <a:rPr lang="en-GB" dirty="0" err="1"/>
              <a:t>modu</a:t>
            </a:r>
            <a:r>
              <a:rPr lang="en-GB" dirty="0"/>
              <a:t> </a:t>
            </a:r>
            <a:r>
              <a:rPr lang="en-GB" dirty="0" err="1"/>
              <a:t>adresiranja</a:t>
            </a:r>
            <a:r>
              <a:rPr lang="en-GB" dirty="0"/>
              <a:t>. </a:t>
            </a:r>
            <a:endParaRPr lang="sr-Latn-ME" dirty="0"/>
          </a:p>
          <a:p>
            <a:r>
              <a:rPr lang="en-GB" dirty="0"/>
              <a:t>CX – </a:t>
            </a:r>
            <a:r>
              <a:rPr lang="en-GB" dirty="0" err="1"/>
              <a:t>registar</a:t>
            </a:r>
            <a:r>
              <a:rPr lang="en-GB" dirty="0"/>
              <a:t> </a:t>
            </a:r>
            <a:r>
              <a:rPr lang="en-GB" dirty="0" err="1"/>
              <a:t>brojač</a:t>
            </a:r>
            <a:r>
              <a:rPr lang="en-GB" dirty="0"/>
              <a:t> </a:t>
            </a:r>
            <a:r>
              <a:rPr lang="en-GB" dirty="0" err="1"/>
              <a:t>služi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brojač</a:t>
            </a:r>
            <a:r>
              <a:rPr lang="en-GB" dirty="0"/>
              <a:t> u </a:t>
            </a:r>
            <a:r>
              <a:rPr lang="en-GB" dirty="0" err="1"/>
              <a:t>instrukcijama</a:t>
            </a:r>
            <a:r>
              <a:rPr lang="en-GB" dirty="0"/>
              <a:t> za </a:t>
            </a:r>
            <a:r>
              <a:rPr lang="en-GB" dirty="0" err="1"/>
              <a:t>opis</a:t>
            </a:r>
            <a:r>
              <a:rPr lang="en-GB" dirty="0"/>
              <a:t> </a:t>
            </a:r>
            <a:r>
              <a:rPr lang="en-GB" dirty="0" err="1"/>
              <a:t>ciklusa</a:t>
            </a:r>
            <a:r>
              <a:rPr lang="en-GB" dirty="0"/>
              <a:t>, </a:t>
            </a:r>
            <a:r>
              <a:rPr lang="en-GB" dirty="0" err="1"/>
              <a:t>osnosno</a:t>
            </a:r>
            <a:r>
              <a:rPr lang="en-GB" dirty="0"/>
              <a:t> </a:t>
            </a:r>
            <a:r>
              <a:rPr lang="en-GB" dirty="0" err="1"/>
              <a:t>prilikom</a:t>
            </a:r>
            <a:r>
              <a:rPr lang="en-GB" dirty="0"/>
              <a:t> </a:t>
            </a:r>
            <a:r>
              <a:rPr lang="en-GB" dirty="0" err="1"/>
              <a:t>operacija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azbučnim</a:t>
            </a:r>
            <a:r>
              <a:rPr lang="en-GB" dirty="0"/>
              <a:t> </a:t>
            </a:r>
            <a:r>
              <a:rPr lang="en-GB" dirty="0" err="1"/>
              <a:t>podacima</a:t>
            </a:r>
            <a:r>
              <a:rPr lang="en-GB" dirty="0"/>
              <a:t>. </a:t>
            </a:r>
            <a:endParaRPr lang="sr-Latn-ME" dirty="0"/>
          </a:p>
          <a:p>
            <a:r>
              <a:rPr lang="en-GB" dirty="0"/>
              <a:t>DX – </a:t>
            </a:r>
            <a:r>
              <a:rPr lang="en-GB" dirty="0" err="1"/>
              <a:t>registar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ulogu</a:t>
            </a:r>
            <a:r>
              <a:rPr lang="en-GB" dirty="0"/>
              <a:t> </a:t>
            </a:r>
            <a:r>
              <a:rPr lang="en-GB" dirty="0" err="1"/>
              <a:t>pomoćnog</a:t>
            </a:r>
            <a:r>
              <a:rPr lang="en-GB" dirty="0"/>
              <a:t> </a:t>
            </a:r>
            <a:r>
              <a:rPr lang="en-GB" dirty="0" err="1"/>
              <a:t>akumulatora</a:t>
            </a:r>
            <a:r>
              <a:rPr lang="en-GB" dirty="0"/>
              <a:t> </a:t>
            </a:r>
            <a:r>
              <a:rPr lang="en-GB" dirty="0" err="1"/>
              <a:t>prilikom</a:t>
            </a:r>
            <a:r>
              <a:rPr lang="en-GB" dirty="0"/>
              <a:t> </a:t>
            </a:r>
            <a:r>
              <a:rPr lang="en-GB" dirty="0" err="1"/>
              <a:t>množenja</a:t>
            </a:r>
            <a:r>
              <a:rPr lang="en-GB" dirty="0"/>
              <a:t> </a:t>
            </a:r>
            <a:r>
              <a:rPr lang="en-GB" dirty="0" err="1"/>
              <a:t>reči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prilikom</a:t>
            </a:r>
            <a:r>
              <a:rPr lang="en-GB" dirty="0"/>
              <a:t> </a:t>
            </a:r>
            <a:r>
              <a:rPr lang="en-GB" dirty="0" err="1"/>
              <a:t>deljenja</a:t>
            </a:r>
            <a:r>
              <a:rPr lang="en-GB" dirty="0"/>
              <a:t>. </a:t>
            </a:r>
            <a:r>
              <a:rPr lang="en-GB" dirty="0" err="1"/>
              <a:t>Često</a:t>
            </a:r>
            <a:r>
              <a:rPr lang="en-GB" dirty="0"/>
              <a:t> se </a:t>
            </a:r>
            <a:r>
              <a:rPr lang="en-GB" dirty="0" err="1"/>
              <a:t>koristi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za </a:t>
            </a:r>
            <a:r>
              <a:rPr lang="en-GB" dirty="0" err="1"/>
              <a:t>čuvanje</a:t>
            </a:r>
            <a:r>
              <a:rPr lang="en-GB" dirty="0"/>
              <a:t> </a:t>
            </a:r>
            <a:r>
              <a:rPr lang="en-GB" dirty="0" err="1"/>
              <a:t>adrese</a:t>
            </a:r>
            <a:r>
              <a:rPr lang="en-GB" dirty="0"/>
              <a:t> </a:t>
            </a:r>
            <a:r>
              <a:rPr lang="en-GB" dirty="0" err="1"/>
              <a:t>prihvatnog</a:t>
            </a:r>
            <a:r>
              <a:rPr lang="en-GB" dirty="0"/>
              <a:t> </a:t>
            </a:r>
            <a:r>
              <a:rPr lang="en-GB" dirty="0" err="1"/>
              <a:t>registra</a:t>
            </a:r>
            <a:r>
              <a:rPr lang="en-GB" dirty="0"/>
              <a:t> </a:t>
            </a:r>
            <a:r>
              <a:rPr lang="en-GB" dirty="0" err="1"/>
              <a:t>prilikom</a:t>
            </a:r>
            <a:r>
              <a:rPr lang="en-GB" dirty="0"/>
              <a:t> </a:t>
            </a:r>
            <a:r>
              <a:rPr lang="en-GB" dirty="0" err="1"/>
              <a:t>ulaza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izlaza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85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5C1F-8CC3-4949-903F-AE87264D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Registri</a:t>
            </a:r>
            <a:r>
              <a:rPr lang="en-GB" dirty="0"/>
              <a:t> op</a:t>
            </a:r>
            <a:r>
              <a:rPr lang="sr-Latn-ME" dirty="0" err="1"/>
              <a:t>šte</a:t>
            </a:r>
            <a:r>
              <a:rPr lang="sr-Latn-ME" dirty="0"/>
              <a:t> </a:t>
            </a:r>
            <a:r>
              <a:rPr lang="sr-Latn-ME" dirty="0" err="1"/>
              <a:t>namene</a:t>
            </a:r>
            <a:r>
              <a:rPr lang="sr-Latn-ME" dirty="0"/>
              <a:t> – </a:t>
            </a:r>
            <a:r>
              <a:rPr lang="sr-Latn-ME" dirty="0" err="1"/>
              <a:t>ragistri</a:t>
            </a:r>
            <a:r>
              <a:rPr lang="sr-Latn-ME" dirty="0"/>
              <a:t> podataka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F6F27-AE2E-49AC-8CC1-D2B5EF2E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27638"/>
          </a:xfrm>
        </p:spPr>
        <p:txBody>
          <a:bodyPr>
            <a:normAutofit/>
          </a:bodyPr>
          <a:lstStyle/>
          <a:p>
            <a:r>
              <a:rPr lang="en-GB" dirty="0"/>
              <a:t>Primer: </a:t>
            </a:r>
            <a:r>
              <a:rPr lang="en-GB" dirty="0" err="1"/>
              <a:t>Podela</a:t>
            </a:r>
            <a:r>
              <a:rPr lang="en-GB" dirty="0"/>
              <a:t> </a:t>
            </a:r>
            <a:r>
              <a:rPr lang="en-GB" dirty="0" err="1"/>
              <a:t>registara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viši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niži</a:t>
            </a:r>
            <a:r>
              <a:rPr lang="en-GB" dirty="0"/>
              <a:t> </a:t>
            </a:r>
            <a:r>
              <a:rPr lang="en-GB" dirty="0" err="1"/>
              <a:t>bajt</a:t>
            </a:r>
            <a:r>
              <a:rPr lang="en-GB" dirty="0"/>
              <a:t>. </a:t>
            </a:r>
            <a:r>
              <a:rPr lang="en-GB" dirty="0" err="1"/>
              <a:t>Ako</a:t>
            </a:r>
            <a:r>
              <a:rPr lang="en-GB" dirty="0"/>
              <a:t> je </a:t>
            </a:r>
            <a:r>
              <a:rPr lang="en-GB" dirty="0" err="1"/>
              <a:t>npr</a:t>
            </a:r>
            <a:r>
              <a:rPr lang="en-GB" dirty="0"/>
              <a:t>. AX=0011 0000 0011 1001b, </a:t>
            </a:r>
            <a:r>
              <a:rPr lang="en-GB" dirty="0" err="1"/>
              <a:t>onda</a:t>
            </a:r>
            <a:r>
              <a:rPr lang="en-GB" dirty="0"/>
              <a:t> je AH=0011 0000b, a AL=0011 1001b. </a:t>
            </a:r>
            <a:r>
              <a:rPr lang="en-GB" dirty="0" err="1"/>
              <a:t>Ukoliko</a:t>
            </a:r>
            <a:r>
              <a:rPr lang="en-GB" dirty="0"/>
              <a:t> se </a:t>
            </a:r>
            <a:r>
              <a:rPr lang="en-GB" dirty="0" err="1"/>
              <a:t>promeni</a:t>
            </a:r>
            <a:r>
              <a:rPr lang="en-GB" dirty="0"/>
              <a:t> </a:t>
            </a:r>
            <a:r>
              <a:rPr lang="en-GB" dirty="0" err="1"/>
              <a:t>sadržaj</a:t>
            </a:r>
            <a:r>
              <a:rPr lang="en-GB" dirty="0"/>
              <a:t> </a:t>
            </a:r>
            <a:r>
              <a:rPr lang="en-GB" dirty="0" err="1"/>
              <a:t>bilo</a:t>
            </a:r>
            <a:r>
              <a:rPr lang="en-GB" dirty="0"/>
              <a:t> AH, </a:t>
            </a:r>
            <a:r>
              <a:rPr lang="en-GB" dirty="0" err="1"/>
              <a:t>bilo</a:t>
            </a:r>
            <a:r>
              <a:rPr lang="en-GB" dirty="0"/>
              <a:t> AL, </a:t>
            </a:r>
            <a:r>
              <a:rPr lang="en-GB" dirty="0" err="1"/>
              <a:t>menja</a:t>
            </a:r>
            <a:r>
              <a:rPr lang="en-GB" dirty="0"/>
              <a:t> se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sadržaj</a:t>
            </a:r>
            <a:r>
              <a:rPr lang="en-GB" dirty="0"/>
              <a:t> AX</a:t>
            </a:r>
          </a:p>
        </p:txBody>
      </p:sp>
    </p:spTree>
    <p:extLst>
      <p:ext uri="{BB962C8B-B14F-4D97-AF65-F5344CB8AC3E}">
        <p14:creationId xmlns:p14="http://schemas.microsoft.com/office/powerpoint/2010/main" val="1832683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2968</TotalTime>
  <Words>1539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Franklin Gothic Book</vt:lpstr>
      <vt:lpstr>Franklin Gothic Medium</vt:lpstr>
      <vt:lpstr>Wingdings 2</vt:lpstr>
      <vt:lpstr>Trek</vt:lpstr>
      <vt:lpstr>Registri</vt:lpstr>
      <vt:lpstr>Mikroprocesor i8086</vt:lpstr>
      <vt:lpstr>Registri</vt:lpstr>
      <vt:lpstr>Registri opšte namene</vt:lpstr>
      <vt:lpstr>Registri opšte namene</vt:lpstr>
      <vt:lpstr>Registri opšte namene</vt:lpstr>
      <vt:lpstr>Registri opšte namene – ragistri podataka</vt:lpstr>
      <vt:lpstr>Registri opšte namene – ragistri podataka</vt:lpstr>
      <vt:lpstr>Registri opšte namene – ragistri podataka</vt:lpstr>
      <vt:lpstr>pokazivački I indeks registri</vt:lpstr>
      <vt:lpstr>Specijalizovani registri</vt:lpstr>
      <vt:lpstr>Specijalizovani registri</vt:lpstr>
      <vt:lpstr>SPECIJALIZOVANI REGISTRI – STATUSNI REGISTAR</vt:lpstr>
      <vt:lpstr>SPECIJALIZOVANI REGISTRI – STATUSNI REGISTAR</vt:lpstr>
      <vt:lpstr>SPECIJALIZOVANI REGISTRI – STATUSNI REGISTAR</vt:lpstr>
      <vt:lpstr>Mikroprocesor Intel 80386</vt:lpstr>
      <vt:lpstr>Mikroprocesor Intel 80386</vt:lpstr>
      <vt:lpstr>Mikroprocesor Intel 80386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mikroračunarskog sistema</dc:title>
  <dc:creator>Ljubica</dc:creator>
  <cp:lastModifiedBy>Ljubica Kovacevic</cp:lastModifiedBy>
  <cp:revision>31</cp:revision>
  <dcterms:created xsi:type="dcterms:W3CDTF">2018-09-12T20:52:40Z</dcterms:created>
  <dcterms:modified xsi:type="dcterms:W3CDTF">2019-10-09T06:55:04Z</dcterms:modified>
</cp:coreProperties>
</file>