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311" r:id="rId2"/>
    <p:sldId id="312" r:id="rId3"/>
    <p:sldId id="313" r:id="rId4"/>
    <p:sldId id="314" r:id="rId5"/>
    <p:sldId id="315" r:id="rId6"/>
    <p:sldId id="317" r:id="rId7"/>
    <p:sldId id="318" r:id="rId8"/>
    <p:sldId id="319" r:id="rId9"/>
    <p:sldId id="320" r:id="rId10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90000"/>
      </a:lnSpc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066"/>
    <a:srgbClr val="F1CCCC"/>
    <a:srgbClr val="FDF9FA"/>
    <a:srgbClr val="FAFF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55" autoAdjust="0"/>
    <p:restoredTop sz="94660"/>
  </p:normalViewPr>
  <p:slideViewPr>
    <p:cSldViewPr>
      <p:cViewPr>
        <p:scale>
          <a:sx n="81" d="100"/>
          <a:sy n="81" d="100"/>
        </p:scale>
        <p:origin x="-462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C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C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AEB75-B66A-4785-8898-30FCCAB294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647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F8296-A56A-4869-BAA5-F6704DCE2D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2887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09E03-8E34-4889-B879-FB883F3872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7983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F214D-9449-4245-BD14-FACFCBAB4B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9771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23D3D-D0F0-45BD-A2A1-DEBBFE9A9B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093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19563-0D5F-473C-9205-C2494A02E4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989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FC421-57E7-4646-A383-418333BBAA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59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93B38-A959-4ED0-A08F-A812FB0244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700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450AF-D10D-4362-BCB7-D4AC4496ED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9909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BD1D8-9E50-4AF5-8F77-3207D7FDF3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343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F7536-0EB7-4602-83E0-7BFBF3148D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3657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50000">
              <a:schemeClr val="bg1"/>
            </a:gs>
            <a:gs pos="100000">
              <a:schemeClr val="folHlink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C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 i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 i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 i="0">
                <a:latin typeface="+mn-lt"/>
              </a:defRPr>
            </a:lvl1pPr>
          </a:lstStyle>
          <a:p>
            <a:pPr>
              <a:defRPr/>
            </a:pPr>
            <a:fld id="{628FED89-70B1-4A6C-9C93-2B2EB1B99C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7543800" cy="785812"/>
          </a:xfrm>
        </p:spPr>
        <p:txBody>
          <a:bodyPr/>
          <a:lstStyle/>
          <a:p>
            <a:pPr eaLnBrk="1" hangingPunct="1"/>
            <a:r>
              <a:rPr lang="sr-Latn-CS" sz="2000" i="1" dirty="0" smtClean="0">
                <a:latin typeface="Times New Roman" pitchFamily="18" charset="0"/>
              </a:rPr>
              <a:t>Korisničke funkcije				</a:t>
            </a:r>
            <a:r>
              <a:rPr lang="en-US" sz="2000" i="1" dirty="0" smtClean="0">
                <a:latin typeface="Times New Roman" pitchFamily="18" charset="0"/>
              </a:rPr>
              <a:t>        </a:t>
            </a:r>
            <a:r>
              <a:rPr lang="sr-Latn-CS" sz="2000" i="1" dirty="0" smtClean="0">
                <a:latin typeface="Times New Roman" pitchFamily="18" charset="0"/>
              </a:rPr>
              <a:t>vežbe </a:t>
            </a:r>
            <a:r>
              <a:rPr lang="en-US" sz="2000" i="1" dirty="0" smtClean="0">
                <a:latin typeface="Times New Roman" pitchFamily="18" charset="0"/>
              </a:rPr>
              <a:t>br. 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5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196752"/>
                <a:ext cx="7499176" cy="4968552"/>
              </a:xfrm>
            </p:spPr>
            <p:txBody>
              <a:bodyPr/>
              <a:lstStyle/>
              <a:p>
                <a:pPr algn="just" eaLnBrk="1" hangingPunct="1"/>
                <a:r>
                  <a:rPr lang="sr-Latn-CS" sz="1600" dirty="0" smtClean="0">
                    <a:latin typeface="Times New Roman" pitchFamily="18" charset="0"/>
                  </a:rPr>
                  <a:t>Pored velikog broja ugrađenih funkcija, Mathematica omogućava korisniku da definiše i svoje funkcije. Funkcija više promenljivih se definiše izrazom</a:t>
                </a:r>
              </a:p>
              <a:p>
                <a:pPr algn="just" eaLnBrk="1" hangingPunct="1">
                  <a:buFont typeface="Wingdings" pitchFamily="2" charset="2"/>
                  <a:buNone/>
                </a:pPr>
                <a:endParaRPr lang="sr-Latn-CS" sz="800" dirty="0" smtClean="0">
                  <a:latin typeface="Times New Roman" pitchFamily="18" charset="0"/>
                </a:endParaRPr>
              </a:p>
              <a:p>
                <a:pPr algn="ctr" eaLnBrk="1" hangingPunct="1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dirty="0" smtClean="0">
                          <a:latin typeface="Cambria Math"/>
                        </a:rPr>
                        <m:t>𝒇𝒖𝒏𝒌𝒄𝒊𝒋𝒂</m:t>
                      </m:r>
                      <m:r>
                        <a:rPr lang="en-US" sz="1600" b="1" i="1" dirty="0" smtClean="0">
                          <a:latin typeface="Cambria Math"/>
                        </a:rPr>
                        <m:t>[</m:t>
                      </m:r>
                      <m:r>
                        <a:rPr lang="en-US" sz="1600" b="1" i="1" dirty="0" err="1" smtClean="0">
                          <a:latin typeface="Cambria Math"/>
                        </a:rPr>
                        <m:t>𝒙</m:t>
                      </m:r>
                      <m:r>
                        <a:rPr lang="en-US" sz="1600" b="1" i="1" dirty="0" err="1" smtClean="0">
                          <a:latin typeface="Cambria Math"/>
                        </a:rPr>
                        <m:t>_,</m:t>
                      </m:r>
                      <m:r>
                        <a:rPr lang="en-US" sz="1600" b="1" i="1" dirty="0" err="1" smtClean="0">
                          <a:latin typeface="Cambria Math"/>
                        </a:rPr>
                        <m:t>𝒚</m:t>
                      </m:r>
                      <m:r>
                        <a:rPr lang="en-US" sz="1600" b="1" i="1" dirty="0" err="1" smtClean="0">
                          <a:latin typeface="Cambria Math"/>
                        </a:rPr>
                        <m:t>_,</m:t>
                      </m:r>
                      <m:r>
                        <a:rPr lang="en-US" sz="1600" b="1" i="1" dirty="0" err="1" smtClean="0">
                          <a:latin typeface="Cambria Math"/>
                        </a:rPr>
                        <m:t>𝒛</m:t>
                      </m:r>
                      <m:r>
                        <a:rPr lang="en-US" sz="1600" b="1" i="1" dirty="0" smtClean="0">
                          <a:latin typeface="Cambria Math"/>
                        </a:rPr>
                        <m:t>_,…]:= </m:t>
                      </m:r>
                      <m:r>
                        <a:rPr lang="en-US" sz="1600" b="1" i="1" dirty="0" err="1" smtClean="0">
                          <a:latin typeface="Cambria Math"/>
                        </a:rPr>
                        <m:t>𝒊𝒛𝒓𝒂𝒛</m:t>
                      </m:r>
                      <m:r>
                        <a:rPr lang="en-US" sz="1600" b="1" i="1" dirty="0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sz="1600" b="1" i="1" dirty="0" smtClean="0">
                  <a:latin typeface="Times New Roman" pitchFamily="18" charset="0"/>
                </a:endParaRPr>
              </a:p>
              <a:p>
                <a:pPr algn="ctr" eaLnBrk="1" hangingPunct="1">
                  <a:buFont typeface="Wingdings" pitchFamily="2" charset="2"/>
                  <a:buNone/>
                </a:pPr>
                <a:endParaRPr lang="sr-Latn-CS" sz="1600" b="1" i="1" dirty="0" smtClean="0">
                  <a:latin typeface="Times New Roman" pitchFamily="18" charset="0"/>
                </a:endParaRPr>
              </a:p>
              <a:p>
                <a:pPr algn="ctr" eaLnBrk="1" hangingPunct="1">
                  <a:buFont typeface="Wingdings" pitchFamily="2" charset="2"/>
                  <a:buNone/>
                </a:pPr>
                <a:endParaRPr lang="en-US" sz="800" b="1" i="1" dirty="0" smtClean="0">
                  <a:latin typeface="Times New Roman" pitchFamily="18" charset="0"/>
                </a:endParaRPr>
              </a:p>
              <a:p>
                <a:pPr algn="just" eaLnBrk="1" hangingPunct="1"/>
                <a:r>
                  <a:rPr lang="sr-Latn-CS" sz="1600" dirty="0" smtClean="0">
                    <a:latin typeface="Times New Roman" pitchFamily="18" charset="0"/>
                  </a:rPr>
                  <a:t>Napomena: argumenti se navode u uglastim zagradama, umesto znaka jednakosti stoji znak “</a:t>
                </a:r>
                <a:r>
                  <a:rPr lang="sr-Latn-CS" sz="1600" b="1" dirty="0" smtClean="0">
                    <a:latin typeface="Times New Roman" pitchFamily="18" charset="0"/>
                  </a:rPr>
                  <a:t>:=</a:t>
                </a:r>
                <a:r>
                  <a:rPr lang="sr-Latn-CS" sz="1600" dirty="0" smtClean="0">
                    <a:latin typeface="Times New Roman" pitchFamily="18" charset="0"/>
                  </a:rPr>
                  <a:t>” i svaki element u listi parametara se završava znakom '_' .</a:t>
                </a:r>
                <a:endParaRPr lang="en-US" sz="1600" dirty="0" smtClean="0">
                  <a:latin typeface="Times New Roman" pitchFamily="18" charset="0"/>
                </a:endParaRPr>
              </a:p>
              <a:p>
                <a:pPr algn="just" eaLnBrk="1" hangingPunct="1"/>
                <a:r>
                  <a:rPr lang="en-US" sz="1600" dirty="0" err="1" smtClean="0">
                    <a:latin typeface="Times New Roman" pitchFamily="18" charset="0"/>
                  </a:rPr>
                  <a:t>Ako</a:t>
                </a:r>
                <a:r>
                  <a:rPr lang="en-US" sz="1600" dirty="0" smtClean="0">
                    <a:latin typeface="Times New Roman" pitchFamily="18" charset="0"/>
                  </a:rPr>
                  <a:t> se </a:t>
                </a:r>
                <a:r>
                  <a:rPr lang="en-US" sz="1600" dirty="0" err="1" smtClean="0">
                    <a:latin typeface="Times New Roman" pitchFamily="18" charset="0"/>
                  </a:rPr>
                  <a:t>iza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elementa</a:t>
                </a:r>
                <a:r>
                  <a:rPr lang="en-US" sz="1600" dirty="0" smtClean="0">
                    <a:latin typeface="Times New Roman" pitchFamily="18" charset="0"/>
                  </a:rPr>
                  <a:t> u </a:t>
                </a:r>
                <a:r>
                  <a:rPr lang="en-US" sz="1600" dirty="0" err="1" smtClean="0">
                    <a:latin typeface="Times New Roman" pitchFamily="18" charset="0"/>
                  </a:rPr>
                  <a:t>listi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parametara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nalaze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znaci</a:t>
                </a:r>
                <a:r>
                  <a:rPr lang="en-US" sz="1600" dirty="0" smtClean="0">
                    <a:latin typeface="Times New Roman" pitchFamily="18" charset="0"/>
                  </a:rPr>
                  <a:t> ‘_ _’ </a:t>
                </a:r>
                <a:r>
                  <a:rPr lang="en-US" sz="1600" dirty="0" err="1" smtClean="0">
                    <a:latin typeface="Times New Roman" pitchFamily="18" charset="0"/>
                  </a:rPr>
                  <a:t>onda</a:t>
                </a:r>
                <a:r>
                  <a:rPr lang="en-US" sz="1600" dirty="0" smtClean="0">
                    <a:latin typeface="Times New Roman" pitchFamily="18" charset="0"/>
                  </a:rPr>
                  <a:t> u </a:t>
                </a:r>
                <a:r>
                  <a:rPr lang="en-US" sz="1600" dirty="0" err="1" smtClean="0">
                    <a:latin typeface="Times New Roman" pitchFamily="18" charset="0"/>
                  </a:rPr>
                  <a:t>pozivu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funkcije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na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mestu</a:t>
                </a:r>
                <a:r>
                  <a:rPr lang="en-US" sz="1600" dirty="0" smtClean="0">
                    <a:latin typeface="Times New Roman" pitchFamily="18" charset="0"/>
                  </a:rPr>
                  <a:t> tog argumenta </a:t>
                </a:r>
                <a:r>
                  <a:rPr lang="en-US" sz="1600" dirty="0" err="1" smtClean="0">
                    <a:latin typeface="Times New Roman" pitchFamily="18" charset="0"/>
                  </a:rPr>
                  <a:t>mo</a:t>
                </a:r>
                <a:r>
                  <a:rPr lang="sr-Latn-CS" sz="1600" dirty="0" smtClean="0">
                    <a:latin typeface="Times New Roman" pitchFamily="18" charset="0"/>
                  </a:rPr>
                  <a:t>že biti jedan ili više izraza</a:t>
                </a:r>
                <a:endParaRPr lang="en-US" sz="1600" dirty="0" smtClean="0">
                  <a:latin typeface="Times New Roman" pitchFamily="18" charset="0"/>
                </a:endParaRPr>
              </a:p>
              <a:p>
                <a:pPr algn="ctr" eaLnBrk="1" hangingPunct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dirty="0" smtClean="0">
                          <a:latin typeface="Cambria Math"/>
                        </a:rPr>
                        <m:t>𝒇𝒖𝒏𝒌𝒄𝒊𝒋𝒂</m:t>
                      </m:r>
                      <m:r>
                        <a:rPr lang="en-US" sz="1600" b="1" i="1" dirty="0" smtClean="0">
                          <a:latin typeface="Cambria Math"/>
                        </a:rPr>
                        <m:t>[</m:t>
                      </m:r>
                      <m:r>
                        <a:rPr lang="en-US" sz="1600" b="1" i="1" dirty="0" err="1" smtClean="0">
                          <a:latin typeface="Cambria Math"/>
                        </a:rPr>
                        <m:t>𝒙</m:t>
                      </m:r>
                      <m:r>
                        <a:rPr lang="en-US" sz="1600" b="1" i="1" dirty="0" err="1" smtClean="0">
                          <a:latin typeface="Cambria Math"/>
                        </a:rPr>
                        <m:t>__,</m:t>
                      </m:r>
                      <m:r>
                        <a:rPr lang="en-US" sz="1600" b="1" i="1" dirty="0" err="1" smtClean="0">
                          <a:latin typeface="Cambria Math"/>
                        </a:rPr>
                        <m:t>𝒚</m:t>
                      </m:r>
                      <m:r>
                        <a:rPr lang="en-US" sz="1600" b="1" i="1" dirty="0" err="1" smtClean="0">
                          <a:latin typeface="Cambria Math"/>
                        </a:rPr>
                        <m:t>_,</m:t>
                      </m:r>
                      <m:r>
                        <a:rPr lang="en-US" sz="1600" b="1" i="1" dirty="0" err="1" smtClean="0">
                          <a:latin typeface="Cambria Math"/>
                        </a:rPr>
                        <m:t>𝒛</m:t>
                      </m:r>
                      <m:r>
                        <a:rPr lang="en-US" sz="1600" b="1" i="1" dirty="0" smtClean="0">
                          <a:latin typeface="Cambria Math"/>
                        </a:rPr>
                        <m:t>_,…]:= </m:t>
                      </m:r>
                      <m:r>
                        <a:rPr lang="en-US" sz="1600" b="1" i="1" dirty="0" err="1" smtClean="0">
                          <a:latin typeface="Cambria Math"/>
                        </a:rPr>
                        <m:t>𝒊𝒛𝒓𝒂𝒛</m:t>
                      </m:r>
                      <m:r>
                        <a:rPr lang="en-US" sz="1600" b="1" i="1" dirty="0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sz="1600" b="1" i="1" dirty="0" smtClean="0">
                  <a:latin typeface="Times New Roman" pitchFamily="18" charset="0"/>
                </a:endParaRPr>
              </a:p>
              <a:p>
                <a:pPr algn="just" eaLnBrk="1" hangingPunct="1"/>
                <a:r>
                  <a:rPr lang="en-US" sz="1600" dirty="0">
                    <a:latin typeface="Times New Roman" pitchFamily="18" charset="0"/>
                  </a:rPr>
                  <a:t>Ako se </a:t>
                </a:r>
                <a:r>
                  <a:rPr lang="en-US" sz="1600" dirty="0" err="1">
                    <a:latin typeface="Times New Roman" pitchFamily="18" charset="0"/>
                  </a:rPr>
                  <a:t>iza</a:t>
                </a:r>
                <a:r>
                  <a:rPr lang="en-US" sz="1600" dirty="0">
                    <a:latin typeface="Times New Roman" pitchFamily="18" charset="0"/>
                  </a:rPr>
                  <a:t> </a:t>
                </a:r>
                <a:r>
                  <a:rPr lang="en-US" sz="1600" dirty="0" err="1">
                    <a:latin typeface="Times New Roman" pitchFamily="18" charset="0"/>
                  </a:rPr>
                  <a:t>elementa</a:t>
                </a:r>
                <a:r>
                  <a:rPr lang="en-US" sz="1600" dirty="0">
                    <a:latin typeface="Times New Roman" pitchFamily="18" charset="0"/>
                  </a:rPr>
                  <a:t> u </a:t>
                </a:r>
                <a:r>
                  <a:rPr lang="en-US" sz="1600" dirty="0" err="1">
                    <a:latin typeface="Times New Roman" pitchFamily="18" charset="0"/>
                  </a:rPr>
                  <a:t>listi</a:t>
                </a:r>
                <a:r>
                  <a:rPr lang="en-US" sz="1600" dirty="0">
                    <a:latin typeface="Times New Roman" pitchFamily="18" charset="0"/>
                  </a:rPr>
                  <a:t> </a:t>
                </a:r>
                <a:r>
                  <a:rPr lang="en-US" sz="1600" dirty="0" err="1">
                    <a:latin typeface="Times New Roman" pitchFamily="18" charset="0"/>
                  </a:rPr>
                  <a:t>parametara</a:t>
                </a:r>
                <a:r>
                  <a:rPr lang="en-US" sz="1600" dirty="0">
                    <a:latin typeface="Times New Roman" pitchFamily="18" charset="0"/>
                  </a:rPr>
                  <a:t> </a:t>
                </a:r>
                <a:r>
                  <a:rPr lang="en-US" sz="1600" dirty="0" err="1">
                    <a:latin typeface="Times New Roman" pitchFamily="18" charset="0"/>
                  </a:rPr>
                  <a:t>nalaze</a:t>
                </a:r>
                <a:r>
                  <a:rPr lang="en-US" sz="1600" dirty="0">
                    <a:latin typeface="Times New Roman" pitchFamily="18" charset="0"/>
                  </a:rPr>
                  <a:t> </a:t>
                </a:r>
                <a:r>
                  <a:rPr lang="en-US" sz="1600" dirty="0" err="1">
                    <a:latin typeface="Times New Roman" pitchFamily="18" charset="0"/>
                  </a:rPr>
                  <a:t>znaci</a:t>
                </a:r>
                <a:r>
                  <a:rPr lang="en-US" sz="1600" dirty="0">
                    <a:latin typeface="Times New Roman" pitchFamily="18" charset="0"/>
                  </a:rPr>
                  <a:t> ‘_ </a:t>
                </a:r>
                <a:r>
                  <a:rPr lang="en-US" sz="1600" dirty="0" smtClean="0">
                    <a:latin typeface="Times New Roman" pitchFamily="18" charset="0"/>
                  </a:rPr>
                  <a:t>_ _’ </a:t>
                </a:r>
                <a:r>
                  <a:rPr lang="en-US" sz="1600" dirty="0" err="1">
                    <a:latin typeface="Times New Roman" pitchFamily="18" charset="0"/>
                  </a:rPr>
                  <a:t>onda</a:t>
                </a:r>
                <a:r>
                  <a:rPr lang="en-US" sz="1600" dirty="0">
                    <a:latin typeface="Times New Roman" pitchFamily="18" charset="0"/>
                  </a:rPr>
                  <a:t> u </a:t>
                </a:r>
                <a:r>
                  <a:rPr lang="en-US" sz="1600" dirty="0" err="1">
                    <a:latin typeface="Times New Roman" pitchFamily="18" charset="0"/>
                  </a:rPr>
                  <a:t>pozivu</a:t>
                </a:r>
                <a:r>
                  <a:rPr lang="en-US" sz="1600" dirty="0">
                    <a:latin typeface="Times New Roman" pitchFamily="18" charset="0"/>
                  </a:rPr>
                  <a:t> </a:t>
                </a:r>
                <a:r>
                  <a:rPr lang="en-US" sz="1600" dirty="0" err="1">
                    <a:latin typeface="Times New Roman" pitchFamily="18" charset="0"/>
                  </a:rPr>
                  <a:t>funkcije</a:t>
                </a:r>
                <a:r>
                  <a:rPr lang="en-US" sz="1600" dirty="0">
                    <a:latin typeface="Times New Roman" pitchFamily="18" charset="0"/>
                  </a:rPr>
                  <a:t> </a:t>
                </a:r>
                <a:r>
                  <a:rPr lang="en-US" sz="1600" dirty="0" err="1">
                    <a:latin typeface="Times New Roman" pitchFamily="18" charset="0"/>
                  </a:rPr>
                  <a:t>na</a:t>
                </a:r>
                <a:r>
                  <a:rPr lang="en-US" sz="1600" dirty="0">
                    <a:latin typeface="Times New Roman" pitchFamily="18" charset="0"/>
                  </a:rPr>
                  <a:t> </a:t>
                </a:r>
                <a:r>
                  <a:rPr lang="en-US" sz="1600" dirty="0" err="1">
                    <a:latin typeface="Times New Roman" pitchFamily="18" charset="0"/>
                  </a:rPr>
                  <a:t>mestu</a:t>
                </a:r>
                <a:r>
                  <a:rPr lang="en-US" sz="1600" dirty="0">
                    <a:latin typeface="Times New Roman" pitchFamily="18" charset="0"/>
                  </a:rPr>
                  <a:t> tog argumenta </a:t>
                </a:r>
                <a:r>
                  <a:rPr lang="en-US" sz="1600" dirty="0" err="1">
                    <a:latin typeface="Times New Roman" pitchFamily="18" charset="0"/>
                  </a:rPr>
                  <a:t>mo</a:t>
                </a:r>
                <a:r>
                  <a:rPr lang="sr-Latn-CS" sz="1600" dirty="0">
                    <a:latin typeface="Times New Roman" pitchFamily="18" charset="0"/>
                  </a:rPr>
                  <a:t>že biti </a:t>
                </a:r>
                <a:r>
                  <a:rPr lang="en-US" sz="1600" dirty="0" err="1" smtClean="0">
                    <a:latin typeface="Times New Roman" pitchFamily="18" charset="0"/>
                  </a:rPr>
                  <a:t>nula</a:t>
                </a:r>
                <a:r>
                  <a:rPr lang="sr-Latn-CS" sz="1600" dirty="0" smtClean="0">
                    <a:latin typeface="Times New Roman" pitchFamily="18" charset="0"/>
                  </a:rPr>
                  <a:t> </a:t>
                </a:r>
                <a:r>
                  <a:rPr lang="sr-Latn-CS" sz="1600" dirty="0">
                    <a:latin typeface="Times New Roman" pitchFamily="18" charset="0"/>
                  </a:rPr>
                  <a:t>ili više izraza</a:t>
                </a:r>
                <a:endParaRPr lang="en-US" sz="1600" dirty="0">
                  <a:latin typeface="Times New Roman" pitchFamily="18" charset="0"/>
                </a:endParaRPr>
              </a:p>
              <a:p>
                <a:pPr algn="ctr" eaLnBrk="1" hangingPunct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dirty="0">
                          <a:latin typeface="Cambria Math"/>
                        </a:rPr>
                        <m:t>𝒇𝒖𝒏𝒌𝒄𝒊𝒋𝒂</m:t>
                      </m:r>
                      <m:r>
                        <a:rPr lang="en-US" sz="1600" b="1" i="1" dirty="0">
                          <a:latin typeface="Cambria Math"/>
                        </a:rPr>
                        <m:t>[</m:t>
                      </m:r>
                      <m:r>
                        <a:rPr lang="en-US" sz="1600" b="1" i="1" dirty="0" err="1">
                          <a:latin typeface="Cambria Math"/>
                        </a:rPr>
                        <m:t>𝒙</m:t>
                      </m:r>
                      <m:r>
                        <a:rPr lang="en-US" sz="1600" b="1" i="1" dirty="0" err="1">
                          <a:latin typeface="Cambria Math"/>
                        </a:rPr>
                        <m:t>___,</m:t>
                      </m:r>
                      <m:r>
                        <a:rPr lang="en-US" sz="1600" b="1" i="1" dirty="0" err="1">
                          <a:latin typeface="Cambria Math"/>
                        </a:rPr>
                        <m:t>𝒚</m:t>
                      </m:r>
                      <m:r>
                        <a:rPr lang="en-US" sz="1600" b="1" i="1" dirty="0" err="1">
                          <a:latin typeface="Cambria Math"/>
                        </a:rPr>
                        <m:t>_,</m:t>
                      </m:r>
                      <m:r>
                        <a:rPr lang="en-US" sz="1600" b="1" i="1" dirty="0" err="1">
                          <a:latin typeface="Cambria Math"/>
                        </a:rPr>
                        <m:t>𝒛</m:t>
                      </m:r>
                      <m:r>
                        <a:rPr lang="en-US" sz="1600" b="1" i="1" dirty="0">
                          <a:latin typeface="Cambria Math"/>
                        </a:rPr>
                        <m:t>_,…]:= </m:t>
                      </m:r>
                      <m:r>
                        <a:rPr lang="en-US" sz="1600" b="1" i="1" dirty="0" err="1">
                          <a:latin typeface="Cambria Math"/>
                        </a:rPr>
                        <m:t>𝒊𝒛𝒓𝒂𝒛</m:t>
                      </m:r>
                      <m:r>
                        <a:rPr lang="en-US" sz="1600" b="1" i="1" dirty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sz="1600" i="1" dirty="0" smtClean="0">
                  <a:latin typeface="Times New Roman" pitchFamily="18" charset="0"/>
                </a:endParaRPr>
              </a:p>
              <a:p>
                <a:pPr algn="ctr" eaLnBrk="1" hangingPunct="1">
                  <a:buNone/>
                </a:pPr>
                <a:endParaRPr lang="en-US" sz="1600" i="1" dirty="0" smtClean="0">
                  <a:latin typeface="Times New Roman" pitchFamily="18" charset="0"/>
                </a:endParaRPr>
              </a:p>
              <a:p>
                <a:pPr algn="just" eaLnBrk="1" hangingPunct="1">
                  <a:buFont typeface="Wingdings" pitchFamily="2" charset="2"/>
                  <a:buNone/>
                </a:pPr>
                <a:r>
                  <a:rPr lang="sr-Latn-CS" sz="1600" i="1" dirty="0" smtClean="0">
                    <a:latin typeface="Times New Roman" pitchFamily="18" charset="0"/>
                  </a:rPr>
                  <a:t>Primer:		</a:t>
                </a:r>
                <a:r>
                  <a:rPr lang="en-US" sz="1600" i="1" dirty="0" smtClean="0">
                    <a:latin typeface="Times New Roman" pitchFamily="18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1600" b="1" i="1" dirty="0" smtClean="0">
                        <a:latin typeface="Cambria Math"/>
                      </a:rPr>
                      <m:t>𝒈</m:t>
                    </m:r>
                    <m:r>
                      <a:rPr lang="en-US" sz="1600" b="1" i="1" dirty="0" smtClean="0">
                        <a:latin typeface="Cambria Math"/>
                      </a:rPr>
                      <m:t>[</m:t>
                    </m:r>
                    <m:r>
                      <a:rPr lang="en-US" sz="1600" b="1" i="1" dirty="0" err="1" smtClean="0">
                        <a:latin typeface="Cambria Math"/>
                      </a:rPr>
                      <m:t>𝒙</m:t>
                    </m:r>
                    <m:r>
                      <a:rPr lang="en-US" sz="1600" b="1" i="1" dirty="0" err="1" smtClean="0">
                        <a:latin typeface="Cambria Math"/>
                      </a:rPr>
                      <m:t>_,</m:t>
                    </m:r>
                    <m:r>
                      <a:rPr lang="en-US" sz="1600" b="1" i="1" dirty="0" err="1" smtClean="0">
                        <a:latin typeface="Cambria Math"/>
                      </a:rPr>
                      <m:t>𝒚</m:t>
                    </m:r>
                    <m:r>
                      <a:rPr lang="en-US" sz="1600" b="1" i="1" dirty="0" err="1" smtClean="0">
                        <a:latin typeface="Cambria Math"/>
                      </a:rPr>
                      <m:t>_,</m:t>
                    </m:r>
                    <m:r>
                      <a:rPr lang="en-US" sz="1600" b="1" i="1" dirty="0" err="1" smtClean="0">
                        <a:latin typeface="Cambria Math"/>
                      </a:rPr>
                      <m:t>𝒛</m:t>
                    </m:r>
                    <m:r>
                      <a:rPr lang="en-US" sz="1600" b="1" i="1" dirty="0" smtClean="0">
                        <a:latin typeface="Cambria Math"/>
                      </a:rPr>
                      <m:t>_]:=</m:t>
                    </m:r>
                    <m:r>
                      <a:rPr lang="en-US" sz="1600" b="1" i="1" dirty="0" smtClean="0">
                        <a:latin typeface="Cambria Math"/>
                      </a:rPr>
                      <m:t>𝒙</m:t>
                    </m:r>
                    <m:r>
                      <a:rPr lang="en-US" sz="1600" b="1" i="1" dirty="0" smtClean="0">
                        <a:latin typeface="Cambria Math"/>
                      </a:rPr>
                      <m:t>^</m:t>
                    </m:r>
                    <m:r>
                      <a:rPr lang="en-US" sz="1600" b="1" i="1" dirty="0" smtClean="0">
                        <a:latin typeface="Cambria Math"/>
                      </a:rPr>
                      <m:t>𝟐</m:t>
                    </m:r>
                    <m:r>
                      <a:rPr lang="en-US" sz="1600" b="1" i="1" dirty="0" smtClean="0">
                        <a:latin typeface="Cambria Math"/>
                      </a:rPr>
                      <m:t>+</m:t>
                    </m:r>
                    <m:r>
                      <a:rPr lang="en-US" sz="1600" b="1" i="1" dirty="0" smtClean="0">
                        <a:latin typeface="Cambria Math"/>
                      </a:rPr>
                      <m:t>𝒚</m:t>
                    </m:r>
                    <m:r>
                      <a:rPr lang="en-US" sz="1600" b="1" i="1" dirty="0" smtClean="0">
                        <a:latin typeface="Cambria Math"/>
                      </a:rPr>
                      <m:t>^</m:t>
                    </m:r>
                    <m:r>
                      <a:rPr lang="en-US" sz="1600" b="1" i="1" dirty="0" smtClean="0">
                        <a:latin typeface="Cambria Math"/>
                      </a:rPr>
                      <m:t>𝟐</m:t>
                    </m:r>
                    <m:r>
                      <a:rPr lang="en-US" sz="1600" b="1" i="1" dirty="0" smtClean="0">
                        <a:latin typeface="Cambria Math"/>
                      </a:rPr>
                      <m:t>+</m:t>
                    </m:r>
                    <m:r>
                      <a:rPr lang="en-US" sz="1600" b="1" i="1" dirty="0" smtClean="0">
                        <a:latin typeface="Cambria Math"/>
                      </a:rPr>
                      <m:t>𝒛</m:t>
                    </m:r>
                    <m:r>
                      <a:rPr lang="en-US" sz="1600" b="1" i="1" dirty="0" smtClean="0">
                        <a:latin typeface="Cambria Math"/>
                      </a:rPr>
                      <m:t>^</m:t>
                    </m:r>
                    <m:r>
                      <a:rPr lang="en-US" sz="1600" b="1" i="1" dirty="0" smtClean="0">
                        <a:latin typeface="Cambria Math"/>
                      </a:rPr>
                      <m:t>𝟐</m:t>
                    </m:r>
                    <m:r>
                      <a:rPr lang="en-US" sz="1600" b="1" i="1" dirty="0" smtClean="0">
                        <a:latin typeface="Cambria Math"/>
                      </a:rPr>
                      <m:t>. </m:t>
                    </m:r>
                  </m:oMath>
                </a14:m>
                <a:endParaRPr lang="sr-Latn-CS" sz="1600" b="1" i="1" dirty="0" smtClean="0">
                  <a:latin typeface="Times New Roman" pitchFamily="18" charset="0"/>
                </a:endParaRPr>
              </a:p>
              <a:p>
                <a:pPr eaLnBrk="1" hangingPunct="1">
                  <a:buNone/>
                </a:pPr>
                <a:r>
                  <a:rPr lang="sr-Latn-CS" sz="1600" b="1" dirty="0" smtClean="0"/>
                  <a:t>			</a:t>
                </a:r>
                <a14:m>
                  <m:oMath xmlns:m="http://schemas.openxmlformats.org/officeDocument/2006/math">
                    <m:r>
                      <a:rPr lang="es-ES" sz="1600" b="1" i="1" dirty="0" smtClean="0">
                        <a:latin typeface="Cambria Math"/>
                      </a:rPr>
                      <m:t>𝒔</m:t>
                    </m:r>
                    <m:r>
                      <a:rPr lang="es-ES" sz="1600" b="1" i="1" dirty="0" smtClean="0">
                        <a:latin typeface="Cambria Math"/>
                      </a:rPr>
                      <m:t>[{</m:t>
                    </m:r>
                    <m:r>
                      <a:rPr lang="es-ES" sz="1600" b="1" i="1" dirty="0" err="1" smtClean="0">
                        <a:latin typeface="Cambria Math"/>
                      </a:rPr>
                      <m:t>𝒙</m:t>
                    </m:r>
                    <m:r>
                      <a:rPr lang="es-ES" sz="1600" b="1" i="1" dirty="0" err="1" smtClean="0">
                        <a:latin typeface="Cambria Math"/>
                      </a:rPr>
                      <m:t>__,</m:t>
                    </m:r>
                    <m:r>
                      <a:rPr lang="es-ES" sz="1600" b="1" i="1" dirty="0" err="1" smtClean="0">
                        <a:latin typeface="Cambria Math"/>
                      </a:rPr>
                      <m:t>𝒂</m:t>
                    </m:r>
                    <m:r>
                      <a:rPr lang="es-ES" sz="1600" b="1" i="1" dirty="0" err="1" smtClean="0">
                        <a:latin typeface="Cambria Math"/>
                      </a:rPr>
                      <m:t>_,</m:t>
                    </m:r>
                    <m:r>
                      <a:rPr lang="es-ES" sz="1600" b="1" i="1" dirty="0" err="1" smtClean="0">
                        <a:latin typeface="Cambria Math"/>
                      </a:rPr>
                      <m:t>𝒚</m:t>
                    </m:r>
                    <m:r>
                      <a:rPr lang="es-ES" sz="1600" b="1" i="1" dirty="0" smtClean="0">
                        <a:latin typeface="Cambria Math"/>
                      </a:rPr>
                      <m:t>__},</m:t>
                    </m:r>
                    <m:r>
                      <a:rPr lang="es-ES" sz="1600" b="1" i="1" dirty="0" smtClean="0">
                        <a:latin typeface="Cambria Math"/>
                      </a:rPr>
                      <m:t>𝒂</m:t>
                    </m:r>
                    <m:r>
                      <a:rPr lang="es-ES" sz="1600" b="1" i="1" dirty="0" smtClean="0">
                        <a:latin typeface="Cambria Math"/>
                      </a:rPr>
                      <m:t>_]:={</m:t>
                    </m:r>
                    <m:r>
                      <a:rPr lang="es-ES" sz="1600" b="1" i="1" dirty="0" err="1" smtClean="0">
                        <a:latin typeface="Cambria Math"/>
                      </a:rPr>
                      <m:t>𝒂</m:t>
                    </m:r>
                    <m:r>
                      <a:rPr lang="es-ES" sz="1600" b="1" i="1" dirty="0" err="1" smtClean="0">
                        <a:latin typeface="Cambria Math"/>
                      </a:rPr>
                      <m:t>,</m:t>
                    </m:r>
                    <m:r>
                      <a:rPr lang="es-ES" sz="1600" b="1" i="1" dirty="0" err="1" smtClean="0">
                        <a:latin typeface="Cambria Math"/>
                      </a:rPr>
                      <m:t>𝒙</m:t>
                    </m:r>
                    <m:r>
                      <a:rPr lang="es-ES" sz="1600" b="1" i="1" dirty="0" err="1" smtClean="0">
                        <a:latin typeface="Cambria Math"/>
                      </a:rPr>
                      <m:t>,</m:t>
                    </m:r>
                    <m:r>
                      <a:rPr lang="es-ES" sz="1600" b="1" i="1" dirty="0" err="1" smtClean="0">
                        <a:latin typeface="Cambria Math"/>
                      </a:rPr>
                      <m:t>𝒙</m:t>
                    </m:r>
                    <m:r>
                      <a:rPr lang="es-ES" sz="1600" b="1" i="1" dirty="0" err="1" smtClean="0">
                        <a:latin typeface="Cambria Math"/>
                      </a:rPr>
                      <m:t>,</m:t>
                    </m:r>
                    <m:r>
                      <a:rPr lang="es-ES" sz="1600" b="1" i="1" dirty="0" err="1" smtClean="0">
                        <a:latin typeface="Cambria Math"/>
                      </a:rPr>
                      <m:t>𝒚</m:t>
                    </m:r>
                    <m:r>
                      <a:rPr lang="es-ES" sz="1600" b="1" i="1" dirty="0" err="1" smtClean="0">
                        <a:latin typeface="Cambria Math"/>
                      </a:rPr>
                      <m:t>,</m:t>
                    </m:r>
                    <m:r>
                      <a:rPr lang="es-ES" sz="1600" b="1" i="1" dirty="0" err="1" smtClean="0">
                        <a:latin typeface="Cambria Math"/>
                      </a:rPr>
                      <m:t>𝒚</m:t>
                    </m:r>
                    <m:r>
                      <a:rPr lang="es-ES" sz="1600" b="1" i="1" dirty="0" smtClean="0">
                        <a:latin typeface="Cambria Math"/>
                      </a:rPr>
                      <m:t>}</m:t>
                    </m:r>
                    <m:r>
                      <a:rPr lang="es-ES" sz="1600" b="1" i="1" dirty="0" smtClean="0">
                        <a:latin typeface="Cambria Math"/>
                      </a:rPr>
                      <m:t> </m:t>
                    </m:r>
                  </m:oMath>
                </a14:m>
                <a:endParaRPr lang="en-US" sz="1600" b="1" i="1" dirty="0" smtClean="0">
                  <a:latin typeface="Times New Roman" pitchFamily="18" charset="0"/>
                </a:endParaRPr>
              </a:p>
              <a:p>
                <a:pPr eaLnBrk="1" hangingPunct="1">
                  <a:buNone/>
                </a:pPr>
                <a:r>
                  <a:rPr lang="en-US" sz="1600" b="1" dirty="0" smtClean="0"/>
                  <a:t>			               </a:t>
                </a:r>
                <a14:m>
                  <m:oMath xmlns:m="http://schemas.openxmlformats.org/officeDocument/2006/math">
                    <m:r>
                      <a:rPr lang="sr-Latn-CS" sz="1600" b="1" i="1" dirty="0" smtClean="0">
                        <a:latin typeface="Cambria Math"/>
                      </a:rPr>
                      <m:t> </m:t>
                    </m:r>
                    <m:r>
                      <a:rPr lang="sr-Latn-CS" sz="1600" b="1" i="1" dirty="0" smtClean="0">
                        <a:latin typeface="Cambria Math"/>
                      </a:rPr>
                      <m:t>𝒇</m:t>
                    </m:r>
                    <m:r>
                      <a:rPr lang="sr-Latn-CS" sz="1600" b="1" i="1" dirty="0" smtClean="0">
                        <a:latin typeface="Cambria Math"/>
                      </a:rPr>
                      <m:t>[</m:t>
                    </m:r>
                    <m:r>
                      <a:rPr lang="sr-Latn-CS" sz="1600" b="1" i="1" dirty="0" smtClean="0">
                        <a:latin typeface="Cambria Math"/>
                      </a:rPr>
                      <m:t>𝒙</m:t>
                    </m:r>
                    <m:r>
                      <a:rPr lang="sr-Latn-CS" sz="1600" b="1" i="1" dirty="0" smtClean="0">
                        <a:latin typeface="Cambria Math"/>
                      </a:rPr>
                      <m:t>___] := </m:t>
                    </m:r>
                    <m:r>
                      <a:rPr lang="sr-Latn-CS" sz="1600" b="1" i="1" dirty="0" smtClean="0">
                        <a:latin typeface="Cambria Math"/>
                      </a:rPr>
                      <m:t>𝒑</m:t>
                    </m:r>
                    <m:r>
                      <a:rPr lang="sr-Latn-CS" sz="1600" b="1" i="1" dirty="0" smtClean="0">
                        <a:latin typeface="Cambria Math"/>
                      </a:rPr>
                      <m:t>[</m:t>
                    </m:r>
                    <m:r>
                      <a:rPr lang="sr-Latn-CS" sz="1600" b="1" i="1" dirty="0" smtClean="0">
                        <a:latin typeface="Cambria Math"/>
                      </a:rPr>
                      <m:t>𝒙</m:t>
                    </m:r>
                    <m:r>
                      <a:rPr lang="sr-Latn-CS" sz="1600" b="1" i="1" dirty="0" smtClean="0">
                        <a:latin typeface="Cambria Math"/>
                      </a:rPr>
                      <m:t>,</m:t>
                    </m:r>
                    <m:r>
                      <a:rPr lang="sr-Latn-CS" sz="1600" b="1" i="1" dirty="0" smtClean="0">
                        <a:latin typeface="Cambria Math"/>
                      </a:rPr>
                      <m:t>𝒙</m:t>
                    </m:r>
                    <m:r>
                      <a:rPr lang="sr-Latn-CS" sz="1600" b="1" i="1" dirty="0" smtClean="0">
                        <a:latin typeface="Cambria Math"/>
                      </a:rPr>
                      <m:t>]</m:t>
                    </m:r>
                  </m:oMath>
                </a14:m>
                <a:endParaRPr lang="en-US" sz="1600" b="1" i="1" dirty="0" smtClean="0">
                  <a:latin typeface="Times New Roman" pitchFamily="18" charset="0"/>
                </a:endParaRPr>
              </a:p>
              <a:p>
                <a:pPr eaLnBrk="1" hangingPunct="1">
                  <a:buNone/>
                </a:pPr>
                <a:r>
                  <a:rPr lang="en-US" sz="1600" b="1" dirty="0" smtClean="0"/>
                  <a:t>				</a:t>
                </a:r>
                <a14:m>
                  <m:oMath xmlns:m="http://schemas.openxmlformats.org/officeDocument/2006/math">
                    <m:r>
                      <a:rPr lang="sr-Latn-CS" sz="1600" b="1" i="1" dirty="0" smtClean="0">
                        <a:latin typeface="Cambria Math"/>
                      </a:rPr>
                      <m:t> {</m:t>
                    </m:r>
                    <m:r>
                      <a:rPr lang="sr-Latn-CS" sz="1600" b="1" i="1" dirty="0" smtClean="0">
                        <a:latin typeface="Cambria Math"/>
                      </a:rPr>
                      <m:t>𝒇</m:t>
                    </m:r>
                    <m:r>
                      <a:rPr lang="sr-Latn-CS" sz="1600" b="1" i="1" dirty="0" smtClean="0">
                        <a:latin typeface="Cambria Math"/>
                      </a:rPr>
                      <m:t>[],</m:t>
                    </m:r>
                    <m:r>
                      <a:rPr lang="sr-Latn-CS" sz="1600" b="1" i="1" dirty="0" smtClean="0">
                        <a:latin typeface="Cambria Math"/>
                      </a:rPr>
                      <m:t>𝒇</m:t>
                    </m:r>
                    <m:r>
                      <a:rPr lang="sr-Latn-CS" sz="1600" b="1" i="1" dirty="0" smtClean="0">
                        <a:latin typeface="Cambria Math"/>
                      </a:rPr>
                      <m:t>[</m:t>
                    </m:r>
                    <m:r>
                      <a:rPr lang="sr-Latn-CS" sz="1600" b="1" i="1" dirty="0" smtClean="0">
                        <a:latin typeface="Cambria Math"/>
                      </a:rPr>
                      <m:t>𝟏</m:t>
                    </m:r>
                    <m:r>
                      <a:rPr lang="sr-Latn-CS" sz="1600" b="1" i="1" dirty="0" smtClean="0">
                        <a:latin typeface="Cambria Math"/>
                      </a:rPr>
                      <m:t>],</m:t>
                    </m:r>
                    <m:r>
                      <a:rPr lang="sr-Latn-CS" sz="1600" b="1" i="1" dirty="0" smtClean="0">
                        <a:latin typeface="Cambria Math"/>
                      </a:rPr>
                      <m:t>𝒇</m:t>
                    </m:r>
                    <m:r>
                      <a:rPr lang="sr-Latn-CS" sz="1600" b="1" i="1" dirty="0" smtClean="0">
                        <a:latin typeface="Cambria Math"/>
                      </a:rPr>
                      <m:t>[</m:t>
                    </m:r>
                    <m:r>
                      <a:rPr lang="sr-Latn-CS" sz="1600" b="1" i="1" dirty="0" smtClean="0">
                        <a:latin typeface="Cambria Math"/>
                      </a:rPr>
                      <m:t>𝟏</m:t>
                    </m:r>
                    <m:r>
                      <a:rPr lang="sr-Latn-CS" sz="1600" b="1" i="1" dirty="0" smtClean="0">
                        <a:latin typeface="Cambria Math"/>
                      </a:rPr>
                      <m:t>,</m:t>
                    </m:r>
                    <m:r>
                      <a:rPr lang="sr-Latn-CS" sz="1600" b="1" i="1" dirty="0" smtClean="0">
                        <a:latin typeface="Cambria Math"/>
                      </a:rPr>
                      <m:t>𝒂</m:t>
                    </m:r>
                    <m:r>
                      <a:rPr lang="sr-Latn-CS" sz="1600" b="1" i="1" dirty="0" smtClean="0">
                        <a:latin typeface="Cambria Math"/>
                      </a:rPr>
                      <m:t>]}</m:t>
                    </m:r>
                  </m:oMath>
                </a14:m>
                <a:endParaRPr lang="sr-Latn-CS" sz="1600" b="1" i="1" dirty="0" smtClean="0">
                  <a:latin typeface="Times New Roman" pitchFamily="18" charset="0"/>
                </a:endParaRPr>
              </a:p>
              <a:p>
                <a:pPr eaLnBrk="1" hangingPunct="1">
                  <a:buFont typeface="Wingdings" pitchFamily="2" charset="2"/>
                  <a:buNone/>
                </a:pPr>
                <a:endParaRPr lang="en-US" sz="800" i="1" dirty="0" smtClean="0"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307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196752"/>
                <a:ext cx="7499176" cy="4968552"/>
              </a:xfrm>
              <a:blipFill rotWithShape="1">
                <a:blip r:embed="rId2"/>
                <a:stretch>
                  <a:fillRect l="-407" t="-368" r="-407" b="-859"/>
                </a:stretch>
              </a:blipFill>
            </p:spPr>
            <p:txBody>
              <a:bodyPr/>
              <a:lstStyle/>
              <a:p>
                <a:r>
                  <a:rPr lang="sr-Latn-C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098" name="TextBox 1"/>
              <p:cNvSpPr txBox="1">
                <a:spLocks noChangeArrowheads="1"/>
              </p:cNvSpPr>
              <p:nvPr/>
            </p:nvSpPr>
            <p:spPr bwMode="auto">
              <a:xfrm>
                <a:off x="611560" y="980728"/>
                <a:ext cx="7283450" cy="20097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itchFamily="2" charset="2"/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itchFamily="2" charset="2"/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itchFamily="2" charset="2"/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itchFamily="2" charset="2"/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buFont typeface="Wingdings" pitchFamily="2" charset="2"/>
                  <a:buChar char="l"/>
                </a:pPr>
                <a:r>
                  <a:rPr lang="sr-Latn-CS" dirty="0"/>
                  <a:t>    </a:t>
                </a:r>
                <a:r>
                  <a:rPr lang="en-AU" i="0" dirty="0" err="1"/>
                  <a:t>Definicija</a:t>
                </a:r>
                <a:r>
                  <a:rPr lang="en-AU" i="0" dirty="0"/>
                  <a:t> </a:t>
                </a:r>
                <a:r>
                  <a:rPr lang="en-AU" i="0" dirty="0" err="1"/>
                  <a:t>funkcije</a:t>
                </a:r>
                <a:r>
                  <a:rPr lang="en-AU" i="0" dirty="0"/>
                  <a:t> </a:t>
                </a:r>
                <a:r>
                  <a:rPr lang="en-AU" dirty="0"/>
                  <a:t>f</a:t>
                </a:r>
                <a:r>
                  <a:rPr lang="en-AU" i="0" dirty="0"/>
                  <a:t> </a:t>
                </a:r>
                <a:r>
                  <a:rPr lang="en-AU" i="0" dirty="0" err="1"/>
                  <a:t>mo</a:t>
                </a:r>
                <a:r>
                  <a:rPr lang="sr-Latn-CS" i="0" dirty="0"/>
                  <a:t>ž</a:t>
                </a:r>
                <a:r>
                  <a:rPr lang="en-AU" i="0" dirty="0"/>
                  <a:t>e se </a:t>
                </a:r>
                <a:r>
                  <a:rPr lang="en-AU" i="0" dirty="0" err="1"/>
                  <a:t>proveriti</a:t>
                </a:r>
                <a:r>
                  <a:rPr lang="en-AU" i="0" dirty="0"/>
                  <a:t> </a:t>
                </a:r>
                <a:r>
                  <a:rPr lang="en-AU" i="0" dirty="0" err="1"/>
                  <a:t>naredbom</a:t>
                </a:r>
                <a:r>
                  <a:rPr lang="en-AU" i="0" dirty="0"/>
                  <a:t> </a:t>
                </a:r>
                <a:endParaRPr lang="en-AU" i="0" dirty="0" smtClean="0"/>
              </a:p>
              <a:p>
                <a:pPr eaLnBrk="1" hangingPunct="1"/>
                <a:endParaRPr lang="en-AU" i="0" dirty="0"/>
              </a:p>
              <a:p>
                <a:pPr algn="ctr"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U" b="1" i="1" dirty="0" smtClean="0">
                          <a:latin typeface="Cambria Math"/>
                        </a:rPr>
                        <m:t>?</m:t>
                      </m:r>
                      <m:r>
                        <a:rPr lang="en-AU" b="1" i="1" dirty="0" smtClean="0">
                          <a:latin typeface="Cambria Math"/>
                        </a:rPr>
                        <m:t>𝒇</m:t>
                      </m:r>
                      <m:r>
                        <a:rPr lang="en-AU" b="1" i="1" dirty="0" smtClean="0">
                          <a:latin typeface="Cambria Math"/>
                        </a:rPr>
                        <m:t>  </m:t>
                      </m:r>
                    </m:oMath>
                  </m:oMathPara>
                </a14:m>
                <a:endParaRPr lang="en-AU" b="1" dirty="0"/>
              </a:p>
              <a:p>
                <a:pPr eaLnBrk="1" hangingPunct="1"/>
                <a:r>
                  <a:rPr lang="sr-Latn-CS" dirty="0" smtClean="0"/>
                  <a:t>      </a:t>
                </a:r>
                <a:r>
                  <a:rPr lang="en-AU" dirty="0" err="1" smtClean="0"/>
                  <a:t>ili</a:t>
                </a:r>
                <a:r>
                  <a:rPr lang="en-AU" dirty="0" smtClean="0"/>
                  <a:t>  </a:t>
                </a:r>
                <a:r>
                  <a:rPr lang="sr-Latn-CS" dirty="0" smtClean="0"/>
                  <a:t>			      </a:t>
                </a:r>
                <a14:m>
                  <m:oMath xmlns:m="http://schemas.openxmlformats.org/officeDocument/2006/math">
                    <m:r>
                      <a:rPr lang="en-AU" b="1" i="1" dirty="0" smtClean="0">
                        <a:latin typeface="Cambria Math"/>
                      </a:rPr>
                      <m:t>𝑫𝒆𝒇𝒊𝒏𝒊𝒕𝒊𝒐𝒏</m:t>
                    </m:r>
                    <m:r>
                      <a:rPr lang="en-AU" b="1" i="1" dirty="0" smtClean="0">
                        <a:latin typeface="Cambria Math"/>
                      </a:rPr>
                      <m:t>[</m:t>
                    </m:r>
                    <m:r>
                      <a:rPr lang="en-AU" b="1" i="1" dirty="0" smtClean="0">
                        <a:latin typeface="Cambria Math"/>
                      </a:rPr>
                      <m:t>𝒇</m:t>
                    </m:r>
                    <m:r>
                      <a:rPr lang="en-AU" b="1" i="1" dirty="0" smtClean="0">
                        <a:latin typeface="Cambria Math"/>
                      </a:rPr>
                      <m:t>]</m:t>
                    </m:r>
                    <m:r>
                      <a:rPr lang="en-AU" i="1" dirty="0" smtClean="0">
                        <a:latin typeface="Cambria Math"/>
                      </a:rPr>
                      <m:t>, </m:t>
                    </m:r>
                  </m:oMath>
                </a14:m>
                <a:endParaRPr lang="en-AU" dirty="0"/>
              </a:p>
              <a:p>
                <a:pPr eaLnBrk="1" hangingPunct="1"/>
                <a:r>
                  <a:rPr lang="sr-Latn-CS" dirty="0"/>
                  <a:t>      </a:t>
                </a:r>
                <a:r>
                  <a:rPr lang="en-AU" dirty="0"/>
                  <a:t>a </a:t>
                </a:r>
                <a:r>
                  <a:rPr lang="en-AU" dirty="0" err="1"/>
                  <a:t>brisanje</a:t>
                </a:r>
                <a:r>
                  <a:rPr lang="en-AU" dirty="0"/>
                  <a:t> se </a:t>
                </a:r>
                <a:r>
                  <a:rPr lang="en-AU" dirty="0" err="1"/>
                  <a:t>posti</a:t>
                </a:r>
                <a:r>
                  <a:rPr lang="sr-Latn-CS" dirty="0"/>
                  <a:t>ž</a:t>
                </a:r>
                <a:r>
                  <a:rPr lang="en-AU" dirty="0"/>
                  <a:t>e </a:t>
                </a:r>
                <a:r>
                  <a:rPr lang="en-AU" dirty="0" err="1"/>
                  <a:t>naredbom</a:t>
                </a:r>
                <a:r>
                  <a:rPr lang="en-AU" dirty="0"/>
                  <a:t>  </a:t>
                </a:r>
              </a:p>
              <a:p>
                <a:pPr algn="ctr"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U" b="1" i="1" dirty="0" smtClean="0">
                          <a:latin typeface="Cambria Math"/>
                        </a:rPr>
                        <m:t>𝒇</m:t>
                      </m:r>
                      <m:r>
                        <a:rPr lang="en-AU" b="1" i="1" dirty="0" smtClean="0">
                          <a:latin typeface="Cambria Math"/>
                        </a:rPr>
                        <m:t>=.  </m:t>
                      </m:r>
                    </m:oMath>
                  </m:oMathPara>
                </a14:m>
                <a:endParaRPr lang="en-AU" b="1" dirty="0"/>
              </a:p>
              <a:p>
                <a:pPr algn="just" eaLnBrk="1" hangingPunct="1"/>
                <a:r>
                  <a:rPr lang="sr-Latn-CS" dirty="0"/>
                  <a:t>      </a:t>
                </a:r>
                <a:r>
                  <a:rPr lang="en-AU" dirty="0" err="1"/>
                  <a:t>ili</a:t>
                </a:r>
                <a:r>
                  <a:rPr lang="en-AU" dirty="0"/>
                  <a:t> </a:t>
                </a:r>
                <a:r>
                  <a:rPr lang="sr-Latn-CS" dirty="0"/>
                  <a:t>			        </a:t>
                </a:r>
                <a14:m>
                  <m:oMath xmlns:m="http://schemas.openxmlformats.org/officeDocument/2006/math">
                    <m:r>
                      <a:rPr lang="en-AU" b="1" i="1" dirty="0" smtClean="0">
                        <a:latin typeface="Cambria Math"/>
                      </a:rPr>
                      <m:t>𝑪𝒍𝒆𝒂𝒓</m:t>
                    </m:r>
                    <m:r>
                      <a:rPr lang="en-AU" b="1" i="1" dirty="0" smtClean="0">
                        <a:latin typeface="Cambria Math"/>
                      </a:rPr>
                      <m:t>[</m:t>
                    </m:r>
                    <m:r>
                      <a:rPr lang="en-AU" b="1" i="1" dirty="0" smtClean="0">
                        <a:latin typeface="Cambria Math"/>
                      </a:rPr>
                      <m:t>𝒇</m:t>
                    </m:r>
                    <m:r>
                      <a:rPr lang="en-AU" b="1" i="1" dirty="0" smtClean="0">
                        <a:latin typeface="Cambria Math"/>
                      </a:rPr>
                      <m:t>]. </m:t>
                    </m:r>
                  </m:oMath>
                </a14:m>
                <a:endParaRPr lang="en-AU" b="1" dirty="0"/>
              </a:p>
              <a:p>
                <a:pPr eaLnBrk="1" hangingPunct="1"/>
                <a:endParaRPr lang="sr-Latn-CS" sz="1000" dirty="0"/>
              </a:p>
            </p:txBody>
          </p:sp>
        </mc:Choice>
        <mc:Fallback xmlns="">
          <p:sp>
            <p:nvSpPr>
              <p:cNvPr id="4098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1560" y="980728"/>
                <a:ext cx="7283450" cy="2009781"/>
              </a:xfrm>
              <a:prstGeom prst="rect">
                <a:avLst/>
              </a:prstGeom>
              <a:blipFill rotWithShape="1">
                <a:blip r:embed="rId2"/>
                <a:stretch>
                  <a:fillRect t="-212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sr-Latn-C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11597" y="3429000"/>
                <a:ext cx="7316787" cy="219752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indent="-285750" algn="just">
                  <a:buFont typeface="Wingdings" pitchFamily="2" charset="2"/>
                  <a:buBlip>
                    <a:blip r:embed="rId3"/>
                  </a:buBlip>
                  <a:defRPr/>
                </a:pPr>
                <a:r>
                  <a:rPr lang="en-US" i="0" dirty="0" err="1"/>
                  <a:t>Funkcija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𝑓</m:t>
                    </m:r>
                  </m:oMath>
                </a14:m>
                <a:r>
                  <a:rPr lang="en-US" i="0" dirty="0"/>
                  <a:t> </a:t>
                </a:r>
                <a:r>
                  <a:rPr lang="en-US" i="0" dirty="0" err="1"/>
                  <a:t>koja</a:t>
                </a:r>
                <a:r>
                  <a:rPr lang="en-US" i="0" dirty="0"/>
                  <a:t> </a:t>
                </a:r>
                <a:r>
                  <a:rPr lang="en-US" i="0" dirty="0" err="1"/>
                  <a:t>pamti</a:t>
                </a:r>
                <a:r>
                  <a:rPr lang="en-US" i="0" dirty="0"/>
                  <a:t> </a:t>
                </a:r>
                <a:r>
                  <a:rPr lang="en-US" i="0" dirty="0" err="1"/>
                  <a:t>vrednosti</a:t>
                </a:r>
                <a:r>
                  <a:rPr lang="en-US" i="0" dirty="0"/>
                  <a:t> </a:t>
                </a:r>
                <a:r>
                  <a:rPr lang="en-US" i="0" dirty="0" err="1"/>
                  <a:t>koje</a:t>
                </a:r>
                <a:r>
                  <a:rPr lang="en-US" i="0" dirty="0"/>
                  <a:t> je </a:t>
                </a:r>
                <a:r>
                  <a:rPr lang="en-US" i="0" dirty="0" err="1"/>
                  <a:t>ranije</a:t>
                </a:r>
                <a:r>
                  <a:rPr lang="en-US" i="0" dirty="0"/>
                  <a:t> </a:t>
                </a:r>
                <a:r>
                  <a:rPr lang="en-US" i="0" dirty="0" err="1"/>
                  <a:t>izra</a:t>
                </a:r>
                <a:r>
                  <a:rPr lang="sr-Latn-CS" i="0" dirty="0"/>
                  <a:t>č</a:t>
                </a:r>
                <a:r>
                  <a:rPr lang="en-US" i="0" dirty="0" err="1"/>
                  <a:t>unavala</a:t>
                </a:r>
                <a:r>
                  <a:rPr lang="en-US" i="0" dirty="0"/>
                  <a:t> </a:t>
                </a:r>
                <a:r>
                  <a:rPr lang="en-US" i="0" dirty="0" err="1"/>
                  <a:t>poziva</a:t>
                </a:r>
                <a:r>
                  <a:rPr lang="en-US" i="0" dirty="0"/>
                  <a:t> se </a:t>
                </a:r>
                <a:r>
                  <a:rPr lang="en-US" i="0" dirty="0" err="1"/>
                  <a:t>izrazom</a:t>
                </a:r>
                <a:r>
                  <a:rPr lang="en-US" i="0" dirty="0"/>
                  <a:t> </a:t>
                </a:r>
                <a:r>
                  <a:rPr lang="en-US" i="0" dirty="0" err="1"/>
                  <a:t>oblika</a:t>
                </a:r>
                <a:endParaRPr lang="en-US" i="0" dirty="0"/>
              </a:p>
              <a:p>
                <a:pPr algn="just">
                  <a:defRPr/>
                </a:pPr>
                <a:r>
                  <a:rPr lang="en-US" i="0" dirty="0"/>
                  <a:t> </a:t>
                </a:r>
                <a:endParaRPr lang="sr-Latn-CS" i="0" dirty="0"/>
              </a:p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/>
                        </a:rPr>
                        <m:t>𝒇</m:t>
                      </m:r>
                      <m:r>
                        <a:rPr lang="en-US" b="1" i="1" dirty="0" smtClean="0">
                          <a:latin typeface="Cambria Math"/>
                        </a:rPr>
                        <m:t>[</m:t>
                      </m:r>
                      <m:r>
                        <a:rPr lang="en-US" b="1" i="1" dirty="0" err="1">
                          <a:latin typeface="Cambria Math"/>
                        </a:rPr>
                        <m:t>𝒙</m:t>
                      </m:r>
                      <m:r>
                        <a:rPr lang="en-US" b="1" i="1" dirty="0" err="1">
                          <a:latin typeface="Cambria Math"/>
                        </a:rPr>
                        <m:t>_,</m:t>
                      </m:r>
                      <m:r>
                        <a:rPr lang="en-US" b="1" i="1" dirty="0" err="1">
                          <a:latin typeface="Cambria Math"/>
                        </a:rPr>
                        <m:t>𝒚</m:t>
                      </m:r>
                      <m:r>
                        <a:rPr lang="en-US" b="1" i="1" dirty="0">
                          <a:latin typeface="Cambria Math"/>
                        </a:rPr>
                        <m:t>_,…]:= </m:t>
                      </m:r>
                      <m:r>
                        <a:rPr lang="en-US" b="1" i="1" dirty="0">
                          <a:latin typeface="Cambria Math"/>
                        </a:rPr>
                        <m:t>𝒇</m:t>
                      </m:r>
                      <m:r>
                        <a:rPr lang="en-US" b="1" i="1" dirty="0">
                          <a:latin typeface="Cambria Math"/>
                        </a:rPr>
                        <m:t>[</m:t>
                      </m:r>
                      <m:r>
                        <a:rPr lang="en-US" b="1" i="1" dirty="0" err="1">
                          <a:latin typeface="Cambria Math"/>
                        </a:rPr>
                        <m:t>𝒙</m:t>
                      </m:r>
                      <m:r>
                        <a:rPr lang="en-US" b="1" i="1" dirty="0" err="1">
                          <a:latin typeface="Cambria Math"/>
                        </a:rPr>
                        <m:t>,</m:t>
                      </m:r>
                      <m:r>
                        <a:rPr lang="en-US" b="1" i="1" dirty="0" err="1">
                          <a:latin typeface="Cambria Math"/>
                        </a:rPr>
                        <m:t>𝒚</m:t>
                      </m:r>
                      <m:r>
                        <a:rPr lang="en-US" b="1" i="1" dirty="0" err="1">
                          <a:latin typeface="Cambria Math"/>
                        </a:rPr>
                        <m:t>,</m:t>
                      </m:r>
                      <m:r>
                        <a:rPr lang="en-US" b="1" i="1" dirty="0" err="1">
                          <a:latin typeface="Cambria Math"/>
                        </a:rPr>
                        <m:t>𝒛</m:t>
                      </m:r>
                      <m:r>
                        <a:rPr lang="en-US" b="1" i="1" dirty="0">
                          <a:latin typeface="Cambria Math"/>
                        </a:rPr>
                        <m:t>,…]=</m:t>
                      </m:r>
                      <m:r>
                        <a:rPr lang="en-US" b="1" i="1" dirty="0" err="1">
                          <a:latin typeface="Cambria Math"/>
                        </a:rPr>
                        <m:t>𝒊𝒛𝒓𝒂𝒛</m:t>
                      </m:r>
                      <m:r>
                        <a:rPr lang="sr-Latn-CS" b="1" i="1" dirty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sr-Latn-CS" b="1" dirty="0"/>
              </a:p>
              <a:p>
                <a:pPr algn="ctr">
                  <a:defRPr/>
                </a:pPr>
                <a:endParaRPr lang="en-US" sz="1200" b="1" i="0" dirty="0"/>
              </a:p>
              <a:p>
                <a:pPr algn="ctr">
                  <a:defRPr/>
                </a:pPr>
                <a:endParaRPr lang="sr-Latn-CS" sz="1200" b="1" i="0" dirty="0"/>
              </a:p>
              <a:p>
                <a:pPr algn="just">
                  <a:defRPr/>
                </a:pPr>
                <a:r>
                  <a:rPr lang="en-US" i="0" dirty="0" err="1"/>
                  <a:t>Koristi</a:t>
                </a:r>
                <a:r>
                  <a:rPr lang="en-US" i="0" dirty="0"/>
                  <a:t> se </a:t>
                </a:r>
                <a:r>
                  <a:rPr lang="en-US" i="0" dirty="0" err="1"/>
                  <a:t>kada</a:t>
                </a:r>
                <a:r>
                  <a:rPr lang="en-US" i="0" dirty="0"/>
                  <a:t> </a:t>
                </a:r>
                <a:r>
                  <a:rPr lang="en-US" i="0" dirty="0" err="1"/>
                  <a:t>su</a:t>
                </a:r>
                <a:r>
                  <a:rPr lang="en-US" i="0" dirty="0"/>
                  <a:t> </a:t>
                </a:r>
                <a:r>
                  <a:rPr lang="en-US" i="0" dirty="0" err="1"/>
                  <a:t>nam</a:t>
                </a:r>
                <a:r>
                  <a:rPr lang="en-US" i="0" dirty="0"/>
                  <a:t> vi</a:t>
                </a:r>
                <a:r>
                  <a:rPr lang="sr-Latn-CS" i="0" dirty="0"/>
                  <a:t>š</a:t>
                </a:r>
                <a:r>
                  <a:rPr lang="en-US" i="0" dirty="0"/>
                  <a:t>e </a:t>
                </a:r>
                <a:r>
                  <a:rPr lang="en-US" i="0" dirty="0" err="1"/>
                  <a:t>puta</a:t>
                </a:r>
                <a:r>
                  <a:rPr lang="en-US" i="0" dirty="0"/>
                  <a:t> </a:t>
                </a:r>
                <a:r>
                  <a:rPr lang="en-US" i="0" dirty="0" err="1"/>
                  <a:t>potrebne</a:t>
                </a:r>
                <a:r>
                  <a:rPr lang="en-US" i="0" dirty="0"/>
                  <a:t> </a:t>
                </a:r>
                <a:r>
                  <a:rPr lang="en-US" i="0" dirty="0" err="1"/>
                  <a:t>ve</a:t>
                </a:r>
                <a:r>
                  <a:rPr lang="sr-Latn-CS" i="0" dirty="0"/>
                  <a:t>ć</a:t>
                </a:r>
                <a:r>
                  <a:rPr lang="en-US" i="0" dirty="0"/>
                  <a:t> </a:t>
                </a:r>
                <a:r>
                  <a:rPr lang="en-US" i="0" dirty="0" err="1"/>
                  <a:t>izra</a:t>
                </a:r>
                <a:r>
                  <a:rPr lang="sr-Latn-CS" i="0" dirty="0"/>
                  <a:t>č</a:t>
                </a:r>
                <a:r>
                  <a:rPr lang="en-US" i="0" dirty="0" err="1"/>
                  <a:t>unate</a:t>
                </a:r>
                <a:r>
                  <a:rPr lang="en-US" i="0" dirty="0"/>
                  <a:t> </a:t>
                </a:r>
                <a:r>
                  <a:rPr lang="en-US" i="0" dirty="0" err="1"/>
                  <a:t>vrednosti</a:t>
                </a:r>
                <a:r>
                  <a:rPr lang="en-US" i="0" dirty="0"/>
                  <a:t> </a:t>
                </a:r>
                <a:r>
                  <a:rPr lang="en-US" i="0" dirty="0" err="1"/>
                  <a:t>funkcija</a:t>
                </a:r>
                <a:r>
                  <a:rPr lang="en-US" i="0" dirty="0"/>
                  <a:t>, </a:t>
                </a:r>
                <a:r>
                  <a:rPr lang="en-US" i="0" dirty="0" err="1"/>
                  <a:t>npr</a:t>
                </a:r>
                <a:r>
                  <a:rPr lang="sr-Latn-CS" i="0" dirty="0"/>
                  <a:t>.</a:t>
                </a:r>
                <a:r>
                  <a:rPr lang="en-US" i="0" dirty="0"/>
                  <a:t> u </a:t>
                </a:r>
                <a:r>
                  <a:rPr lang="en-US" i="0" dirty="0" err="1"/>
                  <a:t>rekurzivnim</a:t>
                </a:r>
                <a:r>
                  <a:rPr lang="en-US" i="0" dirty="0"/>
                  <a:t> </a:t>
                </a:r>
                <a:r>
                  <a:rPr lang="en-US" i="0" dirty="0" err="1"/>
                  <a:t>pozivima</a:t>
                </a:r>
                <a:r>
                  <a:rPr lang="en-US" i="0" dirty="0"/>
                  <a:t>. </a:t>
                </a:r>
                <a:r>
                  <a:rPr lang="en-US" i="0" dirty="0" err="1"/>
                  <a:t>Ovakvim</a:t>
                </a:r>
                <a:r>
                  <a:rPr lang="en-US" i="0" dirty="0"/>
                  <a:t> </a:t>
                </a:r>
                <a:r>
                  <a:rPr lang="en-US" i="0" dirty="0" err="1"/>
                  <a:t>definicijama</a:t>
                </a:r>
                <a:r>
                  <a:rPr lang="en-US" i="0" dirty="0"/>
                  <a:t> se </a:t>
                </a:r>
                <a:r>
                  <a:rPr lang="en-US" i="0" dirty="0" err="1"/>
                  <a:t>mogu</a:t>
                </a:r>
                <a:r>
                  <a:rPr lang="en-US" i="0" dirty="0"/>
                  <a:t> </a:t>
                </a:r>
                <a:r>
                  <a:rPr lang="en-US" i="0" dirty="0" err="1"/>
                  <a:t>ubrzati</a:t>
                </a:r>
                <a:r>
                  <a:rPr lang="en-US" i="0" dirty="0"/>
                  <a:t> </a:t>
                </a:r>
                <a:r>
                  <a:rPr lang="en-US" i="0" dirty="0" err="1"/>
                  <a:t>izra</a:t>
                </a:r>
                <a:r>
                  <a:rPr lang="sr-Latn-CS" i="0" dirty="0"/>
                  <a:t>č</a:t>
                </a:r>
                <a:r>
                  <a:rPr lang="en-US" i="0" dirty="0" err="1"/>
                  <a:t>unavanja</a:t>
                </a:r>
                <a:r>
                  <a:rPr lang="en-US" i="0" dirty="0"/>
                  <a:t> </a:t>
                </a:r>
                <a:r>
                  <a:rPr lang="en-US" i="0" dirty="0" err="1"/>
                  <a:t>rekurzivnih</a:t>
                </a:r>
                <a:r>
                  <a:rPr lang="en-US" i="0" dirty="0"/>
                  <a:t> </a:t>
                </a:r>
                <a:r>
                  <a:rPr lang="en-US" i="0" dirty="0" err="1"/>
                  <a:t>funkcija</a:t>
                </a:r>
                <a:r>
                  <a:rPr lang="en-US" i="0" dirty="0"/>
                  <a:t>. 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597" y="3429000"/>
                <a:ext cx="7316787" cy="2197525"/>
              </a:xfrm>
              <a:prstGeom prst="rect">
                <a:avLst/>
              </a:prstGeom>
              <a:blipFill rotWithShape="1">
                <a:blip r:embed="rId4"/>
                <a:stretch>
                  <a:fillRect l="-500" t="-1944" r="-417" b="-278"/>
                </a:stretch>
              </a:blipFill>
            </p:spPr>
            <p:txBody>
              <a:bodyPr/>
              <a:lstStyle/>
              <a:p>
                <a:r>
                  <a:rPr lang="sr-Latn-C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122" name="TextBox 2"/>
              <p:cNvSpPr txBox="1">
                <a:spLocks noChangeArrowheads="1"/>
              </p:cNvSpPr>
              <p:nvPr/>
            </p:nvSpPr>
            <p:spPr bwMode="auto">
              <a:xfrm>
                <a:off x="642938" y="827088"/>
                <a:ext cx="7283450" cy="4801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eaLnBrk="0" hangingPunct="0"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itchFamily="2" charset="2"/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itchFamily="2" charset="2"/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itchFamily="2" charset="2"/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itchFamily="2" charset="2"/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just" eaLnBrk="1" hangingPunct="1">
                  <a:buFont typeface="Wingdings" pitchFamily="2" charset="2"/>
                  <a:buChar char="l"/>
                </a:pPr>
                <a:r>
                  <a:rPr lang="sr-Latn-CS" i="0" dirty="0" smtClean="0"/>
                  <a:t>      P</a:t>
                </a:r>
                <a:r>
                  <a:rPr lang="en-AU" i="0" dirty="0" err="1"/>
                  <a:t>rednost</a:t>
                </a:r>
                <a:r>
                  <a:rPr lang="en-AU" i="0" dirty="0"/>
                  <a:t> </a:t>
                </a:r>
                <a:r>
                  <a:rPr lang="en-AU" i="0" dirty="0" err="1"/>
                  <a:t>rekurzivnih</a:t>
                </a:r>
                <a:r>
                  <a:rPr lang="en-AU" i="0" dirty="0"/>
                  <a:t> </a:t>
                </a:r>
                <a:r>
                  <a:rPr lang="en-AU" i="0" dirty="0" err="1"/>
                  <a:t>funkcija</a:t>
                </a:r>
                <a:r>
                  <a:rPr lang="en-AU" i="0" dirty="0"/>
                  <a:t> </a:t>
                </a:r>
                <a:r>
                  <a:rPr lang="en-AU" i="0" dirty="0" err="1"/>
                  <a:t>koje</a:t>
                </a:r>
                <a:r>
                  <a:rPr lang="en-AU" i="0" dirty="0"/>
                  <a:t> “</a:t>
                </a:r>
                <a:r>
                  <a:rPr lang="en-AU" i="0" dirty="0" err="1"/>
                  <a:t>pamte</a:t>
                </a:r>
                <a:r>
                  <a:rPr lang="en-AU" i="0" dirty="0"/>
                  <a:t>” </a:t>
                </a:r>
                <a:r>
                  <a:rPr lang="en-AU" i="0" dirty="0" err="1"/>
                  <a:t>vrednosti</a:t>
                </a:r>
                <a:r>
                  <a:rPr lang="en-AU" i="0" dirty="0"/>
                  <a:t> </a:t>
                </a:r>
                <a:r>
                  <a:rPr lang="en-AU" i="0" dirty="0" err="1"/>
                  <a:t>koje</a:t>
                </a:r>
                <a:r>
                  <a:rPr lang="en-AU" i="0" dirty="0"/>
                  <a:t> </a:t>
                </a:r>
                <a:r>
                  <a:rPr lang="en-AU" i="0" dirty="0" err="1"/>
                  <a:t>su</a:t>
                </a:r>
                <a:r>
                  <a:rPr lang="en-AU" i="0" dirty="0"/>
                  <a:t> </a:t>
                </a:r>
                <a:r>
                  <a:rPr lang="en-AU" i="0" dirty="0" err="1"/>
                  <a:t>ra</a:t>
                </a:r>
                <a:r>
                  <a:rPr lang="sr-Latn-CS" i="0" dirty="0"/>
                  <a:t>č</a:t>
                </a:r>
                <a:r>
                  <a:rPr lang="en-AU" i="0" dirty="0" err="1"/>
                  <a:t>unale</a:t>
                </a:r>
                <a:r>
                  <a:rPr lang="en-AU" i="0" dirty="0"/>
                  <a:t> u </a:t>
                </a:r>
                <a:r>
                  <a:rPr lang="en-AU" i="0" dirty="0" err="1"/>
                  <a:t>odnosu</a:t>
                </a:r>
                <a:r>
                  <a:rPr lang="en-AU" i="0" dirty="0"/>
                  <a:t> </a:t>
                </a:r>
                <a:r>
                  <a:rPr lang="sr-Latn-CS" i="0" dirty="0"/>
                  <a:t>     </a:t>
                </a:r>
              </a:p>
              <a:p>
                <a:pPr algn="just" eaLnBrk="1" hangingPunct="1"/>
                <a:r>
                  <a:rPr lang="sr-Latn-CS" i="0" dirty="0"/>
                  <a:t>        </a:t>
                </a:r>
                <a:r>
                  <a:rPr lang="en-AU" i="0" dirty="0" err="1"/>
                  <a:t>na</a:t>
                </a:r>
                <a:r>
                  <a:rPr lang="sr-Latn-CS" i="0" dirty="0"/>
                  <a:t> </a:t>
                </a:r>
                <a:r>
                  <a:rPr lang="en-AU" i="0" dirty="0"/>
                  <a:t>“obi</a:t>
                </a:r>
                <a:r>
                  <a:rPr lang="sr-Latn-CS" i="0" dirty="0"/>
                  <a:t>č</a:t>
                </a:r>
                <a:r>
                  <a:rPr lang="en-AU" i="0" dirty="0"/>
                  <a:t>ne” </a:t>
                </a:r>
                <a:r>
                  <a:rPr lang="en-AU" i="0" dirty="0" err="1"/>
                  <a:t>rekurzivne</a:t>
                </a:r>
                <a:r>
                  <a:rPr lang="en-AU" i="0" dirty="0"/>
                  <a:t> </a:t>
                </a:r>
                <a:r>
                  <a:rPr lang="en-AU" i="0" dirty="0" err="1"/>
                  <a:t>funkcije</a:t>
                </a:r>
                <a:r>
                  <a:rPr lang="en-AU" i="0" dirty="0"/>
                  <a:t>. </a:t>
                </a:r>
                <a:endParaRPr lang="en-AU" i="0" dirty="0" smtClean="0"/>
              </a:p>
              <a:p>
                <a:pPr algn="just" eaLnBrk="1" hangingPunct="1"/>
                <a:r>
                  <a:rPr lang="en-AU" i="0" dirty="0" smtClean="0"/>
                  <a:t>        </a:t>
                </a:r>
                <a:r>
                  <a:rPr lang="en-AU" i="0" dirty="0" err="1" smtClean="0"/>
                  <a:t>Posmatramo</a:t>
                </a:r>
                <a:r>
                  <a:rPr lang="en-AU" i="0" dirty="0" smtClean="0"/>
                  <a:t> </a:t>
                </a:r>
                <a:r>
                  <a:rPr lang="en-AU" i="0" dirty="0" err="1"/>
                  <a:t>funkciju</a:t>
                </a:r>
                <a:r>
                  <a:rPr lang="en-AU" i="0" dirty="0"/>
                  <a:t> </a:t>
                </a:r>
                <a:r>
                  <a:rPr lang="en-AU" dirty="0"/>
                  <a:t>fib</a:t>
                </a:r>
                <a:r>
                  <a:rPr lang="en-AU" i="0" dirty="0"/>
                  <a:t> </a:t>
                </a:r>
                <a:r>
                  <a:rPr lang="en-AU" i="0" dirty="0" err="1"/>
                  <a:t>za</a:t>
                </a:r>
                <a:r>
                  <a:rPr lang="en-AU" i="0" dirty="0"/>
                  <a:t> </a:t>
                </a:r>
                <a:r>
                  <a:rPr lang="en-AU" i="0" dirty="0" err="1"/>
                  <a:t>generisanje</a:t>
                </a:r>
                <a:r>
                  <a:rPr lang="en-AU" i="0" dirty="0"/>
                  <a:t> </a:t>
                </a:r>
                <a:r>
                  <a:rPr lang="en-AU" i="0" dirty="0" err="1" smtClean="0"/>
                  <a:t>Fibona</a:t>
                </a:r>
                <a:r>
                  <a:rPr lang="sr-Latn-CS" i="0" dirty="0"/>
                  <a:t>č</a:t>
                </a:r>
                <a:r>
                  <a:rPr lang="en-AU" i="0" dirty="0" err="1"/>
                  <a:t>ijevih</a:t>
                </a:r>
                <a:r>
                  <a:rPr lang="en-AU" i="0" dirty="0"/>
                  <a:t> </a:t>
                </a:r>
                <a:r>
                  <a:rPr lang="en-AU" i="0" dirty="0" err="1"/>
                  <a:t>brojeva</a:t>
                </a:r>
                <a:r>
                  <a:rPr lang="en-AU" i="0" dirty="0"/>
                  <a:t>: </a:t>
                </a:r>
                <a:endParaRPr lang="en-AU" i="0" dirty="0" smtClean="0"/>
              </a:p>
              <a:p>
                <a:pPr algn="just" eaLnBrk="1" hangingPunct="1"/>
                <a:endParaRPr lang="sr-Latn-CS" i="0" dirty="0"/>
              </a:p>
              <a:p>
                <a:pPr lvl="1" eaLnBrk="1" hangingPunct="1"/>
                <a:r>
                  <a:rPr lang="sr-Latn-CS" i="0" dirty="0"/>
                  <a:t>	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/>
                      </a:rPr>
                      <m:t>                  </m:t>
                    </m:r>
                    <m:r>
                      <a:rPr lang="sr-Latn-CS" b="1" i="1" dirty="0" smtClean="0">
                        <a:latin typeface="Cambria Math"/>
                      </a:rPr>
                      <m:t>𝒇</m:t>
                    </m:r>
                    <m:r>
                      <a:rPr lang="en-AU" b="1" i="1" dirty="0" err="1">
                        <a:latin typeface="Cambria Math"/>
                      </a:rPr>
                      <m:t>𝒊𝒃</m:t>
                    </m:r>
                    <m:d>
                      <m:dPr>
                        <m:begChr m:val="["/>
                        <m:endChr m:val="]"/>
                        <m:ctrlPr>
                          <a:rPr lang="sr-Latn-CS" b="1" i="1" dirty="0">
                            <a:latin typeface="Cambria Math"/>
                          </a:rPr>
                        </m:ctrlPr>
                      </m:dPr>
                      <m:e>
                        <m:r>
                          <a:rPr lang="en-AU" b="1" i="1" dirty="0"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sr-Latn-CS" b="1" i="1" dirty="0">
                        <a:latin typeface="Cambria Math"/>
                      </a:rPr>
                      <m:t>:=</m:t>
                    </m:r>
                    <m:r>
                      <a:rPr lang="en-AU" b="1" i="1" dirty="0">
                        <a:latin typeface="Cambria Math"/>
                      </a:rPr>
                      <m:t> </m:t>
                    </m:r>
                    <m:r>
                      <a:rPr lang="en-AU" b="1" i="1" dirty="0">
                        <a:latin typeface="Cambria Math"/>
                      </a:rPr>
                      <m:t>𝟏</m:t>
                    </m:r>
                    <m:r>
                      <a:rPr lang="en-US" b="1" i="1" dirty="0" smtClean="0">
                        <a:latin typeface="Cambria Math"/>
                      </a:rPr>
                      <m:t>, </m:t>
                    </m:r>
                    <m:r>
                      <a:rPr lang="sr-Latn-CS" b="1" i="1" dirty="0" smtClean="0">
                        <a:latin typeface="Cambria Math"/>
                      </a:rPr>
                      <m:t>	</m:t>
                    </m:r>
                    <m:r>
                      <a:rPr lang="sr-Latn-CS" b="1" i="1" dirty="0" smtClean="0">
                        <a:latin typeface="Cambria Math"/>
                      </a:rPr>
                      <m:t>𝒇𝒊𝒃</m:t>
                    </m:r>
                    <m:d>
                      <m:dPr>
                        <m:begChr m:val="["/>
                        <m:endChr m:val="]"/>
                        <m:ctrlPr>
                          <a:rPr lang="sr-Latn-CS" b="1" i="1" dirty="0">
                            <a:latin typeface="Cambria Math"/>
                          </a:rPr>
                        </m:ctrlPr>
                      </m:dPr>
                      <m:e>
                        <m:r>
                          <a:rPr lang="en-AU" b="1" i="1" dirty="0"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en-AU" b="1" i="1" dirty="0">
                        <a:latin typeface="Cambria Math"/>
                      </a:rPr>
                      <m:t>:</m:t>
                    </m:r>
                    <m:r>
                      <a:rPr lang="sr-Latn-CS" b="1" i="1" dirty="0">
                        <a:latin typeface="Cambria Math"/>
                      </a:rPr>
                      <m:t>=</m:t>
                    </m:r>
                    <m:r>
                      <a:rPr lang="en-AU" b="1" i="1" dirty="0">
                        <a:latin typeface="Cambria Math"/>
                      </a:rPr>
                      <m:t> </m:t>
                    </m:r>
                    <m:r>
                      <a:rPr lang="en-AU" b="1" i="1" dirty="0">
                        <a:latin typeface="Cambria Math"/>
                      </a:rPr>
                      <m:t>𝟐</m:t>
                    </m:r>
                  </m:oMath>
                </a14:m>
                <a:endParaRPr lang="en-US" b="1" i="1" dirty="0" smtClean="0">
                  <a:latin typeface="Cambria Math"/>
                </a:endParaRPr>
              </a:p>
              <a:p>
                <a:pPr lvl="1"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U" b="1" i="1" dirty="0">
                          <a:latin typeface="Cambria Math"/>
                        </a:rPr>
                        <m:t>𝒇𝒊𝒃</m:t>
                      </m:r>
                      <m:r>
                        <a:rPr lang="sr-Latn-CS" b="1" i="1" dirty="0">
                          <a:latin typeface="Cambria Math"/>
                        </a:rPr>
                        <m:t>[</m:t>
                      </m:r>
                      <m:r>
                        <a:rPr lang="en-AU" b="1" i="1" dirty="0">
                          <a:latin typeface="Cambria Math"/>
                        </a:rPr>
                        <m:t>𝒏</m:t>
                      </m:r>
                      <m:r>
                        <a:rPr lang="en-AU" b="1" i="1" dirty="0">
                          <a:latin typeface="Cambria Math"/>
                        </a:rPr>
                        <m:t>_] := </m:t>
                      </m:r>
                      <m:r>
                        <a:rPr lang="en-AU" b="1" i="1" dirty="0">
                          <a:latin typeface="Cambria Math"/>
                        </a:rPr>
                        <m:t>𝒇𝒊𝒃</m:t>
                      </m:r>
                      <m:r>
                        <a:rPr lang="sr-Latn-CS" b="1" i="1" dirty="0">
                          <a:latin typeface="Cambria Math"/>
                        </a:rPr>
                        <m:t>[</m:t>
                      </m:r>
                      <m:r>
                        <a:rPr lang="en-AU" b="1" i="1" dirty="0">
                          <a:latin typeface="Cambria Math"/>
                        </a:rPr>
                        <m:t>𝒏</m:t>
                      </m:r>
                      <m:r>
                        <a:rPr lang="sr-Latn-CS" b="1" i="1" dirty="0">
                          <a:latin typeface="Cambria Math"/>
                        </a:rPr>
                        <m:t>−</m:t>
                      </m:r>
                      <m:r>
                        <a:rPr lang="sr-Latn-CS" b="1" i="1" dirty="0">
                          <a:latin typeface="Cambria Math"/>
                        </a:rPr>
                        <m:t>𝟏</m:t>
                      </m:r>
                      <m:r>
                        <a:rPr lang="sr-Latn-CS" b="1" i="1" dirty="0">
                          <a:latin typeface="Cambria Math"/>
                        </a:rPr>
                        <m:t>]+</m:t>
                      </m:r>
                      <m:r>
                        <a:rPr lang="en-AU" b="1" i="1" dirty="0">
                          <a:latin typeface="Cambria Math"/>
                        </a:rPr>
                        <m:t>𝒇𝒊𝒃</m:t>
                      </m:r>
                      <m:r>
                        <a:rPr lang="sr-Latn-CS" b="1" i="1" dirty="0">
                          <a:latin typeface="Cambria Math"/>
                        </a:rPr>
                        <m:t>[</m:t>
                      </m:r>
                      <m:r>
                        <a:rPr lang="en-AU" b="1" i="1" dirty="0">
                          <a:latin typeface="Cambria Math"/>
                        </a:rPr>
                        <m:t>𝒏</m:t>
                      </m:r>
                      <m:r>
                        <a:rPr lang="sr-Latn-CS" b="1" i="1" dirty="0">
                          <a:latin typeface="Cambria Math"/>
                        </a:rPr>
                        <m:t>−</m:t>
                      </m:r>
                      <m:r>
                        <a:rPr lang="en-AU" b="1" i="1" dirty="0">
                          <a:latin typeface="Cambria Math"/>
                        </a:rPr>
                        <m:t>𝟐</m:t>
                      </m:r>
                      <m:r>
                        <a:rPr lang="sr-Latn-CS" b="1" i="1" dirty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AU" b="1" dirty="0"/>
              </a:p>
              <a:p>
                <a:pPr algn="just" eaLnBrk="1" hangingPunct="1"/>
                <a:endParaRPr lang="en-AU" sz="1200" i="0" dirty="0"/>
              </a:p>
              <a:p>
                <a:pPr algn="just" eaLnBrk="1" hangingPunct="1"/>
                <a:r>
                  <a:rPr lang="sr-Latn-CS" i="0" dirty="0"/>
                  <a:t>        </a:t>
                </a:r>
                <a:r>
                  <a:rPr lang="en-AU" i="0" dirty="0" err="1"/>
                  <a:t>Vreme</a:t>
                </a:r>
                <a:r>
                  <a:rPr lang="en-AU" i="0" dirty="0"/>
                  <a:t> </a:t>
                </a:r>
                <a:r>
                  <a:rPr lang="en-AU" i="0" dirty="0" err="1"/>
                  <a:t>potrebno</a:t>
                </a:r>
                <a:r>
                  <a:rPr lang="en-AU" i="0" dirty="0"/>
                  <a:t> </a:t>
                </a:r>
                <a:r>
                  <a:rPr lang="en-AU" i="0" dirty="0" err="1"/>
                  <a:t>za</a:t>
                </a:r>
                <a:r>
                  <a:rPr lang="en-AU" i="0" dirty="0"/>
                  <a:t> </a:t>
                </a:r>
                <a:r>
                  <a:rPr lang="en-AU" i="0" dirty="0" err="1"/>
                  <a:t>izra</a:t>
                </a:r>
                <a:r>
                  <a:rPr lang="sr-Latn-CS" i="0" dirty="0"/>
                  <a:t>č</a:t>
                </a:r>
                <a:r>
                  <a:rPr lang="en-AU" i="0" dirty="0" err="1"/>
                  <a:t>unavanje</a:t>
                </a:r>
                <a:r>
                  <a:rPr lang="en-AU" i="0" dirty="0"/>
                  <a:t> </a:t>
                </a:r>
                <a:r>
                  <a:rPr lang="en-AU" i="0" dirty="0" err="1"/>
                  <a:t>Fibona</a:t>
                </a:r>
                <a:r>
                  <a:rPr lang="sr-Latn-CS" i="0" dirty="0"/>
                  <a:t>č</a:t>
                </a:r>
                <a:r>
                  <a:rPr lang="en-AU" i="0" dirty="0" err="1"/>
                  <a:t>ijevih</a:t>
                </a:r>
                <a:r>
                  <a:rPr lang="en-AU" i="0" dirty="0"/>
                  <a:t> </a:t>
                </a:r>
                <a:r>
                  <a:rPr lang="en-AU" i="0" dirty="0" err="1"/>
                  <a:t>brojeva</a:t>
                </a:r>
                <a:r>
                  <a:rPr lang="en-AU" i="0" dirty="0"/>
                  <a:t>  se </a:t>
                </a:r>
                <a:r>
                  <a:rPr lang="en-AU" i="0" dirty="0" err="1"/>
                  <a:t>drasti</a:t>
                </a:r>
                <a:r>
                  <a:rPr lang="sr-Latn-CS" i="0" dirty="0"/>
                  <a:t>č</a:t>
                </a:r>
                <a:r>
                  <a:rPr lang="en-AU" i="0" dirty="0"/>
                  <a:t>no</a:t>
                </a:r>
                <a:r>
                  <a:rPr lang="sr-Latn-CS" i="0" dirty="0"/>
                  <a:t> </a:t>
                </a:r>
                <a:r>
                  <a:rPr lang="en-AU" i="0" dirty="0" err="1"/>
                  <a:t>pove</a:t>
                </a:r>
                <a:r>
                  <a:rPr lang="sr-Latn-CS" i="0" dirty="0"/>
                  <a:t>ć</a:t>
                </a:r>
                <a:r>
                  <a:rPr lang="en-AU" i="0" dirty="0" err="1"/>
                  <a:t>ava</a:t>
                </a:r>
                <a:r>
                  <a:rPr lang="en-AU" i="0" dirty="0"/>
                  <a:t> </a:t>
                </a:r>
                <a:r>
                  <a:rPr lang="en-AU" i="0" dirty="0" err="1"/>
                  <a:t>sa</a:t>
                </a:r>
                <a:r>
                  <a:rPr lang="en-AU" i="0" dirty="0"/>
                  <a:t> </a:t>
                </a:r>
                <a:endParaRPr lang="sr-Latn-CS" i="0" dirty="0"/>
              </a:p>
              <a:p>
                <a:pPr algn="just" eaLnBrk="1" hangingPunct="1"/>
                <a:r>
                  <a:rPr lang="sr-Latn-CS" i="0" dirty="0"/>
                  <a:t>        </a:t>
                </a:r>
                <a:r>
                  <a:rPr lang="en-AU" i="0" dirty="0" err="1"/>
                  <a:t>pove</a:t>
                </a:r>
                <a:r>
                  <a:rPr lang="sr-Latn-CS" i="0" dirty="0"/>
                  <a:t>ć</a:t>
                </a:r>
                <a:r>
                  <a:rPr lang="en-AU" i="0" dirty="0" err="1"/>
                  <a:t>anjem</a:t>
                </a:r>
                <a:r>
                  <a:rPr lang="en-AU" i="0" dirty="0"/>
                  <a:t> argumenta: </a:t>
                </a:r>
              </a:p>
              <a:p>
                <a:pPr algn="just" eaLnBrk="1" hangingPunct="1"/>
                <a:endParaRPr lang="en-US" i="0" dirty="0"/>
              </a:p>
              <a:p>
                <a:pPr algn="just" eaLnBrk="1" hangingPunct="1"/>
                <a:r>
                  <a:rPr lang="sr-Latn-CS" i="0" dirty="0"/>
                  <a:t>	</a:t>
                </a:r>
                <a14:m>
                  <m:oMath xmlns:m="http://schemas.openxmlformats.org/officeDocument/2006/math">
                    <m:r>
                      <a:rPr lang="en-AU" b="1" i="1" dirty="0" smtClean="0">
                        <a:latin typeface="Cambria Math"/>
                      </a:rPr>
                      <m:t>𝒇𝒊𝒃</m:t>
                    </m:r>
                    <m:r>
                      <a:rPr lang="sr-Latn-CS" b="1" i="1" dirty="0">
                        <a:latin typeface="Cambria Math"/>
                      </a:rPr>
                      <m:t>[</m:t>
                    </m:r>
                    <m:r>
                      <a:rPr lang="en-AU" b="1" i="1" dirty="0">
                        <a:latin typeface="Cambria Math"/>
                      </a:rPr>
                      <m:t>𝟏𝟎</m:t>
                    </m:r>
                    <m:r>
                      <a:rPr lang="sr-Latn-CS" b="1" i="1" dirty="0">
                        <a:latin typeface="Cambria Math"/>
                      </a:rPr>
                      <m:t>] //</m:t>
                    </m:r>
                    <m:r>
                      <a:rPr lang="en-AU" b="1" i="1" dirty="0">
                        <a:latin typeface="Cambria Math"/>
                      </a:rPr>
                      <m:t> </m:t>
                    </m:r>
                    <m:r>
                      <a:rPr lang="en-AU" b="1" i="1" dirty="0">
                        <a:latin typeface="Cambria Math"/>
                      </a:rPr>
                      <m:t>𝑻𝒊𝒎𝒊𝒏𝒈</m:t>
                    </m:r>
                  </m:oMath>
                </a14:m>
                <a:endParaRPr lang="en-AU" b="1" dirty="0"/>
              </a:p>
              <a:p>
                <a:pPr algn="just" eaLnBrk="1" hangingPunct="1"/>
                <a:r>
                  <a:rPr lang="sr-Latn-CS" i="0" dirty="0"/>
                  <a:t>	{</a:t>
                </a:r>
                <a:r>
                  <a:rPr lang="en-AU" i="0" dirty="0" err="1"/>
                  <a:t>0.Second</a:t>
                </a:r>
                <a:r>
                  <a:rPr lang="en-AU" i="0" dirty="0"/>
                  <a:t>,</a:t>
                </a:r>
                <a:r>
                  <a:rPr lang="sr-Latn-CS" i="0" dirty="0"/>
                  <a:t> </a:t>
                </a:r>
                <a:r>
                  <a:rPr lang="en-AU" i="0" dirty="0"/>
                  <a:t>89</a:t>
                </a:r>
                <a:r>
                  <a:rPr lang="sr-Latn-CS" i="0" dirty="0"/>
                  <a:t>}</a:t>
                </a:r>
                <a:endParaRPr lang="en-AU" i="0" dirty="0"/>
              </a:p>
              <a:p>
                <a:pPr algn="just" eaLnBrk="1" hangingPunct="1"/>
                <a:r>
                  <a:rPr lang="en-AU" i="0" dirty="0"/>
                  <a:t> </a:t>
                </a:r>
                <a:r>
                  <a:rPr lang="sr-Latn-CS" i="0" dirty="0"/>
                  <a:t>	</a:t>
                </a:r>
                <a14:m>
                  <m:oMath xmlns:m="http://schemas.openxmlformats.org/officeDocument/2006/math">
                    <m:r>
                      <a:rPr lang="en-AU" b="1" i="1" dirty="0" smtClean="0">
                        <a:latin typeface="Cambria Math"/>
                      </a:rPr>
                      <m:t>𝒇𝒊𝒃</m:t>
                    </m:r>
                    <m:r>
                      <a:rPr lang="sr-Latn-CS" b="1" i="1" dirty="0">
                        <a:latin typeface="Cambria Math"/>
                      </a:rPr>
                      <m:t>[</m:t>
                    </m:r>
                    <m:r>
                      <a:rPr lang="en-AU" b="1" i="1" dirty="0">
                        <a:latin typeface="Cambria Math"/>
                      </a:rPr>
                      <m:t>𝟐𝟎</m:t>
                    </m:r>
                    <m:r>
                      <a:rPr lang="sr-Latn-CS" b="1" i="1" dirty="0">
                        <a:latin typeface="Cambria Math"/>
                      </a:rPr>
                      <m:t>] //</m:t>
                    </m:r>
                    <m:r>
                      <a:rPr lang="en-AU" b="1" i="1" dirty="0">
                        <a:latin typeface="Cambria Math"/>
                      </a:rPr>
                      <m:t> </m:t>
                    </m:r>
                    <m:r>
                      <a:rPr lang="en-AU" b="1" i="1" dirty="0">
                        <a:latin typeface="Cambria Math"/>
                      </a:rPr>
                      <m:t>𝑻𝒊𝒎𝒊𝒏𝒈</m:t>
                    </m:r>
                  </m:oMath>
                </a14:m>
                <a:endParaRPr lang="en-AU" b="1" dirty="0"/>
              </a:p>
              <a:p>
                <a:pPr algn="just" eaLnBrk="1" hangingPunct="1"/>
                <a:r>
                  <a:rPr lang="sr-Latn-CS" i="0" dirty="0"/>
                  <a:t>	{</a:t>
                </a:r>
                <a:r>
                  <a:rPr lang="en-AU" i="0" dirty="0" err="1"/>
                  <a:t>0.220000000000255Second</a:t>
                </a:r>
                <a:r>
                  <a:rPr lang="en-AU" i="0" dirty="0"/>
                  <a:t>,</a:t>
                </a:r>
                <a:r>
                  <a:rPr lang="sr-Latn-CS" i="0" dirty="0"/>
                  <a:t> </a:t>
                </a:r>
                <a:r>
                  <a:rPr lang="en-AU" i="0" dirty="0"/>
                  <a:t>10946</a:t>
                </a:r>
                <a:r>
                  <a:rPr lang="sr-Latn-CS" i="0" dirty="0"/>
                  <a:t>}</a:t>
                </a:r>
                <a:endParaRPr lang="en-AU" i="0" dirty="0"/>
              </a:p>
              <a:p>
                <a:pPr algn="just" eaLnBrk="1" hangingPunct="1"/>
                <a:r>
                  <a:rPr lang="sr-Latn-CS" i="0" dirty="0"/>
                  <a:t>	</a:t>
                </a:r>
                <a14:m>
                  <m:oMath xmlns:m="http://schemas.openxmlformats.org/officeDocument/2006/math">
                    <m:r>
                      <a:rPr lang="en-AU" b="1" i="1" dirty="0" smtClean="0">
                        <a:latin typeface="Cambria Math"/>
                      </a:rPr>
                      <m:t>𝒇𝒊𝒃</m:t>
                    </m:r>
                    <m:r>
                      <a:rPr lang="sr-Latn-CS" b="1" i="1" dirty="0">
                        <a:latin typeface="Cambria Math"/>
                      </a:rPr>
                      <m:t>[</m:t>
                    </m:r>
                    <m:r>
                      <a:rPr lang="en-AU" b="1" i="1" dirty="0">
                        <a:latin typeface="Cambria Math"/>
                      </a:rPr>
                      <m:t>𝟑𝟎</m:t>
                    </m:r>
                    <m:r>
                      <a:rPr lang="sr-Latn-CS" b="1" i="1" dirty="0">
                        <a:latin typeface="Cambria Math"/>
                      </a:rPr>
                      <m:t>] //</m:t>
                    </m:r>
                    <m:r>
                      <a:rPr lang="en-AU" b="1" i="1" dirty="0">
                        <a:latin typeface="Cambria Math"/>
                      </a:rPr>
                      <m:t> </m:t>
                    </m:r>
                    <m:r>
                      <a:rPr lang="en-AU" b="1" i="1" dirty="0">
                        <a:latin typeface="Cambria Math"/>
                      </a:rPr>
                      <m:t>𝑻𝒊𝒎𝒊𝒏𝒈</m:t>
                    </m:r>
                  </m:oMath>
                </a14:m>
                <a:endParaRPr lang="en-AU" b="1" dirty="0"/>
              </a:p>
              <a:p>
                <a:pPr algn="just" eaLnBrk="1" hangingPunct="1"/>
                <a:r>
                  <a:rPr lang="sr-Latn-CS" i="0" dirty="0"/>
                  <a:t>	{</a:t>
                </a:r>
                <a:r>
                  <a:rPr lang="en-AU" i="0" dirty="0" err="1"/>
                  <a:t>26.6900000000001Second</a:t>
                </a:r>
                <a:r>
                  <a:rPr lang="en-AU" i="0" dirty="0"/>
                  <a:t>,</a:t>
                </a:r>
                <a:r>
                  <a:rPr lang="sr-Latn-CS" i="0" dirty="0"/>
                  <a:t> </a:t>
                </a:r>
                <a:r>
                  <a:rPr lang="en-AU" i="0" dirty="0"/>
                  <a:t>1346269</a:t>
                </a:r>
                <a:r>
                  <a:rPr lang="sr-Latn-CS" i="0" dirty="0"/>
                  <a:t>}</a:t>
                </a:r>
                <a:endParaRPr lang="en-AU" i="0" dirty="0"/>
              </a:p>
              <a:p>
                <a:pPr algn="just" eaLnBrk="1" hangingPunct="1"/>
                <a:r>
                  <a:rPr lang="en-AU" i="0" dirty="0"/>
                  <a:t>  </a:t>
                </a:r>
              </a:p>
              <a:p>
                <a:pPr eaLnBrk="1" hangingPunct="1"/>
                <a:endParaRPr lang="en-AU" dirty="0"/>
              </a:p>
            </p:txBody>
          </p:sp>
        </mc:Choice>
        <mc:Fallback xmlns="">
          <p:sp>
            <p:nvSpPr>
              <p:cNvPr id="5122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2938" y="827088"/>
                <a:ext cx="7283450" cy="4801314"/>
              </a:xfrm>
              <a:prstGeom prst="rect">
                <a:avLst/>
              </a:prstGeom>
              <a:blipFill rotWithShape="1">
                <a:blip r:embed="rId2"/>
                <a:stretch>
                  <a:fillRect t="-889" r="-8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sr-Latn-C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146" name="TextBox 1"/>
              <p:cNvSpPr txBox="1">
                <a:spLocks noChangeArrowheads="1"/>
              </p:cNvSpPr>
              <p:nvPr/>
            </p:nvSpPr>
            <p:spPr bwMode="auto">
              <a:xfrm>
                <a:off x="642938" y="857250"/>
                <a:ext cx="6953398" cy="31577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itchFamily="2" charset="2"/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itchFamily="2" charset="2"/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itchFamily="2" charset="2"/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itchFamily="2" charset="2"/>
                  <a:defRPr sz="1600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sr-Latn-CS" i="0" dirty="0"/>
                  <a:t>P</a:t>
                </a:r>
                <a:r>
                  <a:rPr lang="en-AU" i="0" dirty="0" err="1"/>
                  <a:t>omo</a:t>
                </a:r>
                <a:r>
                  <a:rPr lang="sr-Latn-CS" i="0" dirty="0"/>
                  <a:t>ć</a:t>
                </a:r>
                <a:r>
                  <a:rPr lang="en-AU" i="0" dirty="0"/>
                  <a:t>u </a:t>
                </a:r>
                <a:r>
                  <a:rPr lang="en-AU" i="0" dirty="0" err="1"/>
                  <a:t>slede</a:t>
                </a:r>
                <a:r>
                  <a:rPr lang="sr-Latn-CS" i="0" dirty="0"/>
                  <a:t>ć</a:t>
                </a:r>
                <a:r>
                  <a:rPr lang="en-AU" i="0" dirty="0"/>
                  <a:t>e </a:t>
                </a:r>
                <a:r>
                  <a:rPr lang="en-AU" i="0" dirty="0" err="1"/>
                  <a:t>definicije</a:t>
                </a:r>
                <a:r>
                  <a:rPr lang="en-AU" i="0" dirty="0"/>
                  <a:t> </a:t>
                </a:r>
                <a:r>
                  <a:rPr lang="en-AU" i="0" dirty="0" err="1"/>
                  <a:t>kojom</a:t>
                </a:r>
                <a:r>
                  <a:rPr lang="en-AU" i="0" dirty="0"/>
                  <a:t> se </a:t>
                </a:r>
                <a:r>
                  <a:rPr lang="en-AU" i="0" dirty="0" err="1"/>
                  <a:t>pamte</a:t>
                </a:r>
                <a:r>
                  <a:rPr lang="en-AU" i="0" dirty="0"/>
                  <a:t> </a:t>
                </a:r>
                <a:r>
                  <a:rPr lang="en-AU" i="0" dirty="0" err="1"/>
                  <a:t>izra</a:t>
                </a:r>
                <a:r>
                  <a:rPr lang="sr-Latn-CS" i="0" dirty="0"/>
                  <a:t>č</a:t>
                </a:r>
                <a:r>
                  <a:rPr lang="en-AU" i="0" dirty="0" err="1"/>
                  <a:t>unate</a:t>
                </a:r>
                <a:r>
                  <a:rPr lang="en-AU" i="0" dirty="0"/>
                  <a:t> </a:t>
                </a:r>
                <a:r>
                  <a:rPr lang="sr-Latn-CS" i="0" dirty="0"/>
                  <a:t>v</a:t>
                </a:r>
                <a:r>
                  <a:rPr lang="en-AU" i="0" dirty="0" err="1"/>
                  <a:t>rednosti</a:t>
                </a:r>
                <a:r>
                  <a:rPr lang="en-AU" i="0" dirty="0"/>
                  <a:t>  </a:t>
                </a:r>
                <a:endParaRPr lang="sr-Latn-CS" i="0" dirty="0"/>
              </a:p>
              <a:p>
                <a:pPr eaLnBrk="1" hangingPunct="1"/>
                <a:endParaRPr lang="en-AU" sz="800" i="0" dirty="0"/>
              </a:p>
              <a:p>
                <a:pPr eaLnBrk="1" hangingPunct="1"/>
                <a:r>
                  <a:rPr lang="sr-Latn-CS" dirty="0"/>
                  <a:t>	</a:t>
                </a:r>
                <a14:m>
                  <m:oMath xmlns:m="http://schemas.openxmlformats.org/officeDocument/2006/math">
                    <m:r>
                      <a:rPr lang="sr-Latn-CS" b="1" i="1" dirty="0" smtClean="0">
                        <a:latin typeface="Cambria Math"/>
                      </a:rPr>
                      <m:t>𝒇𝒊𝒃</m:t>
                    </m:r>
                    <m:r>
                      <a:rPr lang="sr-Latn-CS" b="1" i="1" dirty="0" smtClean="0">
                        <a:latin typeface="Cambria Math"/>
                      </a:rPr>
                      <m:t>𝟏</m:t>
                    </m:r>
                    <m:r>
                      <a:rPr lang="sr-Latn-CS" b="1" i="1" dirty="0" smtClean="0">
                        <a:latin typeface="Cambria Math"/>
                      </a:rPr>
                      <m:t>[</m:t>
                    </m:r>
                    <m:r>
                      <a:rPr lang="sr-Latn-CS" b="1" i="1" dirty="0" smtClean="0">
                        <a:latin typeface="Cambria Math"/>
                      </a:rPr>
                      <m:t>𝟏</m:t>
                    </m:r>
                    <m:r>
                      <a:rPr lang="sr-Latn-CS" b="1" i="1" dirty="0" smtClean="0">
                        <a:latin typeface="Cambria Math"/>
                      </a:rPr>
                      <m:t>]  :=</m:t>
                    </m:r>
                    <m:r>
                      <a:rPr lang="sr-Latn-CS" b="1" i="1" dirty="0">
                        <a:latin typeface="Cambria Math"/>
                      </a:rPr>
                      <m:t>𝟏</m:t>
                    </m:r>
                    <m:r>
                      <a:rPr lang="sr-Latn-CS" b="1" i="1" dirty="0">
                        <a:latin typeface="Cambria Math"/>
                      </a:rPr>
                      <m:t>; </m:t>
                    </m:r>
                    <m:r>
                      <a:rPr lang="sr-Latn-CS" b="1" i="1" dirty="0">
                        <a:latin typeface="Cambria Math"/>
                      </a:rPr>
                      <m:t>𝒇𝒊𝒃</m:t>
                    </m:r>
                    <m:r>
                      <a:rPr lang="sr-Latn-CS" b="1" i="1" dirty="0">
                        <a:latin typeface="Cambria Math"/>
                      </a:rPr>
                      <m:t>𝟏</m:t>
                    </m:r>
                    <m:r>
                      <a:rPr lang="sr-Latn-CS" b="1" i="1" dirty="0">
                        <a:latin typeface="Cambria Math"/>
                      </a:rPr>
                      <m:t>[</m:t>
                    </m:r>
                    <m:r>
                      <a:rPr lang="sr-Latn-CS" b="1" i="1" dirty="0">
                        <a:latin typeface="Cambria Math"/>
                      </a:rPr>
                      <m:t>𝟐</m:t>
                    </m:r>
                    <m:r>
                      <a:rPr lang="sr-Latn-CS" b="1" i="1" dirty="0">
                        <a:latin typeface="Cambria Math"/>
                      </a:rPr>
                      <m:t>] :=</m:t>
                    </m:r>
                    <m:r>
                      <a:rPr lang="sr-Latn-CS" b="1" i="1" dirty="0">
                        <a:latin typeface="Cambria Math"/>
                      </a:rPr>
                      <m:t>𝟐</m:t>
                    </m:r>
                  </m:oMath>
                </a14:m>
                <a:endParaRPr lang="sr-Latn-CS" b="1" dirty="0"/>
              </a:p>
              <a:p>
                <a:pPr eaLnBrk="1" hangingPunct="1"/>
                <a:r>
                  <a:rPr lang="sr-Latn-CS" dirty="0"/>
                  <a:t>	</a:t>
                </a:r>
                <a14:m>
                  <m:oMath xmlns:m="http://schemas.openxmlformats.org/officeDocument/2006/math">
                    <m:r>
                      <a:rPr lang="sr-Latn-CS" b="1" i="1" dirty="0" smtClean="0">
                        <a:latin typeface="Cambria Math"/>
                      </a:rPr>
                      <m:t>𝒇𝒊𝒃</m:t>
                    </m:r>
                    <m:r>
                      <a:rPr lang="sr-Latn-CS" b="1" i="1" dirty="0" smtClean="0">
                        <a:latin typeface="Cambria Math"/>
                      </a:rPr>
                      <m:t>𝟏</m:t>
                    </m:r>
                    <m:r>
                      <a:rPr lang="sr-Latn-CS" b="1" i="1" dirty="0" smtClean="0">
                        <a:latin typeface="Cambria Math"/>
                      </a:rPr>
                      <m:t>[</m:t>
                    </m:r>
                    <m:r>
                      <a:rPr lang="sr-Latn-CS" b="1" i="1" dirty="0" smtClean="0">
                        <a:latin typeface="Cambria Math"/>
                      </a:rPr>
                      <m:t>𝒏</m:t>
                    </m:r>
                    <m:r>
                      <a:rPr lang="sr-Latn-CS" b="1" i="1" dirty="0" smtClean="0">
                        <a:latin typeface="Cambria Math"/>
                      </a:rPr>
                      <m:t>_] := </m:t>
                    </m:r>
                    <m:r>
                      <a:rPr lang="sr-Latn-CS" b="1" i="1" dirty="0" smtClean="0">
                        <a:latin typeface="Cambria Math"/>
                      </a:rPr>
                      <m:t>𝒇𝒊𝒃</m:t>
                    </m:r>
                    <m:r>
                      <a:rPr lang="sr-Latn-CS" b="1" i="1" dirty="0" smtClean="0">
                        <a:latin typeface="Cambria Math"/>
                      </a:rPr>
                      <m:t>𝟏</m:t>
                    </m:r>
                    <m:r>
                      <a:rPr lang="sr-Latn-CS" b="1" i="1" dirty="0" smtClean="0">
                        <a:latin typeface="Cambria Math"/>
                      </a:rPr>
                      <m:t>[</m:t>
                    </m:r>
                    <m:r>
                      <a:rPr lang="sr-Latn-CS" b="1" i="1" dirty="0" smtClean="0">
                        <a:latin typeface="Cambria Math"/>
                      </a:rPr>
                      <m:t>𝒏</m:t>
                    </m:r>
                    <m:r>
                      <a:rPr lang="sr-Latn-CS" b="1" i="1" dirty="0" smtClean="0">
                        <a:latin typeface="Cambria Math"/>
                      </a:rPr>
                      <m:t>]=</m:t>
                    </m:r>
                    <m:r>
                      <a:rPr lang="sr-Latn-CS" b="1" i="1" dirty="0" smtClean="0">
                        <a:latin typeface="Cambria Math"/>
                      </a:rPr>
                      <m:t>𝒇𝒊𝒃</m:t>
                    </m:r>
                    <m:r>
                      <a:rPr lang="sr-Latn-CS" b="1" i="1" dirty="0" smtClean="0">
                        <a:latin typeface="Cambria Math"/>
                      </a:rPr>
                      <m:t>𝟏</m:t>
                    </m:r>
                    <m:r>
                      <a:rPr lang="sr-Latn-CS" b="1" i="1" dirty="0" smtClean="0">
                        <a:latin typeface="Cambria Math"/>
                      </a:rPr>
                      <m:t>[</m:t>
                    </m:r>
                    <m:r>
                      <a:rPr lang="sr-Latn-CS" b="1" i="1" dirty="0" smtClean="0">
                        <a:latin typeface="Cambria Math"/>
                      </a:rPr>
                      <m:t>𝒏</m:t>
                    </m:r>
                    <m:r>
                      <a:rPr lang="sr-Latn-CS" b="1" i="1" dirty="0" smtClean="0">
                        <a:latin typeface="Cambria Math"/>
                      </a:rPr>
                      <m:t>−</m:t>
                    </m:r>
                    <m:r>
                      <a:rPr lang="sr-Latn-CS" b="1" i="1" dirty="0" smtClean="0">
                        <a:latin typeface="Cambria Math"/>
                      </a:rPr>
                      <m:t>𝟏</m:t>
                    </m:r>
                    <m:r>
                      <a:rPr lang="sr-Latn-CS" b="1" i="1" dirty="0" smtClean="0">
                        <a:latin typeface="Cambria Math"/>
                      </a:rPr>
                      <m:t>]+</m:t>
                    </m:r>
                    <m:r>
                      <a:rPr lang="sr-Latn-CS" b="1" i="1" dirty="0" smtClean="0">
                        <a:latin typeface="Cambria Math"/>
                      </a:rPr>
                      <m:t>𝒇𝒊𝒃</m:t>
                    </m:r>
                    <m:r>
                      <a:rPr lang="sr-Latn-CS" b="1" i="1" dirty="0" smtClean="0">
                        <a:latin typeface="Cambria Math"/>
                      </a:rPr>
                      <m:t>𝟏</m:t>
                    </m:r>
                    <m:r>
                      <a:rPr lang="sr-Latn-CS" b="1" i="1" dirty="0" smtClean="0">
                        <a:latin typeface="Cambria Math"/>
                      </a:rPr>
                      <m:t>[</m:t>
                    </m:r>
                    <m:r>
                      <a:rPr lang="sr-Latn-CS" b="1" i="1" dirty="0" smtClean="0">
                        <a:latin typeface="Cambria Math"/>
                      </a:rPr>
                      <m:t>𝒏</m:t>
                    </m:r>
                    <m:r>
                      <a:rPr lang="sr-Latn-CS" b="1" i="1" dirty="0" smtClean="0">
                        <a:latin typeface="Cambria Math"/>
                      </a:rPr>
                      <m:t>−</m:t>
                    </m:r>
                    <m:r>
                      <a:rPr lang="sr-Latn-CS" b="1" i="1" dirty="0" smtClean="0">
                        <a:latin typeface="Cambria Math"/>
                      </a:rPr>
                      <m:t>𝟐</m:t>
                    </m:r>
                    <m:r>
                      <a:rPr lang="sr-Latn-CS" b="1" i="1" dirty="0" smtClean="0">
                        <a:latin typeface="Cambria Math"/>
                      </a:rPr>
                      <m:t>]</m:t>
                    </m:r>
                  </m:oMath>
                </a14:m>
                <a:endParaRPr lang="sr-Latn-CS" b="1" dirty="0"/>
              </a:p>
              <a:p>
                <a:pPr eaLnBrk="1" hangingPunct="1"/>
                <a:endParaRPr lang="sr-Latn-CS" sz="800" dirty="0"/>
              </a:p>
              <a:p>
                <a:pPr eaLnBrk="1" hangingPunct="1"/>
                <a:r>
                  <a:rPr lang="sr-Latn-CS" i="0" dirty="0"/>
                  <a:t>znatno se smanjuje vreme izračunavanja:</a:t>
                </a:r>
              </a:p>
              <a:p>
                <a:pPr eaLnBrk="1" hangingPunct="1"/>
                <a:endParaRPr lang="sr-Latn-CS" sz="800" i="0" dirty="0"/>
              </a:p>
              <a:p>
                <a:pPr eaLnBrk="1" hangingPunct="1"/>
                <a:r>
                  <a:rPr lang="sr-Latn-CS" i="0" dirty="0"/>
                  <a:t>	</a:t>
                </a:r>
                <a14:m>
                  <m:oMath xmlns:m="http://schemas.openxmlformats.org/officeDocument/2006/math">
                    <m:r>
                      <a:rPr lang="sr-Latn-CS" b="1" i="1" dirty="0" smtClean="0">
                        <a:latin typeface="Cambria Math"/>
                      </a:rPr>
                      <m:t>𝒇𝒊𝒃</m:t>
                    </m:r>
                    <m:r>
                      <a:rPr lang="sr-Latn-CS" b="1" i="1" dirty="0" smtClean="0">
                        <a:latin typeface="Cambria Math"/>
                      </a:rPr>
                      <m:t>𝟏</m:t>
                    </m:r>
                    <m:r>
                      <a:rPr lang="sr-Latn-CS" b="1" i="1" dirty="0" smtClean="0">
                        <a:latin typeface="Cambria Math"/>
                      </a:rPr>
                      <m:t>[</m:t>
                    </m:r>
                    <m:r>
                      <a:rPr lang="sr-Latn-CS" b="1" i="1" dirty="0" smtClean="0">
                        <a:latin typeface="Cambria Math"/>
                      </a:rPr>
                      <m:t>𝟏𝟎</m:t>
                    </m:r>
                    <m:r>
                      <a:rPr lang="sr-Latn-CS" b="1" i="1" dirty="0" smtClean="0">
                        <a:latin typeface="Cambria Math"/>
                      </a:rPr>
                      <m:t>] // </m:t>
                    </m:r>
                    <m:r>
                      <a:rPr lang="sr-Latn-CS" b="1" i="1" dirty="0" smtClean="0">
                        <a:latin typeface="Cambria Math"/>
                      </a:rPr>
                      <m:t>𝑻𝒊𝒎𝒊𝒏𝒈</m:t>
                    </m:r>
                  </m:oMath>
                </a14:m>
                <a:endParaRPr lang="sr-Latn-CS" b="1" dirty="0"/>
              </a:p>
              <a:p>
                <a:pPr eaLnBrk="1" hangingPunct="1"/>
                <a:r>
                  <a:rPr lang="sr-Latn-CS" i="0" dirty="0"/>
                  <a:t>	{0.Second, 89}</a:t>
                </a:r>
              </a:p>
              <a:p>
                <a:pPr eaLnBrk="1" hangingPunct="1"/>
                <a:r>
                  <a:rPr lang="sr-Latn-CS" i="0" dirty="0"/>
                  <a:t>	</a:t>
                </a:r>
                <a14:m>
                  <m:oMath xmlns:m="http://schemas.openxmlformats.org/officeDocument/2006/math">
                    <m:r>
                      <a:rPr lang="sr-Latn-CS" b="1" i="1" dirty="0" smtClean="0">
                        <a:latin typeface="Cambria Math"/>
                      </a:rPr>
                      <m:t>𝒇𝒊𝒃</m:t>
                    </m:r>
                    <m:r>
                      <a:rPr lang="sr-Latn-CS" b="1" i="1" dirty="0" smtClean="0">
                        <a:latin typeface="Cambria Math"/>
                      </a:rPr>
                      <m:t>𝟏</m:t>
                    </m:r>
                    <m:r>
                      <a:rPr lang="sr-Latn-CS" b="1" i="1" dirty="0" smtClean="0">
                        <a:latin typeface="Cambria Math"/>
                      </a:rPr>
                      <m:t>[</m:t>
                    </m:r>
                    <m:r>
                      <a:rPr lang="sr-Latn-CS" b="1" i="1" dirty="0" smtClean="0">
                        <a:latin typeface="Cambria Math"/>
                      </a:rPr>
                      <m:t>𝟐𝟎</m:t>
                    </m:r>
                    <m:r>
                      <a:rPr lang="sr-Latn-CS" b="1" i="1" dirty="0" smtClean="0">
                        <a:latin typeface="Cambria Math"/>
                      </a:rPr>
                      <m:t>] // </m:t>
                    </m:r>
                    <m:r>
                      <a:rPr lang="sr-Latn-CS" b="1" i="1" dirty="0" smtClean="0">
                        <a:latin typeface="Cambria Math"/>
                      </a:rPr>
                      <m:t>𝑻𝒊𝒎𝒊𝒏𝒈</m:t>
                    </m:r>
                  </m:oMath>
                </a14:m>
                <a:endParaRPr lang="sr-Latn-CS" b="1" dirty="0"/>
              </a:p>
              <a:p>
                <a:pPr eaLnBrk="1" hangingPunct="1"/>
                <a:r>
                  <a:rPr lang="sr-Latn-CS" i="0" dirty="0"/>
                  <a:t>	{0.Second, 10946}</a:t>
                </a:r>
              </a:p>
              <a:p>
                <a:pPr eaLnBrk="1" hangingPunct="1"/>
                <a:r>
                  <a:rPr lang="sr-Latn-CS" i="0" dirty="0"/>
                  <a:t>	</a:t>
                </a:r>
                <a14:m>
                  <m:oMath xmlns:m="http://schemas.openxmlformats.org/officeDocument/2006/math">
                    <m:r>
                      <a:rPr lang="sr-Latn-CS" b="1" i="1" dirty="0" smtClean="0">
                        <a:latin typeface="Cambria Math"/>
                      </a:rPr>
                      <m:t>𝒇𝒊𝒃</m:t>
                    </m:r>
                    <m:r>
                      <a:rPr lang="sr-Latn-CS" b="1" i="1" dirty="0" smtClean="0">
                        <a:latin typeface="Cambria Math"/>
                      </a:rPr>
                      <m:t>𝟏</m:t>
                    </m:r>
                    <m:r>
                      <a:rPr lang="sr-Latn-CS" b="1" i="1" dirty="0" smtClean="0">
                        <a:latin typeface="Cambria Math"/>
                      </a:rPr>
                      <m:t>[</m:t>
                    </m:r>
                    <m:r>
                      <a:rPr lang="sr-Latn-CS" b="1" i="1" dirty="0" smtClean="0">
                        <a:latin typeface="Cambria Math"/>
                      </a:rPr>
                      <m:t>𝟑𝟎</m:t>
                    </m:r>
                    <m:r>
                      <a:rPr lang="sr-Latn-CS" b="1" i="1" dirty="0" smtClean="0">
                        <a:latin typeface="Cambria Math"/>
                      </a:rPr>
                      <m:t>] // </m:t>
                    </m:r>
                    <m:r>
                      <a:rPr lang="sr-Latn-CS" b="1" i="1" dirty="0" smtClean="0">
                        <a:latin typeface="Cambria Math"/>
                      </a:rPr>
                      <m:t>𝑻𝒊𝒎𝒊𝒏𝒈</m:t>
                    </m:r>
                  </m:oMath>
                </a14:m>
                <a:endParaRPr lang="sr-Latn-CS" b="1" dirty="0"/>
              </a:p>
              <a:p>
                <a:pPr eaLnBrk="1" hangingPunct="1"/>
                <a:r>
                  <a:rPr lang="sr-Latn-CS" i="0" dirty="0"/>
                  <a:t>	{0.Second, 1346269}</a:t>
                </a:r>
                <a:endParaRPr lang="en-AU" i="0" dirty="0"/>
              </a:p>
            </p:txBody>
          </p:sp>
        </mc:Choice>
        <mc:Fallback xmlns="">
          <p:sp>
            <p:nvSpPr>
              <p:cNvPr id="6146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2938" y="857250"/>
                <a:ext cx="6953398" cy="3157788"/>
              </a:xfrm>
              <a:prstGeom prst="rect">
                <a:avLst/>
              </a:prstGeom>
              <a:blipFill rotWithShape="1">
                <a:blip r:embed="rId2"/>
                <a:stretch>
                  <a:fillRect l="-438" t="-1351" b="-154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sr-Latn-C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409575"/>
            <a:ext cx="7543800" cy="642938"/>
          </a:xfrm>
        </p:spPr>
        <p:txBody>
          <a:bodyPr/>
          <a:lstStyle/>
          <a:p>
            <a:pPr eaLnBrk="1" hangingPunct="1"/>
            <a:r>
              <a:rPr lang="sr-Latn-CS" sz="2000" i="1" smtClean="0">
                <a:latin typeface="Times New Roman" pitchFamily="18" charset="0"/>
                <a:cs typeface="Times New Roman" pitchFamily="18" charset="0"/>
              </a:rPr>
              <a:t>Procedure</a:t>
            </a:r>
            <a:endParaRPr lang="en-AU" sz="2000" i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7217990" cy="3744888"/>
          </a:xfrm>
        </p:spPr>
        <p:txBody>
          <a:bodyPr/>
          <a:lstStyle/>
          <a:p>
            <a:pPr algn="just" eaLnBrk="1" hangingPunct="1"/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esto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doga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a da se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odre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eni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nizovi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naredbi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ponavljaju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naredbe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se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grupisati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zajedno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u procedure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/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Procedura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 niz naredbi razdvojenih znakom  </a:t>
            </a:r>
            <a:r>
              <a:rPr lang="sr-Latn-CS" sz="1600" b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Izrazi u proceduri izračunavaju se jedan za drugim s leva na desno. Konačni rezultat procedure je vrednost poslednjeg izraza. </a:t>
            </a:r>
          </a:p>
          <a:p>
            <a:pPr algn="just" eaLnBrk="1" hangingPunct="1">
              <a:buFont typeface="Wingdings" pitchFamily="2" charset="2"/>
              <a:buNone/>
            </a:pPr>
            <a:endParaRPr lang="sr-Latn-C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sr-Latn-CS" sz="16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AU" sz="1600" b="1" i="1" dirty="0" err="1" smtClean="0">
                <a:latin typeface="Times New Roman" pitchFamily="18" charset="0"/>
                <a:cs typeface="Times New Roman" pitchFamily="18" charset="0"/>
              </a:rPr>
              <a:t>izraz</a:t>
            </a:r>
            <a:r>
              <a:rPr lang="sr-Latn-CS" sz="1600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AU" sz="1600" b="1" i="1" dirty="0" smtClean="0">
                <a:latin typeface="Times New Roman" pitchFamily="18" charset="0"/>
                <a:cs typeface="Times New Roman" pitchFamily="18" charset="0"/>
              </a:rPr>
              <a:t>  ; </a:t>
            </a:r>
            <a:r>
              <a:rPr lang="en-AU" sz="1600" b="1" i="1" dirty="0" err="1" smtClean="0">
                <a:latin typeface="Times New Roman" pitchFamily="18" charset="0"/>
                <a:cs typeface="Times New Roman" pitchFamily="18" charset="0"/>
              </a:rPr>
              <a:t>izraz</a:t>
            </a:r>
            <a:r>
              <a:rPr lang="sr-Latn-CS" sz="16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AU" sz="1600" b="1" i="1" dirty="0" smtClean="0">
                <a:latin typeface="Times New Roman" pitchFamily="18" charset="0"/>
                <a:cs typeface="Times New Roman" pitchFamily="18" charset="0"/>
              </a:rPr>
              <a:t>  ; ...  ; </a:t>
            </a:r>
            <a:r>
              <a:rPr lang="en-AU" sz="1600" b="1" i="1" dirty="0" err="1" smtClean="0">
                <a:latin typeface="Times New Roman" pitchFamily="18" charset="0"/>
                <a:cs typeface="Times New Roman" pitchFamily="18" charset="0"/>
              </a:rPr>
              <a:t>izraz</a:t>
            </a:r>
            <a:r>
              <a:rPr lang="sr-Latn-CS" sz="1600" b="1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AU" sz="16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r-Latn-CS" sz="16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Procedura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od n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izraza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sr-Latn-CS" sz="1600" b="1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AU" sz="16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AU" sz="1600" b="1" i="1" dirty="0" err="1" smtClean="0">
                <a:latin typeface="Times New Roman" pitchFamily="18" charset="0"/>
                <a:cs typeface="Times New Roman" pitchFamily="18" charset="0"/>
              </a:rPr>
              <a:t>izraz</a:t>
            </a:r>
            <a:r>
              <a:rPr lang="sr-Latn-CS" sz="1600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AU" sz="1600" b="1" i="1" dirty="0" smtClean="0">
                <a:latin typeface="Times New Roman" pitchFamily="18" charset="0"/>
                <a:cs typeface="Times New Roman" pitchFamily="18" charset="0"/>
              </a:rPr>
              <a:t>  ; </a:t>
            </a:r>
            <a:r>
              <a:rPr lang="en-AU" sz="1600" b="1" i="1" dirty="0" err="1" smtClean="0">
                <a:latin typeface="Times New Roman" pitchFamily="18" charset="0"/>
                <a:cs typeface="Times New Roman" pitchFamily="18" charset="0"/>
              </a:rPr>
              <a:t>izraz</a:t>
            </a:r>
            <a:r>
              <a:rPr lang="sr-Latn-CS" sz="16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AU" sz="1600" b="1" i="1" dirty="0" smtClean="0">
                <a:latin typeface="Times New Roman" pitchFamily="18" charset="0"/>
                <a:cs typeface="Times New Roman" pitchFamily="18" charset="0"/>
              </a:rPr>
              <a:t>  ; ... ; </a:t>
            </a:r>
            <a:r>
              <a:rPr lang="en-AU" sz="1600" b="1" i="1" dirty="0" err="1" smtClean="0">
                <a:latin typeface="Times New Roman" pitchFamily="18" charset="0"/>
                <a:cs typeface="Times New Roman" pitchFamily="18" charset="0"/>
              </a:rPr>
              <a:t>izraz</a:t>
            </a:r>
            <a:r>
              <a:rPr lang="sr-Latn-CS" sz="1600" b="1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AU" sz="1600" b="1" i="1" dirty="0" smtClean="0"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Procedura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mo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staviti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zagrade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sr-Latn-C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sr-Latn-CS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A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Ukoliko iza poslednje naredbe u proceduri stoji znak </a:t>
            </a:r>
            <a:r>
              <a:rPr lang="sr-Latn-CS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  rezultat sekvence naredbi je </a:t>
            </a:r>
            <a:r>
              <a:rPr lang="sr-Latn-CS" sz="1600" b="1" i="1" dirty="0" smtClean="0">
                <a:latin typeface="Times New Roman" pitchFamily="18" charset="0"/>
                <a:cs typeface="Times New Roman" pitchFamily="18" charset="0"/>
              </a:rPr>
              <a:t>NULL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 i ne prikazuje se. </a:t>
            </a:r>
          </a:p>
          <a:p>
            <a:pPr algn="just" eaLnBrk="1" hangingPunct="1">
              <a:buFont typeface="Wingdings" pitchFamily="2" charset="2"/>
              <a:buNone/>
            </a:pPr>
            <a:endParaRPr lang="sr-Latn-CS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755576" y="908721"/>
            <a:ext cx="7031112" cy="4503068"/>
          </a:xfrm>
        </p:spPr>
        <p:txBody>
          <a:bodyPr/>
          <a:lstStyle/>
          <a:p>
            <a:pPr algn="just" eaLnBrk="1" hangingPunct="1"/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Funkcija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mo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definisati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pomo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sekvence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izraza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jednostavnim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navo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enjem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niza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naredbi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razdvojeni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znakom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AU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iza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operatora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dodele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AU" sz="1600" b="1" dirty="0" smtClean="0">
                <a:latin typeface="Times New Roman" pitchFamily="18" charset="0"/>
                <a:cs typeface="Times New Roman" pitchFamily="18" charset="0"/>
              </a:rPr>
              <a:t>:=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eaLnBrk="1" hangingPunct="1"/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jednoj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takvoj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funkciji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mo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izvr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iti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vi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nezavisnih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operacija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endParaRPr lang="sr-Latn-C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definisana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funkcija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poziva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isti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či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ostale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funkcije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Vrednost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poslednjeg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izraza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vra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rezultat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funkcije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C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endParaRPr lang="sr-Latn-C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funkcija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defini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procedura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niz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naredbi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joj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pripadaju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mora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1600" dirty="0" smtClean="0">
                <a:latin typeface="Times New Roman" pitchFamily="18" charset="0"/>
                <a:cs typeface="Times New Roman" pitchFamily="18" charset="0"/>
              </a:rPr>
              <a:t>navesti u malim zagradama.</a:t>
            </a:r>
            <a:endParaRPr lang="en-AU" sz="1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A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96863"/>
            <a:ext cx="7543800" cy="631825"/>
          </a:xfrm>
        </p:spPr>
        <p:txBody>
          <a:bodyPr/>
          <a:lstStyle/>
          <a:p>
            <a:pPr eaLnBrk="1" hangingPunct="1"/>
            <a:r>
              <a:rPr lang="sr-Latn-CS" sz="2000" i="1" smtClean="0">
                <a:latin typeface="Times New Roman" pitchFamily="18" charset="0"/>
                <a:cs typeface="Times New Roman" pitchFamily="18" charset="0"/>
              </a:rPr>
              <a:t>Tipovi brojeva i brojni sistemi</a:t>
            </a:r>
            <a:endParaRPr lang="en-AU" sz="2000" i="1" smtClean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19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57188" y="1428750"/>
                <a:ext cx="7572375" cy="4808562"/>
              </a:xfrm>
            </p:spPr>
            <p:txBody>
              <a:bodyPr/>
              <a:lstStyle/>
              <a:p>
                <a:pPr algn="just" eaLnBrk="1" hangingPunct="1"/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Tipovi:</a:t>
                </a:r>
              </a:p>
              <a:p>
                <a:pPr algn="just" eaLnBrk="1" hangingPunct="1">
                  <a:buFont typeface="Wingdings" pitchFamily="2" charset="2"/>
                  <a:buNone/>
                </a:pP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𝑰𝒏𝒕𝒆𝒈𝒆𝒓</m:t>
                    </m:r>
                  </m:oMath>
                </a14:m>
                <a:r>
                  <a:rPr lang="sr-Latn-CS" sz="1600" b="1" dirty="0" smtClean="0">
                    <a:latin typeface="Times New Roman" pitchFamily="18" charset="0"/>
                    <a:cs typeface="Times New Roman" pitchFamily="18" charset="0"/>
                  </a:rPr>
                  <a:t>		</a:t>
                </a: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Celi brojevi proizvoljne dužine</a:t>
                </a:r>
                <a:endParaRPr lang="sr-Latn-CS" sz="16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 eaLnBrk="1" hangingPunct="1">
                  <a:buFont typeface="Wingdings" pitchFamily="2" charset="2"/>
                  <a:buNone/>
                </a:pPr>
                <a:r>
                  <a:rPr lang="sr-Latn-CS" sz="1600" b="1" dirty="0" smtClean="0">
                    <a:latin typeface="Times New Roman" pitchFamily="18" charset="0"/>
                    <a:cs typeface="Times New Roman" pitchFamily="18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𝑹𝒂𝒕𝒊𝒐𝒏𝒂𝒍</m:t>
                    </m:r>
                  </m:oMath>
                </a14:m>
                <a:r>
                  <a:rPr lang="sr-Latn-CS" sz="1600" b="1" dirty="0" smtClean="0">
                    <a:latin typeface="Times New Roman" pitchFamily="18" charset="0"/>
                    <a:cs typeface="Times New Roman" pitchFamily="18" charset="0"/>
                  </a:rPr>
                  <a:t>		</a:t>
                </a: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Racionalni brojevi oblika </a:t>
                </a: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integer/integer</a:t>
                </a: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 u najmanjoj 				formi</a:t>
                </a:r>
                <a:endParaRPr lang="sr-Latn-CS" sz="16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 eaLnBrk="1" hangingPunct="1">
                  <a:buFont typeface="Wingdings" pitchFamily="2" charset="2"/>
                  <a:buNone/>
                </a:pPr>
                <a:r>
                  <a:rPr lang="sr-Latn-CS" sz="1600" b="1" dirty="0" smtClean="0">
                    <a:latin typeface="Times New Roman" pitchFamily="18" charset="0"/>
                    <a:cs typeface="Times New Roman" pitchFamily="18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𝑹𝒆𝒂𝒍</m:t>
                    </m:r>
                  </m:oMath>
                </a14:m>
                <a:r>
                  <a:rPr lang="sr-Latn-CS" sz="1600" b="1" dirty="0" smtClean="0">
                    <a:latin typeface="Times New Roman" pitchFamily="18" charset="0"/>
                    <a:cs typeface="Times New Roman" pitchFamily="18" charset="0"/>
                  </a:rPr>
                  <a:t>		</a:t>
                </a: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Približni realni brojevi sa proizvoljnom specificiranom 				tačnošću</a:t>
                </a:r>
                <a:endParaRPr lang="sr-Latn-CS" sz="16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 eaLnBrk="1" hangingPunct="1">
                  <a:buFont typeface="Wingdings" pitchFamily="2" charset="2"/>
                  <a:buNone/>
                </a:pPr>
                <a:r>
                  <a:rPr lang="sr-Latn-CS" sz="1600" b="1" dirty="0" smtClean="0">
                    <a:latin typeface="Times New Roman" pitchFamily="18" charset="0"/>
                    <a:cs typeface="Times New Roman" pitchFamily="18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𝑪𝒐𝒎𝒑𝒍𝒆𝒙</m:t>
                    </m:r>
                  </m:oMath>
                </a14:m>
                <a:r>
                  <a:rPr lang="sr-Latn-CS" sz="1600" b="1" dirty="0" smtClean="0">
                    <a:latin typeface="Times New Roman" pitchFamily="18" charset="0"/>
                    <a:cs typeface="Times New Roman" pitchFamily="18" charset="0"/>
                  </a:rPr>
                  <a:t>		</a:t>
                </a: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Kompleksni brojevi oblika </a:t>
                </a:r>
                <a14:m>
                  <m:oMath xmlns:m="http://schemas.openxmlformats.org/officeDocument/2006/math">
                    <m:r>
                      <a:rPr lang="sr-Latn-CS" sz="1600" i="1" dirty="0" smtClean="0"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sr-Latn-CS" sz="1600" i="1" dirty="0" smtClean="0"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sr-Latn-CS" sz="1600" i="1" dirty="0" smtClean="0">
                        <a:latin typeface="Cambria Math"/>
                        <a:cs typeface="Times New Roman" pitchFamily="18" charset="0"/>
                      </a:rPr>
                      <m:t>𝑦𝐼</m:t>
                    </m:r>
                  </m:oMath>
                </a14:m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, gde su </a:t>
                </a:r>
                <a14:m>
                  <m:oMath xmlns:m="http://schemas.openxmlformats.org/officeDocument/2006/math">
                    <m:r>
                      <a:rPr lang="sr-Latn-CS" sz="1600" i="1" dirty="0" smtClean="0">
                        <a:latin typeface="Cambria Math"/>
                        <a:cs typeface="Times New Roman" pitchFamily="18" charset="0"/>
                      </a:rPr>
                      <m:t>𝑥</m:t>
                    </m:r>
                  </m:oMath>
                </a14:m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 i </a:t>
                </a:r>
                <a14:m>
                  <m:oMath xmlns:m="http://schemas.openxmlformats.org/officeDocument/2006/math">
                    <m:r>
                      <a:rPr lang="sr-Latn-CS" sz="1600" i="1" dirty="0" smtClean="0">
                        <a:latin typeface="Cambria Math"/>
                        <a:cs typeface="Times New Roman" pitchFamily="18" charset="0"/>
                      </a:rPr>
                      <m:t>𝑦</m:t>
                    </m:r>
                  </m:oMath>
                </a14:m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 realni 				brojevi</a:t>
                </a:r>
              </a:p>
              <a:p>
                <a:pPr algn="just" eaLnBrk="1" hangingPunct="1">
                  <a:buFont typeface="Wingdings" pitchFamily="2" charset="2"/>
                  <a:buNone/>
                </a:pPr>
                <a:endParaRPr lang="sr-Latn-CS" sz="1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 eaLnBrk="1" hangingPunct="1"/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Realni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brojevi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se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mogu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zapisati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u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fiksnom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ili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eksponencijalnom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zapisu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</a:p>
              <a:p>
                <a:pPr algn="just" eaLnBrk="1" hangingPunct="1">
                  <a:buFont typeface="Wingdings" pitchFamily="2" charset="2"/>
                  <a:buNone/>
                </a:pP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		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a)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fiksni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oblik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  <a:sym typeface="Mathematica1" pitchFamily="2" charset="2"/>
                  </a:rPr>
                  <a:t>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celi.decimalni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; </a:t>
                </a:r>
              </a:p>
              <a:p>
                <a:pPr algn="just" eaLnBrk="1" hangingPunct="1">
                  <a:buFont typeface="Wingdings" pitchFamily="2" charset="2"/>
                  <a:buNone/>
                </a:pP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		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b)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eksponencijalni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oblik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  <a:sym typeface="Mathematica1" pitchFamily="2" charset="2"/>
                  </a:rPr>
                  <a:t>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mantisa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*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baza^eksponent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endParaRPr lang="sr-Latn-CS" sz="1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 eaLnBrk="1" hangingPunct="1">
                  <a:buFont typeface="Wingdings" pitchFamily="2" charset="2"/>
                  <a:buNone/>
                </a:pPr>
                <a:endParaRPr lang="sr-Latn-CS" sz="8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 eaLnBrk="1" hangingPunct="1"/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o</a:t>
                </a: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ž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e se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koristiti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brojni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sitem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sa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proizvoljnom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osnovom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  <a:p>
                <a:pPr algn="just" eaLnBrk="1" hangingPunct="1"/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Zapis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dekadnog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broja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AU" sz="1600" i="1" dirty="0" smtClean="0">
                        <a:latin typeface="Cambria Math"/>
                        <a:cs typeface="Times New Roman" pitchFamily="18" charset="0"/>
                      </a:rPr>
                      <m:t>𝑛</m:t>
                    </m:r>
                  </m:oMath>
                </a14:m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u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bazi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AU" sz="1600" i="1" dirty="0" smtClean="0">
                        <a:latin typeface="Cambria Math"/>
                        <a:cs typeface="Times New Roman" pitchFamily="18" charset="0"/>
                      </a:rPr>
                      <m:t>𝑏</m:t>
                    </m:r>
                  </m:oMath>
                </a14:m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dobija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se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funkcijom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:endParaRPr lang="sr-Latn-CS" sz="1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 eaLnBrk="1" hangingPunct="1"/>
                <a:endParaRPr lang="en-AU" sz="8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ctr" eaLnBrk="1" hangingPunct="1">
                  <a:buFont typeface="Wingdings" pitchFamily="2" charset="2"/>
                  <a:buNone/>
                </a:pPr>
                <a14:m>
                  <m:oMath xmlns:m="http://schemas.openxmlformats.org/officeDocument/2006/math">
                    <m:r>
                      <a:rPr lang="en-AU" sz="1600" b="1" i="1" dirty="0" smtClean="0">
                        <a:latin typeface="Cambria Math"/>
                        <a:cs typeface="Times New Roman" pitchFamily="18" charset="0"/>
                      </a:rPr>
                      <m:t>𝑩𝒂𝒔𝒆𝑭𝒐𝒓𝒎</m:t>
                    </m:r>
                    <m:r>
                      <a:rPr lang="en-AU" sz="1600" b="1" i="1" dirty="0" smtClean="0">
                        <a:latin typeface="Cambria Math"/>
                        <a:cs typeface="Times New Roman" pitchFamily="18" charset="0"/>
                      </a:rPr>
                      <m:t>[</m:t>
                    </m:r>
                    <m:r>
                      <a:rPr lang="en-AU" sz="1600" b="1" i="1" dirty="0" err="1" smtClean="0">
                        <a:latin typeface="Cambria Math"/>
                        <a:cs typeface="Times New Roman" pitchFamily="18" charset="0"/>
                      </a:rPr>
                      <m:t>𝒏</m:t>
                    </m:r>
                    <m:r>
                      <a:rPr lang="en-AU" sz="1600" b="1" i="1" dirty="0" err="1" smtClean="0">
                        <a:latin typeface="Cambria Math"/>
                        <a:cs typeface="Times New Roman" pitchFamily="18" charset="0"/>
                      </a:rPr>
                      <m:t>,</m:t>
                    </m:r>
                    <m:r>
                      <a:rPr lang="en-AU" sz="1600" b="1" i="1" dirty="0" err="1" smtClean="0">
                        <a:latin typeface="Cambria Math"/>
                        <a:cs typeface="Times New Roman" pitchFamily="18" charset="0"/>
                      </a:rPr>
                      <m:t>𝒃</m:t>
                    </m:r>
                    <m:r>
                      <a:rPr lang="en-AU" sz="1600" b="1" i="1" dirty="0" smtClean="0">
                        <a:latin typeface="Cambria Math"/>
                        <a:cs typeface="Times New Roman" pitchFamily="18" charset="0"/>
                      </a:rPr>
                      <m:t>]</m:t>
                    </m:r>
                  </m:oMath>
                </a14:m>
                <a:r>
                  <a:rPr lang="en-AU" sz="1600" i="1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9219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7188" y="1428750"/>
                <a:ext cx="7572375" cy="4808562"/>
              </a:xfrm>
              <a:blipFill rotWithShape="1">
                <a:blip r:embed="rId2"/>
                <a:stretch>
                  <a:fillRect t="-380"/>
                </a:stretch>
              </a:blipFill>
            </p:spPr>
            <p:txBody>
              <a:bodyPr/>
              <a:lstStyle/>
              <a:p>
                <a:r>
                  <a:rPr lang="sr-Latn-C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242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14338" y="588963"/>
                <a:ext cx="7515225" cy="5483225"/>
              </a:xfrm>
            </p:spPr>
            <p:txBody>
              <a:bodyPr/>
              <a:lstStyle/>
              <a:p>
                <a:pPr eaLnBrk="1" hangingPunct="1">
                  <a:buFont typeface="Wingdings" pitchFamily="2" charset="2"/>
                  <a:buNone/>
                </a:pP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Primer:</a:t>
                </a:r>
                <a:endParaRPr lang="sr-Latn-CS" sz="8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buFont typeface="Wingdings" pitchFamily="2" charset="2"/>
                  <a:buNone/>
                </a:pP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Vrednost izraza  		</a:t>
                </a:r>
                <a14:m>
                  <m:oMath xmlns:m="http://schemas.openxmlformats.org/officeDocument/2006/math"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𝑩𝒂𝒔𝒆𝑭𝒐𝒓𝒎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[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𝟑𝟕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, 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𝟐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]</m:t>
                    </m:r>
                  </m:oMath>
                </a14:m>
                <a:endParaRPr lang="sr-Latn-CS" sz="1600" b="1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buFont typeface="Wingdings" pitchFamily="2" charset="2"/>
                  <a:buNone/>
                </a:pP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je binarni broj		100101.</a:t>
                </a:r>
              </a:p>
              <a:p>
                <a:pPr eaLnBrk="1" hangingPunct="1">
                  <a:buFont typeface="Wingdings" pitchFamily="2" charset="2"/>
                  <a:buNone/>
                </a:pPr>
                <a:endParaRPr lang="sr-Latn-CS" sz="8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/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Brojna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vrednost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u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proizvoljnoj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bazi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se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mo</a:t>
                </a: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ž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e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zadati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izrazom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sr-Latn-CS" sz="1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/>
                <a:endParaRPr lang="sr-Latn-CS" sz="8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ctr" eaLnBrk="1" hangingPunct="1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U" sz="1600" b="1" i="1" dirty="0" smtClean="0">
                          <a:latin typeface="Cambria Math"/>
                          <a:cs typeface="Times New Roman" pitchFamily="18" charset="0"/>
                        </a:rPr>
                        <m:t>𝒃𝒂𝒔𝒆</m:t>
                      </m:r>
                      <m:r>
                        <a:rPr lang="en-AU" sz="1600" b="1" i="1" dirty="0" smtClean="0">
                          <a:latin typeface="Cambria Math"/>
                          <a:cs typeface="Times New Roman" pitchFamily="18" charset="0"/>
                        </a:rPr>
                        <m:t>^^</m:t>
                      </m:r>
                      <m:r>
                        <a:rPr lang="en-AU" sz="1600" b="1" i="1" dirty="0" smtClean="0">
                          <a:latin typeface="Cambria Math"/>
                          <a:cs typeface="Times New Roman" pitchFamily="18" charset="0"/>
                        </a:rPr>
                        <m:t>𝒅𝒊𝒈𝒊𝒕𝒔</m:t>
                      </m:r>
                      <m:r>
                        <a:rPr lang="en-AU" sz="1600" i="1" dirty="0" smtClean="0">
                          <a:latin typeface="Cambria Math"/>
                          <a:cs typeface="Times New Roman" pitchFamily="18" charset="0"/>
                        </a:rPr>
                        <m:t>,</m:t>
                      </m:r>
                      <m:r>
                        <a:rPr lang="en-AU" sz="1600" b="1" i="1" dirty="0" smtClean="0">
                          <a:latin typeface="Cambria Math"/>
                          <a:cs typeface="Times New Roman" pitchFamily="18" charset="0"/>
                        </a:rPr>
                        <m:t> </m:t>
                      </m:r>
                    </m:oMath>
                  </m:oMathPara>
                </a14:m>
                <a:endParaRPr lang="sr-Latn-CS" sz="1600" b="1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buFont typeface="Wingdings" pitchFamily="2" charset="2"/>
                  <a:buNone/>
                </a:pP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u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kome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i="1" dirty="0" smtClean="0">
                    <a:latin typeface="Times New Roman" pitchFamily="18" charset="0"/>
                    <a:cs typeface="Times New Roman" pitchFamily="18" charset="0"/>
                  </a:rPr>
                  <a:t>base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predstavlja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osnovu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brojnog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sistema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dok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izraz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i="1" dirty="0" smtClean="0">
                    <a:latin typeface="Times New Roman" pitchFamily="18" charset="0"/>
                    <a:cs typeface="Times New Roman" pitchFamily="18" charset="0"/>
                  </a:rPr>
                  <a:t>digits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sadr</a:t>
                </a: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ž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i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cifre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u tom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brojnom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sistemu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eaLnBrk="1" hangingPunct="1">
                  <a:buFont typeface="Wingdings" pitchFamily="2" charset="2"/>
                  <a:buNone/>
                </a:pPr>
                <a:endParaRPr lang="sr-Latn-CS" sz="1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buFont typeface="Wingdings" pitchFamily="2" charset="2"/>
                  <a:buNone/>
                </a:pP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Primeri:</a:t>
                </a:r>
              </a:p>
              <a:p>
                <a:pPr eaLnBrk="1" hangingPunct="1">
                  <a:buFont typeface="Wingdings" pitchFamily="2" charset="2"/>
                  <a:buNone/>
                </a:pP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	 </a:t>
                </a:r>
                <a14:m>
                  <m:oMath xmlns:m="http://schemas.openxmlformats.org/officeDocument/2006/math"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𝟐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^^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𝟏𝟎𝟎𝟏𝟎𝟏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endParaRPr lang="sr-Latn-CS" sz="1600" b="1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buFont typeface="Wingdings" pitchFamily="2" charset="2"/>
                  <a:buNone/>
                </a:pP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	37</a:t>
                </a:r>
              </a:p>
              <a:p>
                <a:pPr eaLnBrk="1" hangingPunct="1">
                  <a:buFont typeface="Wingdings" pitchFamily="2" charset="2"/>
                  <a:buNone/>
                </a:pP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 	</a:t>
                </a:r>
                <a14:m>
                  <m:oMath xmlns:m="http://schemas.openxmlformats.org/officeDocument/2006/math"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𝑩𝒂𝒔𝒆𝑭𝒐𝒓𝒎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[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𝟑𝟕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, 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𝟐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] </m:t>
                    </m:r>
                  </m:oMath>
                </a14:m>
                <a:endParaRPr lang="sr-Latn-CS" sz="1600" b="1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buFont typeface="Wingdings" pitchFamily="2" charset="2"/>
                  <a:buNone/>
                </a:pP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	100101</a:t>
                </a:r>
                <a:r>
                  <a:rPr lang="sr-Latn-CS" sz="1600" i="1" baseline="-25000" dirty="0" smtClean="0">
                    <a:latin typeface="Times New Roman" pitchFamily="18" charset="0"/>
                    <a:cs typeface="Times New Roman" pitchFamily="18" charset="0"/>
                  </a:rPr>
                  <a:t>2 </a:t>
                </a: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endParaRPr lang="en-US" sz="16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buFont typeface="Wingdings" pitchFamily="2" charset="2"/>
                  <a:buNone/>
                </a:pP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𝟏𝟔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^^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𝒇𝒇𝒇𝒇𝒂𝒂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𝟎𝟎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endParaRPr lang="sr-Latn-CS" sz="1600" b="1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buNone/>
                </a:pP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	4294945280</a:t>
                </a:r>
                <a:r>
                  <a:rPr lang="en-US" sz="1600" i="1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(* Brojna vrednost prevedena iz osnove 16 u osnovu 10 *) </a:t>
                </a:r>
                <a:endParaRPr lang="sr-Latn-CS" sz="16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buFont typeface="Wingdings" pitchFamily="2" charset="2"/>
                  <a:buNone/>
                </a:pP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𝟏𝟔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^^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𝒇𝒇𝒇𝒂𝒂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𝟐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 + 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𝟏𝟔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^^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𝒇𝒇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 − 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𝟏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endParaRPr lang="sr-Latn-CS" sz="1600" b="1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buFont typeface="Wingdings" pitchFamily="2" charset="2"/>
                  <a:buNone/>
                </a:pP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	16776096</a:t>
                </a:r>
                <a:endParaRPr lang="en-AU" sz="1600" i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242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4338" y="588963"/>
                <a:ext cx="7515225" cy="5483225"/>
              </a:xfrm>
              <a:blipFill rotWithShape="1">
                <a:blip r:embed="rId2"/>
                <a:stretch>
                  <a:fillRect l="-487" t="-334"/>
                </a:stretch>
              </a:blipFill>
            </p:spPr>
            <p:txBody>
              <a:bodyPr/>
              <a:lstStyle/>
              <a:p>
                <a:r>
                  <a:rPr lang="sr-Latn-C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543800" cy="631825"/>
          </a:xfrm>
        </p:spPr>
        <p:txBody>
          <a:bodyPr/>
          <a:lstStyle/>
          <a:p>
            <a:pPr eaLnBrk="1" hangingPunct="1"/>
            <a:r>
              <a:rPr lang="sr-Latn-CS" sz="2000" i="1" dirty="0" smtClean="0">
                <a:latin typeface="Times New Roman" pitchFamily="18" charset="0"/>
                <a:cs typeface="Times New Roman" pitchFamily="18" charset="0"/>
              </a:rPr>
              <a:t>Komentari</a:t>
            </a:r>
            <a:endParaRPr lang="en-AU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7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57188" y="1589088"/>
                <a:ext cx="7500937" cy="4411662"/>
              </a:xfrm>
            </p:spPr>
            <p:txBody>
              <a:bodyPr/>
              <a:lstStyle/>
              <a:p>
                <a:pPr algn="just" eaLnBrk="1" hangingPunct="1"/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Ponekad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je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zbog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boljeg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razumevanja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programa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potrebno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koristiti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razne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komentare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Komentari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se o</a:t>
                </a:r>
                <a:r>
                  <a:rPr lang="sr-Latn-CS" sz="1600" dirty="0" smtClean="0">
                    <a:latin typeface="Times New Roman" pitchFamily="18" charset="0"/>
                    <a:cs typeface="Times New Roman" pitchFamily="18" charset="0"/>
                  </a:rPr>
                  <a:t>građuj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u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znacima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b="1" i="1" dirty="0" smtClean="0">
                    <a:latin typeface="Times New Roman" pitchFamily="18" charset="0"/>
                    <a:cs typeface="Times New Roman" pitchFamily="18" charset="0"/>
                  </a:rPr>
                  <a:t>(*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i </a:t>
                </a:r>
                <a:r>
                  <a:rPr lang="en-AU" sz="1600" b="1" i="1" dirty="0" smtClean="0">
                    <a:latin typeface="Times New Roman" pitchFamily="18" charset="0"/>
                    <a:cs typeface="Times New Roman" pitchFamily="18" charset="0"/>
                  </a:rPr>
                  <a:t>*)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i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ubacuju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bilo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gde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u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tekst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AU" sz="1600" dirty="0" err="1" smtClean="0">
                    <a:latin typeface="Times New Roman" pitchFamily="18" charset="0"/>
                    <a:cs typeface="Times New Roman" pitchFamily="18" charset="0"/>
                  </a:rPr>
                  <a:t>programa</a:t>
                </a:r>
                <a:r>
                  <a:rPr lang="en-AU" sz="16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endParaRPr lang="sr-Latn-CS" sz="1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 eaLnBrk="1" hangingPunct="1"/>
                <a:endParaRPr lang="sr-Latn-CS" sz="1600" dirty="0" smtClean="0">
                  <a:latin typeface="Calibri" pitchFamily="34" charset="0"/>
                  <a:cs typeface="Calibri" pitchFamily="34" charset="0"/>
                </a:endParaRPr>
              </a:p>
              <a:p>
                <a:pPr algn="just" eaLnBrk="1" hangingPunct="1">
                  <a:buFont typeface="Wingdings" pitchFamily="2" charset="2"/>
                  <a:buNone/>
                </a:pP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Primer:</a:t>
                </a:r>
              </a:p>
              <a:p>
                <a:pPr algn="just" eaLnBrk="1" hangingPunct="1">
                  <a:buFont typeface="Wingdings" pitchFamily="2" charset="2"/>
                  <a:buNone/>
                </a:pPr>
                <a:endParaRPr lang="sr-Latn-CS" sz="8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 eaLnBrk="1" hangingPunct="1">
                  <a:buFont typeface="Wingdings" pitchFamily="2" charset="2"/>
                  <a:buNone/>
                </a:pP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𝑰𝒇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[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𝒂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&gt;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𝒃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, (∗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𝒐𝒏𝒅𝒂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∗) 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𝒑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, (∗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𝒊𝒏𝒂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č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𝒆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∗) 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𝒒</m:t>
                    </m:r>
                    <m:r>
                      <a:rPr lang="sr-Latn-CS" sz="1600" b="1" i="1" dirty="0" smtClean="0">
                        <a:latin typeface="Cambria Math"/>
                        <a:cs typeface="Times New Roman" pitchFamily="18" charset="0"/>
                      </a:rPr>
                      <m:t>]</m:t>
                    </m:r>
                  </m:oMath>
                </a14:m>
                <a:endParaRPr lang="sr-Latn-CS" sz="1600" b="1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 eaLnBrk="1" hangingPunct="1">
                  <a:buFont typeface="Wingdings" pitchFamily="2" charset="2"/>
                  <a:buNone/>
                </a:pPr>
                <a:r>
                  <a:rPr lang="sr-Latn-CS" sz="1600" b="1" i="1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sr-Latn-CS" sz="1600" i="1" dirty="0" smtClean="0">
                    <a:latin typeface="Times New Roman" pitchFamily="18" charset="0"/>
                    <a:cs typeface="Times New Roman" pitchFamily="18" charset="0"/>
                  </a:rPr>
                  <a:t>If[a&gt;b, p, q]</a:t>
                </a:r>
                <a:endParaRPr lang="en-AU" sz="1600" i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267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7188" y="1589088"/>
                <a:ext cx="7500937" cy="4411662"/>
              </a:xfrm>
              <a:blipFill rotWithShape="1">
                <a:blip r:embed="rId2"/>
                <a:stretch>
                  <a:fillRect l="-488" t="-415" r="-407"/>
                </a:stretch>
              </a:blipFill>
            </p:spPr>
            <p:txBody>
              <a:bodyPr/>
              <a:lstStyle/>
              <a:p>
                <a:r>
                  <a:rPr lang="sr-Latn-C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None/>
          <a:tabLst/>
          <a:defRPr kumimoji="0" lang="en-US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None/>
          <a:tabLst/>
          <a:defRPr kumimoji="0" lang="en-US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1886</TotalTime>
  <Words>453</Words>
  <Application>Microsoft Office PowerPoint</Application>
  <PresentationFormat>On-screen Show (4:3)</PresentationFormat>
  <Paragraphs>115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Network</vt:lpstr>
      <vt:lpstr>Korisničke funkcije            vežbe br. 2</vt:lpstr>
      <vt:lpstr>PowerPoint Presentation</vt:lpstr>
      <vt:lpstr>PowerPoint Presentation</vt:lpstr>
      <vt:lpstr>PowerPoint Presentation</vt:lpstr>
      <vt:lpstr>Procedure</vt:lpstr>
      <vt:lpstr>PowerPoint Presentation</vt:lpstr>
      <vt:lpstr>Tipovi brojeva i brojni sistemi</vt:lpstr>
      <vt:lpstr>PowerPoint Presentation</vt:lpstr>
      <vt:lpstr>Komentari</vt:lpstr>
    </vt:vector>
  </TitlesOfParts>
  <Company>PMF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Mathematica</dc:title>
  <dc:creator>sqldev</dc:creator>
  <cp:lastModifiedBy>Tatjana Tomovic</cp:lastModifiedBy>
  <cp:revision>512</cp:revision>
  <dcterms:created xsi:type="dcterms:W3CDTF">2007-11-19T11:31:25Z</dcterms:created>
  <dcterms:modified xsi:type="dcterms:W3CDTF">2015-03-03T15:49:47Z</dcterms:modified>
</cp:coreProperties>
</file>