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>
        <p:scale>
          <a:sx n="81" d="100"/>
          <a:sy n="81" d="100"/>
        </p:scale>
        <p:origin x="-8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1908" y="624109"/>
            <a:ext cx="9722703" cy="5788413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800" dirty="0">
                <a:latin typeface="Times New Roman" pitchFamily="18" charset="0"/>
                <a:cs typeface="Times New Roman" pitchFamily="18" charset="0"/>
              </a:rPr>
            </a:b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RS" sz="4800" dirty="0" smtClean="0">
                <a:latin typeface="Times New Roman" pitchFamily="18" charset="0"/>
                <a:cs typeface="Times New Roman" pitchFamily="18" charset="0"/>
              </a:rPr>
              <a:t>Osnovne metode i teškoće savetodavnog razgovora u školi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625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Pogrešni postupci u razgovoru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32857"/>
            <a:ext cx="8915400" cy="4278365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Nije</a:t>
            </a:r>
            <a:r>
              <a:rPr lang="en-US" sz="2800" dirty="0" smtClean="0"/>
              <a:t> </a:t>
            </a:r>
            <a:r>
              <a:rPr lang="en-US" sz="2800" dirty="0" err="1" smtClean="0"/>
              <a:t>po</a:t>
            </a:r>
            <a:r>
              <a:rPr lang="sr-Latn-RS" sz="2800" dirty="0" smtClean="0"/>
              <a:t>ž</a:t>
            </a:r>
            <a:r>
              <a:rPr lang="en-US" sz="2800" dirty="0" err="1" smtClean="0"/>
              <a:t>eljno</a:t>
            </a:r>
            <a:r>
              <a:rPr lang="en-US" sz="2800" dirty="0" smtClean="0"/>
              <a:t> </a:t>
            </a:r>
            <a:r>
              <a:rPr lang="en-US" sz="2800" dirty="0" err="1" smtClean="0"/>
              <a:t>moralisanje</a:t>
            </a:r>
            <a:r>
              <a:rPr lang="en-US" sz="2800" dirty="0" smtClean="0"/>
              <a:t> </a:t>
            </a:r>
            <a:r>
              <a:rPr lang="sr-Latn-RS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pou</a:t>
            </a:r>
            <a:r>
              <a:rPr lang="sr-Latn-RS" sz="2800" dirty="0" smtClean="0"/>
              <a:t>č</a:t>
            </a:r>
            <a:r>
              <a:rPr lang="en-US" sz="2800" dirty="0" err="1" smtClean="0"/>
              <a:t>avanje</a:t>
            </a:r>
            <a:r>
              <a:rPr lang="sr-Latn-RS" sz="2800" dirty="0" smtClean="0"/>
              <a:t>,</a:t>
            </a:r>
            <a:endParaRPr lang="en-US" sz="2800" dirty="0" smtClean="0"/>
          </a:p>
          <a:p>
            <a:r>
              <a:rPr lang="en-US" sz="2800" dirty="0" err="1" smtClean="0"/>
              <a:t>Pogre</a:t>
            </a:r>
            <a:r>
              <a:rPr lang="sr-Latn-RS" sz="2800" dirty="0" smtClean="0"/>
              <a:t>š</a:t>
            </a:r>
            <a:r>
              <a:rPr lang="en-US" sz="2800" dirty="0" err="1" smtClean="0"/>
              <a:t>na</a:t>
            </a:r>
            <a:r>
              <a:rPr lang="en-US" sz="2800" dirty="0" smtClean="0"/>
              <a:t> je </a:t>
            </a:r>
            <a:r>
              <a:rPr lang="en-US" sz="2800" dirty="0" err="1" smtClean="0"/>
              <a:t>pristrasna</a:t>
            </a:r>
            <a:r>
              <a:rPr lang="en-US" sz="2800" dirty="0" smtClean="0"/>
              <a:t>, bole</a:t>
            </a:r>
            <a:r>
              <a:rPr lang="sr-Latn-RS" sz="2800" dirty="0" smtClean="0"/>
              <a:t>ć</a:t>
            </a:r>
            <a:r>
              <a:rPr lang="en-US" sz="2800" dirty="0" err="1" smtClean="0"/>
              <a:t>iva</a:t>
            </a:r>
            <a:r>
              <a:rPr lang="en-US" sz="2800" dirty="0" smtClean="0"/>
              <a:t> </a:t>
            </a:r>
            <a:r>
              <a:rPr lang="en-US" sz="2800" dirty="0" err="1" smtClean="0"/>
              <a:t>kvazidrugarska</a:t>
            </a:r>
            <a:r>
              <a:rPr lang="en-US" sz="2800" dirty="0" smtClean="0"/>
              <a:t> </a:t>
            </a:r>
            <a:r>
              <a:rPr lang="en-US" sz="2800" dirty="0" err="1" smtClean="0"/>
              <a:t>podr</a:t>
            </a:r>
            <a:r>
              <a:rPr lang="sr-Latn-RS" sz="2800" dirty="0" smtClean="0"/>
              <a:t>š</a:t>
            </a:r>
            <a:r>
              <a:rPr lang="en-US" sz="2800" dirty="0" smtClean="0"/>
              <a:t>ka</a:t>
            </a:r>
            <a:r>
              <a:rPr lang="sr-Latn-RS" sz="2800" dirty="0" smtClean="0"/>
              <a:t>,</a:t>
            </a:r>
            <a:endParaRPr lang="en-US" sz="2800" dirty="0" smtClean="0"/>
          </a:p>
          <a:p>
            <a:r>
              <a:rPr lang="en-US" sz="2800" dirty="0" err="1" smtClean="0"/>
              <a:t>Savetodava</a:t>
            </a:r>
            <a:r>
              <a:rPr lang="sr-Latn-RS" sz="2800" dirty="0" smtClean="0"/>
              <a:t>c</a:t>
            </a:r>
            <a:r>
              <a:rPr lang="en-US" sz="2800" dirty="0" smtClean="0"/>
              <a:t> </a:t>
            </a:r>
            <a:r>
              <a:rPr lang="en-US" sz="2800" dirty="0" err="1" smtClean="0"/>
              <a:t>treba</a:t>
            </a:r>
            <a:r>
              <a:rPr lang="en-US" sz="2800" dirty="0" smtClean="0"/>
              <a:t> </a:t>
            </a:r>
            <a:r>
              <a:rPr lang="en-US" sz="2800" dirty="0" err="1" smtClean="0"/>
              <a:t>da</a:t>
            </a:r>
            <a:r>
              <a:rPr lang="en-US" sz="2800" dirty="0" smtClean="0"/>
              <a:t> </a:t>
            </a:r>
            <a:r>
              <a:rPr lang="en-US" sz="2800" dirty="0" err="1" smtClean="0"/>
              <a:t>isklju</a:t>
            </a:r>
            <a:r>
              <a:rPr lang="sr-Latn-RS" sz="2800" dirty="0" smtClean="0"/>
              <a:t>či</a:t>
            </a:r>
            <a:r>
              <a:rPr lang="en-US" sz="2800" dirty="0" smtClean="0"/>
              <a:t> </a:t>
            </a:r>
            <a:r>
              <a:rPr lang="en-US" sz="2800" dirty="0" err="1" smtClean="0"/>
              <a:t>svoje</a:t>
            </a:r>
            <a:r>
              <a:rPr lang="en-US" sz="2800" dirty="0" smtClean="0"/>
              <a:t> </a:t>
            </a:r>
            <a:r>
              <a:rPr lang="en-US" sz="2800" dirty="0" err="1" smtClean="0"/>
              <a:t>ocene</a:t>
            </a:r>
            <a:r>
              <a:rPr lang="en-US" sz="2800" dirty="0" smtClean="0"/>
              <a:t> </a:t>
            </a:r>
            <a:r>
              <a:rPr lang="en-US" sz="2800" dirty="0" err="1" smtClean="0"/>
              <a:t>sagovornikovih</a:t>
            </a:r>
            <a:r>
              <a:rPr lang="en-US" sz="2800" dirty="0" smtClean="0"/>
              <a:t> re</a:t>
            </a:r>
            <a:r>
              <a:rPr lang="sr-Latn-RS" sz="2800" dirty="0" smtClean="0"/>
              <a:t>č</a:t>
            </a:r>
            <a:r>
              <a:rPr lang="en-US" sz="2800" dirty="0" err="1" smtClean="0"/>
              <a:t>enica</a:t>
            </a:r>
            <a:r>
              <a:rPr lang="sr-Latn-R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Usmeravanje i suprotstavljanje,razumevanje i prihvatanje u savetodavnom razgovoru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200" dirty="0" smtClean="0"/>
              <a:t>Na</a:t>
            </a:r>
            <a:r>
              <a:rPr lang="sr-Latn-RS" sz="2200" dirty="0" smtClean="0"/>
              <a:t>č</a:t>
            </a:r>
            <a:r>
              <a:rPr lang="en-US" sz="2200" dirty="0" err="1" smtClean="0"/>
              <a:t>ini</a:t>
            </a:r>
            <a:r>
              <a:rPr lang="en-US" sz="2200" dirty="0" smtClean="0"/>
              <a:t> </a:t>
            </a:r>
            <a:r>
              <a:rPr lang="en-US" sz="2200" dirty="0" err="1" smtClean="0"/>
              <a:t>pedago</a:t>
            </a:r>
            <a:r>
              <a:rPr lang="sr-Latn-RS" sz="2200" dirty="0" smtClean="0"/>
              <a:t>š</a:t>
            </a:r>
            <a:r>
              <a:rPr lang="en-US" sz="2200" dirty="0" err="1" smtClean="0"/>
              <a:t>ki</a:t>
            </a:r>
            <a:r>
              <a:rPr lang="en-US" sz="2200" dirty="0" smtClean="0"/>
              <a:t> </a:t>
            </a:r>
            <a:r>
              <a:rPr lang="en-US" sz="2200" dirty="0" err="1" smtClean="0"/>
              <a:t>prihvatljivih</a:t>
            </a:r>
            <a:r>
              <a:rPr lang="en-US" sz="2200" dirty="0" smtClean="0"/>
              <a:t> </a:t>
            </a:r>
            <a:r>
              <a:rPr lang="en-US" sz="2200" dirty="0" err="1" smtClean="0"/>
              <a:t>suprotstavljanja</a:t>
            </a:r>
            <a:r>
              <a:rPr lang="en-US" sz="2200" dirty="0" smtClean="0"/>
              <a:t> </a:t>
            </a:r>
            <a:r>
              <a:rPr lang="en-US" sz="2200" dirty="0" err="1" smtClean="0"/>
              <a:t>savetodavca</a:t>
            </a:r>
            <a:r>
              <a:rPr lang="en-US" sz="2200" dirty="0" smtClean="0"/>
              <a:t>:</a:t>
            </a:r>
            <a:endParaRPr lang="sr-Latn-RS" sz="2200" dirty="0" smtClean="0"/>
          </a:p>
          <a:p>
            <a:r>
              <a:rPr lang="en-US" sz="2000" dirty="0" err="1" smtClean="0"/>
              <a:t>Skromnost</a:t>
            </a:r>
            <a:r>
              <a:rPr lang="en-US" sz="2000" dirty="0" smtClean="0"/>
              <a:t> </a:t>
            </a:r>
            <a:r>
              <a:rPr lang="en-US" sz="2000" dirty="0" err="1" smtClean="0"/>
              <a:t>savetodavca</a:t>
            </a:r>
            <a:r>
              <a:rPr lang="en-US" sz="2000" dirty="0" smtClean="0"/>
              <a:t> </a:t>
            </a:r>
            <a:r>
              <a:rPr lang="en-US" sz="2000" dirty="0" err="1" smtClean="0"/>
              <a:t>kad</a:t>
            </a:r>
            <a:r>
              <a:rPr lang="en-US" sz="2000" dirty="0" smtClean="0"/>
              <a:t> </a:t>
            </a:r>
            <a:r>
              <a:rPr lang="en-US" sz="2000" dirty="0" err="1" smtClean="0"/>
              <a:t>izla</a:t>
            </a:r>
            <a:r>
              <a:rPr lang="sr-Latn-RS" sz="2000" dirty="0" smtClean="0"/>
              <a:t>ž</a:t>
            </a:r>
            <a:r>
              <a:rPr lang="en-US" sz="2000" dirty="0" smtClean="0"/>
              <a:t>e </a:t>
            </a:r>
            <a:r>
              <a:rPr lang="en-US" sz="2000" dirty="0" err="1" smtClean="0"/>
              <a:t>svoja</a:t>
            </a:r>
            <a:r>
              <a:rPr lang="en-US" sz="2000" dirty="0" smtClean="0"/>
              <a:t> </a:t>
            </a:r>
            <a:r>
              <a:rPr lang="en-US" sz="2000" dirty="0" err="1" smtClean="0"/>
              <a:t>shvatanja</a:t>
            </a:r>
            <a:r>
              <a:rPr lang="en-US" sz="2000" dirty="0" smtClean="0"/>
              <a:t> </a:t>
            </a:r>
            <a:r>
              <a:rPr lang="sr-Latn-RS" sz="2000" dirty="0" smtClean="0"/>
              <a:t>i</a:t>
            </a:r>
            <a:r>
              <a:rPr lang="en-US" sz="2000" dirty="0" smtClean="0"/>
              <a:t> mi</a:t>
            </a:r>
            <a:r>
              <a:rPr lang="sr-Latn-RS" sz="2000" dirty="0" smtClean="0"/>
              <a:t>š</a:t>
            </a:r>
            <a:r>
              <a:rPr lang="en-US" sz="2000" dirty="0" err="1" smtClean="0"/>
              <a:t>ljenja</a:t>
            </a:r>
            <a:r>
              <a:rPr lang="sr-Latn-RS" sz="2000" dirty="0" smtClean="0"/>
              <a:t>,</a:t>
            </a:r>
            <a:endParaRPr lang="en-US" sz="2000" dirty="0" smtClean="0"/>
          </a:p>
          <a:p>
            <a:r>
              <a:rPr lang="en-US" sz="2000" dirty="0" err="1" smtClean="0"/>
              <a:t>Indirektno</a:t>
            </a:r>
            <a:r>
              <a:rPr lang="en-US" sz="2000" dirty="0" smtClean="0"/>
              <a:t> </a:t>
            </a:r>
            <a:r>
              <a:rPr lang="en-US" sz="2000" dirty="0" err="1" smtClean="0"/>
              <a:t>izlaganje</a:t>
            </a:r>
            <a:r>
              <a:rPr lang="en-US" sz="2000" dirty="0" smtClean="0"/>
              <a:t> </a:t>
            </a:r>
            <a:r>
              <a:rPr lang="en-US" sz="2000" dirty="0" err="1" smtClean="0"/>
              <a:t>ideja</a:t>
            </a:r>
            <a:r>
              <a:rPr lang="en-US" sz="2000" dirty="0" smtClean="0"/>
              <a:t> </a:t>
            </a:r>
            <a:r>
              <a:rPr lang="sr-Latn-RS" sz="2000" dirty="0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stavova</a:t>
            </a:r>
            <a:r>
              <a:rPr lang="en-US" sz="2000" dirty="0" smtClean="0"/>
              <a:t> </a:t>
            </a:r>
            <a:r>
              <a:rPr lang="en-US" sz="2000" dirty="0" err="1" smtClean="0"/>
              <a:t>sagovornika</a:t>
            </a:r>
            <a:r>
              <a:rPr lang="sr-Latn-RS" sz="2000" dirty="0" smtClean="0"/>
              <a:t>,</a:t>
            </a:r>
            <a:endParaRPr lang="en-US" sz="2000" dirty="0" smtClean="0"/>
          </a:p>
          <a:p>
            <a:r>
              <a:rPr lang="en-US" sz="2000" dirty="0" err="1" smtClean="0"/>
              <a:t>Izra</a:t>
            </a:r>
            <a:r>
              <a:rPr lang="sr-Latn-RS" sz="2000" dirty="0" smtClean="0"/>
              <a:t>ž</a:t>
            </a:r>
            <a:r>
              <a:rPr lang="en-US" sz="2000" dirty="0" err="1" smtClean="0"/>
              <a:t>avanje</a:t>
            </a:r>
            <a:r>
              <a:rPr lang="sr-Latn-RS" sz="2000" dirty="0" smtClean="0"/>
              <a:t> </a:t>
            </a:r>
            <a:r>
              <a:rPr lang="en-US" sz="2000" dirty="0" smtClean="0"/>
              <a:t> </a:t>
            </a:r>
            <a:r>
              <a:rPr lang="en-US" sz="2000" dirty="0" err="1" smtClean="0"/>
              <a:t>stav</a:t>
            </a:r>
            <a:r>
              <a:rPr lang="sr-Latn-RS" sz="2000" dirty="0" smtClean="0"/>
              <a:t>a</a:t>
            </a:r>
            <a:r>
              <a:rPr lang="en-US" sz="2000" dirty="0" smtClean="0"/>
              <a:t> </a:t>
            </a:r>
            <a:r>
              <a:rPr lang="en-US" sz="2000" dirty="0" err="1" smtClean="0"/>
              <a:t>tako</a:t>
            </a:r>
            <a:r>
              <a:rPr lang="en-US" sz="2000" dirty="0" smtClean="0"/>
              <a:t> </a:t>
            </a:r>
            <a:r>
              <a:rPr lang="en-US" sz="2000" dirty="0" err="1" smtClean="0"/>
              <a:t>da</a:t>
            </a:r>
            <a:r>
              <a:rPr lang="sr-Latn-RS" sz="2000" dirty="0" smtClean="0"/>
              <a:t> </a:t>
            </a:r>
            <a:r>
              <a:rPr lang="en-US" sz="2000" dirty="0" err="1" smtClean="0"/>
              <a:t>ga</a:t>
            </a:r>
            <a:r>
              <a:rPr lang="en-US" sz="2000" dirty="0" smtClean="0"/>
              <a:t> </a:t>
            </a:r>
            <a:r>
              <a:rPr lang="en-US" sz="2000" dirty="0" err="1" smtClean="0"/>
              <a:t>pihvataju</a:t>
            </a:r>
            <a:r>
              <a:rPr lang="en-US" sz="2000" dirty="0" smtClean="0"/>
              <a:t> </a:t>
            </a:r>
            <a:r>
              <a:rPr lang="en-US" sz="2000" dirty="0" err="1" smtClean="0"/>
              <a:t>mnogi</a:t>
            </a:r>
            <a:r>
              <a:rPr lang="en-US" sz="2000" dirty="0" smtClean="0"/>
              <a:t> </a:t>
            </a:r>
            <a:r>
              <a:rPr lang="en-US" sz="2000" dirty="0" err="1" smtClean="0"/>
              <a:t>drugi</a:t>
            </a:r>
            <a:r>
              <a:rPr lang="sr-Latn-RS" sz="2000" dirty="0" smtClean="0"/>
              <a:t>,</a:t>
            </a:r>
            <a:endParaRPr lang="en-US" sz="2000" dirty="0" smtClean="0"/>
          </a:p>
          <a:p>
            <a:r>
              <a:rPr lang="en-US" sz="2000" dirty="0" err="1" smtClean="0"/>
              <a:t>Suprotni</a:t>
            </a:r>
            <a:r>
              <a:rPr lang="sr-Latn-RS" sz="2000" dirty="0" smtClean="0"/>
              <a:t> </a:t>
            </a:r>
            <a:r>
              <a:rPr lang="en-US" sz="2000" dirty="0" smtClean="0"/>
              <a:t> </a:t>
            </a:r>
            <a:r>
              <a:rPr lang="en-US" sz="2000" dirty="0" err="1" smtClean="0"/>
              <a:t>stavovi</a:t>
            </a:r>
            <a:r>
              <a:rPr lang="en-US" sz="2000" dirty="0" smtClean="0"/>
              <a:t> </a:t>
            </a:r>
            <a:r>
              <a:rPr lang="en-US" sz="2000" dirty="0" err="1" smtClean="0"/>
              <a:t>mogu</a:t>
            </a:r>
            <a:r>
              <a:rPr lang="en-US" sz="2000" dirty="0" smtClean="0"/>
              <a:t> se </a:t>
            </a:r>
            <a:r>
              <a:rPr lang="en-US" sz="2000" dirty="0" err="1" smtClean="0"/>
              <a:t>izraziti</a:t>
            </a:r>
            <a:r>
              <a:rPr lang="en-US" sz="2000" dirty="0" smtClean="0"/>
              <a:t> u </a:t>
            </a:r>
            <a:r>
              <a:rPr lang="en-US" sz="2000" dirty="0" err="1" smtClean="0"/>
              <a:t>vidu</a:t>
            </a:r>
            <a:r>
              <a:rPr lang="en-US" sz="2000" dirty="0" smtClean="0"/>
              <a:t> </a:t>
            </a:r>
            <a:r>
              <a:rPr lang="en-US" sz="2000" dirty="0" err="1" smtClean="0"/>
              <a:t>pitanja</a:t>
            </a:r>
            <a:r>
              <a:rPr lang="sr-Latn-RS" sz="2000" dirty="0" smtClean="0"/>
              <a:t>,</a:t>
            </a:r>
            <a:endParaRPr lang="en-US" sz="2000" dirty="0" smtClean="0"/>
          </a:p>
          <a:p>
            <a:r>
              <a:rPr lang="en-US" sz="2000" dirty="0" err="1" smtClean="0"/>
              <a:t>Izlagati</a:t>
            </a:r>
            <a:r>
              <a:rPr lang="en-US" sz="2000" dirty="0" smtClean="0"/>
              <a:t> </a:t>
            </a:r>
            <a:r>
              <a:rPr lang="sr-Latn-RS" sz="2000" dirty="0" err="1" smtClean="0"/>
              <a:t>č</a:t>
            </a:r>
            <a:r>
              <a:rPr lang="en-US" sz="2000" dirty="0" err="1" smtClean="0"/>
              <a:t>injenice</a:t>
            </a:r>
            <a:r>
              <a:rPr lang="en-US" sz="2000" dirty="0" smtClean="0"/>
              <a:t> </a:t>
            </a:r>
            <a:r>
              <a:rPr lang="en-US" sz="2000" dirty="0" err="1" smtClean="0"/>
              <a:t>umesto</a:t>
            </a:r>
            <a:r>
              <a:rPr lang="en-US" sz="2000" dirty="0" smtClean="0"/>
              <a:t> </a:t>
            </a:r>
            <a:r>
              <a:rPr lang="en-US" sz="2000" dirty="0" err="1" smtClean="0"/>
              <a:t>svojih</a:t>
            </a:r>
            <a:r>
              <a:rPr lang="en-US" sz="2000" dirty="0" smtClean="0"/>
              <a:t> </a:t>
            </a:r>
            <a:r>
              <a:rPr lang="en-US" sz="2000" dirty="0" err="1" smtClean="0"/>
              <a:t>gotovih</a:t>
            </a:r>
            <a:r>
              <a:rPr lang="en-US" sz="2000" dirty="0" smtClean="0"/>
              <a:t> </a:t>
            </a:r>
            <a:r>
              <a:rPr lang="en-US" sz="2000" dirty="0" err="1" smtClean="0"/>
              <a:t>zakljucaka</a:t>
            </a:r>
            <a:r>
              <a:rPr lang="sr-Latn-RS" sz="2000" dirty="0" smtClean="0"/>
              <a:t>,</a:t>
            </a:r>
            <a:endParaRPr lang="en-US" sz="2000" dirty="0" smtClean="0"/>
          </a:p>
          <a:p>
            <a:r>
              <a:rPr lang="en-US" sz="2000" dirty="0" err="1" smtClean="0"/>
              <a:t>Osloba</a:t>
            </a:r>
            <a:r>
              <a:rPr lang="sr-Latn-RS" sz="2000" dirty="0" smtClean="0"/>
              <a:t>đ</a:t>
            </a:r>
            <a:r>
              <a:rPr lang="en-US" sz="2000" dirty="0" err="1" smtClean="0"/>
              <a:t>ati</a:t>
            </a:r>
            <a:r>
              <a:rPr lang="en-US" sz="2000" dirty="0" smtClean="0"/>
              <a:t> </a:t>
            </a:r>
            <a:r>
              <a:rPr lang="en-US" sz="2000" dirty="0" err="1" smtClean="0"/>
              <a:t>kr</a:t>
            </a:r>
            <a:r>
              <a:rPr lang="sr-Latn-RS" sz="2000" dirty="0" smtClean="0"/>
              <a:t>i</a:t>
            </a:r>
            <a:r>
              <a:rPr lang="en-US" sz="2000" dirty="0" smtClean="0"/>
              <a:t>vice </a:t>
            </a:r>
            <a:r>
              <a:rPr lang="en-US" sz="2000" dirty="0" err="1" smtClean="0"/>
              <a:t>sagovornika</a:t>
            </a:r>
            <a:r>
              <a:rPr lang="en-US" sz="2000" dirty="0" smtClean="0"/>
              <a:t> </a:t>
            </a:r>
            <a:r>
              <a:rPr lang="en-US" sz="2000" dirty="0" err="1" smtClean="0"/>
              <a:t>zbog</a:t>
            </a:r>
            <a:r>
              <a:rPr lang="en-US" sz="2000" dirty="0" smtClean="0"/>
              <a:t> </a:t>
            </a:r>
            <a:r>
              <a:rPr lang="en-US" sz="2000" dirty="0" err="1" smtClean="0"/>
              <a:t>izra</a:t>
            </a:r>
            <a:r>
              <a:rPr lang="sr-Latn-RS" sz="2000" dirty="0" smtClean="0"/>
              <a:t>ž</a:t>
            </a:r>
            <a:r>
              <a:rPr lang="en-US" sz="2000" dirty="0" err="1" smtClean="0"/>
              <a:t>enog</a:t>
            </a:r>
            <a:r>
              <a:rPr lang="en-US" sz="2000" dirty="0" smtClean="0"/>
              <a:t> mi</a:t>
            </a:r>
            <a:r>
              <a:rPr lang="sr-Latn-RS" sz="2000" dirty="0" smtClean="0"/>
              <a:t>š</a:t>
            </a:r>
            <a:r>
              <a:rPr lang="en-US" sz="2000" dirty="0" err="1" smtClean="0"/>
              <a:t>ljenja</a:t>
            </a:r>
            <a:r>
              <a:rPr lang="en-US" sz="2000" dirty="0" smtClean="0"/>
              <a:t> o </a:t>
            </a:r>
            <a:r>
              <a:rPr lang="en-US" sz="2000" dirty="0" err="1" smtClean="0"/>
              <a:t>svom</a:t>
            </a:r>
            <a:r>
              <a:rPr lang="en-US" sz="2000" dirty="0" smtClean="0"/>
              <a:t> </a:t>
            </a:r>
            <a:r>
              <a:rPr lang="en-US" sz="2000" dirty="0" err="1" smtClean="0"/>
              <a:t>pona</a:t>
            </a:r>
            <a:r>
              <a:rPr lang="sr-Latn-RS" sz="2000" dirty="0" smtClean="0"/>
              <a:t>š</a:t>
            </a:r>
            <a:r>
              <a:rPr lang="en-US" sz="2000" dirty="0" err="1" smtClean="0"/>
              <a:t>anju</a:t>
            </a:r>
            <a:r>
              <a:rPr lang="sr-Latn-RS" sz="2000" dirty="0" smtClean="0"/>
              <a:t>,</a:t>
            </a:r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Usmeravanje i suprotstavljanje,razumevanje i prihvatanje u savetodavnom razgovoru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err="1" smtClean="0"/>
              <a:t>Pravljenje</a:t>
            </a:r>
            <a:r>
              <a:rPr lang="en-US" sz="2000" dirty="0" smtClean="0"/>
              <a:t> </a:t>
            </a:r>
            <a:r>
              <a:rPr lang="en-US" sz="2000" dirty="0" err="1" smtClean="0"/>
              <a:t>koncesija</a:t>
            </a:r>
            <a:r>
              <a:rPr lang="sr-Latn-RS" sz="2000" dirty="0" smtClean="0"/>
              <a:t>,</a:t>
            </a:r>
            <a:endParaRPr lang="en-US" sz="2000" dirty="0" smtClean="0"/>
          </a:p>
          <a:p>
            <a:r>
              <a:rPr lang="en-US" sz="2000" dirty="0" err="1" smtClean="0"/>
              <a:t>Sugeri</a:t>
            </a:r>
            <a:r>
              <a:rPr lang="sr-Latn-RS" sz="2000" dirty="0" smtClean="0"/>
              <a:t>š</a:t>
            </a:r>
            <a:r>
              <a:rPr lang="en-US" sz="2000" dirty="0" err="1" smtClean="0"/>
              <a:t>emo</a:t>
            </a:r>
            <a:r>
              <a:rPr lang="en-US" sz="2000" dirty="0" smtClean="0"/>
              <a:t> </a:t>
            </a:r>
            <a:r>
              <a:rPr lang="en-US" sz="2000" dirty="0" err="1" smtClean="0"/>
              <a:t>razmi</a:t>
            </a:r>
            <a:r>
              <a:rPr lang="sr-Latn-RS" sz="2000" dirty="0" smtClean="0"/>
              <a:t>š</a:t>
            </a:r>
            <a:r>
              <a:rPr lang="en-US" sz="2000" dirty="0" err="1" smtClean="0"/>
              <a:t>ljanje</a:t>
            </a:r>
            <a:r>
              <a:rPr lang="sr-Latn-RS" sz="2000" dirty="0" smtClean="0"/>
              <a:t>,</a:t>
            </a:r>
            <a:endParaRPr lang="en-US" sz="2000" dirty="0" smtClean="0"/>
          </a:p>
          <a:p>
            <a:r>
              <a:rPr lang="en-US" sz="2000" dirty="0" err="1" smtClean="0"/>
              <a:t>Pozivanje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ostvarenje</a:t>
            </a:r>
            <a:r>
              <a:rPr lang="en-US" sz="2000" dirty="0" smtClean="0"/>
              <a:t> </a:t>
            </a:r>
            <a:r>
              <a:rPr lang="en-US" sz="2000" dirty="0" err="1" smtClean="0"/>
              <a:t>zamisli</a:t>
            </a:r>
            <a:r>
              <a:rPr lang="en-US" sz="2000" dirty="0" smtClean="0"/>
              <a:t> u </a:t>
            </a:r>
            <a:r>
              <a:rPr lang="en-US" sz="2000" dirty="0" err="1" smtClean="0"/>
              <a:t>praksi</a:t>
            </a:r>
            <a:r>
              <a:rPr lang="sr-Latn-RS" sz="2000" dirty="0" smtClean="0"/>
              <a:t>,</a:t>
            </a:r>
            <a:r>
              <a:rPr lang="en-US" sz="2000" dirty="0" smtClean="0"/>
              <a:t> </a:t>
            </a:r>
          </a:p>
          <a:p>
            <a:r>
              <a:rPr lang="en-US" sz="2000" dirty="0" err="1" smtClean="0"/>
              <a:t>Ponovno</a:t>
            </a:r>
            <a:r>
              <a:rPr lang="en-US" sz="2000" dirty="0" smtClean="0"/>
              <a:t> </a:t>
            </a:r>
            <a:r>
              <a:rPr lang="en-US" sz="2000" dirty="0" err="1" smtClean="0"/>
              <a:t>izra</a:t>
            </a:r>
            <a:r>
              <a:rPr lang="sr-Latn-RS" sz="2000" dirty="0" smtClean="0"/>
              <a:t>ž</a:t>
            </a:r>
            <a:r>
              <a:rPr lang="en-US" sz="2000" dirty="0" err="1" smtClean="0"/>
              <a:t>avanje</a:t>
            </a:r>
            <a:r>
              <a:rPr lang="en-US" sz="2000" dirty="0" smtClean="0"/>
              <a:t> </a:t>
            </a:r>
            <a:r>
              <a:rPr lang="en-US" sz="2000" dirty="0" err="1" smtClean="0"/>
              <a:t>ideje</a:t>
            </a:r>
            <a:r>
              <a:rPr lang="en-US" sz="2000" dirty="0" smtClean="0"/>
              <a:t> </a:t>
            </a:r>
            <a:r>
              <a:rPr lang="en-US" sz="2000" dirty="0" err="1" smtClean="0"/>
              <a:t>tako</a:t>
            </a:r>
            <a:r>
              <a:rPr lang="sr-Latn-RS" sz="2000" dirty="0" smtClean="0"/>
              <a:t> </a:t>
            </a:r>
            <a:r>
              <a:rPr lang="en-US" sz="2000" dirty="0" err="1" smtClean="0"/>
              <a:t>da</a:t>
            </a:r>
            <a:r>
              <a:rPr lang="en-US" sz="2000" dirty="0" smtClean="0"/>
              <a:t> </a:t>
            </a:r>
            <a:r>
              <a:rPr lang="en-US" sz="2000" dirty="0" err="1" smtClean="0"/>
              <a:t>ona</a:t>
            </a:r>
            <a:r>
              <a:rPr lang="en-US" sz="2000" dirty="0" smtClean="0"/>
              <a:t> </a:t>
            </a:r>
            <a:r>
              <a:rPr lang="en-US" sz="2000" dirty="0" err="1" smtClean="0"/>
              <a:t>sada</a:t>
            </a:r>
            <a:r>
              <a:rPr lang="en-US" sz="2000" dirty="0" smtClean="0"/>
              <a:t> </a:t>
            </a:r>
            <a:r>
              <a:rPr lang="en-US" sz="2000" dirty="0" err="1" smtClean="0"/>
              <a:t>bude</a:t>
            </a:r>
            <a:r>
              <a:rPr lang="en-US" sz="2000" dirty="0" smtClean="0"/>
              <a:t> </a:t>
            </a:r>
            <a:r>
              <a:rPr lang="en-US" sz="2000" dirty="0" err="1" smtClean="0"/>
              <a:t>namera</a:t>
            </a:r>
            <a:r>
              <a:rPr lang="en-US" sz="2000" dirty="0" smtClean="0"/>
              <a:t> </a:t>
            </a:r>
            <a:r>
              <a:rPr lang="en-US" sz="2000" dirty="0" err="1" smtClean="0"/>
              <a:t>savetodavca</a:t>
            </a:r>
            <a:r>
              <a:rPr lang="sr-Latn-RS" sz="2000" dirty="0" smtClean="0"/>
              <a:t>.</a:t>
            </a:r>
            <a:endParaRPr lang="en-US" sz="2000" dirty="0" smtClean="0"/>
          </a:p>
          <a:p>
            <a:pPr>
              <a:buNone/>
            </a:pPr>
            <a:r>
              <a:rPr lang="en-US" sz="2000" i="1" dirty="0" err="1" smtClean="0"/>
              <a:t>Razumevanje</a:t>
            </a:r>
            <a:r>
              <a:rPr lang="en-US" sz="2000" i="1" dirty="0" smtClean="0"/>
              <a:t> </a:t>
            </a:r>
            <a:r>
              <a:rPr lang="sr-Latn-RS" sz="2000" i="1" dirty="0" smtClean="0"/>
              <a:t>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prihvatanje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sagovornika</a:t>
            </a:r>
            <a:r>
              <a:rPr lang="sr-Latn-RS" sz="2000" i="1" dirty="0" smtClean="0"/>
              <a:t>  </a:t>
            </a:r>
            <a:r>
              <a:rPr lang="en-US" sz="2000" dirty="0" smtClean="0"/>
              <a:t>ne </a:t>
            </a:r>
            <a:r>
              <a:rPr lang="en-US" sz="2000" dirty="0" err="1" smtClean="0"/>
              <a:t>treba</a:t>
            </a:r>
            <a:r>
              <a:rPr lang="en-US" sz="2000" dirty="0" smtClean="0"/>
              <a:t> </a:t>
            </a:r>
            <a:r>
              <a:rPr lang="en-US" sz="2000" dirty="0" err="1" smtClean="0"/>
              <a:t>da</a:t>
            </a:r>
            <a:r>
              <a:rPr lang="en-US" sz="2000" dirty="0" smtClean="0"/>
              <a:t> </a:t>
            </a:r>
            <a:r>
              <a:rPr lang="en-US" sz="2000" dirty="0" err="1" smtClean="0"/>
              <a:t>zna</a:t>
            </a:r>
            <a:r>
              <a:rPr lang="sr-Latn-RS" sz="2000" dirty="0" smtClean="0"/>
              <a:t>č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odobravanje</a:t>
            </a:r>
            <a:r>
              <a:rPr lang="en-US" sz="2000" dirty="0" smtClean="0"/>
              <a:t>, </a:t>
            </a:r>
            <a:r>
              <a:rPr lang="en-US" sz="2000" dirty="0" err="1" smtClean="0"/>
              <a:t>povla</a:t>
            </a:r>
            <a:r>
              <a:rPr lang="sr-Latn-RS" sz="2000" dirty="0" smtClean="0"/>
              <a:t>đ</a:t>
            </a:r>
            <a:r>
              <a:rPr lang="en-US" sz="2000" dirty="0" err="1" smtClean="0"/>
              <a:t>ivanje</a:t>
            </a:r>
            <a:r>
              <a:rPr lang="en-US" sz="2000" dirty="0" smtClean="0"/>
              <a:t> </a:t>
            </a:r>
            <a:r>
              <a:rPr lang="en-US" sz="2000" dirty="0" err="1" smtClean="0"/>
              <a:t>savetodavca</a:t>
            </a:r>
            <a:r>
              <a:rPr lang="en-US" sz="2000" dirty="0" smtClean="0"/>
              <a:t>. </a:t>
            </a:r>
            <a:r>
              <a:rPr lang="en-US" sz="2000" dirty="0" err="1" smtClean="0"/>
              <a:t>Cilj</a:t>
            </a:r>
            <a:r>
              <a:rPr lang="en-US" sz="2000" dirty="0" smtClean="0"/>
              <a:t> </a:t>
            </a:r>
            <a:r>
              <a:rPr lang="en-US" sz="2000" dirty="0" err="1" smtClean="0"/>
              <a:t>razumevanja</a:t>
            </a:r>
            <a:r>
              <a:rPr lang="en-US" sz="2000" dirty="0" smtClean="0"/>
              <a:t> </a:t>
            </a:r>
            <a:r>
              <a:rPr lang="sr-Latn-RS" sz="2000" dirty="0" smtClean="0"/>
              <a:t> </a:t>
            </a:r>
            <a:r>
              <a:rPr lang="en-US" sz="2000" dirty="0" smtClean="0"/>
              <a:t>je </a:t>
            </a:r>
            <a:r>
              <a:rPr lang="en-US" sz="2000" dirty="0" err="1" smtClean="0"/>
              <a:t>prihvatanje</a:t>
            </a:r>
            <a:r>
              <a:rPr lang="en-US" sz="2000" dirty="0" smtClean="0"/>
              <a:t> </a:t>
            </a:r>
            <a:r>
              <a:rPr lang="en-US" sz="2000" dirty="0" err="1" smtClean="0"/>
              <a:t>sagovornika</a:t>
            </a:r>
            <a:r>
              <a:rPr lang="en-US" sz="2000" dirty="0" smtClean="0"/>
              <a:t> on</a:t>
            </a:r>
            <a:r>
              <a:rPr lang="sr-Latn-RS" sz="2000" dirty="0" smtClean="0"/>
              <a:t>a</a:t>
            </a:r>
            <a:r>
              <a:rPr lang="en-US" sz="2000" dirty="0" err="1" smtClean="0"/>
              <a:t>kvim</a:t>
            </a:r>
            <a:r>
              <a:rPr lang="en-US" sz="2000" dirty="0" smtClean="0"/>
              <a:t> </a:t>
            </a:r>
            <a:r>
              <a:rPr lang="en-US" sz="2000" dirty="0" err="1" smtClean="0"/>
              <a:t>kakav</a:t>
            </a:r>
            <a:r>
              <a:rPr lang="en-US" sz="2000" dirty="0" smtClean="0"/>
              <a:t> </a:t>
            </a:r>
            <a:r>
              <a:rPr lang="en-US" sz="2000" dirty="0" err="1" smtClean="0"/>
              <a:t>jeste</a:t>
            </a:r>
            <a:r>
              <a:rPr lang="en-US" sz="2000" dirty="0" smtClean="0"/>
              <a:t> </a:t>
            </a:r>
            <a:r>
              <a:rPr lang="sr-Latn-RS" sz="2000" dirty="0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ulaganje</a:t>
            </a:r>
            <a:r>
              <a:rPr lang="en-US" sz="2000" dirty="0" smtClean="0"/>
              <a:t> </a:t>
            </a:r>
            <a:r>
              <a:rPr lang="en-US" sz="2000" dirty="0" err="1" smtClean="0"/>
              <a:t>napora</a:t>
            </a:r>
            <a:r>
              <a:rPr lang="en-US" sz="2000" dirty="0" smtClean="0"/>
              <a:t> </a:t>
            </a:r>
            <a:r>
              <a:rPr lang="en-US" sz="2000" dirty="0" err="1" smtClean="0"/>
              <a:t>da</a:t>
            </a:r>
            <a:r>
              <a:rPr lang="en-US" sz="2000" dirty="0" smtClean="0"/>
              <a:t> se on </a:t>
            </a:r>
            <a:r>
              <a:rPr lang="en-US" sz="2000" dirty="0" err="1" smtClean="0"/>
              <a:t>shvati</a:t>
            </a:r>
            <a:r>
              <a:rPr lang="en-US" sz="2000" dirty="0" smtClean="0"/>
              <a:t> </a:t>
            </a:r>
            <a:r>
              <a:rPr lang="sr-Latn-RS" sz="2000" dirty="0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razume</a:t>
            </a:r>
            <a:r>
              <a:rPr lang="en-US" sz="2000" dirty="0" smtClean="0"/>
              <a:t>, </a:t>
            </a:r>
            <a:r>
              <a:rPr lang="en-US" sz="2000" dirty="0" err="1" smtClean="0"/>
              <a:t>te</a:t>
            </a:r>
            <a:r>
              <a:rPr lang="sr-Latn-RS" sz="2000" dirty="0" smtClean="0"/>
              <a:t> </a:t>
            </a:r>
            <a:r>
              <a:rPr lang="en-US" sz="2000" dirty="0" err="1" smtClean="0"/>
              <a:t>da</a:t>
            </a:r>
            <a:r>
              <a:rPr lang="en-US" sz="2000" dirty="0" smtClean="0"/>
              <a:t> </a:t>
            </a:r>
            <a:r>
              <a:rPr lang="en-US" sz="2000" dirty="0" err="1" smtClean="0"/>
              <a:t>sam</a:t>
            </a:r>
            <a:r>
              <a:rPr lang="en-US" sz="2000" dirty="0" smtClean="0"/>
              <a:t> </a:t>
            </a:r>
            <a:r>
              <a:rPr lang="en-US" sz="2000" dirty="0" err="1" smtClean="0"/>
              <a:t>sebe</a:t>
            </a:r>
            <a:r>
              <a:rPr lang="en-US" sz="2000" dirty="0" smtClean="0"/>
              <a:t> </a:t>
            </a:r>
            <a:r>
              <a:rPr lang="en-US" sz="2000" dirty="0" err="1" smtClean="0"/>
              <a:t>sve</a:t>
            </a:r>
            <a:r>
              <a:rPr lang="en-US" sz="2000" dirty="0" smtClean="0"/>
              <a:t> </a:t>
            </a:r>
            <a:r>
              <a:rPr lang="en-US" sz="2000" dirty="0" err="1" smtClean="0"/>
              <a:t>objektivnije</a:t>
            </a:r>
            <a:r>
              <a:rPr lang="en-US" sz="2000" dirty="0" smtClean="0"/>
              <a:t> </a:t>
            </a:r>
            <a:r>
              <a:rPr lang="en-US" sz="2000" dirty="0" err="1" smtClean="0"/>
              <a:t>prihvata</a:t>
            </a:r>
            <a:r>
              <a:rPr lang="sr-Latn-RS" sz="2000" dirty="0" smtClean="0"/>
              <a:t>.</a:t>
            </a:r>
            <a:endParaRPr lang="en-US" sz="20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Završavanje savetodavnog razgovora sa pojedincem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4762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RS" sz="2000" dirty="0" smtClean="0"/>
              <a:t>Nepravilan završetak</a:t>
            </a:r>
            <a:r>
              <a:rPr lang="en-US" sz="2000" dirty="0" smtClean="0"/>
              <a:t>:</a:t>
            </a:r>
          </a:p>
          <a:p>
            <a:pPr>
              <a:buNone/>
            </a:pPr>
            <a:r>
              <a:rPr lang="en-US" dirty="0" smtClean="0"/>
              <a:t>“</a:t>
            </a:r>
            <a:r>
              <a:rPr lang="en-US" i="1" dirty="0" smtClean="0"/>
              <a:t>O </a:t>
            </a:r>
            <a:r>
              <a:rPr lang="en-US" i="1" dirty="0" err="1" smtClean="0"/>
              <a:t>tvojim</a:t>
            </a:r>
            <a:r>
              <a:rPr lang="en-US" i="1" dirty="0" smtClean="0"/>
              <a:t> </a:t>
            </a:r>
            <a:r>
              <a:rPr lang="en-US" i="1" dirty="0" err="1" smtClean="0"/>
              <a:t>ispadima</a:t>
            </a:r>
            <a:r>
              <a:rPr lang="en-US" i="1" dirty="0" smtClean="0"/>
              <a:t> </a:t>
            </a:r>
            <a:r>
              <a:rPr lang="en-US" i="1" dirty="0" err="1" smtClean="0"/>
              <a:t>na</a:t>
            </a:r>
            <a:r>
              <a:rPr lang="en-US" i="1" dirty="0" smtClean="0"/>
              <a:t> </a:t>
            </a:r>
            <a:r>
              <a:rPr lang="en-US" i="1" dirty="0" err="1" smtClean="0"/>
              <a:t>nastavi</a:t>
            </a:r>
            <a:r>
              <a:rPr lang="en-US" i="1" dirty="0" smtClean="0"/>
              <a:t> ne mo</a:t>
            </a:r>
            <a:r>
              <a:rPr lang="sr-Latn-RS" i="1" dirty="0" smtClean="0"/>
              <a:t>ž</a:t>
            </a:r>
            <a:r>
              <a:rPr lang="en-US" i="1" dirty="0" smtClean="0"/>
              <a:t>e </a:t>
            </a:r>
            <a:r>
              <a:rPr lang="sr-Latn-RS" i="1" dirty="0" smtClean="0"/>
              <a:t>s</a:t>
            </a:r>
            <a:r>
              <a:rPr lang="en-US" i="1" dirty="0" smtClean="0"/>
              <a:t>e </a:t>
            </a:r>
            <a:r>
              <a:rPr lang="en-US" i="1" dirty="0" err="1" smtClean="0"/>
              <a:t>razgovarati</a:t>
            </a:r>
            <a:r>
              <a:rPr lang="en-US" i="1" dirty="0" smtClean="0"/>
              <a:t> </a:t>
            </a:r>
            <a:r>
              <a:rPr lang="en-US" i="1" dirty="0" err="1" smtClean="0"/>
              <a:t>samo</a:t>
            </a:r>
            <a:r>
              <a:rPr lang="en-US" i="1" dirty="0" smtClean="0"/>
              <a:t> </a:t>
            </a:r>
            <a:r>
              <a:rPr lang="en-US" i="1" dirty="0" err="1" smtClean="0"/>
              <a:t>jedanput</a:t>
            </a:r>
            <a:r>
              <a:rPr lang="en-US" i="1" dirty="0" smtClean="0"/>
              <a:t>. </a:t>
            </a:r>
            <a:r>
              <a:rPr lang="en-US" i="1" dirty="0" err="1" smtClean="0"/>
              <a:t>Treba</a:t>
            </a:r>
            <a:r>
              <a:rPr lang="en-US" i="1" dirty="0" smtClean="0"/>
              <a:t> </a:t>
            </a:r>
            <a:r>
              <a:rPr lang="en-US" i="1" dirty="0" err="1" smtClean="0"/>
              <a:t>nam</a:t>
            </a:r>
            <a:r>
              <a:rPr lang="en-US" i="1" dirty="0" smtClean="0"/>
              <a:t> vi</a:t>
            </a:r>
            <a:r>
              <a:rPr lang="sr-Latn-RS" i="1" dirty="0" smtClean="0"/>
              <a:t>š</a:t>
            </a:r>
            <a:r>
              <a:rPr lang="en-US" i="1" dirty="0" smtClean="0"/>
              <a:t>e </a:t>
            </a:r>
            <a:r>
              <a:rPr lang="en-US" i="1" dirty="0" err="1" smtClean="0"/>
              <a:t>sastanaka</a:t>
            </a:r>
            <a:r>
              <a:rPr lang="en-US" i="1" dirty="0" smtClean="0"/>
              <a:t>, </a:t>
            </a:r>
            <a:r>
              <a:rPr lang="en-US" i="1" dirty="0" err="1" smtClean="0"/>
              <a:t>ali</a:t>
            </a:r>
            <a:r>
              <a:rPr lang="en-US" i="1" dirty="0" smtClean="0"/>
              <a:t> vide</a:t>
            </a:r>
            <a:r>
              <a:rPr lang="sr-Latn-RS" i="1" dirty="0" smtClean="0"/>
              <a:t>ć</a:t>
            </a:r>
            <a:r>
              <a:rPr lang="en-US" i="1" dirty="0" err="1" smtClean="0"/>
              <a:t>emo</a:t>
            </a:r>
            <a:r>
              <a:rPr lang="en-US" i="1" dirty="0" smtClean="0"/>
              <a:t> se </a:t>
            </a:r>
            <a:r>
              <a:rPr lang="en-US" i="1" dirty="0" err="1" smtClean="0"/>
              <a:t>kasnije</a:t>
            </a:r>
            <a:r>
              <a:rPr lang="en-US" i="1" dirty="0" smtClean="0"/>
              <a:t>, </a:t>
            </a:r>
            <a:r>
              <a:rPr lang="en-US" i="1" dirty="0" err="1" smtClean="0"/>
              <a:t>dok</a:t>
            </a:r>
            <a:r>
              <a:rPr lang="en-US" i="1" dirty="0" smtClean="0"/>
              <a:t> </a:t>
            </a:r>
            <a:r>
              <a:rPr lang="en-US" i="1" dirty="0" err="1" smtClean="0"/>
              <a:t>ja</a:t>
            </a:r>
            <a:r>
              <a:rPr lang="en-US" i="1" dirty="0" smtClean="0"/>
              <a:t> </a:t>
            </a:r>
            <a:r>
              <a:rPr lang="en-US" i="1" dirty="0" err="1" smtClean="0"/>
              <a:t>skupim</a:t>
            </a:r>
            <a:r>
              <a:rPr lang="en-US" i="1" dirty="0" smtClean="0"/>
              <a:t> </a:t>
            </a:r>
            <a:r>
              <a:rPr lang="en-US" i="1" dirty="0" err="1" smtClean="0"/>
              <a:t>jo</a:t>
            </a:r>
            <a:r>
              <a:rPr lang="sr-Latn-RS" i="1" dirty="0" smtClean="0"/>
              <a:t>š</a:t>
            </a:r>
            <a:r>
              <a:rPr lang="en-US" i="1" dirty="0" smtClean="0"/>
              <a:t> </a:t>
            </a:r>
            <a:r>
              <a:rPr lang="en-US" i="1" dirty="0" err="1" smtClean="0"/>
              <a:t>neke</a:t>
            </a:r>
            <a:r>
              <a:rPr lang="en-US" i="1" dirty="0" smtClean="0"/>
              <a:t> </a:t>
            </a:r>
            <a:r>
              <a:rPr lang="en-US" i="1" dirty="0" err="1" smtClean="0"/>
              <a:t>podatke</a:t>
            </a:r>
            <a:r>
              <a:rPr lang="sr-Latn-RS" dirty="0" smtClean="0"/>
              <a:t>.</a:t>
            </a:r>
            <a:r>
              <a:rPr lang="en-US" dirty="0" smtClean="0"/>
              <a:t>”</a:t>
            </a:r>
          </a:p>
          <a:p>
            <a:pPr>
              <a:buNone/>
            </a:pPr>
            <a:r>
              <a:rPr lang="en-US" sz="2000" dirty="0" err="1" smtClean="0"/>
              <a:t>Pravilan</a:t>
            </a:r>
            <a:r>
              <a:rPr lang="en-US" sz="2000" dirty="0" smtClean="0"/>
              <a:t> </a:t>
            </a:r>
            <a:r>
              <a:rPr lang="en-US" sz="2000" dirty="0" err="1" smtClean="0"/>
              <a:t>zavr</a:t>
            </a:r>
            <a:r>
              <a:rPr lang="sr-Latn-RS" sz="2000" dirty="0" smtClean="0"/>
              <a:t>šetak</a:t>
            </a:r>
            <a:r>
              <a:rPr lang="en-US" sz="2000" dirty="0" smtClean="0"/>
              <a:t>:</a:t>
            </a:r>
            <a:endParaRPr lang="sr-Latn-RS" sz="2000" dirty="0" smtClean="0"/>
          </a:p>
          <a:p>
            <a:pPr>
              <a:buNone/>
            </a:pPr>
            <a:r>
              <a:rPr lang="en-US" dirty="0" smtClean="0"/>
              <a:t>“</a:t>
            </a:r>
            <a:r>
              <a:rPr lang="en-US" i="1" dirty="0" err="1" smtClean="0"/>
              <a:t>Mislim</a:t>
            </a:r>
            <a:r>
              <a:rPr lang="en-US" i="1" dirty="0" smtClean="0"/>
              <a:t> </a:t>
            </a:r>
            <a:r>
              <a:rPr lang="en-US" i="1" dirty="0" err="1" smtClean="0"/>
              <a:t>da</a:t>
            </a:r>
            <a:r>
              <a:rPr lang="en-US" i="1" dirty="0" smtClean="0"/>
              <a:t> </a:t>
            </a:r>
            <a:r>
              <a:rPr lang="en-US" i="1" dirty="0" err="1" smtClean="0"/>
              <a:t>smo</a:t>
            </a:r>
            <a:r>
              <a:rPr lang="en-US" i="1" dirty="0" smtClean="0"/>
              <a:t> se </a:t>
            </a:r>
            <a:r>
              <a:rPr lang="en-US" i="1" dirty="0" err="1" smtClean="0"/>
              <a:t>dobro</a:t>
            </a:r>
            <a:r>
              <a:rPr lang="en-US" i="1" dirty="0" smtClean="0"/>
              <a:t> </a:t>
            </a:r>
            <a:r>
              <a:rPr lang="en-US" i="1" dirty="0" err="1" smtClean="0"/>
              <a:t>razumeli</a:t>
            </a:r>
            <a:r>
              <a:rPr lang="en-US" i="1" dirty="0" smtClean="0"/>
              <a:t> </a:t>
            </a:r>
            <a:r>
              <a:rPr lang="sr-Latn-RS" i="1" dirty="0" smtClean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sar</a:t>
            </a:r>
            <a:r>
              <a:rPr lang="sr-Latn-RS" i="1" dirty="0" smtClean="0"/>
              <a:t>ađ</a:t>
            </a:r>
            <a:r>
              <a:rPr lang="en-US" i="1" dirty="0" err="1" smtClean="0"/>
              <a:t>ivali</a:t>
            </a:r>
            <a:r>
              <a:rPr lang="en-US" i="1" dirty="0" smtClean="0"/>
              <a:t> </a:t>
            </a:r>
            <a:r>
              <a:rPr lang="en-US" i="1" dirty="0" err="1" smtClean="0"/>
              <a:t>na</a:t>
            </a:r>
            <a:r>
              <a:rPr lang="en-US" i="1" dirty="0" smtClean="0"/>
              <a:t> </a:t>
            </a:r>
            <a:r>
              <a:rPr lang="en-US" i="1" dirty="0" err="1" smtClean="0"/>
              <a:t>obostrano</a:t>
            </a:r>
            <a:r>
              <a:rPr lang="en-US" i="1" dirty="0" smtClean="0"/>
              <a:t> </a:t>
            </a:r>
            <a:r>
              <a:rPr lang="en-US" i="1" dirty="0" err="1" smtClean="0"/>
              <a:t>zadovoljstvo</a:t>
            </a:r>
            <a:r>
              <a:rPr lang="sr-Latn-RS" i="1" dirty="0" smtClean="0"/>
              <a:t>.</a:t>
            </a:r>
            <a:r>
              <a:rPr lang="en-US" dirty="0" smtClean="0"/>
              <a:t>”</a:t>
            </a: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zavr</a:t>
            </a:r>
            <a:r>
              <a:rPr lang="sr-Latn-RS" dirty="0" smtClean="0"/>
              <a:t>š</a:t>
            </a:r>
            <a:r>
              <a:rPr lang="en-US" dirty="0" err="1" smtClean="0"/>
              <a:t>etak</a:t>
            </a:r>
            <a:r>
              <a:rPr lang="en-US" dirty="0" smtClean="0"/>
              <a:t> </a:t>
            </a:r>
            <a:r>
              <a:rPr lang="en-US" dirty="0" err="1" smtClean="0"/>
              <a:t>savetodavnog</a:t>
            </a:r>
            <a:r>
              <a:rPr lang="en-US" dirty="0" smtClean="0"/>
              <a:t> </a:t>
            </a:r>
            <a:r>
              <a:rPr lang="en-US" dirty="0" err="1" smtClean="0"/>
              <a:t>razgovora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sr-Latn-RS" dirty="0" smtClean="0"/>
              <a:t>ž</a:t>
            </a:r>
            <a:r>
              <a:rPr lang="en-US" dirty="0" smtClean="0"/>
              <a:t>e </a:t>
            </a:r>
            <a:r>
              <a:rPr lang="en-US" dirty="0" err="1" smtClean="0"/>
              <a:t>slede</a:t>
            </a:r>
            <a:r>
              <a:rPr lang="sr-Latn-RS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principi</a:t>
            </a:r>
            <a:r>
              <a:rPr lang="en-US" dirty="0" smtClean="0"/>
              <a:t>:</a:t>
            </a:r>
            <a:endParaRPr lang="sr-Latn-RS" dirty="0" smtClean="0"/>
          </a:p>
          <a:p>
            <a:pPr>
              <a:buNone/>
            </a:pPr>
            <a:r>
              <a:rPr lang="sr-Latn-RS" dirty="0" smtClean="0"/>
              <a:t>Fizička bloskost, učtivost, tolerantnost, empatičnost, demokratičnost, prikupljanje informacija...</a:t>
            </a:r>
            <a:endParaRPr lang="en-U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7600" y="457200"/>
            <a:ext cx="107696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r-Latn-R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sr-Latn-RS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Savetodavac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nastavnik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u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itelj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razrednik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vaspita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pedagog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…)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povremeno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pedago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savetodavno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grupom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sagovornika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(u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enika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roditelja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,…) u re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avanju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odredjenih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problema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0" y="5410201"/>
            <a:ext cx="1005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ovakvom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savetovanju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ekuju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pozitivni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uticaji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njene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400" dirty="0" err="1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lanove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grupni-ra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25601" y="2514599"/>
            <a:ext cx="4190156" cy="2760785"/>
          </a:xfrm>
          <a:prstGeom prst="rect">
            <a:avLst/>
          </a:prstGeom>
        </p:spPr>
      </p:pic>
      <p:pic>
        <p:nvPicPr>
          <p:cNvPr id="5" name="Picture 4" descr="shutterstock_18385462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0" y="2514599"/>
            <a:ext cx="5445760" cy="2678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4887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8000" y="381000"/>
            <a:ext cx="11480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r-Latn-R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sr-Latn-RS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Savetodavac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ulogu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pedago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voditelja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grupne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diskusije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naj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esce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niza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diskusija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). On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takvu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diskusiju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obezbedi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slede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uslove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Font typeface="Wingdings" pitchFamily="2" charset="2"/>
              <a:buChar char="§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Posebno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vreme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 Van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obaveza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400" dirty="0" err="1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lanova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 algn="ctr">
              <a:buFont typeface="Wingdings" pitchFamily="2" charset="2"/>
              <a:buChar char="§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Prostoriju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grupnu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diskusiju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§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Dobrovoljno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u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400" dirty="0" err="1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lanova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diskusiji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Font typeface="Wingdings" pitchFamily="2" charset="2"/>
              <a:buChar char="§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Pripremu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ciljeva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sadr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Sam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savetodavac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poznaje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grupnu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dinamiku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komunikacijske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interakcije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proces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delovanja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grupnih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odluka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mehanizme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grupnog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pra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enja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realizacije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odluka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  <p:pic>
        <p:nvPicPr>
          <p:cNvPr id="3" name="Picture 2" descr="okrugli_sto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4535984"/>
            <a:ext cx="7416800" cy="2093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5378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20800" y="206680"/>
            <a:ext cx="1005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 smtClean="0"/>
          </a:p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Funkcije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ciljevi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savetodavnog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rada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maloj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grupi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219200"/>
            <a:ext cx="111834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Ciljevi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savetodavnog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delovanja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razvrstati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dve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specificne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grupne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ciljeve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ciljeve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slu</a:t>
            </a:r>
            <a:r>
              <a:rPr lang="sr-Latn-R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odr</a:t>
            </a:r>
            <a:r>
              <a:rPr lang="sr-Latn-R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avanju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</a:t>
            </a:r>
            <a:r>
              <a:rPr lang="sr-Latn-R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anju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Diskusija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3276600"/>
            <a:ext cx="5927208" cy="2667000"/>
          </a:xfrm>
          <a:prstGeom prst="rect">
            <a:avLst/>
          </a:prstGeom>
        </p:spPr>
      </p:pic>
      <p:pic>
        <p:nvPicPr>
          <p:cNvPr id="5" name="Picture 4" descr="downloa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3201" y="3158192"/>
            <a:ext cx="3619500" cy="2785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746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8000" y="381000"/>
            <a:ext cx="11074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Specificni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grupni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ciljevi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§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Podsticanje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akciju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Font typeface="Wingdings" pitchFamily="2" charset="2"/>
              <a:buChar char="§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Odr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avanje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pa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cilj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sadr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aj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Font typeface="Wingdings" pitchFamily="2" charset="2"/>
              <a:buChar char="§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Razja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njavanje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problema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sadr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Font typeface="Wingdings" pitchFamily="2" charset="2"/>
              <a:buChar char="§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Razra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ivanje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plana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procedure,</a:t>
            </a:r>
          </a:p>
          <a:p>
            <a:pPr algn="ctr">
              <a:buFont typeface="Wingdings" pitchFamily="2" charset="2"/>
              <a:buChar char="§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Procenjivanje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kvaliteta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izvr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enog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posla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se 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sastala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grupa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Font typeface="Wingdings" pitchFamily="2" charset="2"/>
              <a:buChar char="§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Pru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strucne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informacije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fotografija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3962400"/>
            <a:ext cx="5588000" cy="2442782"/>
          </a:xfrm>
          <a:prstGeom prst="rect">
            <a:avLst/>
          </a:prstGeom>
        </p:spPr>
      </p:pic>
      <p:pic>
        <p:nvPicPr>
          <p:cNvPr id="4" name="Picture 3" descr="gt-chairs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0" y="3452446"/>
            <a:ext cx="4191245" cy="2982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3065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8000" y="317480"/>
            <a:ext cx="10871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Ciljevi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slu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odr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avanju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ja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anju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§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Odr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avati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zadovoljavaju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medjusobne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odnose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§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Davati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ohrabrenja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400" dirty="0" err="1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lanovima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grupe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§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Prosu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ivati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diskusije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rasprave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neslaganja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§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Davati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mogucnost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manjini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izrazi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mi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ljenje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bude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pa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ljivo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toploj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atmosferi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saslu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§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Podsticati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pravilnu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usmerenost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eti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nosti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pove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avati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medjusobnu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zavisnost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400" dirty="0" err="1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lanova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grupe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Sastanak-o-skoli-na-Pozarikama-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2402" y="3886200"/>
            <a:ext cx="5417061" cy="2438400"/>
          </a:xfrm>
          <a:prstGeom prst="rect">
            <a:avLst/>
          </a:prstGeom>
        </p:spPr>
      </p:pic>
      <p:pic>
        <p:nvPicPr>
          <p:cNvPr id="4" name="Picture 3" descr="panel-diskusija-364x24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3600" y="4038600"/>
            <a:ext cx="44704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2564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1" y="228601"/>
            <a:ext cx="59366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b="1" dirty="0" smtClean="0"/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Tipovi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rukovodjenja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diskusijom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maloj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grupi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0" y="990600"/>
            <a:ext cx="6096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Autokratski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Demokratski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Anarhi</a:t>
            </a:r>
            <a:r>
              <a:rPr lang="sr-Latn-RS" sz="2400" dirty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ni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Indolentan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Autokratij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2400" y="2743200"/>
            <a:ext cx="4267200" cy="3505200"/>
          </a:xfrm>
          <a:prstGeom prst="rect">
            <a:avLst/>
          </a:prstGeom>
        </p:spPr>
      </p:pic>
      <p:pic>
        <p:nvPicPr>
          <p:cNvPr id="5" name="Picture 4" descr="aktiviza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2800" y="2590800"/>
            <a:ext cx="62992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89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Koje tri osnovne metode savetovanja razlikuju teoretičari i praktičari?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r-Latn-RS" sz="2400" dirty="0" smtClean="0"/>
          </a:p>
          <a:p>
            <a:r>
              <a:rPr lang="sr-Latn-RS" sz="3200" dirty="0" smtClean="0"/>
              <a:t> metoda direktnog savetovanja,</a:t>
            </a:r>
          </a:p>
          <a:p>
            <a:r>
              <a:rPr lang="sr-Latn-RS" sz="3200" dirty="0" smtClean="0"/>
              <a:t> metoda indirektnog savetovanja i</a:t>
            </a:r>
          </a:p>
          <a:p>
            <a:r>
              <a:rPr lang="sr-Latn-RS" sz="3200" dirty="0" smtClean="0"/>
              <a:t> metoda elektičkog savetovanja.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94338" y="228600"/>
            <a:ext cx="101912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RS" sz="2400" b="1" dirty="0" smtClean="0"/>
          </a:p>
          <a:p>
            <a:r>
              <a:rPr lang="en-US" sz="2400" b="1" dirty="0" err="1" smtClean="0"/>
              <a:t>Tehnike</a:t>
            </a:r>
            <a:r>
              <a:rPr lang="en-US" sz="2400" b="1" dirty="0" smtClean="0"/>
              <a:t>, procedure i </a:t>
            </a:r>
            <a:r>
              <a:rPr lang="en-US" sz="2400" b="1" dirty="0" err="1" smtClean="0"/>
              <a:t>postupci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vo</a:t>
            </a:r>
            <a:r>
              <a:rPr lang="sr-Latn-RS" sz="2400" b="1" dirty="0" smtClean="0"/>
              <a:t>đ</a:t>
            </a:r>
            <a:r>
              <a:rPr lang="en-US" sz="2400" b="1" dirty="0" err="1" smtClean="0"/>
              <a:t>enja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grupne</a:t>
            </a:r>
            <a:r>
              <a:rPr lang="sr-Latn-RS" sz="2400" b="1" dirty="0"/>
              <a:t> </a:t>
            </a:r>
            <a:r>
              <a:rPr lang="en-US" sz="2400" b="1" dirty="0" err="1" smtClean="0"/>
              <a:t>diskusij</a:t>
            </a:r>
            <a:r>
              <a:rPr lang="sr-Latn-RS" sz="2400" b="1" dirty="0" smtClean="0"/>
              <a:t>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8000" y="926124"/>
            <a:ext cx="116840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RS" b="1" dirty="0" smtClean="0"/>
          </a:p>
          <a:p>
            <a:endParaRPr lang="sr-Latn-RS" b="1" dirty="0"/>
          </a:p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Savetodavac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prakticno-voditeljski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osposobi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implementaciju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pedago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delotvornih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tehnika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postupaka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procedura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procesa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grupne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diskusije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400" dirty="0" err="1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Procedura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medjusobnog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upoznavanja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000" dirty="0" err="1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lanova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Uvod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grupnu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diskusiju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Osloba</a:t>
            </a:r>
            <a:r>
              <a:rPr lang="sr-Latn-RS" sz="2000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anje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razvijanje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grupnih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snaga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Postupak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rizika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Juri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anje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mozga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bura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mozga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”,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Komentarisanje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grupnoj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diskusiji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Upotreba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adekvatnih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pitanja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Obrt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grupne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diskusije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Prevazila</a:t>
            </a:r>
            <a:r>
              <a:rPr lang="sr-Latn-RS" sz="2000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enje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sr-Latn-RS" sz="2000" dirty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kih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situacija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radu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Postizanje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grupne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saradnje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Postupak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povratne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sprege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”,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Evaluacija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grupnog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downlo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7138" y="2942492"/>
            <a:ext cx="4497754" cy="3243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1929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4800" y="457201"/>
            <a:ext cx="44462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Proces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dono</a:t>
            </a:r>
            <a:r>
              <a:rPr lang="sr-Latn-RS" sz="2400" b="1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enja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grupne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odluke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2800" y="1066801"/>
            <a:ext cx="10464800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Benne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Bradford 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Lippit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naveli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slede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stepene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procesima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grupnog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mi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ljenja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diskusije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Razja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grupnih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procedura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Stvaranje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atmosfere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dopustiljivosti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problemi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Isticanje-navo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problema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Izbor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zajednickih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op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problema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Razvijanje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grupne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upravljenosti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realizma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grupnoj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diskusiji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Samoobave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Dono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grupne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odluke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grupnih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procesa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R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endParaRPr lang="sr-Latn-R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4568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0" y="3733801"/>
            <a:ext cx="5486400" cy="2875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6604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5871" y="228601"/>
            <a:ext cx="66656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sr-Latn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Pedago</a:t>
            </a:r>
            <a:r>
              <a:rPr lang="sr-Latn-RS" sz="2400" b="1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efekti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vodjenja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diskusije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maloj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grupi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1" y="1143000"/>
            <a:ext cx="1056640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nivoa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svesnosti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dirty="0" err="1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da problem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Potpunije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upoznavanje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prirode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problema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prikupljanjem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grupnim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analiziranjem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podataka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uzrocima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okolnostima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posledicama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Osposobljavanje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dirty="0" err="1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pronala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vi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evarijantnih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re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problema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Obu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clanova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tolerantnu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grupnu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procenu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komparaciju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prakti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 </a:t>
            </a:r>
            <a:r>
              <a:rPr lang="sr-Latn-RS" dirty="0" err="1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ealizacije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predlo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re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team-meeti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3886201"/>
            <a:ext cx="4978400" cy="2477965"/>
          </a:xfrm>
          <a:prstGeom prst="rect">
            <a:avLst/>
          </a:prstGeom>
        </p:spPr>
      </p:pic>
      <p:pic>
        <p:nvPicPr>
          <p:cNvPr id="5" name="Picture 4" descr="downloa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7201" y="3200400"/>
            <a:ext cx="4910953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0414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38428" y="457200"/>
            <a:ext cx="79373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Vrednovanje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savetodavnog-vaspitnog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rada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grupi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16001" y="1066800"/>
            <a:ext cx="10363199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Procenjivanje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efikasnosti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grupnog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pedago</a:t>
            </a:r>
            <a:r>
              <a:rPr lang="sr-Latn-RS" dirty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savetodavnog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obuhvata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Vrednovanje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evalutivnog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razvi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zrelosti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Vrednovanje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rukovodioca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sr-Latn-RS" dirty="0" err="1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Vrednovanje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grupnih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grupnih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procesa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tehnika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vodjenja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usmeravanja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grupnih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diskusija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Vrednovanje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procesa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dono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š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grupne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odluke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Vrednovanje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efekta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grupnog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dsd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4800" y="4343400"/>
            <a:ext cx="7315200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099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Metoda direktnog savetovanja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</a:t>
            </a:r>
            <a:r>
              <a:rPr lang="sr-Latn-RS" sz="2400" dirty="0" smtClean="0"/>
              <a:t>rikladna rešavanju jednostavniji problema,odnosno onih koji nisu emocionalno prožeti,</a:t>
            </a:r>
          </a:p>
          <a:p>
            <a:r>
              <a:rPr lang="sr-Latn-RS" sz="2400" dirty="0" smtClean="0"/>
              <a:t>Savetodavac svoje snage i kompetencije usmerava na problem sagovornika ,na upoznavanje uzroka problema,a zatim rešavanje istog.</a:t>
            </a:r>
          </a:p>
          <a:p>
            <a:pPr>
              <a:buNone/>
            </a:pPr>
            <a:r>
              <a:rPr lang="sr-Latn-RS" sz="2400" dirty="0" smtClean="0"/>
              <a:t> Dakle, direktno savetovanje stavlja svetodavca u prvi plan koji svoje delovanje usmerava na problem.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Metoda indirektnog savetovanja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Usmerena je od savetodavca  ka ličnosti sagovornika ,da bi se saznalo kako sagovornik gleda na problem i kako ga doživljava,</a:t>
            </a:r>
          </a:p>
          <a:p>
            <a:r>
              <a:rPr lang="sr-Latn-RS" dirty="0" smtClean="0"/>
              <a:t>Uloga savetodavca je da ohrabri sagovornika da što više govori o svojim stavovima,osećanjima,teškoćama  kako bi razaznao svoj istinski problem i njegovo rešenje</a:t>
            </a:r>
            <a:r>
              <a:rPr lang="en-US" dirty="0" smtClean="0"/>
              <a:t>.</a:t>
            </a:r>
            <a:endParaRPr lang="sr-Latn-RS" dirty="0" smtClean="0"/>
          </a:p>
          <a:p>
            <a:pPr>
              <a:buNone/>
            </a:pPr>
            <a:r>
              <a:rPr lang="sr-Latn-RS" dirty="0" smtClean="0"/>
              <a:t>Ovu metodu najviše je afirmisao Karl Rodžers, obrazloživši je 1952.</a:t>
            </a:r>
          </a:p>
          <a:p>
            <a:pPr>
              <a:buNone/>
            </a:pPr>
            <a:r>
              <a:rPr lang="sr-Latn-RS" dirty="0" smtClean="0"/>
              <a:t>Dakle, indirektno savetovanje u prvi plan stavlja sagovornika, jer on sam uz malu pomoć savetodavca, bi trebalo da uvidi svoje probleme.</a:t>
            </a:r>
          </a:p>
          <a:p>
            <a:endParaRPr lang="sr-Latn-R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Metoda eklektičkog savetovanja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K</a:t>
            </a:r>
            <a:r>
              <a:rPr lang="sr-Latn-RS" sz="2400" dirty="0" smtClean="0"/>
              <a:t>ombinacija direktnog i indirektnog savetovanja,</a:t>
            </a:r>
          </a:p>
          <a:p>
            <a:r>
              <a:rPr lang="en-US" sz="2400" dirty="0" smtClean="0"/>
              <a:t>Z</a:t>
            </a:r>
            <a:r>
              <a:rPr lang="sr-Latn-RS" sz="2400" dirty="0" smtClean="0"/>
              <a:t>astupnici ovakvog rešavanja problema su najčešće praktičari,</a:t>
            </a:r>
          </a:p>
          <a:p>
            <a:r>
              <a:rPr lang="sr-Latn-RS" sz="2400" dirty="0" smtClean="0"/>
              <a:t>Praktičari naglašavaju da oba učesnika u savetodavnom razgovaru bi trebalo da upoznaju problem, realizuju plan njegovog rešavanja i da snose podjednako odgovornost.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Koje su najčešće teškoće koje se javljaju u savetodavnom razgovoru?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sz="2400" dirty="0" smtClean="0"/>
              <a:t> Žurba savetodavca,</a:t>
            </a:r>
          </a:p>
          <a:p>
            <a:r>
              <a:rPr lang="sr-Latn-RS" sz="2400" dirty="0" smtClean="0"/>
              <a:t>Savetodavac bi hteo da sve odjednom kaže,</a:t>
            </a:r>
          </a:p>
          <a:p>
            <a:r>
              <a:rPr lang="sr-Latn-RS" sz="2400" dirty="0" smtClean="0"/>
              <a:t>Strah savetodavca da njegov savet ne bude prihvaćen,</a:t>
            </a:r>
          </a:p>
          <a:p>
            <a:r>
              <a:rPr lang="sr-Latn-RS" sz="2400" dirty="0" smtClean="0"/>
              <a:t>Nenaviknutost savetodavca na pravo mladih da u početku odbiju razgovor,</a:t>
            </a:r>
          </a:p>
          <a:p>
            <a:r>
              <a:rPr lang="sr-Latn-RS" sz="2400" dirty="0" smtClean="0"/>
              <a:t>Sklonost savetodavca da na pitanje </a:t>
            </a:r>
            <a:r>
              <a:rPr lang="en-US" sz="2400" dirty="0" smtClean="0"/>
              <a:t>“</a:t>
            </a:r>
            <a:r>
              <a:rPr lang="sr-Latn-RS" sz="2400" dirty="0" smtClean="0"/>
              <a:t>Šta da se radi</a:t>
            </a:r>
            <a:r>
              <a:rPr lang="en-US" sz="2400" dirty="0" smtClean="0"/>
              <a:t>?”</a:t>
            </a:r>
            <a:r>
              <a:rPr lang="sr-Latn-RS" sz="2400" dirty="0" smtClean="0"/>
              <a:t> odgovori direktno.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Uobličavanje i redosled pitanja u savetodavnom razgovoru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Latn-RS" sz="2000" dirty="0" smtClean="0"/>
              <a:t>Pitanja imaju dvostruku funkciju</a:t>
            </a:r>
          </a:p>
          <a:p>
            <a:r>
              <a:rPr lang="en-US" sz="2000" dirty="0" smtClean="0"/>
              <a:t>P</a:t>
            </a:r>
            <a:r>
              <a:rPr lang="sr-Latn-RS" sz="2000" dirty="0" smtClean="0"/>
              <a:t>revođenje ciljeva razgovora u terminologiju sagovornika,</a:t>
            </a:r>
          </a:p>
          <a:p>
            <a:r>
              <a:rPr lang="en-US" sz="2000" dirty="0" smtClean="0"/>
              <a:t>D</a:t>
            </a:r>
            <a:r>
              <a:rPr lang="sr-Latn-RS" sz="2000" dirty="0" smtClean="0"/>
              <a:t>a se postigne što veći stepen motivacije sagovornika za razgovor.</a:t>
            </a:r>
          </a:p>
          <a:p>
            <a:pPr>
              <a:buNone/>
            </a:pPr>
            <a:r>
              <a:rPr lang="en-US" sz="2000" dirty="0" smtClean="0"/>
              <a:t>I</a:t>
            </a:r>
            <a:r>
              <a:rPr lang="sr-Latn-RS" sz="2000" dirty="0" smtClean="0"/>
              <a:t> ona se dele na pitanja zatvorenog i otvorenog tipa.</a:t>
            </a:r>
          </a:p>
          <a:p>
            <a:pPr>
              <a:buNone/>
            </a:pPr>
            <a:r>
              <a:rPr lang="sr-Latn-RS" sz="2000" dirty="0" smtClean="0"/>
              <a:t>Tokom razgovora moguće je ređati pitanja u </a:t>
            </a:r>
            <a:r>
              <a:rPr lang="en-US" sz="2000" dirty="0" smtClean="0"/>
              <a:t>“</a:t>
            </a:r>
            <a:r>
              <a:rPr lang="en-US" sz="2000" dirty="0" err="1" smtClean="0"/>
              <a:t>levak</a:t>
            </a:r>
            <a:r>
              <a:rPr lang="en-US" sz="2000" dirty="0" smtClean="0"/>
              <a:t>” ,</a:t>
            </a:r>
            <a:r>
              <a:rPr lang="sr-Latn-RS" sz="2000" dirty="0" smtClean="0"/>
              <a:t> odnosno krenuti od opšteg pitanja, za kojim se ređaju sve konkretnija pitanja da bi se na kraju došlo do cilja,a to je potpuni uvid u unutrašnji svet sagovornika.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Koji postupci u razgovoru imaju jako motivaciono dejstvo?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z="2400" dirty="0" smtClean="0"/>
              <a:t>Prosto srdačno bodrenje,</a:t>
            </a:r>
          </a:p>
          <a:p>
            <a:r>
              <a:rPr lang="sr-Latn-RS" sz="2400" dirty="0" smtClean="0"/>
              <a:t>Tehnika naglašavanja pitanja i dodavanja pitanja,</a:t>
            </a:r>
          </a:p>
          <a:p>
            <a:r>
              <a:rPr lang="sr-Latn-RS" sz="2400" dirty="0" smtClean="0"/>
              <a:t>Sumiranje i potvrđivanje već izraženih misli i saosećanja,</a:t>
            </a:r>
          </a:p>
          <a:p>
            <a:r>
              <a:rPr lang="sr-Latn-RS" sz="2400" dirty="0" smtClean="0"/>
              <a:t>Izbegavanje stava osuđivanja i ispitivanja,</a:t>
            </a:r>
          </a:p>
          <a:p>
            <a:r>
              <a:rPr lang="sr-Latn-RS" sz="2400" dirty="0" smtClean="0"/>
              <a:t>Izbegavanje ličnog reagovanja.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Pravilni postupci u razgovoru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24297"/>
            <a:ext cx="8915400" cy="418692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Pre</a:t>
            </a:r>
            <a:r>
              <a:rPr lang="sr-Latn-RS" sz="2400" dirty="0" smtClean="0"/>
              <a:t> </a:t>
            </a:r>
            <a:r>
              <a:rPr lang="en-US" sz="2400" dirty="0" err="1" smtClean="0"/>
              <a:t>prvog</a:t>
            </a:r>
            <a:r>
              <a:rPr lang="en-US" sz="2400" dirty="0" smtClean="0"/>
              <a:t> </a:t>
            </a:r>
            <a:r>
              <a:rPr lang="en-US" sz="2400" dirty="0" err="1" smtClean="0"/>
              <a:t>pitanja</a:t>
            </a:r>
            <a:r>
              <a:rPr lang="en-US" sz="2400" dirty="0" smtClean="0"/>
              <a:t>  </a:t>
            </a:r>
            <a:r>
              <a:rPr lang="en-US" sz="2400" dirty="0" err="1" smtClean="0"/>
              <a:t>dati</a:t>
            </a:r>
            <a:r>
              <a:rPr lang="en-US" sz="2400" dirty="0" smtClean="0"/>
              <a:t> </a:t>
            </a:r>
            <a:r>
              <a:rPr lang="en-US" sz="2400" dirty="0" err="1" smtClean="0"/>
              <a:t>uvod</a:t>
            </a:r>
            <a:r>
              <a:rPr lang="en-US" sz="2400" dirty="0" smtClean="0"/>
              <a:t> </a:t>
            </a:r>
            <a:r>
              <a:rPr lang="en-US" sz="2400" dirty="0" err="1" smtClean="0"/>
              <a:t>od</a:t>
            </a:r>
            <a:r>
              <a:rPr lang="en-US" sz="2400" dirty="0" smtClean="0"/>
              <a:t> </a:t>
            </a:r>
            <a:r>
              <a:rPr lang="en-US" sz="2400" dirty="0" err="1" smtClean="0"/>
              <a:t>jedne</a:t>
            </a:r>
            <a:r>
              <a:rPr lang="en-US" sz="2400" dirty="0" smtClean="0"/>
              <a:t> do tri re</a:t>
            </a:r>
            <a:r>
              <a:rPr lang="sr-Latn-RS" sz="2400" dirty="0" smtClean="0"/>
              <a:t>č</a:t>
            </a:r>
            <a:r>
              <a:rPr lang="en-US" sz="2400" dirty="0" err="1" smtClean="0"/>
              <a:t>enice</a:t>
            </a:r>
            <a:r>
              <a:rPr lang="en-US" sz="2400" dirty="0" smtClean="0"/>
              <a:t>, pa </a:t>
            </a:r>
            <a:r>
              <a:rPr lang="en-US" sz="2400" dirty="0" err="1" smtClean="0"/>
              <a:t>tek</a:t>
            </a:r>
            <a:r>
              <a:rPr lang="en-US" sz="2400" dirty="0" smtClean="0"/>
              <a:t> </a:t>
            </a:r>
            <a:r>
              <a:rPr lang="en-US" sz="2400" dirty="0" err="1" smtClean="0"/>
              <a:t>onda</a:t>
            </a:r>
            <a:r>
              <a:rPr lang="en-US" sz="2400" dirty="0" smtClean="0"/>
              <a:t> pre</a:t>
            </a:r>
            <a:r>
              <a:rPr lang="sr-Latn-RS" sz="2400" dirty="0" smtClean="0"/>
              <a:t>ć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pitanje</a:t>
            </a:r>
            <a:r>
              <a:rPr lang="sr-Latn-RS" sz="2400" dirty="0" smtClean="0"/>
              <a:t>,</a:t>
            </a:r>
          </a:p>
          <a:p>
            <a:r>
              <a:rPr lang="en-US" sz="2400" dirty="0" err="1" smtClean="0"/>
              <a:t>Treba</a:t>
            </a:r>
            <a:r>
              <a:rPr lang="en-US" sz="2400" dirty="0" smtClean="0"/>
              <a:t> </a:t>
            </a:r>
            <a:r>
              <a:rPr lang="en-US" sz="2400" dirty="0" err="1" smtClean="0"/>
              <a:t>koristiti</a:t>
            </a:r>
            <a:r>
              <a:rPr lang="en-US" sz="2400" dirty="0" smtClean="0"/>
              <a:t> </a:t>
            </a:r>
            <a:r>
              <a:rPr lang="en-US" sz="2400" dirty="0" err="1" smtClean="0"/>
              <a:t>indirektna</a:t>
            </a:r>
            <a:r>
              <a:rPr lang="en-US" sz="2400" dirty="0" smtClean="0"/>
              <a:t>, </a:t>
            </a:r>
            <a:r>
              <a:rPr lang="en-US" sz="2400" dirty="0" err="1" smtClean="0"/>
              <a:t>refleksivna</a:t>
            </a:r>
            <a:r>
              <a:rPr lang="en-US" sz="2400" dirty="0" smtClean="0"/>
              <a:t> </a:t>
            </a:r>
            <a:r>
              <a:rPr lang="sr-Latn-RS" sz="2400" dirty="0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projektivna</a:t>
            </a:r>
            <a:r>
              <a:rPr lang="en-US" sz="2400" dirty="0" smtClean="0"/>
              <a:t> </a:t>
            </a:r>
            <a:r>
              <a:rPr lang="en-US" sz="2400" dirty="0" err="1" smtClean="0"/>
              <a:t>pitanja</a:t>
            </a:r>
            <a:r>
              <a:rPr lang="sr-Latn-RS" sz="2400" dirty="0" smtClean="0"/>
              <a:t>,</a:t>
            </a:r>
            <a:endParaRPr lang="en-US" sz="2400" dirty="0" smtClean="0"/>
          </a:p>
          <a:p>
            <a:r>
              <a:rPr lang="en-US" sz="2400" dirty="0" err="1" smtClean="0"/>
              <a:t>Treba</a:t>
            </a:r>
            <a:r>
              <a:rPr lang="en-US" sz="2400" dirty="0" smtClean="0"/>
              <a:t> se </a:t>
            </a:r>
            <a:r>
              <a:rPr lang="en-US" sz="2400" dirty="0" err="1" smtClean="0"/>
              <a:t>slu</a:t>
            </a:r>
            <a:r>
              <a:rPr lang="sr-Latn-RS" sz="2400" dirty="0" smtClean="0"/>
              <a:t>ž</a:t>
            </a:r>
            <a:r>
              <a:rPr lang="en-US" sz="2400" dirty="0" err="1" smtClean="0"/>
              <a:t>iti</a:t>
            </a:r>
            <a:r>
              <a:rPr lang="en-US" sz="2400" dirty="0" smtClean="0"/>
              <a:t> </a:t>
            </a:r>
            <a:r>
              <a:rPr lang="en-US" sz="2400" dirty="0" err="1" smtClean="0"/>
              <a:t>terminologijom</a:t>
            </a:r>
            <a:r>
              <a:rPr lang="en-US" sz="2400" dirty="0" smtClean="0"/>
              <a:t> </a:t>
            </a:r>
            <a:r>
              <a:rPr lang="en-US" sz="2400" dirty="0" err="1" smtClean="0"/>
              <a:t>sagovornika</a:t>
            </a:r>
            <a:r>
              <a:rPr lang="sr-Latn-RS" sz="2400" dirty="0" smtClean="0"/>
              <a:t>,</a:t>
            </a:r>
            <a:endParaRPr lang="en-US" sz="2400" dirty="0" smtClean="0"/>
          </a:p>
          <a:p>
            <a:r>
              <a:rPr lang="en-US" sz="2400" dirty="0" err="1" smtClean="0"/>
              <a:t>Treba</a:t>
            </a:r>
            <a:r>
              <a:rPr lang="sr-Latn-RS" sz="2400" dirty="0" smtClean="0"/>
              <a:t> </a:t>
            </a:r>
            <a:r>
              <a:rPr lang="en-US" sz="2400" dirty="0" err="1" smtClean="0"/>
              <a:t>izbegavati</a:t>
            </a:r>
            <a:r>
              <a:rPr lang="en-US" sz="2400" dirty="0" smtClean="0"/>
              <a:t> </a:t>
            </a:r>
            <a:r>
              <a:rPr lang="en-US" sz="2400" dirty="0" err="1" smtClean="0"/>
              <a:t>opomene</a:t>
            </a:r>
            <a:r>
              <a:rPr lang="en-US" sz="2400" dirty="0" smtClean="0"/>
              <a:t> </a:t>
            </a:r>
            <a:r>
              <a:rPr lang="sr-Latn-RS" sz="2400" dirty="0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pretnje</a:t>
            </a:r>
            <a:r>
              <a:rPr lang="sr-Latn-RS" sz="2400" dirty="0" smtClean="0"/>
              <a:t>,</a:t>
            </a:r>
            <a:endParaRPr lang="en-US" sz="2400" dirty="0" smtClean="0"/>
          </a:p>
          <a:p>
            <a:r>
              <a:rPr lang="en-US" sz="2400" dirty="0" err="1" smtClean="0"/>
              <a:t>Treba</a:t>
            </a:r>
            <a:r>
              <a:rPr lang="sr-Latn-RS" sz="2400" dirty="0" smtClean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reagovati</a:t>
            </a:r>
            <a:r>
              <a:rPr lang="en-US" sz="2400" dirty="0" smtClean="0"/>
              <a:t> </a:t>
            </a:r>
            <a:r>
              <a:rPr lang="en-US" sz="2400" dirty="0" err="1" smtClean="0"/>
              <a:t>tolerantno,fleksibilno</a:t>
            </a:r>
            <a:r>
              <a:rPr lang="en-US" sz="2400" dirty="0" smtClean="0"/>
              <a:t> </a:t>
            </a:r>
            <a:r>
              <a:rPr lang="sr-Latn-RS" sz="2400" dirty="0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sa</a:t>
            </a:r>
            <a:r>
              <a:rPr lang="en-US" sz="2400" dirty="0" smtClean="0"/>
              <a:t> </a:t>
            </a:r>
            <a:r>
              <a:rPr lang="en-US" sz="2400" dirty="0" err="1" smtClean="0"/>
              <a:t>razumevnjem</a:t>
            </a:r>
            <a:r>
              <a:rPr lang="sr-Latn-RS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 err="1" smtClean="0"/>
              <a:t>treba</a:t>
            </a:r>
            <a:r>
              <a:rPr lang="en-US" sz="2400" dirty="0" smtClean="0"/>
              <a:t> </a:t>
            </a:r>
            <a:r>
              <a:rPr lang="en-US" sz="2400" dirty="0" err="1" smtClean="0"/>
              <a:t>stvoriti</a:t>
            </a:r>
            <a:r>
              <a:rPr lang="en-US" sz="2400" dirty="0" smtClean="0"/>
              <a:t> </a:t>
            </a:r>
            <a:r>
              <a:rPr lang="en-US" sz="2400" dirty="0" err="1" smtClean="0"/>
              <a:t>jedinstvo</a:t>
            </a:r>
            <a:r>
              <a:rPr lang="en-US" sz="2400" dirty="0" smtClean="0"/>
              <a:t> </a:t>
            </a:r>
            <a:r>
              <a:rPr lang="en-US" sz="2400" dirty="0" err="1" smtClean="0"/>
              <a:t>ose</a:t>
            </a:r>
            <a:r>
              <a:rPr lang="sr-Latn-RS" sz="2400" dirty="0" smtClean="0"/>
              <a:t>ć</a:t>
            </a:r>
            <a:r>
              <a:rPr lang="en-US" sz="2400" dirty="0" err="1" smtClean="0"/>
              <a:t>anja</a:t>
            </a:r>
            <a:r>
              <a:rPr lang="en-US" sz="2400" dirty="0" smtClean="0"/>
              <a:t> </a:t>
            </a:r>
            <a:r>
              <a:rPr lang="sr-Latn-RS" sz="2400" dirty="0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ideja</a:t>
            </a:r>
            <a:r>
              <a:rPr lang="en-US" sz="2400" dirty="0" smtClean="0"/>
              <a:t> </a:t>
            </a:r>
            <a:r>
              <a:rPr lang="en-US" sz="2400" dirty="0" err="1" smtClean="0"/>
              <a:t>sagovornika</a:t>
            </a:r>
            <a:r>
              <a:rPr lang="sr-Latn-RS" sz="2400" dirty="0" smtClean="0"/>
              <a:t>.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227</TotalTime>
  <Words>1419</Words>
  <Application>Microsoft Office PowerPoint</Application>
  <PresentationFormat>Custom</PresentationFormat>
  <Paragraphs>155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Wisp</vt:lpstr>
      <vt:lpstr>   Osnovne metode i teškoće savetodavnog razgovora u školi</vt:lpstr>
      <vt:lpstr>Koje tri osnovne metode savetovanja razlikuju teoretičari i praktičari?</vt:lpstr>
      <vt:lpstr>Metoda direktnog savetovanja</vt:lpstr>
      <vt:lpstr>Metoda indirektnog savetovanja</vt:lpstr>
      <vt:lpstr>Metoda eklektičkog savetovanja</vt:lpstr>
      <vt:lpstr>Koje su najčešće teškoće koje se javljaju u savetodavnom razgovoru?</vt:lpstr>
      <vt:lpstr>Uobličavanje i redosled pitanja u savetodavnom razgovoru</vt:lpstr>
      <vt:lpstr>Koji postupci u razgovoru imaju jako motivaciono dejstvo?</vt:lpstr>
      <vt:lpstr>Pravilni postupci u razgovoru:</vt:lpstr>
      <vt:lpstr>Pogrešni postupci u razgovoru:</vt:lpstr>
      <vt:lpstr>Usmeravanje i suprotstavljanje,razumevanje i prihvatanje u savetodavnom razgovoru </vt:lpstr>
      <vt:lpstr>Usmeravanje i suprotstavljanje,razumevanje i prihvatanje u savetodavnom razgovoru</vt:lpstr>
      <vt:lpstr>Završavanje savetodavnog razgovora sa pojedincem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Novakovic</dc:creator>
  <cp:lastModifiedBy>asus</cp:lastModifiedBy>
  <cp:revision>8</cp:revision>
  <dcterms:created xsi:type="dcterms:W3CDTF">2014-09-12T02:13:59Z</dcterms:created>
  <dcterms:modified xsi:type="dcterms:W3CDTF">2020-04-20T20:15:37Z</dcterms:modified>
</cp:coreProperties>
</file>