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74D2-3792-4016-A0B2-869FC19EBA79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ADE3A-AB01-4411-940E-261C1F8CDF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372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74D2-3792-4016-A0B2-869FC19EBA79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ADE3A-AB01-4411-940E-261C1F8CDF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83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74D2-3792-4016-A0B2-869FC19EBA79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ADE3A-AB01-4411-940E-261C1F8CDF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22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74D2-3792-4016-A0B2-869FC19EBA79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ADE3A-AB01-4411-940E-261C1F8CDF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298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74D2-3792-4016-A0B2-869FC19EBA79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ADE3A-AB01-4411-940E-261C1F8CDF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2013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74D2-3792-4016-A0B2-869FC19EBA79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ADE3A-AB01-4411-940E-261C1F8CDF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8991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74D2-3792-4016-A0B2-869FC19EBA79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ADE3A-AB01-4411-940E-261C1F8CDF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405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74D2-3792-4016-A0B2-869FC19EBA79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ADE3A-AB01-4411-940E-261C1F8CDF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7068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74D2-3792-4016-A0B2-869FC19EBA79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ADE3A-AB01-4411-940E-261C1F8CDF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094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74D2-3792-4016-A0B2-869FC19EBA79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BA9ADE3A-AB01-4411-940E-261C1F8CDF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801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74D2-3792-4016-A0B2-869FC19EBA79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ADE3A-AB01-4411-940E-261C1F8CDF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74D2-3792-4016-A0B2-869FC19EBA79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ADE3A-AB01-4411-940E-261C1F8CDF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428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74D2-3792-4016-A0B2-869FC19EBA79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ADE3A-AB01-4411-940E-261C1F8CDF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057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74D2-3792-4016-A0B2-869FC19EBA79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ADE3A-AB01-4411-940E-261C1F8CDF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679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74D2-3792-4016-A0B2-869FC19EBA79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ADE3A-AB01-4411-940E-261C1F8CDF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757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74D2-3792-4016-A0B2-869FC19EBA79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ADE3A-AB01-4411-940E-261C1F8CDF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58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74D2-3792-4016-A0B2-869FC19EBA79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ADE3A-AB01-4411-940E-261C1F8CDF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079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7C674D2-3792-4016-A0B2-869FC19EBA79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A9ADE3A-AB01-4411-940E-261C1F8CDF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123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E1510-E564-4FC2-B543-414BC550AF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Baze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6491EB-E25B-4416-8F08-4171E166F3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Indeksi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254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4D3CD-32A9-4DCC-8DFB-1A1776507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Neklasterovani</a:t>
            </a:r>
            <a:r>
              <a:rPr lang="sr-Latn-RS" dirty="0"/>
              <a:t>  indeks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5C7F6-E004-4A8B-A920-31940A503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RS" dirty="0"/>
              <a:t>U listovima sadrži vrednosti ključa pretrage koje se ujedno pojavljuju i u tabeli</a:t>
            </a:r>
          </a:p>
          <a:p>
            <a:r>
              <a:rPr lang="sr-Latn-RS" dirty="0"/>
              <a:t>Vrednosti su u indeksu sortirane po ključu pretrage </a:t>
            </a:r>
          </a:p>
          <a:p>
            <a:r>
              <a:rPr lang="sr-Latn-RS" dirty="0"/>
              <a:t>Svaka vrednost ključa pretrage pokazuje na odgovarajući zapis u tabeli</a:t>
            </a:r>
          </a:p>
          <a:p>
            <a:r>
              <a:rPr lang="sr-Latn-RS" b="1" dirty="0"/>
              <a:t>Ne utiču na fizički raspored podataka!</a:t>
            </a:r>
          </a:p>
          <a:p>
            <a:r>
              <a:rPr lang="sr-Latn-RS" b="1" dirty="0"/>
              <a:t>Ne sadrže celu stranicu podataka već samo ključ pretrage!</a:t>
            </a:r>
          </a:p>
          <a:p>
            <a:r>
              <a:rPr lang="sr-Latn-RS" dirty="0"/>
              <a:t>Može postojati više </a:t>
            </a:r>
            <a:r>
              <a:rPr lang="sr-Latn-RS" dirty="0" err="1"/>
              <a:t>neklasterovanih</a:t>
            </a:r>
            <a:r>
              <a:rPr lang="sr-Latn-RS" dirty="0"/>
              <a:t> indeksa nad jednom tabelom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993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B0A38-3687-47F5-9438-3EAC9DBF4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Izbor indeksa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0C453-FE81-4755-8D17-EE4B23550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/>
              <a:t>Indeksi se koriste kod upita sa WHERE, GROUP BY, ORDER BY i JOIN naredbama</a:t>
            </a:r>
          </a:p>
          <a:p>
            <a:r>
              <a:rPr lang="sr-Latn-RS" dirty="0"/>
              <a:t>Kreiranje indeksa nad kolonama koje se pojavljuju kao argumenti pretrage u WHERE naredbi</a:t>
            </a:r>
          </a:p>
          <a:p>
            <a:r>
              <a:rPr lang="sr-Latn-RS" dirty="0"/>
              <a:t>Kod upita sa JOIN naredbom korisno je kreirati indeks nad kolonama po kojima se vrši spajanje (strani ključ) </a:t>
            </a:r>
          </a:p>
          <a:p>
            <a:r>
              <a:rPr lang="sr-Latn-RS" dirty="0" err="1"/>
              <a:t>Klasterovani</a:t>
            </a:r>
            <a:r>
              <a:rPr lang="sr-Latn-RS" dirty="0"/>
              <a:t> ključ se najčešće postavlja nad nepromenljivim kolonama (primarni ključ)</a:t>
            </a:r>
          </a:p>
          <a:p>
            <a:r>
              <a:rPr lang="sr-Latn-RS" dirty="0" err="1"/>
              <a:t>Neklasterovani</a:t>
            </a:r>
            <a:r>
              <a:rPr lang="sr-Latn-RS" dirty="0"/>
              <a:t> ključ se najčešće postavlja tamo gde se uzima par kolona iz tabele i one se mogu direktno pročitati iz indeksa bez pristupa podacima na disku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426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B9D3-9EFA-4EDB-A25C-98CF996E6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065362"/>
          </a:xfrm>
        </p:spPr>
        <p:txBody>
          <a:bodyPr/>
          <a:lstStyle/>
          <a:p>
            <a:r>
              <a:rPr lang="sr-Latn-RS" dirty="0"/>
              <a:t>Komande za kreiranje i brisanje indeksa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C1C22-1067-49AD-B8AB-9AD135F1E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199737"/>
            <a:ext cx="10118218" cy="4132052"/>
          </a:xfrm>
        </p:spPr>
        <p:txBody>
          <a:bodyPr>
            <a:normAutofit fontScale="62500" lnSpcReduction="20000"/>
          </a:bodyPr>
          <a:lstStyle/>
          <a:p>
            <a:r>
              <a:rPr lang="sr-Latn-RS" dirty="0"/>
              <a:t>Kreiranje primarnog ključa koji je ujedno i </a:t>
            </a:r>
            <a:r>
              <a:rPr lang="sr-Latn-RS" dirty="0" err="1"/>
              <a:t>klasterovani</a:t>
            </a:r>
            <a:r>
              <a:rPr lang="sr-Latn-RS" dirty="0"/>
              <a:t> indeks</a:t>
            </a:r>
          </a:p>
          <a:p>
            <a:endParaRPr lang="sr-Latn-RS" dirty="0"/>
          </a:p>
          <a:p>
            <a:endParaRPr lang="sr-Latn-RS" dirty="0"/>
          </a:p>
          <a:p>
            <a:r>
              <a:rPr lang="sr-Latn-RS" dirty="0"/>
              <a:t>Brisanje primarnog ključa</a:t>
            </a:r>
          </a:p>
          <a:p>
            <a:endParaRPr lang="sr-Latn-RS" dirty="0"/>
          </a:p>
          <a:p>
            <a:endParaRPr lang="sr-Latn-RS" dirty="0"/>
          </a:p>
          <a:p>
            <a:r>
              <a:rPr lang="sr-Latn-RS" dirty="0"/>
              <a:t>Kreiranje </a:t>
            </a:r>
            <a:r>
              <a:rPr lang="sr-Latn-RS" dirty="0" err="1"/>
              <a:t>neklasterovanog</a:t>
            </a:r>
            <a:r>
              <a:rPr lang="sr-Latn-RS" dirty="0"/>
              <a:t> indeksa</a:t>
            </a:r>
          </a:p>
          <a:p>
            <a:endParaRPr lang="sr-Latn-RS" dirty="0"/>
          </a:p>
          <a:p>
            <a:endParaRPr lang="sr-Latn-RS" dirty="0"/>
          </a:p>
          <a:p>
            <a:r>
              <a:rPr lang="sr-Latn-RS" dirty="0"/>
              <a:t>Kreiranje </a:t>
            </a:r>
            <a:r>
              <a:rPr lang="sr-Latn-RS" dirty="0" err="1"/>
              <a:t>klasterovanog</a:t>
            </a:r>
            <a:r>
              <a:rPr lang="sr-Latn-RS" dirty="0"/>
              <a:t> indeksa koji nije primarni ključ</a:t>
            </a:r>
          </a:p>
          <a:p>
            <a:endParaRPr lang="sr-Latn-RS" dirty="0"/>
          </a:p>
          <a:p>
            <a:endParaRPr lang="sr-Latn-RS" dirty="0"/>
          </a:p>
          <a:p>
            <a:r>
              <a:rPr lang="sr-Latn-RS" dirty="0"/>
              <a:t>Brisanje bilo kog indeksa</a:t>
            </a:r>
          </a:p>
          <a:p>
            <a:endParaRPr lang="sr-Latn-RS" dirty="0"/>
          </a:p>
          <a:p>
            <a:endParaRPr lang="sr-Latn-R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2953F1-228C-494A-A608-9301B66579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1962" y="2147878"/>
            <a:ext cx="2757676" cy="61426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1A1B0E8-6D52-46DD-9EA1-1D0775F836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1962" y="3086772"/>
            <a:ext cx="3749713" cy="47055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22F136F-F457-4985-A1D7-A68F7A742A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1962" y="4005808"/>
            <a:ext cx="3749713" cy="45959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E03ACFE-26A3-4124-8D21-2624FAE9F5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91962" y="5844487"/>
            <a:ext cx="3457498" cy="30962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FF42A5B-7977-48BF-B45B-E837E8F9C12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91962" y="4933593"/>
            <a:ext cx="2981963" cy="462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528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EBCC8-68AF-4CC8-A6A7-EFB80BAF7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Server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deljeni</a:t>
            </a:r>
            <a:r>
              <a:rPr lang="en-US" dirty="0"/>
              <a:t> </a:t>
            </a:r>
            <a:r>
              <a:rPr lang="en-US" dirty="0" err="1"/>
              <a:t>servis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35DDD-FBEE-4D2B-A048-9769EF829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Brzina</a:t>
            </a:r>
            <a:r>
              <a:rPr lang="en-US" dirty="0"/>
              <a:t> </a:t>
            </a:r>
            <a:r>
              <a:rPr lang="sr-Latn-RS" dirty="0"/>
              <a:t>i efikasnost kod velikog broja upita</a:t>
            </a:r>
          </a:p>
          <a:p>
            <a:r>
              <a:rPr lang="sr-Latn-RS" dirty="0"/>
              <a:t>Konkurentno korišćenje baze podataka</a:t>
            </a:r>
          </a:p>
          <a:p>
            <a:r>
              <a:rPr lang="sr-Latn-RS" dirty="0"/>
              <a:t>Orijentisati SQL Server aplikaciju ka smanjivanju troškova korišćenjem indeksa, arhiviranja, balansiranja opterećenja, itd.</a:t>
            </a:r>
          </a:p>
          <a:p>
            <a:r>
              <a:rPr lang="sr-Latn-RS" dirty="0"/>
              <a:t>Ubrzavanje upita i ubrzavanje I/O operacija</a:t>
            </a:r>
          </a:p>
          <a:p>
            <a:endParaRPr lang="sr-Latn-R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973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5CBF7-348E-41B9-A1D4-B550BE9BF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Indeksi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D7AAE1-C6D9-4B7D-9DCC-562A70162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I/O operacije su za red veličine sporije od procesorskih operacija</a:t>
            </a:r>
          </a:p>
          <a:p>
            <a:r>
              <a:rPr lang="sr-Latn-RS" dirty="0"/>
              <a:t>SQL Server radi sa velikom količinom podataka na disku</a:t>
            </a:r>
          </a:p>
          <a:p>
            <a:r>
              <a:rPr lang="sr-Latn-RS" dirty="0"/>
              <a:t>Možemo zaključiti da je najbitnije ubrzati I/O operacije</a:t>
            </a:r>
          </a:p>
          <a:p>
            <a:r>
              <a:rPr lang="sr-Latn-RS" dirty="0"/>
              <a:t>Indeksi – struktura podataka koja omogućava optimizaciju operacija</a:t>
            </a:r>
          </a:p>
          <a:p>
            <a:r>
              <a:rPr lang="sr-Latn-RS" dirty="0"/>
              <a:t>Indeksi ne pružaju benefite u pogledu funkcionalnosti već upotrebljivosti</a:t>
            </a:r>
          </a:p>
          <a:p>
            <a:endParaRPr lang="sr-Latn-R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45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399DE-E583-4972-9400-436F43F0A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Organizacija podataka na disku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62CD9-F9E6-44D3-A3C7-BB238B328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U opštem slučaju podaci su neuređeni organizovani su kao </a:t>
            </a:r>
            <a:r>
              <a:rPr lang="sr-Latn-RS" i="1" dirty="0" err="1"/>
              <a:t>heap</a:t>
            </a:r>
            <a:r>
              <a:rPr lang="sr-Latn-RS" i="1" dirty="0"/>
              <a:t> </a:t>
            </a:r>
            <a:r>
              <a:rPr lang="sr-Latn-RS" dirty="0"/>
              <a:t>(gomila) </a:t>
            </a:r>
          </a:p>
          <a:p>
            <a:r>
              <a:rPr lang="sr-Latn-RS" dirty="0"/>
              <a:t>Logička podela prostora na disku na stranice</a:t>
            </a:r>
          </a:p>
          <a:p>
            <a:r>
              <a:rPr lang="sr-Latn-RS" dirty="0"/>
              <a:t>Stranica (Data </a:t>
            </a:r>
            <a:r>
              <a:rPr lang="sr-Latn-RS" dirty="0" err="1"/>
              <a:t>page</a:t>
            </a:r>
            <a:r>
              <a:rPr lang="sr-Latn-RS" dirty="0"/>
              <a:t>) sadrži 8KB podataka</a:t>
            </a:r>
          </a:p>
          <a:p>
            <a:r>
              <a:rPr lang="sr-Latn-RS" dirty="0"/>
              <a:t>Jedna tabela </a:t>
            </a:r>
            <a:r>
              <a:rPr lang="en-US" dirty="0"/>
              <a:t>= </a:t>
            </a:r>
            <a:r>
              <a:rPr lang="en-US" dirty="0" err="1"/>
              <a:t>skup</a:t>
            </a:r>
            <a:r>
              <a:rPr lang="en-US" dirty="0"/>
              <a:t> </a:t>
            </a:r>
            <a:r>
              <a:rPr lang="en-US" dirty="0" err="1"/>
              <a:t>stranica</a:t>
            </a:r>
            <a:endParaRPr lang="en-US" dirty="0"/>
          </a:p>
          <a:p>
            <a:r>
              <a:rPr lang="en-US" dirty="0"/>
              <a:t>Da bi </a:t>
            </a:r>
            <a:r>
              <a:rPr lang="sr-Latn-RS" dirty="0"/>
              <a:t>podatak koji se nalazi u stranici bio pročitan neophodno je učitati celu stranicu u memoriju</a:t>
            </a:r>
          </a:p>
        </p:txBody>
      </p:sp>
    </p:spTree>
    <p:extLst>
      <p:ext uri="{BB962C8B-B14F-4D97-AF65-F5344CB8AC3E}">
        <p14:creationId xmlns:p14="http://schemas.microsoft.com/office/powerpoint/2010/main" val="2239980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0F709-DB79-451C-B54B-67BF405C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Organizacija podataka na disku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3DD7F-0716-438B-ACEC-6F57EE813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 err="1"/>
              <a:t>Heap</a:t>
            </a:r>
            <a:r>
              <a:rPr lang="sr-Latn-RS" dirty="0"/>
              <a:t> – neuređena kolekcija stranica</a:t>
            </a:r>
          </a:p>
          <a:p>
            <a:r>
              <a:rPr lang="sr-Latn-RS" dirty="0"/>
              <a:t>Tabela bez indeksa je organizovana kao </a:t>
            </a:r>
            <a:r>
              <a:rPr lang="sr-Latn-RS" dirty="0" err="1"/>
              <a:t>heap</a:t>
            </a:r>
            <a:endParaRPr lang="sr-Latn-RS" dirty="0"/>
          </a:p>
          <a:p>
            <a:r>
              <a:rPr lang="sr-Latn-RS" dirty="0"/>
              <a:t>Dodavanje podataka podrazumeva </a:t>
            </a:r>
            <a:r>
              <a:rPr lang="sr-Latn-RS" dirty="0" err="1"/>
              <a:t>alociranje</a:t>
            </a:r>
            <a:r>
              <a:rPr lang="sr-Latn-RS" dirty="0"/>
              <a:t> novih stranica i dodavanje na postojeći </a:t>
            </a:r>
            <a:r>
              <a:rPr lang="sr-Latn-RS" dirty="0" err="1"/>
              <a:t>heap</a:t>
            </a:r>
            <a:endParaRPr lang="sr-Latn-RS" dirty="0"/>
          </a:p>
          <a:p>
            <a:r>
              <a:rPr lang="sr-Latn-RS" dirty="0"/>
              <a:t>Fizički redosled podataka nije bitan</a:t>
            </a:r>
          </a:p>
          <a:p>
            <a:r>
              <a:rPr lang="sr-Latn-RS" dirty="0"/>
              <a:t>Prednost: ušteda prostora</a:t>
            </a:r>
          </a:p>
          <a:p>
            <a:r>
              <a:rPr lang="sr-Latn-RS" dirty="0"/>
              <a:t>Mana: kod izvršavanja upita mora se proći kroz svaku stranicu </a:t>
            </a:r>
            <a:r>
              <a:rPr lang="sr-Latn-RS" dirty="0" err="1"/>
              <a:t>heap</a:t>
            </a:r>
            <a:r>
              <a:rPr lang="sr-Latn-RS" dirty="0"/>
              <a:t>-a za pronalazak rezultata (</a:t>
            </a:r>
            <a:r>
              <a:rPr lang="sr-Latn-RS" i="1" dirty="0"/>
              <a:t>Table </a:t>
            </a:r>
            <a:r>
              <a:rPr lang="sr-Latn-RS" i="1" dirty="0" err="1"/>
              <a:t>Scan</a:t>
            </a:r>
            <a:r>
              <a:rPr lang="sr-Latn-RS" dirty="0"/>
              <a:t>), prihvatljivo je za upite koji vraćaju cele tabele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035672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1A802-CFA0-43DA-87AF-D4CD18228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Indeksi – struktura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CEE88D-0431-4E3D-A8F7-E82939DB66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Indeksi sadrže kopije delova podataka iz tabele, jednu ili više kolona</a:t>
            </a:r>
          </a:p>
          <a:p>
            <a:r>
              <a:rPr lang="sr-Latn-RS" dirty="0"/>
              <a:t>Ključ pretrage (</a:t>
            </a:r>
            <a:r>
              <a:rPr lang="sr-Latn-RS" dirty="0" err="1"/>
              <a:t>search</a:t>
            </a:r>
            <a:r>
              <a:rPr lang="sr-Latn-RS" dirty="0"/>
              <a:t> </a:t>
            </a:r>
            <a:r>
              <a:rPr lang="sr-Latn-RS" dirty="0" err="1"/>
              <a:t>key</a:t>
            </a:r>
            <a:r>
              <a:rPr lang="sr-Latn-RS" dirty="0"/>
              <a:t>) – kolone po kojima se vrši indeksiranje</a:t>
            </a:r>
          </a:p>
          <a:p>
            <a:endParaRPr lang="sr-Latn-RS" dirty="0"/>
          </a:p>
          <a:p>
            <a:r>
              <a:rPr lang="sr-Latn-RS" dirty="0"/>
              <a:t>Indeksi se kreiraju kao balansirana B-stabla</a:t>
            </a:r>
          </a:p>
          <a:p>
            <a:endParaRPr lang="sr-Latn-RS" dirty="0"/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7FEC32-66EE-4B8E-B818-3E511B95A3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2798" y="3429000"/>
            <a:ext cx="3706402" cy="60161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55E82E7-A894-4F5D-BE5B-367E9B4099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3125" y="4511615"/>
            <a:ext cx="5085749" cy="1961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60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0D099-281C-4289-BAAF-7D7E62E18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Indeksi – </a:t>
            </a:r>
            <a:r>
              <a:rPr lang="sr-Latn-RS" dirty="0" err="1"/>
              <a:t>strutkura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DF23C-3DA0-4CFE-9068-7A1916749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Balansirano stablo indeksa čuva podatke u listovima</a:t>
            </a:r>
          </a:p>
          <a:p>
            <a:r>
              <a:rPr lang="sr-Latn-RS" dirty="0"/>
              <a:t>Svaki list se nalazi na istoj dubini zbog balansirane strukture</a:t>
            </a:r>
          </a:p>
          <a:p>
            <a:r>
              <a:rPr lang="sr-Latn-RS" dirty="0"/>
              <a:t>Podaci u listovima su sortirani po vrednosti ključa pretrage i povezani pokazivačima u dvostruko povezanu listu</a:t>
            </a:r>
          </a:p>
          <a:p>
            <a:r>
              <a:rPr lang="sr-Latn-RS" dirty="0" err="1"/>
              <a:t>Klasterovani</a:t>
            </a:r>
            <a:r>
              <a:rPr lang="sr-Latn-RS" dirty="0"/>
              <a:t> i </a:t>
            </a:r>
            <a:r>
              <a:rPr lang="sr-Latn-RS" dirty="0" err="1"/>
              <a:t>neklasterovani</a:t>
            </a:r>
            <a:r>
              <a:rPr lang="sr-Latn-RS" dirty="0"/>
              <a:t> indeksi</a:t>
            </a:r>
          </a:p>
          <a:p>
            <a:endParaRPr lang="sr-Latn-R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61A944-8C04-46A9-950C-C47C45A011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6013" y="4321833"/>
            <a:ext cx="3271862" cy="2082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896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1F48B-6652-4103-8646-C45B31BFD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6673" y="73325"/>
            <a:ext cx="10018713" cy="1752599"/>
          </a:xfrm>
        </p:spPr>
        <p:txBody>
          <a:bodyPr/>
          <a:lstStyle/>
          <a:p>
            <a:r>
              <a:rPr lang="sr-Latn-RS" dirty="0"/>
              <a:t>Vrste indeksa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1F573-7EA1-47D7-B798-17222C31A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Listovi indeksnog stabla mogu fizički sadržati sortirane stranice iz tabele, ili mogu sadržati uređene pokazivače do odgovarajućih </a:t>
            </a:r>
            <a:r>
              <a:rPr lang="en-US" dirty="0" err="1"/>
              <a:t>zapisa</a:t>
            </a:r>
            <a:r>
              <a:rPr lang="sr-Latn-RS" dirty="0"/>
              <a:t> u tabeli </a:t>
            </a:r>
          </a:p>
          <a:p>
            <a:r>
              <a:rPr lang="sr-Latn-RS" dirty="0" err="1"/>
              <a:t>Klasterovani</a:t>
            </a:r>
            <a:r>
              <a:rPr lang="sr-Latn-RS" dirty="0"/>
              <a:t> indeks – fizički sortirane stranice po </a:t>
            </a:r>
            <a:r>
              <a:rPr lang="sr-Latn-RS" dirty="0" err="1"/>
              <a:t>klasterovanom</a:t>
            </a:r>
            <a:r>
              <a:rPr lang="sr-Latn-RS" dirty="0"/>
              <a:t> ključu pretrage</a:t>
            </a:r>
          </a:p>
          <a:p>
            <a:r>
              <a:rPr lang="sr-Latn-RS" dirty="0" err="1"/>
              <a:t>Neklasterovani</a:t>
            </a:r>
            <a:r>
              <a:rPr lang="sr-Latn-RS" dirty="0"/>
              <a:t> indeks – čuvaju vrednosti ključa pretrage i pokazivač na stranicu koja sadrži taj podatak</a:t>
            </a:r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pPr marL="0" indent="0">
              <a:buNone/>
            </a:pPr>
            <a:endParaRPr lang="sr-Latn-R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91591C-BE27-409A-9391-24E703BB5A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5529" y="4023911"/>
            <a:ext cx="4537494" cy="2760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846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E7230-D553-4ADF-900D-8AD19146C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Klasterovani</a:t>
            </a:r>
            <a:r>
              <a:rPr lang="sr-Latn-RS" dirty="0"/>
              <a:t> indeks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22C52C-7736-454E-A2B9-7C2EAB59E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Kreiranje ovog indeksa podrazumeva fizičko sortiranje tabele po ključu pretrage, a zatim izgradnju B-stabla nad sortiranim stranicama tabele</a:t>
            </a:r>
          </a:p>
          <a:p>
            <a:r>
              <a:rPr lang="sr-Latn-RS" dirty="0"/>
              <a:t>Prolaskom kroz stablo se dolazi u blizinu traženog podatka</a:t>
            </a:r>
          </a:p>
          <a:p>
            <a:r>
              <a:rPr lang="sr-Latn-RS" dirty="0"/>
              <a:t>Pretraga obuhvata kombinaciju prolaska kroz stablo i sekvencijalne pretrage kroz stranice</a:t>
            </a:r>
          </a:p>
          <a:p>
            <a:r>
              <a:rPr lang="sr-Latn-RS" b="1" dirty="0"/>
              <a:t>Nad tabelom može biti napravljen samo jedan </a:t>
            </a:r>
            <a:r>
              <a:rPr lang="sr-Latn-RS" b="1" dirty="0" err="1"/>
              <a:t>klasterovani</a:t>
            </a:r>
            <a:r>
              <a:rPr lang="sr-Latn-RS" b="1" dirty="0"/>
              <a:t> indeks!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3499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294</TotalTime>
  <Words>563</Words>
  <Application>Microsoft Office PowerPoint</Application>
  <PresentationFormat>Widescreen</PresentationFormat>
  <Paragraphs>77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Corbel</vt:lpstr>
      <vt:lpstr>Parallax</vt:lpstr>
      <vt:lpstr>Baze podataka 2</vt:lpstr>
      <vt:lpstr>SQL Server kao deljeni servis</vt:lpstr>
      <vt:lpstr>Indeksi</vt:lpstr>
      <vt:lpstr>Organizacija podataka na disku</vt:lpstr>
      <vt:lpstr>Organizacija podataka na disku</vt:lpstr>
      <vt:lpstr>Indeksi – struktura</vt:lpstr>
      <vt:lpstr>Indeksi – strutkura</vt:lpstr>
      <vt:lpstr>Vrste indeksa</vt:lpstr>
      <vt:lpstr>Klasterovani indeks</vt:lpstr>
      <vt:lpstr>Neklasterovani  indeks</vt:lpstr>
      <vt:lpstr>Izbor indeksa</vt:lpstr>
      <vt:lpstr>Komande za kreiranje i brisanje indeksa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Baze podataka 2</dc:title>
  <dc:creator>Branka Jovanovic</dc:creator>
  <cp:lastModifiedBy>Branka Jovanovic</cp:lastModifiedBy>
  <cp:revision>4</cp:revision>
  <dcterms:created xsi:type="dcterms:W3CDTF">2022-03-01T08:04:45Z</dcterms:created>
  <dcterms:modified xsi:type="dcterms:W3CDTF">2022-03-01T12:59:05Z</dcterms:modified>
</cp:coreProperties>
</file>