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83" r:id="rId4"/>
    <p:sldId id="264" r:id="rId5"/>
    <p:sldId id="265" r:id="rId6"/>
    <p:sldId id="275" r:id="rId7"/>
    <p:sldId id="276" r:id="rId8"/>
    <p:sldId id="277" r:id="rId9"/>
    <p:sldId id="278" r:id="rId10"/>
    <p:sldId id="282" r:id="rId11"/>
    <p:sldId id="272" r:id="rId12"/>
    <p:sldId id="273" r:id="rId13"/>
    <p:sldId id="279" r:id="rId14"/>
    <p:sldId id="280" r:id="rId15"/>
    <p:sldId id="28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335168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3458892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10088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984602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9407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782567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4206021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314405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220274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3F975D-BCC5-46B2-820F-8E8DC2CBA417}"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695525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3F975D-BCC5-46B2-820F-8E8DC2CBA417}"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81735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3F975D-BCC5-46B2-820F-8E8DC2CBA417}" type="datetimeFigureOut">
              <a:rPr lang="en-US" smtClean="0"/>
              <a:t>9/26/2020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2970586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3F975D-BCC5-46B2-820F-8E8DC2CBA417}" type="datetimeFigureOut">
              <a:rPr lang="en-US" smtClean="0"/>
              <a:t>9/26/2020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134425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F975D-BCC5-46B2-820F-8E8DC2CBA417}" type="datetimeFigureOut">
              <a:rPr lang="en-US" smtClean="0"/>
              <a:t>9/26/2020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4254811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3F975D-BCC5-46B2-820F-8E8DC2CBA417}"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2914181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3F975D-BCC5-46B2-820F-8E8DC2CBA417}"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7A3F3-E935-4E8F-BF35-2D9C129317F3}" type="slidenum">
              <a:rPr lang="en-US" smtClean="0"/>
              <a:t>‹#›</a:t>
            </a:fld>
            <a:endParaRPr lang="en-US"/>
          </a:p>
        </p:txBody>
      </p:sp>
    </p:spTree>
    <p:extLst>
      <p:ext uri="{BB962C8B-B14F-4D97-AF65-F5344CB8AC3E}">
        <p14:creationId xmlns:p14="http://schemas.microsoft.com/office/powerpoint/2010/main" val="2784257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3F975D-BCC5-46B2-820F-8E8DC2CBA417}" type="datetimeFigureOut">
              <a:rPr lang="en-US" smtClean="0"/>
              <a:t>9/26/2020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A7A3F3-E935-4E8F-BF35-2D9C129317F3}" type="slidenum">
              <a:rPr lang="en-US" smtClean="0"/>
              <a:t>‹#›</a:t>
            </a:fld>
            <a:endParaRPr lang="en-US"/>
          </a:p>
        </p:txBody>
      </p:sp>
    </p:spTree>
    <p:extLst>
      <p:ext uri="{BB962C8B-B14F-4D97-AF65-F5344CB8AC3E}">
        <p14:creationId xmlns:p14="http://schemas.microsoft.com/office/powerpoint/2010/main" val="2263647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EFAE9-DC7A-49D2-A2DF-2AAF7B5A50AC}"/>
              </a:ext>
            </a:extLst>
          </p:cNvPr>
          <p:cNvSpPr>
            <a:spLocks noGrp="1"/>
          </p:cNvSpPr>
          <p:nvPr>
            <p:ph type="ctrTitle"/>
          </p:nvPr>
        </p:nvSpPr>
        <p:spPr/>
        <p:txBody>
          <a:bodyPr/>
          <a:lstStyle/>
          <a:p>
            <a:r>
              <a:rPr lang="en-US" dirty="0" err="1"/>
              <a:t>Prikazivanje</a:t>
            </a:r>
            <a:r>
              <a:rPr lang="en-US" dirty="0"/>
              <a:t> </a:t>
            </a:r>
            <a:r>
              <a:rPr lang="en-US" dirty="0" err="1"/>
              <a:t>teksta</a:t>
            </a:r>
            <a:r>
              <a:rPr lang="en-US" dirty="0"/>
              <a:t> </a:t>
            </a:r>
            <a:r>
              <a:rPr lang="en-US" dirty="0" err="1"/>
              <a:t>i</a:t>
            </a:r>
            <a:r>
              <a:rPr lang="en-US" dirty="0"/>
              <a:t> </a:t>
            </a:r>
            <a:r>
              <a:rPr lang="en-US" dirty="0" err="1"/>
              <a:t>grafike</a:t>
            </a:r>
            <a:endParaRPr lang="en-US" dirty="0"/>
          </a:p>
        </p:txBody>
      </p:sp>
      <p:sp>
        <p:nvSpPr>
          <p:cNvPr id="3" name="Subtitle 2">
            <a:extLst>
              <a:ext uri="{FF2B5EF4-FFF2-40B4-BE49-F238E27FC236}">
                <a16:creationId xmlns:a16="http://schemas.microsoft.com/office/drawing/2014/main" id="{0B232079-EEB4-4FF3-9123-7F73A90D453A}"/>
              </a:ext>
            </a:extLst>
          </p:cNvPr>
          <p:cNvSpPr>
            <a:spLocks noGrp="1"/>
          </p:cNvSpPr>
          <p:nvPr>
            <p:ph type="subTitle" idx="1"/>
          </p:nvPr>
        </p:nvSpPr>
        <p:spPr/>
        <p:txBody>
          <a:bodyPr>
            <a:normAutofit lnSpcReduction="10000"/>
          </a:bodyPr>
          <a:lstStyle/>
          <a:p>
            <a:endParaRPr lang="sr-Latn-RS" dirty="0"/>
          </a:p>
          <a:p>
            <a:endParaRPr lang="sr-Latn-RS" dirty="0"/>
          </a:p>
          <a:p>
            <a:r>
              <a:rPr lang="sr-Latn-RS" dirty="0"/>
              <a:t>Marija Živanović 66/2015</a:t>
            </a:r>
            <a:endParaRPr lang="en-US" dirty="0"/>
          </a:p>
        </p:txBody>
      </p:sp>
    </p:spTree>
    <p:extLst>
      <p:ext uri="{BB962C8B-B14F-4D97-AF65-F5344CB8AC3E}">
        <p14:creationId xmlns:p14="http://schemas.microsoft.com/office/powerpoint/2010/main" val="1724770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168AC5D-7F1B-453C-AC17-A356B656F9A8}"/>
              </a:ext>
            </a:extLst>
          </p:cNvPr>
          <p:cNvSpPr>
            <a:spLocks noGrp="1"/>
          </p:cNvSpPr>
          <p:nvPr>
            <p:ph type="title"/>
          </p:nvPr>
        </p:nvSpPr>
        <p:spPr>
          <a:xfrm>
            <a:off x="677685" y="287661"/>
            <a:ext cx="8596668" cy="1320800"/>
          </a:xfrm>
        </p:spPr>
        <p:txBody>
          <a:bodyPr/>
          <a:lstStyle/>
          <a:p>
            <a:r>
              <a:rPr lang="sr-Latn-RS" dirty="0"/>
              <a:t>Display Block</a:t>
            </a:r>
            <a:endParaRPr lang="en-US" dirty="0"/>
          </a:p>
        </p:txBody>
      </p:sp>
      <p:pic>
        <p:nvPicPr>
          <p:cNvPr id="5" name="Content Placeholder 4" descr="Diagram&#10;&#10;Description automatically generated">
            <a:extLst>
              <a:ext uri="{FF2B5EF4-FFF2-40B4-BE49-F238E27FC236}">
                <a16:creationId xmlns:a16="http://schemas.microsoft.com/office/drawing/2014/main" id="{1E9B564C-3CA5-4791-85EE-91612CBA45D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1586" y="1773236"/>
            <a:ext cx="4124433" cy="4091699"/>
          </a:xfrm>
        </p:spPr>
      </p:pic>
      <p:sp>
        <p:nvSpPr>
          <p:cNvPr id="6" name="TextBox 5">
            <a:extLst>
              <a:ext uri="{FF2B5EF4-FFF2-40B4-BE49-F238E27FC236}">
                <a16:creationId xmlns:a16="http://schemas.microsoft.com/office/drawing/2014/main" id="{5CFE129E-B6E5-4288-B027-11168319BF61}"/>
              </a:ext>
            </a:extLst>
          </p:cNvPr>
          <p:cNvSpPr txBox="1"/>
          <p:nvPr/>
        </p:nvSpPr>
        <p:spPr>
          <a:xfrm>
            <a:off x="2051586" y="1331462"/>
            <a:ext cx="2008415" cy="646331"/>
          </a:xfrm>
          <a:prstGeom prst="rect">
            <a:avLst/>
          </a:prstGeom>
          <a:solidFill>
            <a:schemeClr val="accent1"/>
          </a:solidFill>
        </p:spPr>
        <p:txBody>
          <a:bodyPr wrap="square" rtlCol="0">
            <a:spAutoFit/>
          </a:bodyPr>
          <a:lstStyle/>
          <a:p>
            <a:r>
              <a:rPr lang="sr-Latn-RS" dirty="0"/>
              <a:t>dugme za pregled ekrana</a:t>
            </a:r>
            <a:endParaRPr lang="en-US" dirty="0"/>
          </a:p>
        </p:txBody>
      </p:sp>
      <p:sp>
        <p:nvSpPr>
          <p:cNvPr id="8" name="TextBox 7">
            <a:extLst>
              <a:ext uri="{FF2B5EF4-FFF2-40B4-BE49-F238E27FC236}">
                <a16:creationId xmlns:a16="http://schemas.microsoft.com/office/drawing/2014/main" id="{F00DE63D-3BD5-4DA2-A2BF-B486A50F4585}"/>
              </a:ext>
            </a:extLst>
          </p:cNvPr>
          <p:cNvSpPr txBox="1"/>
          <p:nvPr/>
        </p:nvSpPr>
        <p:spPr>
          <a:xfrm>
            <a:off x="4826000" y="1608461"/>
            <a:ext cx="1854200" cy="369332"/>
          </a:xfrm>
          <a:prstGeom prst="rect">
            <a:avLst/>
          </a:prstGeom>
          <a:solidFill>
            <a:schemeClr val="accent1"/>
          </a:solidFill>
        </p:spPr>
        <p:txBody>
          <a:bodyPr wrap="square" rtlCol="0">
            <a:spAutoFit/>
          </a:bodyPr>
          <a:lstStyle/>
          <a:p>
            <a:r>
              <a:rPr lang="sr-Latn-RS" dirty="0"/>
              <a:t>odabir portova</a:t>
            </a:r>
            <a:endParaRPr lang="en-US" dirty="0"/>
          </a:p>
        </p:txBody>
      </p:sp>
      <p:sp>
        <p:nvSpPr>
          <p:cNvPr id="9" name="TextBox 8">
            <a:extLst>
              <a:ext uri="{FF2B5EF4-FFF2-40B4-BE49-F238E27FC236}">
                <a16:creationId xmlns:a16="http://schemas.microsoft.com/office/drawing/2014/main" id="{BF3D5683-7C11-4A8C-B676-E408E509F319}"/>
              </a:ext>
            </a:extLst>
          </p:cNvPr>
          <p:cNvSpPr txBox="1"/>
          <p:nvPr/>
        </p:nvSpPr>
        <p:spPr>
          <a:xfrm>
            <a:off x="1333033" y="5541769"/>
            <a:ext cx="2014048" cy="923330"/>
          </a:xfrm>
          <a:prstGeom prst="rect">
            <a:avLst/>
          </a:prstGeom>
          <a:solidFill>
            <a:schemeClr val="accent1"/>
          </a:solidFill>
        </p:spPr>
        <p:txBody>
          <a:bodyPr wrap="square" rtlCol="0">
            <a:spAutoFit/>
          </a:bodyPr>
          <a:lstStyle/>
          <a:p>
            <a:r>
              <a:rPr lang="sr-Latn-RS" dirty="0"/>
              <a:t>odabir teksta, geometrijskih oblika, slike</a:t>
            </a:r>
            <a:endParaRPr lang="en-US" dirty="0"/>
          </a:p>
        </p:txBody>
      </p:sp>
      <p:sp>
        <p:nvSpPr>
          <p:cNvPr id="10" name="TextBox 9">
            <a:extLst>
              <a:ext uri="{FF2B5EF4-FFF2-40B4-BE49-F238E27FC236}">
                <a16:creationId xmlns:a16="http://schemas.microsoft.com/office/drawing/2014/main" id="{5D9C12A2-3E35-406F-B9BB-FC8504AC1CF0}"/>
              </a:ext>
            </a:extLst>
          </p:cNvPr>
          <p:cNvSpPr txBox="1"/>
          <p:nvPr/>
        </p:nvSpPr>
        <p:spPr>
          <a:xfrm>
            <a:off x="3987430" y="5172437"/>
            <a:ext cx="1140374" cy="369332"/>
          </a:xfrm>
          <a:prstGeom prst="rect">
            <a:avLst/>
          </a:prstGeom>
          <a:solidFill>
            <a:schemeClr val="accent1"/>
          </a:solidFill>
        </p:spPr>
        <p:txBody>
          <a:bodyPr wrap="square" rtlCol="0">
            <a:spAutoFit/>
          </a:bodyPr>
          <a:lstStyle/>
          <a:p>
            <a:r>
              <a:rPr lang="sr-Latn-RS" dirty="0"/>
              <a:t>ulaz</a:t>
            </a:r>
            <a:endParaRPr lang="en-US" dirty="0"/>
          </a:p>
        </p:txBody>
      </p:sp>
    </p:spTree>
    <p:extLst>
      <p:ext uri="{BB962C8B-B14F-4D97-AF65-F5344CB8AC3E}">
        <p14:creationId xmlns:p14="http://schemas.microsoft.com/office/powerpoint/2010/main" val="2027451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FC5BE-5739-4A4C-B2FF-72F187AAF870}"/>
              </a:ext>
            </a:extLst>
          </p:cNvPr>
          <p:cNvSpPr>
            <a:spLocks noGrp="1"/>
          </p:cNvSpPr>
          <p:nvPr>
            <p:ph type="title"/>
          </p:nvPr>
        </p:nvSpPr>
        <p:spPr/>
        <p:txBody>
          <a:bodyPr/>
          <a:lstStyle/>
          <a:p>
            <a:r>
              <a:rPr lang="en-US" dirty="0" err="1"/>
              <a:t>Zadatak</a:t>
            </a:r>
            <a:r>
              <a:rPr lang="en-US" dirty="0"/>
              <a:t> 4</a:t>
            </a:r>
            <a:br>
              <a:rPr lang="en-US" dirty="0"/>
            </a:br>
            <a:endParaRPr lang="en-US" dirty="0"/>
          </a:p>
        </p:txBody>
      </p:sp>
      <p:sp>
        <p:nvSpPr>
          <p:cNvPr id="3" name="Content Placeholder 2">
            <a:extLst>
              <a:ext uri="{FF2B5EF4-FFF2-40B4-BE49-F238E27FC236}">
                <a16:creationId xmlns:a16="http://schemas.microsoft.com/office/drawing/2014/main" id="{93C5578A-81AB-4C69-B799-DB6501A611F1}"/>
              </a:ext>
            </a:extLst>
          </p:cNvPr>
          <p:cNvSpPr>
            <a:spLocks noGrp="1"/>
          </p:cNvSpPr>
          <p:nvPr>
            <p:ph idx="1"/>
          </p:nvPr>
        </p:nvSpPr>
        <p:spPr>
          <a:xfrm>
            <a:off x="677334" y="1420587"/>
            <a:ext cx="8596668" cy="4620776"/>
          </a:xfrm>
        </p:spPr>
        <p:txBody>
          <a:bodyPr/>
          <a:lstStyle/>
          <a:p>
            <a:r>
              <a:rPr lang="en-US" dirty="0" err="1"/>
              <a:t>Kreira</a:t>
            </a:r>
            <a:r>
              <a:rPr lang="sr-Latn-RS" dirty="0"/>
              <a:t>ti</a:t>
            </a:r>
            <a:r>
              <a:rPr lang="en-US" dirty="0"/>
              <a:t> program </a:t>
            </a:r>
            <a:r>
              <a:rPr lang="en-US" dirty="0" err="1"/>
              <a:t>kojim</a:t>
            </a:r>
            <a:r>
              <a:rPr lang="en-US" dirty="0"/>
              <a:t> se </a:t>
            </a:r>
            <a:r>
              <a:rPr lang="sr-Latn-RS" dirty="0"/>
              <a:t>na </a:t>
            </a:r>
            <a:r>
              <a:rPr lang="en-US" dirty="0" err="1"/>
              <a:t>ekr</a:t>
            </a:r>
            <a:r>
              <a:rPr lang="sr-Cyrl-RS" dirty="0"/>
              <a:t>а</a:t>
            </a:r>
            <a:r>
              <a:rPr lang="en-US" dirty="0"/>
              <a:t>nu robot</a:t>
            </a:r>
            <a:r>
              <a:rPr lang="sr-Cyrl-RS" dirty="0"/>
              <a:t>а</a:t>
            </a:r>
            <a:r>
              <a:rPr lang="en-US" dirty="0"/>
              <a:t> </a:t>
            </a:r>
            <a:r>
              <a:rPr lang="en-US" dirty="0" err="1"/>
              <a:t>prik</a:t>
            </a:r>
            <a:r>
              <a:rPr lang="sr-Cyrl-RS" dirty="0"/>
              <a:t>а</a:t>
            </a:r>
            <a:r>
              <a:rPr lang="en-US" dirty="0" err="1"/>
              <a:t>zuju</a:t>
            </a:r>
            <a:r>
              <a:rPr lang="en-US" dirty="0"/>
              <a:t> </a:t>
            </a:r>
            <a:r>
              <a:rPr lang="en-US" dirty="0" err="1"/>
              <a:t>određene</a:t>
            </a:r>
            <a:r>
              <a:rPr lang="en-US" dirty="0"/>
              <a:t> </a:t>
            </a:r>
            <a:r>
              <a:rPr lang="en-US" dirty="0" err="1"/>
              <a:t>slike</a:t>
            </a:r>
            <a:r>
              <a:rPr lang="sr-Latn-RS" dirty="0"/>
              <a:t> sve vreme dok se robot kreće</a:t>
            </a:r>
            <a:r>
              <a:rPr lang="en-US" dirty="0"/>
              <a:t>.</a:t>
            </a:r>
          </a:p>
        </p:txBody>
      </p:sp>
      <p:pic>
        <p:nvPicPr>
          <p:cNvPr id="5" name="Picture 4" descr="A picture containing screenshot&#10;&#10;Description automatically generated">
            <a:extLst>
              <a:ext uri="{FF2B5EF4-FFF2-40B4-BE49-F238E27FC236}">
                <a16:creationId xmlns:a16="http://schemas.microsoft.com/office/drawing/2014/main" id="{C5981D27-BCF4-4ECE-8062-A2261679DD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782" y="2248327"/>
            <a:ext cx="9453824" cy="3492073"/>
          </a:xfrm>
          <a:prstGeom prst="rect">
            <a:avLst/>
          </a:prstGeom>
        </p:spPr>
      </p:pic>
    </p:spTree>
    <p:extLst>
      <p:ext uri="{BB962C8B-B14F-4D97-AF65-F5344CB8AC3E}">
        <p14:creationId xmlns:p14="http://schemas.microsoft.com/office/powerpoint/2010/main" val="2934598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12B31E-4250-42C8-B07A-CAB2574BC132}"/>
              </a:ext>
            </a:extLst>
          </p:cNvPr>
          <p:cNvSpPr>
            <a:spLocks noGrp="1"/>
          </p:cNvSpPr>
          <p:nvPr>
            <p:ph idx="1"/>
          </p:nvPr>
        </p:nvSpPr>
        <p:spPr>
          <a:xfrm>
            <a:off x="541867" y="620486"/>
            <a:ext cx="8618462" cy="5666013"/>
          </a:xfrm>
        </p:spPr>
        <p:txBody>
          <a:bodyPr anchor="ctr">
            <a:normAutofit/>
          </a:bodyPr>
          <a:lstStyle/>
          <a:p>
            <a:r>
              <a:rPr lang="sr-Latn-RS" dirty="0"/>
              <a:t>Za ovaj zadatak potrebno je prevući blok Display u kome biramo odgovarajuće slike i podešavamo određene parametre kako bi one bile prikazane na ekranu robota kada se program pokrene.</a:t>
            </a:r>
          </a:p>
          <a:p>
            <a:r>
              <a:rPr lang="en-US" dirty="0" err="1"/>
              <a:t>Iz</a:t>
            </a:r>
            <a:r>
              <a:rPr lang="en-US" dirty="0"/>
              <a:t> </a:t>
            </a:r>
            <a:r>
              <a:rPr lang="en-US" dirty="0" err="1"/>
              <a:t>prethodnih</a:t>
            </a:r>
            <a:r>
              <a:rPr lang="en-US" dirty="0"/>
              <a:t> </a:t>
            </a:r>
            <a:r>
              <a:rPr lang="en-US" dirty="0" err="1"/>
              <a:t>zadataka</a:t>
            </a:r>
            <a:r>
              <a:rPr lang="en-US" dirty="0"/>
              <a:t> </a:t>
            </a:r>
            <a:r>
              <a:rPr lang="en-US" dirty="0" err="1"/>
              <a:t>mo</a:t>
            </a:r>
            <a:r>
              <a:rPr lang="sr-Latn-RS" dirty="0"/>
              <a:t>žemo uvideti da </a:t>
            </a:r>
            <a:r>
              <a:rPr lang="en-US" dirty="0" err="1"/>
              <a:t>ve</a:t>
            </a:r>
            <a:r>
              <a:rPr lang="sr-Latn-RS" dirty="0"/>
              <a:t>ć postoje podrazumevani zvuci i slike koje EV3 robot poseduje i samo ih je potrebno odabrati da bi bili reproduktovani.</a:t>
            </a:r>
          </a:p>
          <a:p>
            <a:r>
              <a:rPr lang="en-US" dirty="0"/>
              <a:t> </a:t>
            </a:r>
            <a:r>
              <a:rPr lang="sr-Latn-RS" dirty="0"/>
              <a:t>Pored podrazumevanih, onaj koji kreira program može kreirati i svoje melodije, načiniti različite varijacije sa geometrijskim oblicima i time napraviti sliku drugačiju od podrazumevanih, iskucati određeni tekst i stilizovati ga po želji i time napraviti jedinstveni program koji će EV3 robot izvesti.</a:t>
            </a:r>
          </a:p>
          <a:p>
            <a:endParaRPr lang="en-US" dirty="0"/>
          </a:p>
        </p:txBody>
      </p:sp>
    </p:spTree>
    <p:extLst>
      <p:ext uri="{BB962C8B-B14F-4D97-AF65-F5344CB8AC3E}">
        <p14:creationId xmlns:p14="http://schemas.microsoft.com/office/powerpoint/2010/main" val="203136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3ABD5B38-3264-4FE7-9713-2F18134F7619}"/>
              </a:ext>
            </a:extLst>
          </p:cNvPr>
          <p:cNvSpPr>
            <a:spLocks noGrp="1"/>
          </p:cNvSpPr>
          <p:nvPr>
            <p:ph type="title"/>
          </p:nvPr>
        </p:nvSpPr>
        <p:spPr>
          <a:xfrm>
            <a:off x="559126" y="97175"/>
            <a:ext cx="4203045" cy="1375608"/>
          </a:xfrm>
        </p:spPr>
        <p:txBody>
          <a:bodyPr anchor="ctr">
            <a:normAutofit/>
          </a:bodyPr>
          <a:lstStyle/>
          <a:p>
            <a:r>
              <a:rPr lang="sr-Latn-RS" dirty="0">
                <a:solidFill>
                  <a:schemeClr val="bg1"/>
                </a:solidFill>
              </a:rPr>
              <a:t>Image File List</a:t>
            </a:r>
            <a:endParaRPr lang="en-US" dirty="0">
              <a:solidFill>
                <a:schemeClr val="bg1"/>
              </a:solidFill>
            </a:endParaRPr>
          </a:p>
        </p:txBody>
      </p:sp>
      <p:pic>
        <p:nvPicPr>
          <p:cNvPr id="7" name="Content Placeholder 6" descr="A close up of electronics&#10;&#10;Description automatically generated">
            <a:extLst>
              <a:ext uri="{FF2B5EF4-FFF2-40B4-BE49-F238E27FC236}">
                <a16:creationId xmlns:a16="http://schemas.microsoft.com/office/drawing/2014/main" id="{F318BEED-2690-4764-A477-92933A7869C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5898" y="1215004"/>
            <a:ext cx="4203045" cy="5482233"/>
          </a:xfrm>
        </p:spPr>
      </p:pic>
      <p:pic>
        <p:nvPicPr>
          <p:cNvPr id="5" name="Content Placeholder 4" descr="A close up of electronics&#10;&#10;Description automatically generated">
            <a:extLst>
              <a:ext uri="{FF2B5EF4-FFF2-40B4-BE49-F238E27FC236}">
                <a16:creationId xmlns:a16="http://schemas.microsoft.com/office/drawing/2014/main" id="{4CB25688-EA0F-4805-BE40-B242AFE615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9301" y="459928"/>
            <a:ext cx="6462699" cy="6398072"/>
          </a:xfrm>
          <a:prstGeom prst="rect">
            <a:avLst/>
          </a:prstGeom>
        </p:spPr>
      </p:pic>
      <p:sp>
        <p:nvSpPr>
          <p:cNvPr id="18" name="Isosceles Triangle 1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2080867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7664F850-BA8B-47AE-B11A-225CAB8969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634FC909-7343-4DEC-920F-098F56B476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4F22DB2-7E27-4CF7-8B17-254ECB9AE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C6E593B3-91A3-4687-8B8D-FE37A3714F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0C25B431-5C97-4B8D-B0A3-BFB8133C7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CA37B366-497E-4CB8-A678-A770CE2BD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CF707EDC-52B2-4D5C-8EC3-71C66EE8B3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BF8E2DE7-7466-4EDF-8D69-BCA91A88D3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229C2E15-76CD-409E-9D6B-10DAD8881E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89A24369-AC96-4A98-AD98-47A7217EC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7D0DF9A3-4628-42F6-B0A4-44D97617E0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4" name="Rectangle 23">
            <a:extLst>
              <a:ext uri="{FF2B5EF4-FFF2-40B4-BE49-F238E27FC236}">
                <a16:creationId xmlns:a16="http://schemas.microsoft.com/office/drawing/2014/main" id="{7459C506-5F4B-4B75-9218-C7C3F87FA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BC659EEB-C3AE-4544-8263-417009DCDF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7" name="Straight Connector 26">
              <a:extLst>
                <a:ext uri="{FF2B5EF4-FFF2-40B4-BE49-F238E27FC236}">
                  <a16:creationId xmlns:a16="http://schemas.microsoft.com/office/drawing/2014/main" id="{D99DB6C6-36F9-4576-A558-95153EADBE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694E7916-EDE4-4B50-A4A1-6B28FDD4D9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5">
              <a:extLst>
                <a:ext uri="{FF2B5EF4-FFF2-40B4-BE49-F238E27FC236}">
                  <a16:creationId xmlns:a16="http://schemas.microsoft.com/office/drawing/2014/main" id="{6F6CB7BB-4370-4173-97F8-F636C0F149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B0F590BB-1F51-4138-A2D4-2E483C84FB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4A492863-9797-45A2-BAB3-514F10C5F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7C1E33F6-6D0F-4ECF-92F4-6F71D8BAF3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9">
              <a:extLst>
                <a:ext uri="{FF2B5EF4-FFF2-40B4-BE49-F238E27FC236}">
                  <a16:creationId xmlns:a16="http://schemas.microsoft.com/office/drawing/2014/main" id="{73EEEA64-7411-474B-BD0E-60C24B3F4E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F82A6DD-92BB-4443-B5A5-05240DD558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79832BCB-1DCF-46AC-9FFA-170791668D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7" name="Rectangle 36">
            <a:extLst>
              <a:ext uri="{FF2B5EF4-FFF2-40B4-BE49-F238E27FC236}">
                <a16:creationId xmlns:a16="http://schemas.microsoft.com/office/drawing/2014/main" id="{4E74DA95-CD7A-4D5E-9D27-67A759CE70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ln w="222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electronics&#10;&#10;Description automatically generated">
            <a:extLst>
              <a:ext uri="{FF2B5EF4-FFF2-40B4-BE49-F238E27FC236}">
                <a16:creationId xmlns:a16="http://schemas.microsoft.com/office/drawing/2014/main" id="{CAB0EDB0-B747-4F22-9276-C77D2D16788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25745" y="873723"/>
            <a:ext cx="3535699" cy="4794169"/>
          </a:xfrm>
          <a:prstGeom prst="rect">
            <a:avLst/>
          </a:prstGeom>
        </p:spPr>
      </p:pic>
      <p:cxnSp>
        <p:nvCxnSpPr>
          <p:cNvPr id="39" name="Straight Connector 38">
            <a:extLst>
              <a:ext uri="{FF2B5EF4-FFF2-40B4-BE49-F238E27FC236}">
                <a16:creationId xmlns:a16="http://schemas.microsoft.com/office/drawing/2014/main" id="{14AA3B5C-0C55-4FFF-9C45-8F9F7C074A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1305" y="1650669"/>
            <a:ext cx="0" cy="3431969"/>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screenshot of a cell phone&#10;&#10;Description automatically generated">
            <a:extLst>
              <a:ext uri="{FF2B5EF4-FFF2-40B4-BE49-F238E27FC236}">
                <a16:creationId xmlns:a16="http://schemas.microsoft.com/office/drawing/2014/main" id="{FD0EC536-62E3-416C-9BFC-0F5F890804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5443" y="653144"/>
            <a:ext cx="6414339" cy="5724796"/>
          </a:xfrm>
          <a:prstGeom prst="rect">
            <a:avLst/>
          </a:prstGeom>
        </p:spPr>
      </p:pic>
    </p:spTree>
    <p:extLst>
      <p:ext uri="{BB962C8B-B14F-4D97-AF65-F5344CB8AC3E}">
        <p14:creationId xmlns:p14="http://schemas.microsoft.com/office/powerpoint/2010/main" val="382085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13">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15">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1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0"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Freeform: Shape 29">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Content Placeholder 4" descr="A close up of a calculator&#10;&#10;Description automatically generated">
            <a:extLst>
              <a:ext uri="{FF2B5EF4-FFF2-40B4-BE49-F238E27FC236}">
                <a16:creationId xmlns:a16="http://schemas.microsoft.com/office/drawing/2014/main" id="{7035DD31-2EAE-4658-918E-E38611BEC1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646" y="424543"/>
            <a:ext cx="4456638" cy="5519057"/>
          </a:xfrm>
          <a:prstGeom prst="rect">
            <a:avLst/>
          </a:prstGeom>
        </p:spPr>
      </p:pic>
    </p:spTree>
    <p:extLst>
      <p:ext uri="{BB962C8B-B14F-4D97-AF65-F5344CB8AC3E}">
        <p14:creationId xmlns:p14="http://schemas.microsoft.com/office/powerpoint/2010/main" val="94423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997F1D-7FF0-4A36-8A32-6FF2171B6ABD}"/>
              </a:ext>
            </a:extLst>
          </p:cNvPr>
          <p:cNvSpPr>
            <a:spLocks noGrp="1"/>
          </p:cNvSpPr>
          <p:nvPr>
            <p:ph idx="1"/>
          </p:nvPr>
        </p:nvSpPr>
        <p:spPr>
          <a:xfrm>
            <a:off x="5209563" y="698500"/>
            <a:ext cx="4467837" cy="5765800"/>
          </a:xfrm>
        </p:spPr>
        <p:txBody>
          <a:bodyPr>
            <a:normAutofit/>
          </a:bodyPr>
          <a:lstStyle/>
          <a:p>
            <a:pPr>
              <a:lnSpc>
                <a:spcPct val="90000"/>
              </a:lnSpc>
            </a:pPr>
            <a:r>
              <a:rPr lang="sr-Latn-RS" dirty="0"/>
              <a:t>Display (ekran) prikazuje šta se događa unutar kockice EV3 Brick-a i omogućava korišćenje interfejsa kockice.</a:t>
            </a:r>
          </a:p>
          <a:p>
            <a:pPr>
              <a:lnSpc>
                <a:spcPct val="90000"/>
              </a:lnSpc>
            </a:pPr>
            <a:r>
              <a:rPr lang="sr-Latn-RS" dirty="0"/>
              <a:t>Interfejs omogućava dodavanje tekstualnih, brojčanih i grafičkih reakcija u programe i eksperimente.</a:t>
            </a:r>
          </a:p>
          <a:p>
            <a:pPr>
              <a:lnSpc>
                <a:spcPct val="90000"/>
              </a:lnSpc>
            </a:pPr>
            <a:r>
              <a:rPr lang="sr-Latn-RS" dirty="0"/>
              <a:t>Na primer, možda ćete želeti da programirate ekran tako da prikazuje srećno lice radi reakcije za upoređivanje da li je nešto odrađeno kako treba ili tako da prikazuje broj koji predstavlja rezultat matematičkog izračunavanja.</a:t>
            </a:r>
          </a:p>
          <a:p>
            <a:pPr>
              <a:lnSpc>
                <a:spcPct val="90000"/>
              </a:lnSpc>
            </a:pPr>
            <a:r>
              <a:rPr lang="sr-Latn-RS" dirty="0"/>
              <a:t>U nekim programima je potreban i zvuk koji, na primer, najavljuje kretanje robota ili predstavlja određenu reakciju na prepreke, pokrete i slično.</a:t>
            </a:r>
          </a:p>
        </p:txBody>
      </p:sp>
      <p:pic>
        <p:nvPicPr>
          <p:cNvPr id="5" name="Picture 4" descr="A picture containing diagram&#10;&#10;Description automatically generated">
            <a:extLst>
              <a:ext uri="{FF2B5EF4-FFF2-40B4-BE49-F238E27FC236}">
                <a16:creationId xmlns:a16="http://schemas.microsoft.com/office/drawing/2014/main" id="{DF6F0848-ADB2-4462-A271-C53ADFBB38BB}"/>
              </a:ext>
            </a:extLst>
          </p:cNvPr>
          <p:cNvPicPr>
            <a:picLocks noChangeAspect="1"/>
          </p:cNvPicPr>
          <p:nvPr/>
        </p:nvPicPr>
        <p:blipFill rotWithShape="1">
          <a:blip r:embed="rId2">
            <a:extLst>
              <a:ext uri="{28A0092B-C50C-407E-A947-70E740481C1C}">
                <a14:useLocalDpi xmlns:a14="http://schemas.microsoft.com/office/drawing/2010/main" val="0"/>
              </a:ext>
            </a:extLst>
          </a:blip>
          <a:srcRect r="1667"/>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0" name="Isosceles Triangle 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4687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8140C-C5FE-41F0-A197-423AA4207DCE}"/>
              </a:ext>
            </a:extLst>
          </p:cNvPr>
          <p:cNvSpPr>
            <a:spLocks noGrp="1"/>
          </p:cNvSpPr>
          <p:nvPr>
            <p:ph type="title"/>
          </p:nvPr>
        </p:nvSpPr>
        <p:spPr/>
        <p:txBody>
          <a:bodyPr/>
          <a:lstStyle/>
          <a:p>
            <a:r>
              <a:rPr lang="sr-Latn-RS" dirty="0"/>
              <a:t>Sound Block</a:t>
            </a:r>
            <a:endParaRPr lang="en-US" dirty="0"/>
          </a:p>
        </p:txBody>
      </p:sp>
      <p:pic>
        <p:nvPicPr>
          <p:cNvPr id="5" name="Content Placeholder 4" descr="A picture containing diagram&#10;&#10;Description automatically generated">
            <a:extLst>
              <a:ext uri="{FF2B5EF4-FFF2-40B4-BE49-F238E27FC236}">
                <a16:creationId xmlns:a16="http://schemas.microsoft.com/office/drawing/2014/main" id="{D65982CD-D793-41F3-A7EE-B8F7D269DE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45230" y="1270000"/>
            <a:ext cx="4620872" cy="5349010"/>
          </a:xfrm>
        </p:spPr>
      </p:pic>
    </p:spTree>
    <p:extLst>
      <p:ext uri="{BB962C8B-B14F-4D97-AF65-F5344CB8AC3E}">
        <p14:creationId xmlns:p14="http://schemas.microsoft.com/office/powerpoint/2010/main" val="3150811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F96CF-20DC-4D8B-8867-A7FE3890164F}"/>
              </a:ext>
            </a:extLst>
          </p:cNvPr>
          <p:cNvSpPr>
            <a:spLocks noGrp="1"/>
          </p:cNvSpPr>
          <p:nvPr>
            <p:ph type="title"/>
          </p:nvPr>
        </p:nvSpPr>
        <p:spPr>
          <a:xfrm>
            <a:off x="677334" y="0"/>
            <a:ext cx="8596668" cy="1320800"/>
          </a:xfrm>
        </p:spPr>
        <p:txBody>
          <a:bodyPr/>
          <a:lstStyle/>
          <a:p>
            <a:br>
              <a:rPr lang="en-US" dirty="0"/>
            </a:br>
            <a:r>
              <a:rPr lang="en-US" sz="3200" dirty="0" err="1"/>
              <a:t>Zadatak</a:t>
            </a:r>
            <a:r>
              <a:rPr lang="en-US" sz="3200" dirty="0"/>
              <a:t> </a:t>
            </a:r>
            <a:r>
              <a:rPr lang="sr-Latn-RS" sz="3200" dirty="0"/>
              <a:t>1</a:t>
            </a:r>
            <a:endParaRPr lang="en-US" sz="3200" dirty="0"/>
          </a:p>
        </p:txBody>
      </p:sp>
      <p:sp>
        <p:nvSpPr>
          <p:cNvPr id="3" name="Content Placeholder 2">
            <a:extLst>
              <a:ext uri="{FF2B5EF4-FFF2-40B4-BE49-F238E27FC236}">
                <a16:creationId xmlns:a16="http://schemas.microsoft.com/office/drawing/2014/main" id="{AFF676B6-8FB4-4281-82BC-1CE938326377}"/>
              </a:ext>
            </a:extLst>
          </p:cNvPr>
          <p:cNvSpPr>
            <a:spLocks noGrp="1"/>
          </p:cNvSpPr>
          <p:nvPr>
            <p:ph idx="1"/>
          </p:nvPr>
        </p:nvSpPr>
        <p:spPr>
          <a:xfrm>
            <a:off x="677334" y="1320800"/>
            <a:ext cx="8596668" cy="5090885"/>
          </a:xfrm>
        </p:spPr>
        <p:txBody>
          <a:bodyPr>
            <a:noAutofit/>
          </a:bodyPr>
          <a:lstStyle/>
          <a:p>
            <a:r>
              <a:rPr lang="sr-Latn-RS" dirty="0"/>
              <a:t>Korišćenje zvuka proučićemo kroz </a:t>
            </a:r>
            <a:r>
              <a:rPr lang="en-US" dirty="0"/>
              <a:t>primer </a:t>
            </a:r>
            <a:r>
              <a:rPr lang="sr-Latn-RS" dirty="0"/>
              <a:t>gde</a:t>
            </a:r>
            <a:r>
              <a:rPr lang="en-US" dirty="0"/>
              <a:t> se </a:t>
            </a:r>
            <a:r>
              <a:rPr lang="en-US" dirty="0" err="1"/>
              <a:t>kreira</a:t>
            </a:r>
            <a:r>
              <a:rPr lang="en-US" dirty="0"/>
              <a:t> program </a:t>
            </a:r>
            <a:r>
              <a:rPr lang="en-US" dirty="0" err="1"/>
              <a:t>kojim</a:t>
            </a:r>
            <a:r>
              <a:rPr lang="en-US" dirty="0"/>
              <a:t> robot </a:t>
            </a:r>
            <a:r>
              <a:rPr lang="en-US" dirty="0" err="1"/>
              <a:t>izgov</a:t>
            </a:r>
            <a:r>
              <a:rPr lang="sr-Cyrl-RS" dirty="0"/>
              <a:t>а</a:t>
            </a:r>
            <a:r>
              <a:rPr lang="en-US" dirty="0"/>
              <a:t>r</a:t>
            </a:r>
            <a:r>
              <a:rPr lang="sr-Cyrl-RS" dirty="0"/>
              <a:t>а “</a:t>
            </a:r>
            <a:r>
              <a:rPr lang="en-US" dirty="0"/>
              <a:t>Forward” </a:t>
            </a:r>
            <a:r>
              <a:rPr lang="sr-Latn-RS" dirty="0"/>
              <a:t>pre nego što počne da se</a:t>
            </a:r>
            <a:r>
              <a:rPr lang="en-US" dirty="0"/>
              <a:t> </a:t>
            </a:r>
            <a:r>
              <a:rPr lang="en-US" dirty="0" err="1"/>
              <a:t>kreće</a:t>
            </a:r>
            <a:r>
              <a:rPr lang="en-US" dirty="0"/>
              <a:t> </a:t>
            </a:r>
            <a:r>
              <a:rPr lang="en-US" dirty="0" err="1"/>
              <a:t>pr</a:t>
            </a:r>
            <a:r>
              <a:rPr lang="sr-Cyrl-RS" dirty="0"/>
              <a:t>а</a:t>
            </a:r>
            <a:r>
              <a:rPr lang="en-US" dirty="0" err="1"/>
              <a:t>vo</a:t>
            </a:r>
            <a:r>
              <a:rPr lang="sr-Latn-RS" dirty="0"/>
              <a:t> i i</a:t>
            </a:r>
            <a:r>
              <a:rPr lang="en-US" dirty="0" err="1"/>
              <a:t>zgov</a:t>
            </a:r>
            <a:r>
              <a:rPr lang="sr-Cyrl-RS" dirty="0"/>
              <a:t>а</a:t>
            </a:r>
            <a:r>
              <a:rPr lang="en-US" dirty="0"/>
              <a:t>r</a:t>
            </a:r>
            <a:r>
              <a:rPr lang="sr-Cyrl-RS" dirty="0"/>
              <a:t>а “</a:t>
            </a:r>
            <a:r>
              <a:rPr lang="en-US" dirty="0"/>
              <a:t>Backwards” k</a:t>
            </a:r>
            <a:r>
              <a:rPr lang="sr-Cyrl-RS" dirty="0"/>
              <a:t>а</a:t>
            </a:r>
            <a:r>
              <a:rPr lang="en-US" dirty="0"/>
              <a:t>d</a:t>
            </a:r>
            <a:r>
              <a:rPr lang="sr-Cyrl-RS" dirty="0"/>
              <a:t>а </a:t>
            </a:r>
            <a:r>
              <a:rPr lang="en-US" dirty="0"/>
              <a:t>se </a:t>
            </a:r>
            <a:r>
              <a:rPr lang="en-US" dirty="0" err="1"/>
              <a:t>kreće</a:t>
            </a:r>
            <a:r>
              <a:rPr lang="en-US" dirty="0"/>
              <a:t> un</a:t>
            </a:r>
            <a:r>
              <a:rPr lang="sr-Cyrl-RS" dirty="0"/>
              <a:t>а</a:t>
            </a:r>
            <a:r>
              <a:rPr lang="en-US" dirty="0"/>
              <a:t>z</a:t>
            </a:r>
            <a:r>
              <a:rPr lang="sr-Cyrl-RS" dirty="0"/>
              <a:t>а</a:t>
            </a:r>
            <a:r>
              <a:rPr lang="en-US" dirty="0"/>
              <a:t>d.</a:t>
            </a:r>
          </a:p>
          <a:p>
            <a:r>
              <a:rPr lang="en-US" dirty="0"/>
              <a:t>N</a:t>
            </a:r>
            <a:r>
              <a:rPr lang="sr-Cyrl-RS" dirty="0"/>
              <a:t>а </a:t>
            </a:r>
            <a:r>
              <a:rPr lang="en-US" dirty="0" err="1"/>
              <a:t>osnovu</a:t>
            </a:r>
            <a:r>
              <a:rPr lang="en-US" dirty="0"/>
              <a:t> </a:t>
            </a:r>
            <a:r>
              <a:rPr lang="en-US" dirty="0" err="1"/>
              <a:t>postavke</a:t>
            </a:r>
            <a:r>
              <a:rPr lang="en-US" dirty="0"/>
              <a:t> z</a:t>
            </a:r>
            <a:r>
              <a:rPr lang="sr-Cyrl-RS" dirty="0"/>
              <a:t>а</a:t>
            </a:r>
            <a:r>
              <a:rPr lang="en-US" dirty="0"/>
              <a:t>d</a:t>
            </a:r>
            <a:r>
              <a:rPr lang="sr-Cyrl-RS" dirty="0"/>
              <a:t>а</a:t>
            </a:r>
            <a:r>
              <a:rPr lang="en-US" dirty="0" err="1"/>
              <a:t>tk</a:t>
            </a:r>
            <a:r>
              <a:rPr lang="sr-Cyrl-RS" dirty="0"/>
              <a:t>а </a:t>
            </a:r>
            <a:r>
              <a:rPr lang="en-US" dirty="0"/>
              <a:t>robot</a:t>
            </a:r>
            <a:r>
              <a:rPr lang="sr-Latn-RS" dirty="0"/>
              <a:t> bi trebalo</a:t>
            </a:r>
            <a:r>
              <a:rPr lang="sr-Cyrl-RS" dirty="0"/>
              <a:t> </a:t>
            </a:r>
            <a:r>
              <a:rPr lang="en-US" dirty="0"/>
              <a:t>n</a:t>
            </a:r>
            <a:r>
              <a:rPr lang="sr-Cyrl-RS" dirty="0"/>
              <a:t>а</a:t>
            </a:r>
            <a:r>
              <a:rPr lang="en-US" dirty="0" err="1"/>
              <a:t>jpre</a:t>
            </a:r>
            <a:r>
              <a:rPr lang="en-US" dirty="0"/>
              <a:t> d</a:t>
            </a:r>
            <a:r>
              <a:rPr lang="sr-Cyrl-RS" dirty="0"/>
              <a:t>а </a:t>
            </a:r>
            <a:r>
              <a:rPr lang="en-US" dirty="0" err="1"/>
              <a:t>izgovori</a:t>
            </a:r>
            <a:r>
              <a:rPr lang="en-US" dirty="0"/>
              <a:t> “Forward”, p</a:t>
            </a:r>
            <a:r>
              <a:rPr lang="sr-Cyrl-RS" dirty="0"/>
              <a:t>а </a:t>
            </a:r>
            <a:r>
              <a:rPr lang="en-US" dirty="0"/>
              <a:t>d</a:t>
            </a:r>
            <a:r>
              <a:rPr lang="sr-Cyrl-RS" dirty="0"/>
              <a:t>а </a:t>
            </a:r>
            <a:r>
              <a:rPr lang="en-US" dirty="0" err="1"/>
              <a:t>počne</a:t>
            </a:r>
            <a:r>
              <a:rPr lang="en-US" dirty="0"/>
              <a:t> d</a:t>
            </a:r>
            <a:r>
              <a:rPr lang="sr-Cyrl-RS" dirty="0"/>
              <a:t>а </a:t>
            </a:r>
            <a:r>
              <a:rPr lang="en-US" dirty="0"/>
              <a:t>se </a:t>
            </a:r>
            <a:r>
              <a:rPr lang="en-US" dirty="0" err="1"/>
              <a:t>kreće</a:t>
            </a:r>
            <a:r>
              <a:rPr lang="en-US" dirty="0"/>
              <a:t>. </a:t>
            </a:r>
            <a:endParaRPr lang="sr-Latn-RS" dirty="0"/>
          </a:p>
          <a:p>
            <a:r>
              <a:rPr lang="en-US" dirty="0" err="1"/>
              <a:t>Važno</a:t>
            </a:r>
            <a:r>
              <a:rPr lang="en-US" dirty="0"/>
              <a:t> je da se </a:t>
            </a:r>
            <a:r>
              <a:rPr lang="en-US" dirty="0" err="1"/>
              <a:t>prvo</a:t>
            </a:r>
            <a:r>
              <a:rPr lang="en-US" dirty="0"/>
              <a:t> </a:t>
            </a:r>
            <a:r>
              <a:rPr lang="en-US" dirty="0" err="1"/>
              <a:t>prevuče</a:t>
            </a:r>
            <a:r>
              <a:rPr lang="en-US" dirty="0"/>
              <a:t> </a:t>
            </a:r>
            <a:r>
              <a:rPr lang="en-US" dirty="0" err="1"/>
              <a:t>blok</a:t>
            </a:r>
            <a:r>
              <a:rPr lang="en-US" dirty="0"/>
              <a:t> Sound, u </a:t>
            </a:r>
            <a:r>
              <a:rPr lang="en-US" dirty="0" err="1"/>
              <a:t>kome</a:t>
            </a:r>
            <a:r>
              <a:rPr lang="en-US" dirty="0"/>
              <a:t> </a:t>
            </a:r>
            <a:r>
              <a:rPr lang="en-US" dirty="0" err="1"/>
              <a:t>iz</a:t>
            </a:r>
            <a:r>
              <a:rPr lang="en-US" dirty="0"/>
              <a:t> </a:t>
            </a:r>
            <a:r>
              <a:rPr lang="en-US" dirty="0" err="1"/>
              <a:t>odgov</a:t>
            </a:r>
            <a:r>
              <a:rPr lang="sr-Cyrl-RS" dirty="0"/>
              <a:t>а</a:t>
            </a:r>
            <a:r>
              <a:rPr lang="en-US" dirty="0"/>
              <a:t>r</a:t>
            </a:r>
            <a:r>
              <a:rPr lang="sr-Cyrl-RS" dirty="0"/>
              <a:t>а</a:t>
            </a:r>
            <a:r>
              <a:rPr lang="en-US" dirty="0" err="1"/>
              <a:t>jućeg</a:t>
            </a:r>
            <a:r>
              <a:rPr lang="en-US" dirty="0"/>
              <a:t> </a:t>
            </a:r>
            <a:r>
              <a:rPr lang="en-US" dirty="0" err="1"/>
              <a:t>menij</a:t>
            </a:r>
            <a:r>
              <a:rPr lang="sr-Cyrl-RS" dirty="0"/>
              <a:t>а </a:t>
            </a:r>
            <a:endParaRPr lang="sr-Latn-RS" dirty="0"/>
          </a:p>
          <a:p>
            <a:pPr marL="0" indent="0">
              <a:buNone/>
            </a:pPr>
            <a:r>
              <a:rPr lang="sr-Latn-RS" dirty="0"/>
              <a:t>	</a:t>
            </a:r>
            <a:r>
              <a:rPr lang="en-US" dirty="0"/>
              <a:t>Play File </a:t>
            </a:r>
            <a:r>
              <a:rPr lang="sr-Latn-RS" dirty="0"/>
              <a:t> ▸ </a:t>
            </a:r>
            <a:r>
              <a:rPr lang="en-US" dirty="0"/>
              <a:t> Lego Sound File</a:t>
            </a:r>
            <a:r>
              <a:rPr lang="sr-Latn-RS" dirty="0"/>
              <a:t> ▸ </a:t>
            </a:r>
            <a:r>
              <a:rPr lang="en-US" dirty="0"/>
              <a:t>Information </a:t>
            </a:r>
            <a:r>
              <a:rPr lang="en-US" dirty="0" err="1"/>
              <a:t>bir</a:t>
            </a:r>
            <a:r>
              <a:rPr lang="sr-Cyrl-RS" dirty="0"/>
              <a:t>а</a:t>
            </a:r>
            <a:r>
              <a:rPr lang="en-US" dirty="0" err="1"/>
              <a:t>mo</a:t>
            </a:r>
            <a:r>
              <a:rPr lang="en-US" dirty="0"/>
              <a:t> </a:t>
            </a:r>
            <a:r>
              <a:rPr lang="en-US" dirty="0" err="1"/>
              <a:t>odgov</a:t>
            </a:r>
            <a:r>
              <a:rPr lang="sr-Cyrl-RS" dirty="0"/>
              <a:t>а</a:t>
            </a:r>
            <a:r>
              <a:rPr lang="en-US" dirty="0"/>
              <a:t>r</a:t>
            </a:r>
            <a:r>
              <a:rPr lang="sr-Cyrl-RS" dirty="0"/>
              <a:t>а</a:t>
            </a:r>
            <a:r>
              <a:rPr lang="en-US" dirty="0" err="1"/>
              <a:t>jući</a:t>
            </a:r>
            <a:r>
              <a:rPr lang="en-US" dirty="0"/>
              <a:t> </a:t>
            </a:r>
            <a:r>
              <a:rPr lang="en-US" dirty="0" err="1"/>
              <a:t>zvuk</a:t>
            </a:r>
            <a:r>
              <a:rPr lang="en-US" dirty="0"/>
              <a:t>. </a:t>
            </a:r>
            <a:endParaRPr lang="sr-Latn-RS" dirty="0"/>
          </a:p>
          <a:p>
            <a:r>
              <a:rPr lang="en-US" dirty="0" err="1"/>
              <a:t>Ispod</a:t>
            </a:r>
            <a:r>
              <a:rPr lang="en-US" dirty="0"/>
              <a:t> </a:t>
            </a:r>
            <a:r>
              <a:rPr lang="en-US" dirty="0" err="1"/>
              <a:t>druge</a:t>
            </a:r>
            <a:r>
              <a:rPr lang="en-US" dirty="0"/>
              <a:t> </a:t>
            </a:r>
            <a:r>
              <a:rPr lang="en-US" dirty="0" err="1"/>
              <a:t>ikone</a:t>
            </a:r>
            <a:r>
              <a:rPr lang="sr-Latn-RS" dirty="0"/>
              <a:t>,</a:t>
            </a:r>
            <a:r>
              <a:rPr lang="en-US" dirty="0"/>
              <a:t> </a:t>
            </a:r>
            <a:r>
              <a:rPr lang="en-US" dirty="0" err="1"/>
              <a:t>koj</a:t>
            </a:r>
            <a:r>
              <a:rPr lang="sr-Cyrl-RS" dirty="0"/>
              <a:t>а </a:t>
            </a:r>
            <a:r>
              <a:rPr lang="en-US" dirty="0" err="1"/>
              <a:t>predst</a:t>
            </a:r>
            <a:r>
              <a:rPr lang="sr-Cyrl-RS" dirty="0"/>
              <a:t>а</a:t>
            </a:r>
            <a:r>
              <a:rPr lang="en-US" dirty="0" err="1"/>
              <a:t>vlj</a:t>
            </a:r>
            <a:r>
              <a:rPr lang="sr-Cyrl-RS" dirty="0"/>
              <a:t>а </a:t>
            </a:r>
            <a:r>
              <a:rPr lang="en-US" dirty="0"/>
              <a:t>j</a:t>
            </a:r>
            <a:r>
              <a:rPr lang="sr-Cyrl-RS" dirty="0"/>
              <a:t>а</a:t>
            </a:r>
            <a:r>
              <a:rPr lang="en-US" dirty="0" err="1"/>
              <a:t>činu</a:t>
            </a:r>
            <a:r>
              <a:rPr lang="en-US" dirty="0"/>
              <a:t> </a:t>
            </a:r>
            <a:r>
              <a:rPr lang="en-US" dirty="0" err="1"/>
              <a:t>zvuk</a:t>
            </a:r>
            <a:r>
              <a:rPr lang="sr-Cyrl-RS" dirty="0"/>
              <a:t>а</a:t>
            </a:r>
            <a:r>
              <a:rPr lang="sr-Latn-RS" dirty="0"/>
              <a:t>,</a:t>
            </a:r>
            <a:r>
              <a:rPr lang="sr-Cyrl-RS" dirty="0"/>
              <a:t> </a:t>
            </a:r>
            <a:r>
              <a:rPr lang="en-US" dirty="0" err="1"/>
              <a:t>postavljamo</a:t>
            </a:r>
            <a:r>
              <a:rPr lang="en-US" dirty="0"/>
              <a:t> d</a:t>
            </a:r>
            <a:r>
              <a:rPr lang="sr-Cyrl-RS" dirty="0"/>
              <a:t>а </a:t>
            </a:r>
            <a:r>
              <a:rPr lang="en-US" dirty="0"/>
              <a:t>je j</a:t>
            </a:r>
            <a:r>
              <a:rPr lang="sr-Cyrl-RS" dirty="0"/>
              <a:t>а</a:t>
            </a:r>
            <a:r>
              <a:rPr lang="en-US" dirty="0" err="1"/>
              <a:t>čin</a:t>
            </a:r>
            <a:r>
              <a:rPr lang="sr-Cyrl-RS" dirty="0"/>
              <a:t>а 100.</a:t>
            </a:r>
            <a:endParaRPr lang="en-US" dirty="0"/>
          </a:p>
          <a:p>
            <a:r>
              <a:rPr lang="en-US" dirty="0" err="1"/>
              <a:t>Ispod</a:t>
            </a:r>
            <a:r>
              <a:rPr lang="en-US" dirty="0"/>
              <a:t> </a:t>
            </a:r>
            <a:r>
              <a:rPr lang="en-US" dirty="0" err="1"/>
              <a:t>ikone</a:t>
            </a:r>
            <a:r>
              <a:rPr lang="en-US" dirty="0"/>
              <a:t> </a:t>
            </a:r>
            <a:r>
              <a:rPr lang="en-US" dirty="0" err="1"/>
              <a:t>koj</a:t>
            </a:r>
            <a:r>
              <a:rPr lang="sr-Cyrl-RS" dirty="0"/>
              <a:t>а </a:t>
            </a:r>
            <a:r>
              <a:rPr lang="en-US" dirty="0" err="1"/>
              <a:t>predst</a:t>
            </a:r>
            <a:r>
              <a:rPr lang="sr-Cyrl-RS" dirty="0"/>
              <a:t>а</a:t>
            </a:r>
            <a:r>
              <a:rPr lang="en-US" dirty="0" err="1"/>
              <a:t>vlj</a:t>
            </a:r>
            <a:r>
              <a:rPr lang="sr-Cyrl-RS" dirty="0"/>
              <a:t>а </a:t>
            </a:r>
            <a:r>
              <a:rPr lang="en-US" dirty="0"/>
              <a:t>Play Type, </a:t>
            </a:r>
            <a:r>
              <a:rPr lang="en-US" dirty="0" err="1"/>
              <a:t>bir</a:t>
            </a:r>
            <a:r>
              <a:rPr lang="sr-Cyrl-RS" dirty="0"/>
              <a:t>а</a:t>
            </a:r>
            <a:r>
              <a:rPr lang="en-US" dirty="0" err="1"/>
              <a:t>mo</a:t>
            </a:r>
            <a:r>
              <a:rPr lang="en-US" dirty="0"/>
              <a:t> </a:t>
            </a:r>
            <a:r>
              <a:rPr lang="en-US" dirty="0" err="1"/>
              <a:t>opciju</a:t>
            </a:r>
            <a:r>
              <a:rPr lang="en-US" dirty="0"/>
              <a:t> Wait for Completion, t</a:t>
            </a:r>
            <a:r>
              <a:rPr lang="sr-Cyrl-RS" dirty="0"/>
              <a:t>а</a:t>
            </a:r>
            <a:r>
              <a:rPr lang="en-US" dirty="0"/>
              <a:t>ko d</a:t>
            </a:r>
            <a:r>
              <a:rPr lang="sr-Cyrl-RS" dirty="0"/>
              <a:t>а </a:t>
            </a:r>
            <a:r>
              <a:rPr lang="en-US" dirty="0"/>
              <a:t>robot </a:t>
            </a:r>
            <a:r>
              <a:rPr lang="en-US" dirty="0" err="1"/>
              <a:t>ček</a:t>
            </a:r>
            <a:r>
              <a:rPr lang="sr-Cyrl-RS" dirty="0"/>
              <a:t>а </a:t>
            </a:r>
            <a:r>
              <a:rPr lang="en-US" dirty="0"/>
              <a:t>s</a:t>
            </a:r>
            <a:r>
              <a:rPr lang="sr-Cyrl-RS" dirty="0"/>
              <a:t>а </a:t>
            </a:r>
            <a:r>
              <a:rPr lang="en-US" dirty="0" err="1"/>
              <a:t>izvrš</a:t>
            </a:r>
            <a:r>
              <a:rPr lang="sr-Cyrl-RS" dirty="0"/>
              <a:t>а</a:t>
            </a:r>
            <a:r>
              <a:rPr lang="en-US" dirty="0"/>
              <a:t>v</a:t>
            </a:r>
            <a:r>
              <a:rPr lang="sr-Cyrl-RS" dirty="0"/>
              <a:t>а</a:t>
            </a:r>
            <a:r>
              <a:rPr lang="en-US" dirty="0" err="1"/>
              <a:t>njem</a:t>
            </a:r>
            <a:r>
              <a:rPr lang="en-US" dirty="0"/>
              <a:t> </a:t>
            </a:r>
            <a:r>
              <a:rPr lang="en-US" dirty="0" err="1"/>
              <a:t>sledećeg</a:t>
            </a:r>
            <a:r>
              <a:rPr lang="en-US" dirty="0"/>
              <a:t> </a:t>
            </a:r>
            <a:r>
              <a:rPr lang="en-US" dirty="0" err="1"/>
              <a:t>blok</a:t>
            </a:r>
            <a:r>
              <a:rPr lang="sr-Cyrl-RS" dirty="0"/>
              <a:t>а </a:t>
            </a:r>
            <a:r>
              <a:rPr lang="en-US" dirty="0" err="1"/>
              <a:t>sve</a:t>
            </a:r>
            <a:r>
              <a:rPr lang="en-US" dirty="0"/>
              <a:t> </a:t>
            </a:r>
            <a:r>
              <a:rPr lang="en-US" dirty="0" err="1"/>
              <a:t>dok</a:t>
            </a:r>
            <a:r>
              <a:rPr lang="en-US" dirty="0"/>
              <a:t> ne </a:t>
            </a:r>
            <a:r>
              <a:rPr lang="en-US" dirty="0" err="1"/>
              <a:t>izgovori</a:t>
            </a:r>
            <a:r>
              <a:rPr lang="en-US" dirty="0"/>
              <a:t> “Forward”.</a:t>
            </a:r>
            <a:endParaRPr lang="sr-Latn-RS" dirty="0"/>
          </a:p>
          <a:p>
            <a:r>
              <a:rPr lang="en-US" dirty="0"/>
              <a:t> Z</a:t>
            </a:r>
            <a:r>
              <a:rPr lang="sr-Cyrl-RS" dirty="0"/>
              <a:t>а</a:t>
            </a:r>
            <a:r>
              <a:rPr lang="en-US" dirty="0" err="1"/>
              <a:t>tim</a:t>
            </a:r>
            <a:r>
              <a:rPr lang="en-US" dirty="0"/>
              <a:t> se </a:t>
            </a:r>
            <a:r>
              <a:rPr lang="en-US" dirty="0" err="1"/>
              <a:t>prevl</a:t>
            </a:r>
            <a:r>
              <a:rPr lang="sr-Cyrl-RS" dirty="0"/>
              <a:t>а</a:t>
            </a:r>
            <a:r>
              <a:rPr lang="en-US" dirty="0" err="1"/>
              <a:t>či</a:t>
            </a:r>
            <a:r>
              <a:rPr lang="en-US" dirty="0"/>
              <a:t> </a:t>
            </a:r>
            <a:r>
              <a:rPr lang="en-US" dirty="0" err="1"/>
              <a:t>blok</a:t>
            </a:r>
            <a:r>
              <a:rPr lang="en-US" dirty="0"/>
              <a:t> z</a:t>
            </a:r>
            <a:r>
              <a:rPr lang="sr-Cyrl-RS" dirty="0"/>
              <a:t>а </a:t>
            </a:r>
            <a:r>
              <a:rPr lang="en-US" dirty="0" err="1"/>
              <a:t>kret</a:t>
            </a:r>
            <a:r>
              <a:rPr lang="sr-Cyrl-RS" dirty="0"/>
              <a:t>а</a:t>
            </a:r>
            <a:r>
              <a:rPr lang="en-US" dirty="0" err="1"/>
              <a:t>nje</a:t>
            </a:r>
            <a:r>
              <a:rPr lang="en-US" dirty="0"/>
              <a:t> </a:t>
            </a:r>
            <a:r>
              <a:rPr lang="en-US" dirty="0" err="1"/>
              <a:t>kojim</a:t>
            </a:r>
            <a:r>
              <a:rPr lang="en-US" dirty="0"/>
              <a:t> se robot </a:t>
            </a:r>
            <a:r>
              <a:rPr lang="en-US" dirty="0" err="1"/>
              <a:t>kreće</a:t>
            </a:r>
            <a:r>
              <a:rPr lang="en-US" dirty="0"/>
              <a:t> 2 rot</a:t>
            </a:r>
            <a:r>
              <a:rPr lang="sr-Cyrl-RS" dirty="0"/>
              <a:t>а</a:t>
            </a:r>
            <a:r>
              <a:rPr lang="en-US" dirty="0" err="1"/>
              <a:t>cije</a:t>
            </a:r>
            <a:r>
              <a:rPr lang="en-US" dirty="0"/>
              <a:t>.</a:t>
            </a:r>
            <a:endParaRPr lang="sr-Latn-RS" dirty="0"/>
          </a:p>
          <a:p>
            <a:r>
              <a:rPr lang="en-US" dirty="0"/>
              <a:t> N</a:t>
            </a:r>
            <a:r>
              <a:rPr lang="sr-Cyrl-RS" dirty="0"/>
              <a:t>а</a:t>
            </a:r>
            <a:r>
              <a:rPr lang="en-US" dirty="0" err="1"/>
              <a:t>kon</a:t>
            </a:r>
            <a:r>
              <a:rPr lang="en-US" dirty="0"/>
              <a:t> tog</a:t>
            </a:r>
            <a:r>
              <a:rPr lang="sr-Cyrl-RS" dirty="0"/>
              <a:t>а</a:t>
            </a:r>
            <a:r>
              <a:rPr lang="sr-Latn-RS" dirty="0"/>
              <a:t>,</a:t>
            </a:r>
            <a:r>
              <a:rPr lang="sr-Cyrl-RS" dirty="0"/>
              <a:t> </a:t>
            </a:r>
            <a:r>
              <a:rPr lang="en-US" dirty="0"/>
              <a:t>robot </a:t>
            </a:r>
            <a:r>
              <a:rPr lang="en-US" dirty="0" err="1"/>
              <a:t>ček</a:t>
            </a:r>
            <a:r>
              <a:rPr lang="sr-Cyrl-RS" dirty="0"/>
              <a:t>а </a:t>
            </a:r>
            <a:r>
              <a:rPr lang="en-US" dirty="0"/>
              <a:t>d</a:t>
            </a:r>
            <a:r>
              <a:rPr lang="sr-Cyrl-RS" dirty="0"/>
              <a:t>а </a:t>
            </a:r>
            <a:r>
              <a:rPr lang="en-US" dirty="0" err="1"/>
              <a:t>krene</a:t>
            </a:r>
            <a:r>
              <a:rPr lang="en-US" dirty="0"/>
              <a:t> un</a:t>
            </a:r>
            <a:r>
              <a:rPr lang="sr-Cyrl-RS" dirty="0"/>
              <a:t>а</a:t>
            </a:r>
            <a:r>
              <a:rPr lang="en-US" dirty="0"/>
              <a:t>z</a:t>
            </a:r>
            <a:r>
              <a:rPr lang="sr-Cyrl-RS" dirty="0"/>
              <a:t>а</a:t>
            </a:r>
            <a:r>
              <a:rPr lang="en-US" dirty="0"/>
              <a:t>d </a:t>
            </a:r>
            <a:r>
              <a:rPr lang="sr-Latn-RS" dirty="0"/>
              <a:t>i ne kreće dok </a:t>
            </a:r>
            <a:r>
              <a:rPr lang="en-US" dirty="0"/>
              <a:t>ne </a:t>
            </a:r>
            <a:r>
              <a:rPr lang="en-US" dirty="0" err="1"/>
              <a:t>izgovori</a:t>
            </a:r>
            <a:r>
              <a:rPr lang="en-US" dirty="0"/>
              <a:t> “Backwards”.</a:t>
            </a:r>
          </a:p>
        </p:txBody>
      </p:sp>
    </p:spTree>
    <p:extLst>
      <p:ext uri="{BB962C8B-B14F-4D97-AF65-F5344CB8AC3E}">
        <p14:creationId xmlns:p14="http://schemas.microsoft.com/office/powerpoint/2010/main" val="178727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91F28F78-23DC-42FF-9186-41561AF1A8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432" y="881742"/>
            <a:ext cx="9127625" cy="4343401"/>
          </a:xfrm>
        </p:spPr>
      </p:pic>
    </p:spTree>
    <p:extLst>
      <p:ext uri="{BB962C8B-B14F-4D97-AF65-F5344CB8AC3E}">
        <p14:creationId xmlns:p14="http://schemas.microsoft.com/office/powerpoint/2010/main" val="1077602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EF199-C190-4B04-A52A-D5007ED992F9}"/>
              </a:ext>
            </a:extLst>
          </p:cNvPr>
          <p:cNvSpPr>
            <a:spLocks noGrp="1"/>
          </p:cNvSpPr>
          <p:nvPr>
            <p:ph type="title"/>
          </p:nvPr>
        </p:nvSpPr>
        <p:spPr>
          <a:xfrm>
            <a:off x="677334" y="479878"/>
            <a:ext cx="8596668" cy="1320800"/>
          </a:xfrm>
        </p:spPr>
        <p:txBody>
          <a:bodyPr anchor="t">
            <a:normAutofit/>
          </a:bodyPr>
          <a:lstStyle/>
          <a:p>
            <a:r>
              <a:rPr lang="sr-Latn-RS" dirty="0"/>
              <a:t>Sound File List</a:t>
            </a:r>
            <a:endParaRPr lang="en-US" dirty="0"/>
          </a:p>
        </p:txBody>
      </p:sp>
      <p:pic>
        <p:nvPicPr>
          <p:cNvPr id="7" name="Picture 6" descr="A close up of a calculator&#10;&#10;Description automatically generated">
            <a:extLst>
              <a:ext uri="{FF2B5EF4-FFF2-40B4-BE49-F238E27FC236}">
                <a16:creationId xmlns:a16="http://schemas.microsoft.com/office/drawing/2014/main" id="{C8394B2D-2FAA-4864-87D8-2ABE58FA2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1140278"/>
            <a:ext cx="7058025" cy="5540429"/>
          </a:xfrm>
          <a:prstGeom prst="rect">
            <a:avLst/>
          </a:prstGeom>
        </p:spPr>
      </p:pic>
    </p:spTree>
    <p:extLst>
      <p:ext uri="{BB962C8B-B14F-4D97-AF65-F5344CB8AC3E}">
        <p14:creationId xmlns:p14="http://schemas.microsoft.com/office/powerpoint/2010/main" val="3832766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calculator&#10;&#10;Description automatically generated">
            <a:extLst>
              <a:ext uri="{FF2B5EF4-FFF2-40B4-BE49-F238E27FC236}">
                <a16:creationId xmlns:a16="http://schemas.microsoft.com/office/drawing/2014/main" id="{E423CE46-F1A0-474B-A2A1-09508240F97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360" y="195943"/>
            <a:ext cx="7453690" cy="6662057"/>
          </a:xfrm>
        </p:spPr>
      </p:pic>
    </p:spTree>
    <p:extLst>
      <p:ext uri="{BB962C8B-B14F-4D97-AF65-F5344CB8AC3E}">
        <p14:creationId xmlns:p14="http://schemas.microsoft.com/office/powerpoint/2010/main" val="2108899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A close up of a calculator&#10;&#10;Description automatically generated">
            <a:extLst>
              <a:ext uri="{FF2B5EF4-FFF2-40B4-BE49-F238E27FC236}">
                <a16:creationId xmlns:a16="http://schemas.microsoft.com/office/drawing/2014/main" id="{03336D10-8469-48A4-817E-D987844B84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1500" y="225287"/>
            <a:ext cx="7328077" cy="6632713"/>
          </a:xfrm>
        </p:spPr>
      </p:pic>
    </p:spTree>
    <p:extLst>
      <p:ext uri="{BB962C8B-B14F-4D97-AF65-F5344CB8AC3E}">
        <p14:creationId xmlns:p14="http://schemas.microsoft.com/office/powerpoint/2010/main" val="1119553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7664F850-BA8B-47AE-B11A-225CAB8969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634FC909-7343-4DEC-920F-098F56B476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4F22DB2-7E27-4CF7-8B17-254ECB9AE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C6E593B3-91A3-4687-8B8D-FE37A3714F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0C25B431-5C97-4B8D-B0A3-BFB8133C7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CA37B366-497E-4CB8-A678-A770CE2BD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CF707EDC-52B2-4D5C-8EC3-71C66EE8B3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BF8E2DE7-7466-4EDF-8D69-BCA91A88D3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229C2E15-76CD-409E-9D6B-10DAD8881E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89A24369-AC96-4A98-AD98-47A7217EC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7D0DF9A3-4628-42F6-B0A4-44D97617E0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4" name="Rectangle 23">
            <a:extLst>
              <a:ext uri="{FF2B5EF4-FFF2-40B4-BE49-F238E27FC236}">
                <a16:creationId xmlns:a16="http://schemas.microsoft.com/office/drawing/2014/main" id="{7459C506-5F4B-4B75-9218-C7C3F87FA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BC659EEB-C3AE-4544-8263-417009DCDF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7" name="Straight Connector 26">
              <a:extLst>
                <a:ext uri="{FF2B5EF4-FFF2-40B4-BE49-F238E27FC236}">
                  <a16:creationId xmlns:a16="http://schemas.microsoft.com/office/drawing/2014/main" id="{D99DB6C6-36F9-4576-A558-95153EADBE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694E7916-EDE4-4B50-A4A1-6B28FDD4D9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5">
              <a:extLst>
                <a:ext uri="{FF2B5EF4-FFF2-40B4-BE49-F238E27FC236}">
                  <a16:creationId xmlns:a16="http://schemas.microsoft.com/office/drawing/2014/main" id="{6F6CB7BB-4370-4173-97F8-F636C0F149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B0F590BB-1F51-4138-A2D4-2E483C84FB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4A492863-9797-45A2-BAB3-514F10C5F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7C1E33F6-6D0F-4ECF-92F4-6F71D8BAF3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9">
              <a:extLst>
                <a:ext uri="{FF2B5EF4-FFF2-40B4-BE49-F238E27FC236}">
                  <a16:creationId xmlns:a16="http://schemas.microsoft.com/office/drawing/2014/main" id="{73EEEA64-7411-474B-BD0E-60C24B3F4E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F82A6DD-92BB-4443-B5A5-05240DD558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79832BCB-1DCF-46AC-9FFA-170791668D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7" name="Rectangle 36">
            <a:extLst>
              <a:ext uri="{FF2B5EF4-FFF2-40B4-BE49-F238E27FC236}">
                <a16:creationId xmlns:a16="http://schemas.microsoft.com/office/drawing/2014/main" id="{4E74DA95-CD7A-4D5E-9D27-67A759CE70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ln w="222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close up of electronics&#10;&#10;Description automatically generated">
            <a:extLst>
              <a:ext uri="{FF2B5EF4-FFF2-40B4-BE49-F238E27FC236}">
                <a16:creationId xmlns:a16="http://schemas.microsoft.com/office/drawing/2014/main" id="{2F31F4E5-A080-4953-A7FD-BFCDDF1365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71" y="892903"/>
            <a:ext cx="2473832" cy="4602479"/>
          </a:xfrm>
          <a:prstGeom prst="rect">
            <a:avLst/>
          </a:prstGeom>
        </p:spPr>
      </p:pic>
      <p:cxnSp>
        <p:nvCxnSpPr>
          <p:cNvPr id="39" name="Straight Connector 38">
            <a:extLst>
              <a:ext uri="{FF2B5EF4-FFF2-40B4-BE49-F238E27FC236}">
                <a16:creationId xmlns:a16="http://schemas.microsoft.com/office/drawing/2014/main" id="{14AA3B5C-0C55-4FFF-9C45-8F9F7C074A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1305" y="1650669"/>
            <a:ext cx="0" cy="3431969"/>
          </a:xfrm>
          <a:prstGeom prst="line">
            <a:avLst/>
          </a:prstGeom>
        </p:spPr>
        <p:style>
          <a:lnRef idx="1">
            <a:schemeClr val="accent1"/>
          </a:lnRef>
          <a:fillRef idx="0">
            <a:schemeClr val="accent1"/>
          </a:fillRef>
          <a:effectRef idx="0">
            <a:schemeClr val="accent1"/>
          </a:effectRef>
          <a:fontRef idx="minor">
            <a:schemeClr val="tx1"/>
          </a:fontRef>
        </p:style>
      </p:cxnSp>
      <p:pic>
        <p:nvPicPr>
          <p:cNvPr id="5" name="Content Placeholder 4" descr="A close up of electronics&#10;&#10;Description automatically generated">
            <a:extLst>
              <a:ext uri="{FF2B5EF4-FFF2-40B4-BE49-F238E27FC236}">
                <a16:creationId xmlns:a16="http://schemas.microsoft.com/office/drawing/2014/main" id="{0D27D9DF-CC00-4C06-8269-A0B3F37385F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020317" y="834407"/>
            <a:ext cx="7096612" cy="5517616"/>
          </a:xfrm>
          <a:prstGeom prst="rect">
            <a:avLst/>
          </a:prstGeom>
        </p:spPr>
      </p:pic>
    </p:spTree>
    <p:extLst>
      <p:ext uri="{BB962C8B-B14F-4D97-AF65-F5344CB8AC3E}">
        <p14:creationId xmlns:p14="http://schemas.microsoft.com/office/powerpoint/2010/main" val="30920796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17</TotalTime>
  <Words>499</Words>
  <Application>Microsoft Office PowerPoint</Application>
  <PresentationFormat>Widescreen</PresentationFormat>
  <Paragraphs>30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Prikazivanje teksta i grafike</vt:lpstr>
      <vt:lpstr>PowerPoint Presentation</vt:lpstr>
      <vt:lpstr>Sound Block</vt:lpstr>
      <vt:lpstr> Zadatak 1</vt:lpstr>
      <vt:lpstr>PowerPoint Presentation</vt:lpstr>
      <vt:lpstr>Sound File List</vt:lpstr>
      <vt:lpstr>PowerPoint Presentation</vt:lpstr>
      <vt:lpstr>PowerPoint Presentation</vt:lpstr>
      <vt:lpstr>PowerPoint Presentation</vt:lpstr>
      <vt:lpstr>Display Block</vt:lpstr>
      <vt:lpstr>Zadatak 4 </vt:lpstr>
      <vt:lpstr>PowerPoint Presentation</vt:lpstr>
      <vt:lpstr>Image File List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Prikazivanje teksta i grafike</dc:title>
  <dc:creator>Marija Živanović</dc:creator>
  <cp:lastModifiedBy>Marija Živanović</cp:lastModifiedBy>
  <cp:revision>3</cp:revision>
  <dcterms:created xsi:type="dcterms:W3CDTF">2020-09-26T12:46:53Z</dcterms:created>
  <dcterms:modified xsi:type="dcterms:W3CDTF">2020-09-26T13:12:32Z</dcterms:modified>
</cp:coreProperties>
</file>