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72" r:id="rId11"/>
    <p:sldId id="27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CED99C-45D4-0945-840C-CF5DD37A4862}" type="datetimeFigureOut">
              <a:rPr lang="en-US"/>
              <a:pPr/>
              <a:t>4/13/18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97E9EB-D48D-1343-BE99-23A2DF2764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32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17089B0-344E-CD47-8798-DE92C21455CE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2353BB6-8EDA-854D-88C9-94823B97BC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1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8FB1CE-CEF2-4944-8D95-5407663A9729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5A479-18AB-5941-A65D-B2416D7DC9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7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3C50BF-2ECE-D040-A75A-376A00661E3F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20E30-8117-7E48-8DF6-618E4CB1FE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7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7E753B-C339-E04B-81CE-61CEB34FF4C9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DFA69-14D8-FB4F-8C3F-0DDB81ED03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95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6EF3501-878F-594D-B87A-684B9BAE5F2E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7B13FF9-3F4E-8849-84BA-F25B1A190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19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576B0B-00D8-F441-AECA-1FF51F144460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854D5-E432-854B-A33A-DC8F3E6337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2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6795CE-61ED-8549-A8BD-A3756A6ECBAE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B7DAC-18F3-A647-9B3C-BA14EB558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05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9A66A6-61BF-EB42-BD2D-BF54A10BAD45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788E-A6AE-5D48-8080-D79553D1B3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4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7D57C-BF3D-C544-A4DF-4617E85F9098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E9B28-3D26-1E4C-8924-AA42C5E9BF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7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42384-9931-694F-8FD7-0F25AF93E700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14B51-0714-C347-BA42-2E611DDD8C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3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>
            <a:spLocks noChangeArrowheads="1"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5257800 w 5257800"/>
              <a:gd name="T1" fmla="*/ 2057400 h 4114800"/>
              <a:gd name="T2" fmla="*/ 2628900 w 5257800"/>
              <a:gd name="T3" fmla="*/ 4114800 h 4114800"/>
              <a:gd name="T4" fmla="*/ 0 w 5257800"/>
              <a:gd name="T5" fmla="*/ 2057400 h 4114800"/>
              <a:gd name="T6" fmla="*/ 2628900 w 5257800"/>
              <a:gd name="T7" fmla="*/ 0 h 4114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5257800"/>
              <a:gd name="T13" fmla="*/ 0 h 4114800"/>
              <a:gd name="T14" fmla="*/ 5182785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>
            <a:solidFill>
              <a:srgbClr val="C0C0C0"/>
            </a:solidFill>
            <a:miter lim="800000"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ight Triangle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63500" dist="6350" dir="12899787" algn="tl" rotWithShape="0">
              <a:srgbClr val="000000">
                <a:alpha val="46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3CC155-E355-FC44-9029-3DE17F76ABBB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0C0BF90-F8A0-324E-A331-5C00626D5B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2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fld id="{24DAA2C7-1237-CE42-95F5-82C343FF7B31}" type="datetime1">
              <a:rPr lang="en-US"/>
              <a:pPr/>
              <a:t>4/13/18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0B7524E7-A55E-3A42-BF9C-0E98D8EF5C42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charset="0"/>
        <a:buChar char="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Java i baze podataka</a:t>
            </a:r>
            <a:endParaRPr lang="en-US">
              <a:latin typeface="Calibri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charset="0"/>
              <a:buNone/>
            </a:pPr>
            <a:r>
              <a:rPr lang="en-US" sz="3600">
                <a:latin typeface="Constantia" charset="0"/>
              </a:rPr>
              <a:t>Važne klase</a:t>
            </a:r>
          </a:p>
          <a:p>
            <a:pPr lvl="1"/>
            <a:r>
              <a:rPr lang="en-US" sz="3600">
                <a:latin typeface="Constantia" charset="0"/>
              </a:rPr>
              <a:t>java.sql.DriverManager</a:t>
            </a:r>
          </a:p>
          <a:p>
            <a:pPr lvl="1"/>
            <a:r>
              <a:rPr lang="en-US" sz="3600">
                <a:latin typeface="Constantia" charset="0"/>
              </a:rPr>
              <a:t>java.sql.Connection</a:t>
            </a:r>
          </a:p>
          <a:p>
            <a:pPr lvl="1"/>
            <a:r>
              <a:rPr lang="en-US" sz="3600">
                <a:latin typeface="Constantia" charset="0"/>
              </a:rPr>
              <a:t>java.sql.Satement</a:t>
            </a:r>
          </a:p>
          <a:p>
            <a:pPr lvl="1"/>
            <a:r>
              <a:rPr lang="en-US" sz="3600">
                <a:latin typeface="Constantia" charset="0"/>
              </a:rPr>
              <a:t>java.sql.ResultSet</a:t>
            </a:r>
          </a:p>
          <a:p>
            <a:pPr lvl="1"/>
            <a:endParaRPr lang="en-US" sz="3600">
              <a:latin typeface="Constanti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6916AE6-4E1A-FE41-8A0F-48EF78DBE5C4}" type="slidenum">
              <a:rPr lang="en-US">
                <a:solidFill>
                  <a:srgbClr val="045C75"/>
                </a:solidFill>
              </a:rPr>
              <a:pPr eaLnBrk="1" hangingPunct="1"/>
              <a:t>1</a:t>
            </a:fld>
            <a:endParaRPr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java.sql.ResultSet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onstantia" charset="0"/>
              </a:rPr>
              <a:t>Prihvat rezultata SQL naredbe - upita </a:t>
            </a:r>
          </a:p>
          <a:p>
            <a:r>
              <a:rPr lang="en-US">
                <a:latin typeface="Constantia" charset="0"/>
              </a:rPr>
              <a:t>Predstavlja tab</a:t>
            </a:r>
            <a:r>
              <a:rPr lang="en-US">
                <a:latin typeface="Constantia" charset="0"/>
              </a:rPr>
              <a:t>el</a:t>
            </a:r>
            <a:r>
              <a:rPr lang="en-US">
                <a:latin typeface="Constantia" charset="0"/>
              </a:rPr>
              <a:t>u rezultata</a:t>
            </a:r>
          </a:p>
          <a:p>
            <a:r>
              <a:rPr lang="en-US">
                <a:latin typeface="Constantia" charset="0"/>
              </a:rPr>
              <a:t>P</a:t>
            </a:r>
            <a:r>
              <a:rPr lang="en-US">
                <a:latin typeface="Constantia" charset="0"/>
              </a:rPr>
              <a:t>reko metode </a:t>
            </a:r>
            <a:r>
              <a:rPr lang="en-US" b="1">
                <a:latin typeface="Constantia" charset="0"/>
              </a:rPr>
              <a:t>getResultSetMetadata()</a:t>
            </a:r>
            <a:r>
              <a:rPr lang="en-US">
                <a:latin typeface="Constantia" charset="0"/>
              </a:rPr>
              <a:t> </a:t>
            </a:r>
            <a:r>
              <a:rPr lang="en-US">
                <a:latin typeface="Constantia" charset="0"/>
              </a:rPr>
              <a:t>o</a:t>
            </a:r>
            <a:r>
              <a:rPr lang="en-US">
                <a:latin typeface="Constantia" charset="0"/>
              </a:rPr>
              <a:t>mogućava dobijanje podataka o</a:t>
            </a:r>
            <a:r>
              <a:rPr lang="en-US">
                <a:latin typeface="Constantia" charset="0"/>
              </a:rPr>
              <a:t>:</a:t>
            </a:r>
            <a:endParaRPr lang="en-US">
              <a:latin typeface="Constantia" charset="0"/>
            </a:endParaRPr>
          </a:p>
          <a:p>
            <a:pPr lvl="1"/>
            <a:r>
              <a:rPr lang="en-US">
                <a:latin typeface="Constantia" charset="0"/>
              </a:rPr>
              <a:t>Nazivima polja (kolona)</a:t>
            </a:r>
          </a:p>
          <a:p>
            <a:pPr lvl="1"/>
            <a:r>
              <a:rPr lang="en-US">
                <a:latin typeface="Constantia" charset="0"/>
              </a:rPr>
              <a:t>Tipovima polja (kolona)</a:t>
            </a:r>
          </a:p>
          <a:p>
            <a:r>
              <a:rPr lang="en-US">
                <a:latin typeface="Constantia" charset="0"/>
              </a:rPr>
              <a:t>Sadrži iterator </a:t>
            </a:r>
            <a:r>
              <a:rPr lang="en-US" b="1">
                <a:latin typeface="Constantia" charset="0"/>
              </a:rPr>
              <a:t>next()</a:t>
            </a:r>
            <a:endParaRPr lang="en-US">
              <a:latin typeface="Constantia" charset="0"/>
            </a:endParaRPr>
          </a:p>
          <a:p>
            <a:r>
              <a:rPr lang="en-US">
                <a:latin typeface="Constantia" charset="0"/>
              </a:rPr>
              <a:t>Ima metode za konverziju u java tipove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9063A04-7A0B-9B45-BDCF-521618F17EB8}" type="slidenum">
              <a:rPr lang="en-US">
                <a:solidFill>
                  <a:srgbClr val="045C75"/>
                </a:solidFill>
              </a:rPr>
              <a:pPr eaLnBrk="1" hangingPunct="1"/>
              <a:t>10</a:t>
            </a:fld>
            <a:endParaRPr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java.sql.ResultSet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endParaRPr lang="en-US">
              <a:latin typeface="Constantia" charset="0"/>
            </a:endParaRPr>
          </a:p>
          <a:p>
            <a:pPr lvl="1"/>
            <a:endParaRPr lang="en-US">
              <a:latin typeface="Constantia" charset="0"/>
            </a:endParaRPr>
          </a:p>
          <a:p>
            <a:endParaRPr lang="en-US">
              <a:latin typeface="Constantia" charset="0"/>
            </a:endParaRP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304800" y="2057400"/>
            <a:ext cx="81534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try {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stmt = con.createStatement();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</a:t>
            </a:r>
            <a:r>
              <a:rPr lang="en-US" b="1">
                <a:latin typeface="Courier New" charset="0"/>
                <a:cs typeface="Courier New" charset="0"/>
              </a:rPr>
              <a:t>ResultSet</a:t>
            </a:r>
            <a:r>
              <a:rPr lang="en-US">
                <a:latin typeface="Courier New" charset="0"/>
                <a:cs typeface="Courier New" charset="0"/>
              </a:rPr>
              <a:t> rs = stmt.executeQuery(query);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while (</a:t>
            </a:r>
            <a:r>
              <a:rPr lang="en-US" b="1">
                <a:latin typeface="Courier New" charset="0"/>
                <a:cs typeface="Courier New" charset="0"/>
              </a:rPr>
              <a:t>rs.next</a:t>
            </a:r>
            <a:r>
              <a:rPr lang="en-US">
                <a:latin typeface="Courier New" charset="0"/>
                <a:cs typeface="Courier New" charset="0"/>
              </a:rPr>
              <a:t>()) {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    String coffeeName = </a:t>
            </a:r>
            <a:r>
              <a:rPr lang="en-US" b="1">
                <a:latin typeface="Courier New" charset="0"/>
                <a:cs typeface="Courier New" charset="0"/>
              </a:rPr>
              <a:t>rs.getString</a:t>
            </a:r>
            <a:r>
              <a:rPr lang="en-US">
                <a:latin typeface="Courier New" charset="0"/>
                <a:cs typeface="Courier New" charset="0"/>
              </a:rPr>
              <a:t>("COF_NAME");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    int supplierID = </a:t>
            </a:r>
            <a:r>
              <a:rPr lang="en-US" b="1">
                <a:latin typeface="Courier New" charset="0"/>
                <a:cs typeface="Courier New" charset="0"/>
              </a:rPr>
              <a:t>rs.getInt</a:t>
            </a:r>
            <a:r>
              <a:rPr lang="en-US">
                <a:latin typeface="Courier New" charset="0"/>
                <a:cs typeface="Courier New" charset="0"/>
              </a:rPr>
              <a:t>("SUP_ID");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    float price = </a:t>
            </a:r>
            <a:r>
              <a:rPr lang="en-US" b="1">
                <a:latin typeface="Courier New" charset="0"/>
                <a:cs typeface="Courier New" charset="0"/>
              </a:rPr>
              <a:t>rs.getFloat</a:t>
            </a:r>
            <a:r>
              <a:rPr lang="en-US">
                <a:latin typeface="Courier New" charset="0"/>
                <a:cs typeface="Courier New" charset="0"/>
              </a:rPr>
              <a:t>("PRICE");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    int sales = </a:t>
            </a:r>
            <a:r>
              <a:rPr lang="en-US" b="1">
                <a:latin typeface="Courier New" charset="0"/>
                <a:cs typeface="Courier New" charset="0"/>
              </a:rPr>
              <a:t>rs.getInt</a:t>
            </a:r>
            <a:r>
              <a:rPr lang="en-US">
                <a:latin typeface="Courier New" charset="0"/>
                <a:cs typeface="Courier New" charset="0"/>
              </a:rPr>
              <a:t>("SALES");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    int total = </a:t>
            </a:r>
            <a:r>
              <a:rPr lang="en-US" b="1">
                <a:latin typeface="Courier New" charset="0"/>
                <a:cs typeface="Courier New" charset="0"/>
              </a:rPr>
              <a:t>rs.getInt</a:t>
            </a:r>
            <a:r>
              <a:rPr lang="en-US">
                <a:latin typeface="Courier New" charset="0"/>
                <a:cs typeface="Courier New" charset="0"/>
              </a:rPr>
              <a:t>("TOTAL");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    System.out.println(coffeeName + "\t" + supplierID +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                       "\t" + price + "\t" + sales +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                       "\t" + total);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    }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01E57B6-988C-784C-AD01-B85725B29C91}" type="slidenum">
              <a:rPr lang="en-US">
                <a:solidFill>
                  <a:srgbClr val="045C75"/>
                </a:solidFill>
              </a:rPr>
              <a:pPr eaLnBrk="1" hangingPunct="1"/>
              <a:t>11</a:t>
            </a:fld>
            <a:endParaRPr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5638800"/>
          </a:xfrm>
        </p:spPr>
        <p:txBody>
          <a:bodyPr/>
          <a:lstStyle/>
          <a:p>
            <a:r>
              <a:rPr lang="en-US" sz="4000">
                <a:latin typeface="Constantia" charset="0"/>
              </a:rPr>
              <a:t>JDBC</a:t>
            </a:r>
          </a:p>
          <a:p>
            <a:pPr lvl="1"/>
            <a:r>
              <a:rPr lang="en-US" sz="4000">
                <a:latin typeface="Constantia" charset="0"/>
              </a:rPr>
              <a:t>Java database connectivity</a:t>
            </a:r>
          </a:p>
          <a:p>
            <a:pPr lvl="1"/>
            <a:r>
              <a:rPr lang="en-US" sz="4000">
                <a:latin typeface="Constantia" charset="0"/>
              </a:rPr>
              <a:t>Standardni Java API za konekciju Java aplikacija sa BP</a:t>
            </a:r>
          </a:p>
          <a:p>
            <a:r>
              <a:rPr lang="en-US" sz="4000">
                <a:latin typeface="Constantia" charset="0"/>
              </a:rPr>
              <a:t>ODBC</a:t>
            </a:r>
          </a:p>
          <a:p>
            <a:pPr lvl="1"/>
            <a:r>
              <a:rPr lang="en-US" sz="4000">
                <a:latin typeface="Constantia" charset="0"/>
              </a:rPr>
              <a:t>Open Database Connectivity</a:t>
            </a:r>
          </a:p>
          <a:p>
            <a:pPr lvl="1"/>
            <a:r>
              <a:rPr lang="en-US" sz="4000">
                <a:latin typeface="Constantia" charset="0"/>
              </a:rPr>
              <a:t>Standardni DB interfejs pisan u C jeziku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88E680C-8F2D-2C43-A84D-99A9393B2E67}" type="slidenum">
              <a:rPr lang="en-US">
                <a:solidFill>
                  <a:srgbClr val="045C75"/>
                </a:solidFill>
              </a:rPr>
              <a:pPr eaLnBrk="1" hangingPunct="1"/>
              <a:t>2</a:t>
            </a:fld>
            <a:endParaRPr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/>
          <a:lstStyle/>
          <a:p>
            <a:r>
              <a:rPr lang="en-US" sz="3600">
                <a:latin typeface="Constantia" charset="0"/>
              </a:rPr>
              <a:t>JDBC driver – sistemski program / interfejs / biblioteka posredstvom koje se vrši povezivanje</a:t>
            </a:r>
          </a:p>
          <a:p>
            <a:r>
              <a:rPr lang="en-US" sz="3600">
                <a:latin typeface="Constantia" charset="0"/>
              </a:rPr>
              <a:t>JDBC – ODBC bridge</a:t>
            </a:r>
          </a:p>
          <a:p>
            <a:pPr lvl="1"/>
            <a:r>
              <a:rPr lang="en-US" sz="3600">
                <a:latin typeface="Constantia" charset="0"/>
              </a:rPr>
              <a:t>sprega JDBC driver –a i ODBC driver – a za pristup BP</a:t>
            </a:r>
          </a:p>
          <a:p>
            <a:pPr lvl="1"/>
            <a:r>
              <a:rPr lang="en-US" sz="3600">
                <a:latin typeface="Constantia" charset="0"/>
              </a:rPr>
              <a:t>Koristi se kad ne postoji JDBC drajver za ciljnu BP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10D2E6C-4B2D-CA43-9DD4-8AB49B35F7D2}" type="slidenum">
              <a:rPr lang="en-US">
                <a:solidFill>
                  <a:srgbClr val="045C75"/>
                </a:solidFill>
              </a:rPr>
              <a:pPr eaLnBrk="1" hangingPunct="1"/>
              <a:t>3</a:t>
            </a:fld>
            <a:endParaRPr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java.sql.DriverManager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3962400"/>
          </a:xfrm>
        </p:spPr>
        <p:txBody>
          <a:bodyPr/>
          <a:lstStyle/>
          <a:p>
            <a:r>
              <a:rPr lang="en-US" sz="3200">
                <a:latin typeface="Constantia" charset="0"/>
              </a:rPr>
              <a:t>Klasa za upravljanje SQL driverima</a:t>
            </a:r>
          </a:p>
          <a:p>
            <a:r>
              <a:rPr lang="en-US" sz="3200">
                <a:latin typeface="Constantia" charset="0"/>
              </a:rPr>
              <a:t>U toku inicijalizacije učitava klase driver-a koji su referencirani u </a:t>
            </a:r>
            <a:r>
              <a:rPr lang="en-US" sz="3200" b="1">
                <a:solidFill>
                  <a:srgbClr val="FF0000"/>
                </a:solidFill>
                <a:latin typeface="Constantia" charset="0"/>
              </a:rPr>
              <a:t>jdbc.drivers</a:t>
            </a:r>
            <a:r>
              <a:rPr lang="en-US" sz="3200" b="1">
                <a:latin typeface="Constantia" charset="0"/>
              </a:rPr>
              <a:t> </a:t>
            </a:r>
            <a:r>
              <a:rPr lang="en-US" sz="3200">
                <a:latin typeface="Constantia" charset="0"/>
              </a:rPr>
              <a:t>svojstvu </a:t>
            </a:r>
          </a:p>
          <a:p>
            <a:r>
              <a:rPr lang="en-US" sz="3200">
                <a:latin typeface="Constantia" charset="0"/>
              </a:rPr>
              <a:t>Namenjen za dobijanje konekcije – kanala za interakciju sa BP</a:t>
            </a:r>
          </a:p>
          <a:p>
            <a:endParaRPr lang="en-US" sz="3200">
              <a:latin typeface="Constanti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0E9C510-7F18-E141-A57B-956990D96660}" type="slidenum">
              <a:rPr lang="en-US">
                <a:solidFill>
                  <a:srgbClr val="045C75"/>
                </a:solidFill>
              </a:rPr>
              <a:pPr eaLnBrk="1" hangingPunct="1"/>
              <a:t>4</a:t>
            </a:fld>
            <a:endParaRPr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java.sql.DriverManager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r>
              <a:rPr lang="en-US">
                <a:latin typeface="Constantia" charset="0"/>
              </a:rPr>
              <a:t>JDBC drajveri verzije 4+ na CLASSPATH se automatski učitavaju:</a:t>
            </a:r>
          </a:p>
          <a:p>
            <a:endParaRPr lang="en-US">
              <a:latin typeface="Constantia" charset="0"/>
            </a:endParaRPr>
          </a:p>
          <a:p>
            <a:endParaRPr lang="en-US">
              <a:latin typeface="Constantia" charset="0"/>
            </a:endParaRPr>
          </a:p>
          <a:p>
            <a:r>
              <a:rPr lang="en-US">
                <a:latin typeface="Constantia" charset="0"/>
              </a:rPr>
              <a:t>Inače:</a:t>
            </a:r>
          </a:p>
          <a:p>
            <a:endParaRPr lang="en-US">
              <a:latin typeface="Constantia" charset="0"/>
            </a:endParaRP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724400"/>
            <a:ext cx="7350125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2819400"/>
            <a:ext cx="786447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rPr>
              <a:t>conn</a:t>
            </a:r>
            <a:r>
              <a:rPr lang="x-none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rPr>
              <a:t>ection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+mn-ea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ea typeface="+mn-ea"/>
                <a:cs typeface="Courier New" pitchFamily="49" charset="0"/>
              </a:rPr>
              <a:t>DriverManager.getConnection</a:t>
            </a:r>
            <a:r>
              <a:rPr lang="en-US" b="1" dirty="0">
                <a:latin typeface="Courier New" pitchFamily="49" charset="0"/>
                <a:ea typeface="+mn-ea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"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jdbc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: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mysql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x-none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	://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" </a:t>
            </a:r>
            <a:r>
              <a:rPr lang="en-US" b="1" dirty="0">
                <a:latin typeface="Courier New" pitchFamily="49" charset="0"/>
                <a:ea typeface="+mn-ea"/>
                <a:cs typeface="Courier New" pitchFamily="49" charset="0"/>
              </a:rPr>
              <a:t>+</a:t>
            </a:r>
            <a:r>
              <a:rPr lang="x-none" b="1" dirty="0"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ea typeface="+mn-ea"/>
                <a:cs typeface="Courier New" pitchFamily="49" charset="0"/>
              </a:rPr>
              <a:t>this</a:t>
            </a:r>
            <a:r>
              <a:rPr lang="en-US" b="1" dirty="0" err="1">
                <a:latin typeface="Courier New" pitchFamily="49" charset="0"/>
                <a:ea typeface="+mn-ea"/>
                <a:cs typeface="Courier New" pitchFamily="49" charset="0"/>
              </a:rPr>
              <a:t>.serverName</a:t>
            </a:r>
            <a:r>
              <a:rPr lang="en-US" b="1" dirty="0">
                <a:latin typeface="Courier New" pitchFamily="49" charset="0"/>
                <a:ea typeface="+mn-ea"/>
                <a:cs typeface="Courier New" pitchFamily="49" charset="0"/>
              </a:rPr>
              <a:t>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":"</a:t>
            </a:r>
            <a:r>
              <a:rPr lang="en-US" b="1" dirty="0">
                <a:latin typeface="Courier New" pitchFamily="49" charset="0"/>
                <a:ea typeface="+mn-ea"/>
                <a:cs typeface="Courier New" pitchFamily="49" charset="0"/>
              </a:rPr>
              <a:t> +</a:t>
            </a:r>
            <a:r>
              <a:rPr lang="x-none" b="1" dirty="0"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ea typeface="+mn-ea"/>
                <a:cs typeface="Courier New" pitchFamily="49" charset="0"/>
              </a:rPr>
              <a:t>this</a:t>
            </a:r>
            <a:r>
              <a:rPr lang="en-US" b="1" dirty="0" err="1">
                <a:latin typeface="Courier New" pitchFamily="49" charset="0"/>
                <a:ea typeface="+mn-ea"/>
                <a:cs typeface="Courier New" pitchFamily="49" charset="0"/>
              </a:rPr>
              <a:t>.portNumber</a:t>
            </a:r>
            <a:r>
              <a:rPr lang="en-US" b="1" dirty="0">
                <a:latin typeface="Courier New" pitchFamily="49" charset="0"/>
                <a:ea typeface="+mn-ea"/>
                <a:cs typeface="Courier New" pitchFamily="49" charset="0"/>
              </a:rPr>
              <a:t> + </a:t>
            </a:r>
            <a:r>
              <a:rPr lang="x-none" b="1" dirty="0"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"/"</a:t>
            </a:r>
            <a:r>
              <a:rPr lang="en-US" b="1" dirty="0">
                <a:latin typeface="Courier New" pitchFamily="49" charset="0"/>
                <a:ea typeface="+mn-ea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rPr>
              <a:t>connectionProps</a:t>
            </a:r>
            <a:r>
              <a:rPr lang="en-US" b="1" dirty="0">
                <a:latin typeface="Courier New" pitchFamily="49" charset="0"/>
                <a:ea typeface="+mn-ea"/>
                <a:cs typeface="Courier New" pitchFamily="49" charset="0"/>
              </a:rPr>
              <a:t>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DE18347-E3C7-314B-AAC3-6FC1D60B9C08}" type="slidenum">
              <a:rPr lang="en-US">
                <a:solidFill>
                  <a:srgbClr val="045C75"/>
                </a:solidFill>
              </a:rPr>
              <a:pPr eaLnBrk="1" hangingPunct="1"/>
              <a:t>5</a:t>
            </a:fld>
            <a:endParaRPr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java.sql.Connection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onstantia" charset="0"/>
              </a:rPr>
              <a:t>Za različite SUBP različiti su protokoli</a:t>
            </a:r>
          </a:p>
          <a:p>
            <a:endParaRPr lang="en-US">
              <a:latin typeface="Constantia" charset="0"/>
            </a:endParaRP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048000"/>
            <a:ext cx="55943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191000"/>
            <a:ext cx="54229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76F52A9-7550-F04C-8758-E2373613C104}" type="slidenum">
              <a:rPr lang="en-US">
                <a:solidFill>
                  <a:srgbClr val="045C75"/>
                </a:solidFill>
              </a:rPr>
              <a:pPr eaLnBrk="1" hangingPunct="1"/>
              <a:t>6</a:t>
            </a:fld>
            <a:endParaRPr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java.sql.Connection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onstantia" charset="0"/>
              </a:rPr>
              <a:t>Klasa omogućava kreiranje SQL naredbe</a:t>
            </a:r>
          </a:p>
          <a:p>
            <a:endParaRPr lang="en-US">
              <a:latin typeface="Constantia" charset="0"/>
            </a:endParaRPr>
          </a:p>
          <a:p>
            <a:endParaRPr lang="en-US">
              <a:latin typeface="Constantia" charset="0"/>
            </a:endParaRPr>
          </a:p>
          <a:p>
            <a:r>
              <a:rPr lang="en-US">
                <a:latin typeface="Constantia" charset="0"/>
              </a:rPr>
              <a:t>Ili</a:t>
            </a:r>
          </a:p>
          <a:p>
            <a:endParaRPr lang="en-US">
              <a:latin typeface="Constantia" charset="0"/>
            </a:endParaRPr>
          </a:p>
          <a:p>
            <a:endParaRPr lang="en-US">
              <a:latin typeface="Constantia" charset="0"/>
            </a:endParaRPr>
          </a:p>
          <a:p>
            <a:r>
              <a:rPr lang="en-US">
                <a:latin typeface="Constantia" charset="0"/>
              </a:rPr>
              <a:t>... ili, prepareCall(...)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52768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962400"/>
            <a:ext cx="82010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FC43EB5-42E5-1D47-909A-B656197E13BE}" type="slidenum">
              <a:rPr lang="en-US">
                <a:solidFill>
                  <a:srgbClr val="045C75"/>
                </a:solidFill>
              </a:rPr>
              <a:pPr eaLnBrk="1" hangingPunct="1"/>
              <a:t>7</a:t>
            </a:fld>
            <a:endParaRPr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java.sql.Statement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r>
              <a:rPr lang="en-US" sz="3200">
                <a:latin typeface="Constantia" charset="0"/>
              </a:rPr>
              <a:t>Klasa za SQL naredbe</a:t>
            </a:r>
          </a:p>
          <a:p>
            <a:r>
              <a:rPr lang="en-US" sz="3200">
                <a:latin typeface="Constantia" charset="0"/>
              </a:rPr>
              <a:t>Daje instrukciju driver-u kako da izvrši naredbu</a:t>
            </a:r>
          </a:p>
          <a:p>
            <a:r>
              <a:rPr lang="en-US" sz="3200">
                <a:latin typeface="Constantia" charset="0"/>
              </a:rPr>
              <a:t>Preko nje se dobija rezultat izvršenja SQL naredbe</a:t>
            </a:r>
          </a:p>
          <a:p>
            <a:endParaRPr lang="en-US" sz="3200">
              <a:latin typeface="Constanti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5A12A63-DA06-9B48-AFDF-15BA8EA73F2C}" type="slidenum">
              <a:rPr lang="en-US">
                <a:solidFill>
                  <a:srgbClr val="045C75"/>
                </a:solidFill>
              </a:rPr>
              <a:pPr eaLnBrk="1" hangingPunct="1"/>
              <a:t>8</a:t>
            </a:fld>
            <a:endParaRPr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java.sql.Statement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>
                <a:latin typeface="Constantia" charset="0"/>
              </a:rPr>
              <a:t>Primer naredbe za dodavanje zapisa</a:t>
            </a:r>
          </a:p>
          <a:p>
            <a:pPr>
              <a:buFont typeface="Arial" charset="0"/>
              <a:buChar char="•"/>
            </a:pPr>
            <a:endParaRPr lang="en-US">
              <a:latin typeface="Constantia" charset="0"/>
            </a:endParaRPr>
          </a:p>
          <a:p>
            <a:pPr>
              <a:buFont typeface="Arial" charset="0"/>
              <a:buChar char="•"/>
            </a:pPr>
            <a:endParaRPr lang="en-US">
              <a:latin typeface="Constantia" charset="0"/>
            </a:endParaRPr>
          </a:p>
          <a:p>
            <a:pPr>
              <a:buFont typeface="Arial" charset="0"/>
              <a:buChar char="•"/>
            </a:pPr>
            <a:r>
              <a:rPr lang="en-US">
                <a:latin typeface="Constantia" charset="0"/>
              </a:rPr>
              <a:t>Primer naredbe za selekciju / filtriranje zapisa</a:t>
            </a:r>
          </a:p>
          <a:p>
            <a:pPr>
              <a:buFont typeface="Arial" charset="0"/>
              <a:buChar char="•"/>
            </a:pPr>
            <a:endParaRPr lang="en-US">
              <a:latin typeface="Constantia" charset="0"/>
            </a:endParaRPr>
          </a:p>
          <a:p>
            <a:pPr>
              <a:buFont typeface="Arial" charset="0"/>
              <a:buChar char="•"/>
            </a:pPr>
            <a:endParaRPr lang="en-US">
              <a:latin typeface="Constantia" charset="0"/>
            </a:endParaRPr>
          </a:p>
          <a:p>
            <a:pPr>
              <a:buFont typeface="Arial" charset="0"/>
              <a:buChar char="•"/>
            </a:pPr>
            <a:r>
              <a:rPr lang="en-US" i="1">
                <a:latin typeface="Constantia" charset="0"/>
              </a:rPr>
              <a:t>statement</a:t>
            </a:r>
            <a:r>
              <a:rPr lang="en-US" i="1">
                <a:latin typeface="Constantia" charset="0"/>
              </a:rPr>
              <a:t> </a:t>
            </a:r>
            <a:r>
              <a:rPr lang="en-US">
                <a:latin typeface="Constantia" charset="0"/>
              </a:rPr>
              <a:t>i </a:t>
            </a:r>
            <a:r>
              <a:rPr lang="en-US" i="1">
                <a:latin typeface="Constantia" charset="0"/>
              </a:rPr>
              <a:t>naredba </a:t>
            </a:r>
            <a:r>
              <a:rPr lang="en-US">
                <a:latin typeface="Constantia" charset="0"/>
              </a:rPr>
              <a:t>su promenljive tipa Statement</a:t>
            </a:r>
            <a:endParaRPr lang="en-US" i="1">
              <a:latin typeface="Constantia" charset="0"/>
            </a:endParaRPr>
          </a:p>
          <a:p>
            <a:pPr>
              <a:buFont typeface="Arial" charset="0"/>
              <a:buChar char="•"/>
            </a:pPr>
            <a:endParaRPr lang="en-US">
              <a:latin typeface="Constantia" charset="0"/>
            </a:endParaRP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2209800"/>
            <a:ext cx="9093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194B785-DC71-0D48-9DC5-F56737966322}" type="slidenum">
              <a:rPr lang="en-US">
                <a:solidFill>
                  <a:srgbClr val="045C75"/>
                </a:solidFill>
              </a:rPr>
              <a:pPr eaLnBrk="1" hangingPunct="1"/>
              <a:t>9</a:t>
            </a:fld>
            <a:endParaRPr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368</Words>
  <Application>Microsoft Macintosh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Courier New</vt:lpstr>
      <vt:lpstr>Flow</vt:lpstr>
      <vt:lpstr>Java i baze podataka</vt:lpstr>
      <vt:lpstr>PowerPoint Presentation</vt:lpstr>
      <vt:lpstr>PowerPoint Presentation</vt:lpstr>
      <vt:lpstr>java.sql.DriverManager</vt:lpstr>
      <vt:lpstr>java.sql.DriverManager</vt:lpstr>
      <vt:lpstr>java.sql.Connection</vt:lpstr>
      <vt:lpstr>java.sql.Connection</vt:lpstr>
      <vt:lpstr>java.sql.Statement</vt:lpstr>
      <vt:lpstr>java.sql.Statement</vt:lpstr>
      <vt:lpstr>java.sql.ResultSet</vt:lpstr>
      <vt:lpstr>java.sql.ResultSet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i baze podataka</dc:title>
  <dc:creator/>
  <cp:lastModifiedBy>mac</cp:lastModifiedBy>
  <cp:revision>25</cp:revision>
  <dcterms:created xsi:type="dcterms:W3CDTF">2012-12-21T15:53:20Z</dcterms:created>
  <dcterms:modified xsi:type="dcterms:W3CDTF">2018-04-13T10:16:32Z</dcterms:modified>
</cp:coreProperties>
</file>