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9"/>
  </p:notesMasterIdLst>
  <p:sldIdLst>
    <p:sldId id="258" r:id="rId2"/>
    <p:sldId id="259" r:id="rId3"/>
    <p:sldId id="260" r:id="rId4"/>
    <p:sldId id="261" r:id="rId5"/>
    <p:sldId id="262" r:id="rId6"/>
    <p:sldId id="338" r:id="rId7"/>
    <p:sldId id="263" r:id="rId8"/>
    <p:sldId id="268" r:id="rId9"/>
    <p:sldId id="269" r:id="rId10"/>
    <p:sldId id="270" r:id="rId11"/>
    <p:sldId id="340" r:id="rId12"/>
    <p:sldId id="271" r:id="rId13"/>
    <p:sldId id="272" r:id="rId14"/>
    <p:sldId id="273" r:id="rId15"/>
    <p:sldId id="274" r:id="rId16"/>
    <p:sldId id="275" r:id="rId17"/>
    <p:sldId id="341" r:id="rId18"/>
    <p:sldId id="281" r:id="rId19"/>
    <p:sldId id="337" r:id="rId20"/>
    <p:sldId id="280" r:id="rId21"/>
    <p:sldId id="282" r:id="rId22"/>
    <p:sldId id="284" r:id="rId23"/>
    <p:sldId id="285" r:id="rId24"/>
    <p:sldId id="288" r:id="rId25"/>
    <p:sldId id="290" r:id="rId26"/>
    <p:sldId id="292" r:id="rId27"/>
    <p:sldId id="342" r:id="rId28"/>
    <p:sldId id="343" r:id="rId29"/>
    <p:sldId id="344" r:id="rId30"/>
    <p:sldId id="345" r:id="rId31"/>
    <p:sldId id="308" r:id="rId32"/>
    <p:sldId id="309" r:id="rId33"/>
    <p:sldId id="347" r:id="rId34"/>
    <p:sldId id="346" r:id="rId35"/>
    <p:sldId id="315" r:id="rId36"/>
    <p:sldId id="317" r:id="rId37"/>
    <p:sldId id="318" r:id="rId38"/>
    <p:sldId id="319" r:id="rId39"/>
    <p:sldId id="320" r:id="rId40"/>
    <p:sldId id="321" r:id="rId41"/>
    <p:sldId id="322" r:id="rId42"/>
    <p:sldId id="323" r:id="rId43"/>
    <p:sldId id="324" r:id="rId44"/>
    <p:sldId id="348" r:id="rId45"/>
    <p:sldId id="325" r:id="rId46"/>
    <p:sldId id="326" r:id="rId47"/>
    <p:sldId id="327" r:id="rId48"/>
    <p:sldId id="328" r:id="rId49"/>
    <p:sldId id="329" r:id="rId50"/>
    <p:sldId id="330" r:id="rId51"/>
    <p:sldId id="331" r:id="rId52"/>
    <p:sldId id="332" r:id="rId53"/>
    <p:sldId id="333" r:id="rId54"/>
    <p:sldId id="349" r:id="rId55"/>
    <p:sldId id="334" r:id="rId56"/>
    <p:sldId id="335" r:id="rId57"/>
    <p:sldId id="336"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34C1F5-2BCF-4B87-B14D-39446898938C}" type="datetimeFigureOut">
              <a:rPr lang="sr-Latn-RS" smtClean="0"/>
              <a:t>21.3.2013</a:t>
            </a:fld>
            <a:endParaRPr lang="sr-Latn-R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2FF272-9BC9-4D24-A287-A9F1CC6CD954}" type="slidenum">
              <a:rPr lang="sr-Latn-RS" smtClean="0"/>
              <a:t>‹#›</a:t>
            </a:fld>
            <a:endParaRPr lang="sr-Latn-RS"/>
          </a:p>
        </p:txBody>
      </p:sp>
    </p:spTree>
    <p:extLst>
      <p:ext uri="{BB962C8B-B14F-4D97-AF65-F5344CB8AC3E}">
        <p14:creationId xmlns:p14="http://schemas.microsoft.com/office/powerpoint/2010/main" val="3220044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A4B5E9D-E06F-4BC0-9AAC-4BE3CF17CF7C}" type="datetime1">
              <a:rPr lang="en-US" smtClean="0"/>
              <a:t>3/21/2013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DCA623B-EEB7-43F2-9670-FBF8CB940C3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5ECA20-9719-441A-85CC-6A5FF799A7B1}" type="datetime1">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CA623B-EEB7-43F2-9670-FBF8CB940C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E1BC33-160F-4EE6-9C69-2253227BB451}" type="datetime1">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CA623B-EEB7-43F2-9670-FBF8CB940C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00CA05-70A4-4EB9-9B9E-AAF30B5A3FBF}" type="datetime1">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CA623B-EEB7-43F2-9670-FBF8CB940C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ABD6F25-B15F-45EC-9F91-195D24E53A7A}" type="datetime1">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CA623B-EEB7-43F2-9670-FBF8CB940C3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901E899-BB7C-4C44-B2F1-1F4F543F1AA6}" type="datetime1">
              <a:rPr lang="en-US" smtClean="0"/>
              <a:t>3/21/2013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CA623B-EEB7-43F2-9670-FBF8CB940C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D10DC46-B8E5-4D69-9E52-2F9CA04BE51D}" type="datetime1">
              <a:rPr lang="en-US" smtClean="0"/>
              <a:t>3/21/2013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CA623B-EEB7-43F2-9670-FBF8CB940C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639757C-D3DB-4CC3-9D24-4B376E4BF46E}" type="datetime1">
              <a:rPr lang="en-US" smtClean="0"/>
              <a:t>3/21/2013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CA623B-EEB7-43F2-9670-FBF8CB940C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EB157E-7323-4F6B-9C7A-145546A07B99}" type="datetime1">
              <a:rPr lang="en-US" smtClean="0"/>
              <a:t>3/21/2013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CA623B-EEB7-43F2-9670-FBF8CB940C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1E72E12-5AB4-4462-BD40-1B6CDFE03EDA}" type="datetime1">
              <a:rPr lang="en-US" smtClean="0"/>
              <a:t>3/21/2013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CA623B-EEB7-43F2-9670-FBF8CB940C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4859CC0-E16B-487C-BA96-C2AD874E5641}" type="datetime1">
              <a:rPr lang="en-US" smtClean="0"/>
              <a:t>3/21/2013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DCA623B-EEB7-43F2-9670-FBF8CB940C3A}"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CFFD216-9C9B-4375-BCC3-9D736A55B073}" type="datetime1">
              <a:rPr lang="en-US" smtClean="0"/>
              <a:t>3/21/2013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CA623B-EEB7-43F2-9670-FBF8CB940C3A}"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CS" dirty="0" smtClean="0"/>
              <a:t>RMI-</a:t>
            </a:r>
            <a:r>
              <a:rPr lang="sr-Latn-CS" dirty="0">
                <a:solidFill>
                  <a:srgbClr val="FFFF00"/>
                </a:solidFill>
              </a:rPr>
              <a:t> </a:t>
            </a:r>
            <a:r>
              <a:rPr lang="sr-Latn-CS" dirty="0">
                <a:solidFill>
                  <a:srgbClr val="FF0000"/>
                </a:solidFill>
              </a:rPr>
              <a:t>R</a:t>
            </a:r>
            <a:r>
              <a:rPr lang="sr-Latn-CS" dirty="0"/>
              <a:t>emote </a:t>
            </a:r>
            <a:r>
              <a:rPr lang="sr-Latn-CS" dirty="0">
                <a:solidFill>
                  <a:srgbClr val="FF0000"/>
                </a:solidFill>
              </a:rPr>
              <a:t>M</a:t>
            </a:r>
            <a:r>
              <a:rPr lang="sr-Latn-CS" dirty="0"/>
              <a:t>ethod </a:t>
            </a:r>
            <a:r>
              <a:rPr lang="sr-Latn-CS" dirty="0">
                <a:solidFill>
                  <a:srgbClr val="FF0000"/>
                </a:solidFill>
              </a:rPr>
              <a:t>I</a:t>
            </a:r>
            <a:r>
              <a:rPr lang="sr-Latn-CS" dirty="0"/>
              <a:t>nvocation</a:t>
            </a:r>
            <a:endParaRPr lang="en-US" dirty="0"/>
          </a:p>
        </p:txBody>
      </p:sp>
      <p:sp>
        <p:nvSpPr>
          <p:cNvPr id="3" name="Content Placeholder 2"/>
          <p:cNvSpPr>
            <a:spLocks noGrp="1"/>
          </p:cNvSpPr>
          <p:nvPr>
            <p:ph idx="1"/>
          </p:nvPr>
        </p:nvSpPr>
        <p:spPr/>
        <p:txBody>
          <a:bodyPr/>
          <a:lstStyle/>
          <a:p>
            <a:r>
              <a:rPr lang="sr-Latn-CS" dirty="0" smtClean="0">
                <a:solidFill>
                  <a:srgbClr val="FF0000"/>
                </a:solidFill>
              </a:rPr>
              <a:t>Delovi jednog programa izvršavaju se na lokalnom računaru, dok se drugi delovi istog programa izvršavaju na udaljenom hostu.</a:t>
            </a:r>
          </a:p>
          <a:p>
            <a:r>
              <a:rPr lang="sr-Latn-CS" dirty="0" smtClean="0"/>
              <a:t>RMI stvara iluziju da se ovaj distribuirani program izvršava na jednom sistemu sa jednim memorijskim prostorom koji sadrži sav kod i podatke korišćene na bilo kojoj od strana stvarne fizičke konekcije</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457200" y="914400"/>
            <a:ext cx="8458200" cy="5410200"/>
          </a:xfrm>
        </p:spPr>
        <p:txBody>
          <a:bodyPr>
            <a:normAutofit/>
          </a:bodyPr>
          <a:lstStyle/>
          <a:p>
            <a:pPr marL="0" indent="0">
              <a:buNone/>
            </a:pPr>
            <a:r>
              <a:rPr lang="sr-Latn-CS" dirty="0" smtClean="0"/>
              <a:t>Postoje dva načina za rešavanje ovog </a:t>
            </a:r>
            <a:r>
              <a:rPr lang="sr-Latn-CS" dirty="0" smtClean="0"/>
              <a:t>problema:</a:t>
            </a:r>
            <a:endParaRPr lang="sr-Latn-CS" dirty="0" smtClean="0"/>
          </a:p>
          <a:p>
            <a:pPr marL="514350" indent="-514350">
              <a:buFont typeface="+mj-lt"/>
              <a:buAutoNum type="arabicPeriod"/>
            </a:pPr>
            <a:r>
              <a:rPr lang="sr-Latn-CS" dirty="0" smtClean="0"/>
              <a:t>objekat se konvertuje </a:t>
            </a:r>
            <a:r>
              <a:rPr lang="sr-Latn-CS" dirty="0" smtClean="0"/>
              <a:t>u niz bajtova i ti bajtovi pošalju udaljenoj mašini. Udaljena mašina prima bajtove i rekonstruiše ih u kopiju objekta. Međutim, promene na kopiji se ne odražavaju automatski na originalni objekat.</a:t>
            </a:r>
          </a:p>
          <a:p>
            <a:pPr marL="514350" indent="-514350">
              <a:buFont typeface="+mj-lt"/>
              <a:buAutoNum type="arabicPeriod"/>
            </a:pPr>
            <a:r>
              <a:rPr lang="sr-Latn-CS" dirty="0" smtClean="0"/>
              <a:t>proslediti </a:t>
            </a:r>
            <a:r>
              <a:rPr lang="sr-Latn-CS" dirty="0" smtClean="0"/>
              <a:t>specijalnu udaljenu referencu na objekat. Kada udaljena mašina pozove metod za ovu referencu, poziv putuje natrag kroz Internet do lokalne mašine koja je originalno kreirala objekat. Promene učinjene na bilo kojoj mašini odražavaju se na oba kraja konekcije jer oni dele isti objekat.</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CA623B-EEB7-43F2-9670-FBF8CB940C3A}" type="slidenum">
              <a:rPr lang="en-US" smtClean="0"/>
              <a:pPr/>
              <a:t>11</a:t>
            </a:fld>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752600"/>
            <a:ext cx="8686800" cy="2295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11493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457200" y="1143000"/>
            <a:ext cx="8229600" cy="5181600"/>
          </a:xfrm>
        </p:spPr>
        <p:txBody>
          <a:bodyPr>
            <a:normAutofit/>
          </a:bodyPr>
          <a:lstStyle/>
          <a:p>
            <a:r>
              <a:rPr lang="sr-Latn-CS" dirty="0" smtClean="0"/>
              <a:t>Konvertovanje objekata u sekvencu bajtova je teže nego što se to čini na prvi pogled, jer polja objekta mogu biti reference na druge objekte; objekte na koje ova polja ukazuju takođe treba iskopirati kada se kopira taj objekat. A ovi objekti mogu pokazivati na neke druge objekte, koje takođe treba kopirati.</a:t>
            </a:r>
          </a:p>
          <a:p>
            <a:pPr marL="0" indent="0">
              <a:buNone/>
            </a:pPr>
            <a:r>
              <a:rPr lang="sr-Latn-CS" dirty="0" smtClean="0">
                <a:solidFill>
                  <a:srgbClr val="92D050"/>
                </a:solidFill>
                <a:effectLst>
                  <a:outerShdw blurRad="38100" dist="38100" dir="2700000" algn="tl">
                    <a:srgbClr val="000000">
                      <a:alpha val="43137"/>
                    </a:srgbClr>
                  </a:outerShdw>
                </a:effectLst>
              </a:rPr>
              <a:t>Serijalizacija</a:t>
            </a:r>
            <a:r>
              <a:rPr lang="sr-Latn-CS" dirty="0" smtClean="0">
                <a:solidFill>
                  <a:srgbClr val="92D050"/>
                </a:solidFill>
              </a:rPr>
              <a:t> </a:t>
            </a:r>
            <a:r>
              <a:rPr lang="sr-Latn-CS" dirty="0" smtClean="0">
                <a:solidFill>
                  <a:srgbClr val="92D050"/>
                </a:solidFill>
                <a:effectLst>
                  <a:outerShdw blurRad="38100" dist="38100" dir="2700000" algn="tl">
                    <a:srgbClr val="000000">
                      <a:alpha val="43137"/>
                    </a:srgbClr>
                  </a:outerShdw>
                </a:effectLst>
              </a:rPr>
              <a:t>objekata je šema kojom se objekti mogu konvertovati u bajtove i proslediti drugoj mašini koja izgrađuje originalni objekat iz bajtova</a:t>
            </a:r>
            <a:r>
              <a:rPr lang="sr-Latn-CS" dirty="0" smtClean="0"/>
              <a:t>. </a:t>
            </a:r>
            <a:endParaRPr lang="sr-Latn-CS" dirty="0" smtClean="0"/>
          </a:p>
          <a:p>
            <a:r>
              <a:rPr lang="sr-Latn-CS" dirty="0" smtClean="0"/>
              <a:t>Ovi </a:t>
            </a:r>
            <a:r>
              <a:rPr lang="sr-Latn-CS" dirty="0" smtClean="0"/>
              <a:t>bajtovi se takođe mogu upisati na disk i kasnije pročitati otuda, dopuštajući nam da sačuvamo stanje čitavog programa u jednom jedinom objektu</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15112"/>
          </a:xfrm>
        </p:spPr>
        <p:txBody>
          <a:bodyPr>
            <a:normAutofit fontScale="90000"/>
          </a:bodyPr>
          <a:lstStyle/>
          <a:p>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381000" y="914400"/>
            <a:ext cx="8229600" cy="5181600"/>
          </a:xfrm>
        </p:spPr>
        <p:txBody>
          <a:bodyPr>
            <a:normAutofit/>
          </a:bodyPr>
          <a:lstStyle/>
          <a:p>
            <a:r>
              <a:rPr lang="sr-Latn-CS" dirty="0" smtClean="0"/>
              <a:t>Iz bezbednosnih razloga, Java ima neka ograničenja na to koji objekti mogu biti serijalizovani.</a:t>
            </a:r>
          </a:p>
          <a:p>
            <a:r>
              <a:rPr lang="sr-Latn-CS" dirty="0" smtClean="0"/>
              <a:t>Svi </a:t>
            </a:r>
            <a:r>
              <a:rPr lang="sr-Latn-CS" dirty="0" smtClean="0">
                <a:solidFill>
                  <a:srgbClr val="00B050"/>
                </a:solidFill>
              </a:rPr>
              <a:t>primitivni tipovi</a:t>
            </a:r>
            <a:r>
              <a:rPr lang="sr-Latn-CS" dirty="0" smtClean="0"/>
              <a:t> mogu biti serijalizovani.</a:t>
            </a:r>
          </a:p>
          <a:p>
            <a:r>
              <a:rPr lang="en-US" dirty="0" smtClean="0"/>
              <a:t>“</a:t>
            </a:r>
            <a:r>
              <a:rPr lang="sr-Latn-CS" dirty="0" smtClean="0"/>
              <a:t>Neudaljeni</a:t>
            </a:r>
            <a:r>
              <a:rPr lang="en-US" dirty="0" smtClean="0"/>
              <a:t>”</a:t>
            </a:r>
            <a:r>
              <a:rPr lang="sr-Latn-CS" dirty="0" smtClean="0"/>
              <a:t> Java objekti mogu biti serijalizovani samo ako implementiraju </a:t>
            </a:r>
            <a:r>
              <a:rPr lang="sr-Latn-CS" dirty="0" smtClean="0">
                <a:solidFill>
                  <a:srgbClr val="00B050"/>
                </a:solidFill>
              </a:rPr>
              <a:t>java.io.Serializable interfejs</a:t>
            </a:r>
          </a:p>
          <a:p>
            <a:r>
              <a:rPr lang="sr-Latn-CS" dirty="0" smtClean="0"/>
              <a:t>Klase </a:t>
            </a:r>
            <a:r>
              <a:rPr lang="sr-Latn-CS" dirty="0" smtClean="0">
                <a:solidFill>
                  <a:srgbClr val="00B050"/>
                </a:solidFill>
              </a:rPr>
              <a:t>String</a:t>
            </a:r>
            <a:r>
              <a:rPr lang="sr-Latn-CS" dirty="0" smtClean="0"/>
              <a:t> i </a:t>
            </a:r>
            <a:r>
              <a:rPr lang="sr-Latn-CS" dirty="0" smtClean="0">
                <a:solidFill>
                  <a:srgbClr val="00B050"/>
                </a:solidFill>
              </a:rPr>
              <a:t>Component</a:t>
            </a:r>
            <a:r>
              <a:rPr lang="sr-Latn-CS" dirty="0" smtClean="0"/>
              <a:t> </a:t>
            </a:r>
            <a:r>
              <a:rPr lang="sr-Latn-CS" dirty="0" smtClean="0"/>
              <a:t>ga implementiraju</a:t>
            </a:r>
            <a:endParaRPr lang="sr-Latn-CS" dirty="0" smtClean="0"/>
          </a:p>
          <a:p>
            <a:r>
              <a:rPr lang="sr-Latn-CS" dirty="0" smtClean="0"/>
              <a:t>Kontejnerske klase poput </a:t>
            </a:r>
            <a:r>
              <a:rPr lang="sr-Latn-CS" dirty="0" smtClean="0">
                <a:solidFill>
                  <a:srgbClr val="00B050"/>
                </a:solidFill>
              </a:rPr>
              <a:t>Vector&lt;&gt;</a:t>
            </a:r>
            <a:r>
              <a:rPr lang="sr-Latn-CS" dirty="0" smtClean="0"/>
              <a:t> su serijabilne (serializable) ako su takvi i svi objekti koje sadrže.</a:t>
            </a:r>
          </a:p>
          <a:p>
            <a:r>
              <a:rPr lang="sr-Latn-CS" dirty="0" smtClean="0"/>
              <a:t>Dalje, </a:t>
            </a:r>
            <a:r>
              <a:rPr lang="sr-Latn-CS" dirty="0" smtClean="0">
                <a:solidFill>
                  <a:srgbClr val="00B050"/>
                </a:solidFill>
              </a:rPr>
              <a:t>potklasa serijabilne klase</a:t>
            </a:r>
            <a:r>
              <a:rPr lang="sr-Latn-CS" dirty="0" smtClean="0"/>
              <a:t> je i sama serijabilna. Npr. </a:t>
            </a:r>
            <a:r>
              <a:rPr lang="sr-Latn-CS" dirty="0" smtClean="0">
                <a:solidFill>
                  <a:srgbClr val="00B050"/>
                </a:solidFill>
              </a:rPr>
              <a:t>java.lang.Integer</a:t>
            </a:r>
            <a:r>
              <a:rPr lang="sr-Latn-CS" dirty="0" smtClean="0"/>
              <a:t> i </a:t>
            </a:r>
            <a:r>
              <a:rPr lang="sr-Latn-CS" dirty="0" smtClean="0">
                <a:solidFill>
                  <a:srgbClr val="00B050"/>
                </a:solidFill>
              </a:rPr>
              <a:t>java.lang.Float</a:t>
            </a:r>
            <a:r>
              <a:rPr lang="sr-Latn-CS" dirty="0" smtClean="0"/>
              <a:t> su serijabilne jer je klasa iz koje su izvedene, </a:t>
            </a:r>
            <a:r>
              <a:rPr lang="sr-Latn-CS" dirty="0" smtClean="0">
                <a:solidFill>
                  <a:srgbClr val="00B050"/>
                </a:solidFill>
              </a:rPr>
              <a:t>java.lang.Number</a:t>
            </a:r>
            <a:r>
              <a:rPr lang="sr-Latn-CS" dirty="0" smtClean="0"/>
              <a:t>, takva.</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515112"/>
          </a:xfrm>
        </p:spPr>
        <p:txBody>
          <a:bodyPr>
            <a:normAutofit fontScale="90000"/>
          </a:bodyPr>
          <a:lstStyle/>
          <a:p>
            <a:r>
              <a:rPr lang="sr-Latn-CS" dirty="0" smtClean="0"/>
              <a:t> </a:t>
            </a:r>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457200" y="762000"/>
            <a:ext cx="8229600" cy="5867400"/>
          </a:xfrm>
        </p:spPr>
        <p:txBody>
          <a:bodyPr>
            <a:normAutofit lnSpcReduction="10000"/>
          </a:bodyPr>
          <a:lstStyle/>
          <a:p>
            <a:r>
              <a:rPr lang="sr-Latn-CS" dirty="0" smtClean="0">
                <a:solidFill>
                  <a:srgbClr val="00B050"/>
                </a:solidFill>
              </a:rPr>
              <a:t>Izuzeci</a:t>
            </a:r>
            <a:r>
              <a:rPr lang="sr-Latn-CS" dirty="0" smtClean="0"/>
              <a:t>, greške i drugi </a:t>
            </a:r>
            <a:r>
              <a:rPr lang="sr-Latn-CS" dirty="0" smtClean="0">
                <a:solidFill>
                  <a:srgbClr val="00B050"/>
                </a:solidFill>
              </a:rPr>
              <a:t>throwable</a:t>
            </a:r>
            <a:r>
              <a:rPr lang="sr-Latn-CS" dirty="0" smtClean="0"/>
              <a:t> objekti su uvek serijabilni.</a:t>
            </a:r>
          </a:p>
          <a:p>
            <a:r>
              <a:rPr lang="sr-Latn-CS" dirty="0" smtClean="0"/>
              <a:t>Većina AWT i Swing </a:t>
            </a:r>
            <a:r>
              <a:rPr lang="sr-Latn-CS" dirty="0" smtClean="0">
                <a:solidFill>
                  <a:srgbClr val="00B050"/>
                </a:solidFill>
              </a:rPr>
              <a:t>komponenata, kontejnera i događaja</a:t>
            </a:r>
            <a:r>
              <a:rPr lang="sr-Latn-CS" dirty="0" smtClean="0"/>
              <a:t> je serijabilno</a:t>
            </a:r>
          </a:p>
          <a:p>
            <a:r>
              <a:rPr lang="sr-Latn-CS" dirty="0" smtClean="0"/>
              <a:t>Međutim, adapteri događaja, filteri slika i peer klase nisu</a:t>
            </a:r>
          </a:p>
          <a:p>
            <a:r>
              <a:rPr lang="sr-Latn-CS" dirty="0" smtClean="0">
                <a:solidFill>
                  <a:srgbClr val="FF0000"/>
                </a:solidFill>
              </a:rPr>
              <a:t>Tokovi, čitači i pisači</a:t>
            </a:r>
            <a:r>
              <a:rPr lang="sr-Latn-CS" dirty="0" smtClean="0"/>
              <a:t> i većina drugih </a:t>
            </a:r>
            <a:r>
              <a:rPr lang="sr-Latn-CS" dirty="0" smtClean="0">
                <a:solidFill>
                  <a:srgbClr val="FF0000"/>
                </a:solidFill>
              </a:rPr>
              <a:t>I/O klasa </a:t>
            </a:r>
            <a:r>
              <a:rPr lang="sr-Latn-CS" dirty="0"/>
              <a:t>nije serijabilno</a:t>
            </a:r>
          </a:p>
          <a:p>
            <a:r>
              <a:rPr lang="sr-Latn-CS" dirty="0" smtClean="0">
                <a:solidFill>
                  <a:srgbClr val="92D050"/>
                </a:solidFill>
              </a:rPr>
              <a:t>Wrapper</a:t>
            </a:r>
            <a:r>
              <a:rPr lang="sr-Latn-CS" dirty="0" smtClean="0"/>
              <a:t> </a:t>
            </a:r>
            <a:r>
              <a:rPr lang="sr-Latn-CS" dirty="0" smtClean="0"/>
              <a:t>klase tipova su serijabilne osim za Void</a:t>
            </a:r>
          </a:p>
          <a:p>
            <a:r>
              <a:rPr lang="sr-Latn-CS" dirty="0" smtClean="0"/>
              <a:t>Klase u paketu </a:t>
            </a:r>
            <a:r>
              <a:rPr lang="sr-Latn-CS" dirty="0" smtClean="0">
                <a:solidFill>
                  <a:srgbClr val="00B050"/>
                </a:solidFill>
              </a:rPr>
              <a:t>java.math</a:t>
            </a:r>
            <a:r>
              <a:rPr lang="sr-Latn-CS" dirty="0" smtClean="0"/>
              <a:t> su serijabilne</a:t>
            </a:r>
          </a:p>
          <a:p>
            <a:r>
              <a:rPr lang="sr-Latn-CS" dirty="0" smtClean="0"/>
              <a:t>Klase u </a:t>
            </a:r>
            <a:r>
              <a:rPr lang="sr-Latn-CS" dirty="0" smtClean="0">
                <a:solidFill>
                  <a:srgbClr val="FF0000"/>
                </a:solidFill>
              </a:rPr>
              <a:t>java.lang.reflect </a:t>
            </a:r>
            <a:r>
              <a:rPr lang="sr-Latn-CS" dirty="0" smtClean="0"/>
              <a:t>nisu.</a:t>
            </a:r>
          </a:p>
          <a:p>
            <a:r>
              <a:rPr lang="sr-Latn-CS" dirty="0" smtClean="0"/>
              <a:t>Klasa </a:t>
            </a:r>
            <a:r>
              <a:rPr lang="sr-Latn-CS" dirty="0" smtClean="0">
                <a:solidFill>
                  <a:srgbClr val="00B050"/>
                </a:solidFill>
              </a:rPr>
              <a:t>URL</a:t>
            </a:r>
            <a:r>
              <a:rPr lang="sr-Latn-CS" dirty="0" smtClean="0"/>
              <a:t> jeste</a:t>
            </a:r>
          </a:p>
          <a:p>
            <a:r>
              <a:rPr lang="sr-Latn-CS" dirty="0" smtClean="0"/>
              <a:t>Međutim, </a:t>
            </a:r>
            <a:r>
              <a:rPr lang="sr-Latn-CS" dirty="0" smtClean="0">
                <a:solidFill>
                  <a:srgbClr val="FF0000"/>
                </a:solidFill>
              </a:rPr>
              <a:t>Socket, URLConnection</a:t>
            </a:r>
            <a:r>
              <a:rPr lang="sr-Latn-CS" dirty="0" smtClean="0"/>
              <a:t> i većina drugih klasa u </a:t>
            </a:r>
            <a:r>
              <a:rPr lang="sr-Latn-CS" dirty="0" smtClean="0">
                <a:solidFill>
                  <a:srgbClr val="FF0000"/>
                </a:solidFill>
              </a:rPr>
              <a:t>java.net</a:t>
            </a:r>
            <a:r>
              <a:rPr lang="sr-Latn-CS" dirty="0" smtClean="0"/>
              <a:t> nije</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91312"/>
          </a:xfrm>
        </p:spPr>
        <p:txBody>
          <a:bodyPr>
            <a:normAutofit fontScale="90000"/>
          </a:bodyPr>
          <a:lstStyle/>
          <a:p>
            <a:r>
              <a:rPr lang="sr-Latn-CS" dirty="0" smtClean="0">
                <a:solidFill>
                  <a:srgbClr val="FF0000"/>
                </a:solidFill>
              </a:rPr>
              <a:t>CORBA</a:t>
            </a:r>
            <a:endParaRPr lang="en-US" dirty="0">
              <a:solidFill>
                <a:srgbClr val="FF0000"/>
              </a:solidFill>
            </a:endParaRPr>
          </a:p>
        </p:txBody>
      </p:sp>
      <p:sp>
        <p:nvSpPr>
          <p:cNvPr id="3" name="Content Placeholder 2"/>
          <p:cNvSpPr>
            <a:spLocks noGrp="1"/>
          </p:cNvSpPr>
          <p:nvPr>
            <p:ph idx="1"/>
          </p:nvPr>
        </p:nvSpPr>
        <p:spPr>
          <a:xfrm>
            <a:off x="457200" y="990600"/>
            <a:ext cx="8229600" cy="5334000"/>
          </a:xfrm>
        </p:spPr>
        <p:txBody>
          <a:bodyPr>
            <a:normAutofit/>
          </a:bodyPr>
          <a:lstStyle/>
          <a:p>
            <a:r>
              <a:rPr lang="en-US" dirty="0" smtClean="0"/>
              <a:t>RMI </a:t>
            </a:r>
            <a:r>
              <a:rPr lang="en-US" dirty="0" err="1" smtClean="0"/>
              <a:t>nije</a:t>
            </a:r>
            <a:r>
              <a:rPr lang="en-US" dirty="0" smtClean="0"/>
              <a:t> </a:t>
            </a:r>
            <a:r>
              <a:rPr lang="en-US" dirty="0" err="1" smtClean="0"/>
              <a:t>jedina</a:t>
            </a:r>
            <a:r>
              <a:rPr lang="en-US" dirty="0" smtClean="0"/>
              <a:t> </a:t>
            </a:r>
            <a:r>
              <a:rPr lang="en-US" dirty="0" err="1" smtClean="0"/>
              <a:t>mogu</a:t>
            </a:r>
            <a:r>
              <a:rPr lang="sr-Latn-CS" dirty="0" smtClean="0"/>
              <a:t>ćnost kada se radi o distribuiranim objektnim sistemima. Njegovo najveće ograničenje je što se mogu pozivati samo metodi napisani u Javi.</a:t>
            </a:r>
          </a:p>
          <a:p>
            <a:r>
              <a:rPr lang="sr-Latn-CS" dirty="0" smtClean="0"/>
              <a:t>Šta ako već imamo aplikaciju napisanu u nekom drugom jeziku, npr. C++, i želimo da komuniciramo sa njom?</a:t>
            </a:r>
          </a:p>
          <a:p>
            <a:r>
              <a:rPr lang="sr-Latn-CS" dirty="0" smtClean="0"/>
              <a:t>Najuopštenije rešenje za distribuirane objekte je CORBA, the </a:t>
            </a:r>
            <a:r>
              <a:rPr lang="sr-Latn-CS" b="1" dirty="0" smtClean="0">
                <a:solidFill>
                  <a:srgbClr val="00B050"/>
                </a:solidFill>
              </a:rPr>
              <a:t>C</a:t>
            </a:r>
            <a:r>
              <a:rPr lang="sr-Latn-CS" dirty="0" smtClean="0">
                <a:solidFill>
                  <a:srgbClr val="FF0000"/>
                </a:solidFill>
              </a:rPr>
              <a:t>ommon </a:t>
            </a:r>
            <a:r>
              <a:rPr lang="sr-Latn-CS" b="1" dirty="0" smtClean="0">
                <a:solidFill>
                  <a:srgbClr val="00B050"/>
                </a:solidFill>
              </a:rPr>
              <a:t>O</a:t>
            </a:r>
            <a:r>
              <a:rPr lang="sr-Latn-CS" dirty="0" smtClean="0">
                <a:solidFill>
                  <a:srgbClr val="FF0000"/>
                </a:solidFill>
              </a:rPr>
              <a:t>bject </a:t>
            </a:r>
            <a:r>
              <a:rPr lang="sr-Latn-CS" b="1" dirty="0" smtClean="0">
                <a:solidFill>
                  <a:srgbClr val="00B050"/>
                </a:solidFill>
              </a:rPr>
              <a:t>R</a:t>
            </a:r>
            <a:r>
              <a:rPr lang="sr-Latn-CS" dirty="0" smtClean="0">
                <a:solidFill>
                  <a:srgbClr val="FF0000"/>
                </a:solidFill>
              </a:rPr>
              <a:t>equest </a:t>
            </a:r>
            <a:r>
              <a:rPr lang="sr-Latn-CS" b="1" dirty="0" smtClean="0">
                <a:solidFill>
                  <a:srgbClr val="00B050"/>
                </a:solidFill>
              </a:rPr>
              <a:t>B</a:t>
            </a:r>
            <a:r>
              <a:rPr lang="sr-Latn-CS" dirty="0" smtClean="0">
                <a:solidFill>
                  <a:srgbClr val="FF0000"/>
                </a:solidFill>
              </a:rPr>
              <a:t>roker </a:t>
            </a:r>
            <a:r>
              <a:rPr lang="sr-Latn-CS" b="1" dirty="0" smtClean="0">
                <a:solidFill>
                  <a:srgbClr val="00B050"/>
                </a:solidFill>
              </a:rPr>
              <a:t>A</a:t>
            </a:r>
            <a:r>
              <a:rPr lang="sr-Latn-CS" dirty="0" smtClean="0">
                <a:solidFill>
                  <a:srgbClr val="FF0000"/>
                </a:solidFill>
              </a:rPr>
              <a:t>rchitecture</a:t>
            </a:r>
            <a:r>
              <a:rPr lang="sr-Latn-CS" dirty="0" smtClean="0"/>
              <a:t>.</a:t>
            </a:r>
          </a:p>
          <a:p>
            <a:r>
              <a:rPr lang="sr-Latn-CS" dirty="0" smtClean="0"/>
              <a:t>Corba dopušta da objekti napisani u različitim jezicima međusobno komuniciraju</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fontScale="90000"/>
          </a:bodyPr>
          <a:lstStyle/>
          <a:p>
            <a:r>
              <a:rPr lang="sr-Latn-CS" dirty="0" smtClean="0"/>
              <a:t>RMI – Kako funkcioniše?</a:t>
            </a:r>
            <a:endParaRPr lang="en-US" dirty="0"/>
          </a:p>
        </p:txBody>
      </p:sp>
      <p:sp>
        <p:nvSpPr>
          <p:cNvPr id="3" name="Content Placeholder 2"/>
          <p:cNvSpPr>
            <a:spLocks noGrp="1"/>
          </p:cNvSpPr>
          <p:nvPr>
            <p:ph idx="1"/>
          </p:nvPr>
        </p:nvSpPr>
        <p:spPr>
          <a:xfrm>
            <a:off x="228600" y="1066800"/>
            <a:ext cx="8686800" cy="5257800"/>
          </a:xfrm>
        </p:spPr>
        <p:txBody>
          <a:bodyPr>
            <a:normAutofit/>
          </a:bodyPr>
          <a:lstStyle/>
          <a:p>
            <a:r>
              <a:rPr lang="sr-Latn-CS" dirty="0" smtClean="0"/>
              <a:t>Java krije mnoge stvari od nas. Međutim, ne škodi nikada da se razume kako stvari zaista funkcionišu</a:t>
            </a:r>
          </a:p>
          <a:p>
            <a:r>
              <a:rPr lang="sr-Latn-CS" dirty="0" smtClean="0"/>
              <a:t>Ključna razlika između udaljenih i lokalnih objekata je što su </a:t>
            </a:r>
            <a:r>
              <a:rPr lang="sr-Latn-CS" dirty="0" smtClean="0">
                <a:solidFill>
                  <a:srgbClr val="FF0000"/>
                </a:solidFill>
              </a:rPr>
              <a:t>udaljeni objekti u drugoj VM</a:t>
            </a:r>
            <a:r>
              <a:rPr lang="sr-Latn-CS" dirty="0" smtClean="0"/>
              <a:t>.</a:t>
            </a:r>
          </a:p>
          <a:p>
            <a:r>
              <a:rPr lang="sr-Latn-CS" dirty="0" smtClean="0"/>
              <a:t>Uobičajeno, objekti argumenti se prosleđuju metodima i objekti povratne vrednosti bivaju vraćeni od metoda da referišu na nešto u određenoj VM. To se zove </a:t>
            </a:r>
            <a:r>
              <a:rPr lang="sr-Latn-CS" dirty="0" smtClean="0">
                <a:solidFill>
                  <a:srgbClr val="0070C0"/>
                </a:solidFill>
                <a:effectLst>
                  <a:outerShdw blurRad="38100" dist="38100" dir="2700000" algn="tl">
                    <a:srgbClr val="000000">
                      <a:alpha val="43137"/>
                    </a:srgbClr>
                  </a:outerShdw>
                </a:effectLst>
              </a:rPr>
              <a:t>prosleđivanje reference</a:t>
            </a:r>
            <a:r>
              <a:rPr lang="sr-Latn-CS" dirty="0" smtClean="0"/>
              <a:t>.</a:t>
            </a:r>
          </a:p>
          <a:p>
            <a:r>
              <a:rPr lang="sr-Latn-CS" dirty="0" smtClean="0"/>
              <a:t>Međutim, ovakav pristup ne funkcioniše kada pozivajući i pozvani metod nisu u istoj VM. </a:t>
            </a:r>
            <a:endParaRPr lang="sr-Latn-CS" dirty="0" smtClean="0"/>
          </a:p>
          <a:p>
            <a:r>
              <a:rPr lang="sr-Latn-CS" dirty="0" smtClean="0"/>
              <a:t>Različite </a:t>
            </a:r>
            <a:r>
              <a:rPr lang="sr-Latn-CS" dirty="0" smtClean="0"/>
              <a:t>VM mogu implementirati reference na potpuno različite i nekompatibilne načine</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228600" y="914400"/>
            <a:ext cx="8458200" cy="5410200"/>
          </a:xfrm>
        </p:spPr>
        <p:txBody>
          <a:bodyPr>
            <a:normAutofit lnSpcReduction="10000"/>
          </a:bodyPr>
          <a:lstStyle/>
          <a:p>
            <a:r>
              <a:rPr lang="sr-Latn-CS" dirty="0" smtClean="0"/>
              <a:t>Da bi se proces učinio što je moguće više transparentnim za programera, komunikacija između klijenta i servera je implementirana nizom slojeva:</a:t>
            </a:r>
          </a:p>
          <a:p>
            <a:pPr marL="0" indent="0" algn="ctr">
              <a:buNone/>
            </a:pPr>
            <a:r>
              <a:rPr lang="sr-Latn-CS" dirty="0" smtClean="0">
                <a:solidFill>
                  <a:srgbClr val="00B050"/>
                </a:solidFill>
              </a:rPr>
              <a:t>Server Program -------------------  Client Program</a:t>
            </a:r>
            <a:br>
              <a:rPr lang="sr-Latn-CS" dirty="0" smtClean="0">
                <a:solidFill>
                  <a:srgbClr val="00B050"/>
                </a:solidFill>
              </a:rPr>
            </a:br>
            <a:r>
              <a:rPr lang="sr-Latn-CS" dirty="0" smtClean="0">
                <a:solidFill>
                  <a:srgbClr val="00B050"/>
                </a:solidFill>
              </a:rPr>
              <a:t>Skeleton                                     Stub</a:t>
            </a:r>
            <a:br>
              <a:rPr lang="sr-Latn-CS" dirty="0" smtClean="0">
                <a:solidFill>
                  <a:srgbClr val="00B050"/>
                </a:solidFill>
              </a:rPr>
            </a:br>
            <a:r>
              <a:rPr lang="sr-Latn-CS" dirty="0" smtClean="0">
                <a:solidFill>
                  <a:srgbClr val="00B050"/>
                </a:solidFill>
              </a:rPr>
              <a:t>Remote Reference Layer           Remote ReferenceL.</a:t>
            </a:r>
            <a:br>
              <a:rPr lang="sr-Latn-CS" dirty="0" smtClean="0">
                <a:solidFill>
                  <a:srgbClr val="00B050"/>
                </a:solidFill>
              </a:rPr>
            </a:br>
            <a:r>
              <a:rPr lang="sr-Latn-CS" dirty="0" smtClean="0">
                <a:solidFill>
                  <a:srgbClr val="00B050"/>
                </a:solidFill>
              </a:rPr>
              <a:t>Transpor Layer  -------------------  Transport Layer</a:t>
            </a:r>
          </a:p>
          <a:p>
            <a:r>
              <a:rPr lang="sr-Latn-CS" dirty="0" smtClean="0"/>
              <a:t>Programeru izgleda kao da se klijent direktno obraća serveru. </a:t>
            </a:r>
            <a:endParaRPr lang="sr-Latn-CS" dirty="0" smtClean="0"/>
          </a:p>
          <a:p>
            <a:r>
              <a:rPr lang="sr-Latn-CS" dirty="0" smtClean="0"/>
              <a:t>Zapravo</a:t>
            </a:r>
            <a:r>
              <a:rPr lang="sr-Latn-CS" dirty="0" smtClean="0"/>
              <a:t>, klijent komunicira samo sa </a:t>
            </a:r>
            <a:r>
              <a:rPr lang="sr-Latn-CS" dirty="0" smtClean="0">
                <a:solidFill>
                  <a:srgbClr val="FF0000"/>
                </a:solidFill>
              </a:rPr>
              <a:t>Stub</a:t>
            </a:r>
            <a:r>
              <a:rPr lang="sr-Latn-CS" dirty="0" smtClean="0"/>
              <a:t> objektom koji je </a:t>
            </a:r>
            <a:r>
              <a:rPr lang="sr-Latn-CS" dirty="0" smtClean="0">
                <a:solidFill>
                  <a:srgbClr val="FF0000"/>
                </a:solidFill>
              </a:rPr>
              <a:t>zamena za stvarni objekat na udaljenom sistemu</a:t>
            </a:r>
            <a:r>
              <a:rPr lang="sr-Latn-CS" dirty="0" smtClean="0"/>
              <a:t>. </a:t>
            </a:r>
            <a:endParaRPr lang="sr-Latn-CS" dirty="0" smtClean="0"/>
          </a:p>
          <a:p>
            <a:r>
              <a:rPr lang="sr-Latn-CS" dirty="0" smtClean="0"/>
              <a:t>Stub </a:t>
            </a:r>
            <a:r>
              <a:rPr lang="sr-Latn-CS" dirty="0" smtClean="0"/>
              <a:t>prosleđuje konverzaciju remote reference sloju, koji priča sa </a:t>
            </a:r>
            <a:r>
              <a:rPr lang="sr-Latn-CS" dirty="0" smtClean="0">
                <a:solidFill>
                  <a:srgbClr val="FF0000"/>
                </a:solidFill>
              </a:rPr>
              <a:t>transport layerom</a:t>
            </a:r>
            <a:r>
              <a:rPr lang="sr-Latn-CS" dirty="0" smtClean="0"/>
              <a:t>...</a:t>
            </a:r>
            <a:endParaRPr lang="en-US" dirty="0"/>
          </a:p>
        </p:txBody>
      </p:sp>
      <p:sp>
        <p:nvSpPr>
          <p:cNvPr id="5" name="Slide Number Placeholder 4"/>
          <p:cNvSpPr>
            <a:spLocks noGrp="1"/>
          </p:cNvSpPr>
          <p:nvPr>
            <p:ph type="sldNum" sz="quarter" idx="12"/>
          </p:nvPr>
        </p:nvSpPr>
        <p:spPr/>
        <p:txBody>
          <a:bodyPr/>
          <a:lstStyle/>
          <a:p>
            <a:fld id="{DDCA623B-EEB7-43F2-9670-FBF8CB940C3A}" type="slidenum">
              <a:rPr lang="en-US" smtClean="0"/>
              <a:pPr/>
              <a:t>17</a:t>
            </a:fld>
            <a:endParaRPr lang="en-US"/>
          </a:p>
        </p:txBody>
      </p:sp>
    </p:spTree>
    <p:extLst>
      <p:ext uri="{BB962C8B-B14F-4D97-AF65-F5344CB8AC3E}">
        <p14:creationId xmlns:p14="http://schemas.microsoft.com/office/powerpoint/2010/main" val="12404745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sr-Latn-CS" dirty="0" smtClean="0"/>
              <a:t>Stub objekat</a:t>
            </a:r>
            <a:endParaRPr lang="en-US" dirty="0"/>
          </a:p>
        </p:txBody>
      </p:sp>
      <p:sp>
        <p:nvSpPr>
          <p:cNvPr id="3" name="Content Placeholder 2"/>
          <p:cNvSpPr>
            <a:spLocks noGrp="1"/>
          </p:cNvSpPr>
          <p:nvPr>
            <p:ph idx="1"/>
          </p:nvPr>
        </p:nvSpPr>
        <p:spPr>
          <a:xfrm>
            <a:off x="457200" y="1371600"/>
            <a:ext cx="8229600" cy="4953000"/>
          </a:xfrm>
        </p:spPr>
        <p:txBody>
          <a:bodyPr>
            <a:normAutofit lnSpcReduction="10000"/>
          </a:bodyPr>
          <a:lstStyle/>
          <a:p>
            <a:r>
              <a:rPr lang="sr-Latn-CS" dirty="0" smtClean="0"/>
              <a:t>U stvarnosti, </a:t>
            </a:r>
            <a:r>
              <a:rPr lang="en-US" dirty="0" smtClean="0"/>
              <a:t>k</a:t>
            </a:r>
            <a:r>
              <a:rPr lang="sr-Latn-CS" dirty="0" smtClean="0"/>
              <a:t>lijent samo poziva lokalne metode u stub-objektu. </a:t>
            </a:r>
            <a:endParaRPr lang="en-US" dirty="0" smtClean="0"/>
          </a:p>
          <a:p>
            <a:r>
              <a:rPr lang="sr-Latn-CS" dirty="0" smtClean="0"/>
              <a:t>Stub je lokalni objekat koji implementira udaljene interfejse udaljenog objekta;</a:t>
            </a:r>
          </a:p>
          <a:p>
            <a:r>
              <a:rPr lang="sr-Latn-CS" dirty="0" smtClean="0"/>
              <a:t>Stub ima metode koji odgovaraju potpisima svih metoda koje udaljeni objekat eksportuje</a:t>
            </a:r>
          </a:p>
          <a:p>
            <a:r>
              <a:rPr lang="sr-Latn-CS" dirty="0" smtClean="0"/>
              <a:t>Klijent misli da poziva metod udaljenog objekta, ali zapravo poziva ekvivalentni metod stub-a.</a:t>
            </a:r>
          </a:p>
          <a:p>
            <a:r>
              <a:rPr lang="sr-Latn-CS" dirty="0" smtClean="0"/>
              <a:t>Stub-ovi se koriste u VM klijenata umesto stvarnih objekata i metoda koji žive na serveru</a:t>
            </a:r>
          </a:p>
          <a:p>
            <a:r>
              <a:rPr lang="sr-Latn-CS" dirty="0" smtClean="0"/>
              <a:t>Korisno je razmišljati o stub-u kao o surogatu udaljenog objekta na klijentu. </a:t>
            </a:r>
          </a:p>
          <a:p>
            <a:pPr>
              <a:buNone/>
            </a:pPr>
            <a:endParaRPr lang="sr-Latn-CS" dirty="0" smtClean="0"/>
          </a:p>
        </p:txBody>
      </p:sp>
      <p:sp>
        <p:nvSpPr>
          <p:cNvPr id="4" name="Slide Number Placeholder 3"/>
          <p:cNvSpPr>
            <a:spLocks noGrp="1"/>
          </p:cNvSpPr>
          <p:nvPr>
            <p:ph type="sldNum" sz="quarter" idx="12"/>
          </p:nvPr>
        </p:nvSpPr>
        <p:spPr/>
        <p:txBody>
          <a:bodyPr/>
          <a:lstStyle/>
          <a:p>
            <a:fld id="{DDCA623B-EEB7-43F2-9670-FBF8CB940C3A}"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CA623B-EEB7-43F2-9670-FBF8CB940C3A}" type="slidenum">
              <a:rPr lang="en-US" smtClean="0"/>
              <a:pPr/>
              <a:t>19</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16" y="966788"/>
            <a:ext cx="8431384" cy="5434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43121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sr-Latn-CS" sz="4000" dirty="0" smtClean="0"/>
              <a:t>Šta je Remote Method Invocation?</a:t>
            </a:r>
            <a:endParaRPr lang="en-US" sz="4000" dirty="0"/>
          </a:p>
        </p:txBody>
      </p:sp>
      <p:sp>
        <p:nvSpPr>
          <p:cNvPr id="3" name="Content Placeholder 2"/>
          <p:cNvSpPr>
            <a:spLocks noGrp="1"/>
          </p:cNvSpPr>
          <p:nvPr>
            <p:ph idx="1"/>
          </p:nvPr>
        </p:nvSpPr>
        <p:spPr>
          <a:xfrm>
            <a:off x="457200" y="1524000"/>
            <a:ext cx="8229600" cy="4800600"/>
          </a:xfrm>
        </p:spPr>
        <p:txBody>
          <a:bodyPr/>
          <a:lstStyle/>
          <a:p>
            <a:r>
              <a:rPr lang="sr-Latn-CS" dirty="0" smtClean="0"/>
              <a:t>RMI dopušta da Java objekti na različitim hostovima međusobno komuniciraju na način sličan onome na koji komuniciraju objekti koji se izvršavaju na istoj VM: pozivanjem metoda objekata</a:t>
            </a:r>
          </a:p>
          <a:p>
            <a:r>
              <a:rPr lang="sr-Latn-CS" dirty="0" smtClean="0"/>
              <a:t>Udaljeni objekat (remote object) živi na serveru. Svaki udaljeni objekat implementira udaljeni interfejs (remote interface) koji određuje koji od njegovih metoda može biti pozvan od strane klijenata.</a:t>
            </a:r>
          </a:p>
          <a:p>
            <a:r>
              <a:rPr lang="sr-Latn-CS" dirty="0" smtClean="0"/>
              <a:t>Klijenti pozivaju metode udaljenog objekta skoro isto kao što pozivaju lokalne metode.</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vert="horz" lIns="0" rIns="0" bIns="0" anchor="b">
            <a:normAutofit/>
          </a:bodyPr>
          <a:lstStyle/>
          <a:p>
            <a:r>
              <a:rPr lang="sr-Latn-CS" dirty="0"/>
              <a:t>Registry</a:t>
            </a:r>
            <a:endParaRPr lang="en-US" dirty="0"/>
          </a:p>
        </p:txBody>
      </p:sp>
      <p:sp>
        <p:nvSpPr>
          <p:cNvPr id="3" name="Content Placeholder 2"/>
          <p:cNvSpPr>
            <a:spLocks noGrp="1"/>
          </p:cNvSpPr>
          <p:nvPr>
            <p:ph idx="1"/>
          </p:nvPr>
        </p:nvSpPr>
        <p:spPr>
          <a:xfrm>
            <a:off x="457200" y="1981200"/>
            <a:ext cx="8229600" cy="3962400"/>
          </a:xfrm>
        </p:spPr>
        <p:txBody>
          <a:bodyPr/>
          <a:lstStyle/>
          <a:p>
            <a:r>
              <a:rPr lang="sr-Latn-CS" dirty="0" smtClean="0"/>
              <a:t>Pre nego što pozovemo metod udaljenog objekta, neophodna nam je </a:t>
            </a:r>
            <a:r>
              <a:rPr lang="sr-Latn-CS" dirty="0" smtClean="0">
                <a:solidFill>
                  <a:srgbClr val="FF0000"/>
                </a:solidFill>
              </a:rPr>
              <a:t>referenca</a:t>
            </a:r>
            <a:r>
              <a:rPr lang="sr-Latn-CS" dirty="0" smtClean="0"/>
              <a:t> na taj objekat.</a:t>
            </a:r>
          </a:p>
          <a:p>
            <a:r>
              <a:rPr lang="sr-Latn-CS" dirty="0" smtClean="0"/>
              <a:t>Da bismo je dobili, tražimo je od registry-ja </a:t>
            </a:r>
            <a:r>
              <a:rPr lang="sr-Latn-CS" dirty="0" smtClean="0">
                <a:solidFill>
                  <a:srgbClr val="FF0000"/>
                </a:solidFill>
              </a:rPr>
              <a:t>po imenu</a:t>
            </a:r>
            <a:r>
              <a:rPr lang="sr-Latn-CS" dirty="0" smtClean="0"/>
              <a:t>.</a:t>
            </a:r>
          </a:p>
          <a:p>
            <a:r>
              <a:rPr lang="sr-Latn-CS" dirty="0" smtClean="0">
                <a:solidFill>
                  <a:srgbClr val="FF0000"/>
                </a:solidFill>
              </a:rPr>
              <a:t>Registry je poput mini-DNS-a za udaljene objekte</a:t>
            </a:r>
            <a:r>
              <a:rPr lang="sr-Latn-CS" dirty="0" smtClean="0"/>
              <a:t>.</a:t>
            </a:r>
          </a:p>
          <a:p>
            <a:r>
              <a:rPr lang="sr-Latn-CS" dirty="0" smtClean="0"/>
              <a:t>Klijent se konektuje na registry i  daje mu URL udaljenog objekta koji želi. </a:t>
            </a:r>
            <a:endParaRPr lang="en-US" dirty="0" smtClean="0"/>
          </a:p>
          <a:p>
            <a:r>
              <a:rPr lang="sr-Latn-CS" dirty="0" smtClean="0"/>
              <a:t>Registry odgovara referencom na objekat koju klijent može koristiti da bi pozvao metode na server</a:t>
            </a:r>
            <a:r>
              <a:rPr lang="en-US" dirty="0" smtClean="0"/>
              <a:t>u</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sr-Latn-CS" dirty="0" smtClean="0"/>
              <a:t>Implementacija</a:t>
            </a:r>
            <a:endParaRPr lang="en-US" dirty="0"/>
          </a:p>
        </p:txBody>
      </p:sp>
      <p:sp>
        <p:nvSpPr>
          <p:cNvPr id="3" name="Content Placeholder 2"/>
          <p:cNvSpPr>
            <a:spLocks noGrp="1"/>
          </p:cNvSpPr>
          <p:nvPr>
            <p:ph idx="1"/>
          </p:nvPr>
        </p:nvSpPr>
        <p:spPr>
          <a:xfrm>
            <a:off x="457200" y="1447800"/>
            <a:ext cx="8229600" cy="5105400"/>
          </a:xfrm>
        </p:spPr>
        <p:txBody>
          <a:bodyPr>
            <a:normAutofit/>
          </a:bodyPr>
          <a:lstStyle/>
          <a:p>
            <a:r>
              <a:rPr lang="sr-Latn-CS" dirty="0" smtClean="0"/>
              <a:t>Većina metoda neophodnih za rad sa udaljenim objektima nalazi se u 3 paketa:</a:t>
            </a:r>
            <a:br>
              <a:rPr lang="sr-Latn-CS" dirty="0" smtClean="0"/>
            </a:br>
            <a:r>
              <a:rPr lang="sr-Latn-CS" dirty="0" smtClean="0"/>
              <a:t>              </a:t>
            </a:r>
            <a:r>
              <a:rPr lang="sr-Latn-CS" dirty="0" smtClean="0">
                <a:solidFill>
                  <a:srgbClr val="0070C0"/>
                </a:solidFill>
                <a:effectLst>
                  <a:outerShdw blurRad="38100" dist="38100" dir="2700000" algn="tl">
                    <a:srgbClr val="000000">
                      <a:alpha val="43137"/>
                    </a:srgbClr>
                  </a:outerShdw>
                </a:effectLst>
              </a:rPr>
              <a:t>java.rmi, java.rmi.server, java.rmi.registry</a:t>
            </a:r>
          </a:p>
          <a:p>
            <a:r>
              <a:rPr lang="sr-Latn-CS" dirty="0" smtClean="0"/>
              <a:t>Paket </a:t>
            </a:r>
            <a:r>
              <a:rPr lang="sr-Latn-CS" dirty="0" smtClean="0">
                <a:solidFill>
                  <a:srgbClr val="FF0000"/>
                </a:solidFill>
              </a:rPr>
              <a:t>java.rmi </a:t>
            </a:r>
            <a:r>
              <a:rPr lang="sr-Latn-CS" dirty="0" smtClean="0"/>
              <a:t>definiše klase, interfejse i izuzetke koji će biti viđeni na strani klijenta</a:t>
            </a:r>
          </a:p>
          <a:p>
            <a:r>
              <a:rPr lang="sr-Latn-CS" dirty="0" smtClean="0"/>
              <a:t>Paket </a:t>
            </a:r>
            <a:r>
              <a:rPr lang="sr-Latn-CS" dirty="0" smtClean="0">
                <a:solidFill>
                  <a:srgbClr val="FF0000"/>
                </a:solidFill>
              </a:rPr>
              <a:t>java.rmi.server</a:t>
            </a:r>
            <a:r>
              <a:rPr lang="sr-Latn-CS" dirty="0" smtClean="0"/>
              <a:t> definiše klase, interfejse i izuzetke koji će biti vidljivi na strani servera. Ove klase se koriste kada se piše udaljeni objekat koji će biti pozivan od strane klijenata</a:t>
            </a:r>
          </a:p>
          <a:p>
            <a:r>
              <a:rPr lang="sr-Latn-CS" dirty="0" smtClean="0"/>
              <a:t>Paket </a:t>
            </a:r>
            <a:r>
              <a:rPr lang="sr-Latn-CS" dirty="0" smtClean="0">
                <a:solidFill>
                  <a:srgbClr val="FF0000"/>
                </a:solidFill>
              </a:rPr>
              <a:t>java.rmi.registry</a:t>
            </a:r>
            <a:r>
              <a:rPr lang="sr-Latn-CS" dirty="0" smtClean="0"/>
              <a:t> definiše klase, interfejse i izuzetke koji se koriste za lociranje i imenovanje udaljenih objekata</a:t>
            </a:r>
          </a:p>
        </p:txBody>
      </p:sp>
      <p:sp>
        <p:nvSpPr>
          <p:cNvPr id="4" name="Slide Number Placeholder 3"/>
          <p:cNvSpPr>
            <a:spLocks noGrp="1"/>
          </p:cNvSpPr>
          <p:nvPr>
            <p:ph type="sldNum" sz="quarter" idx="12"/>
          </p:nvPr>
        </p:nvSpPr>
        <p:spPr/>
        <p:txBody>
          <a:bodyPr/>
          <a:lstStyle/>
          <a:p>
            <a:fld id="{DDCA623B-EEB7-43F2-9670-FBF8CB940C3A}"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sr-Latn-CS" dirty="0" smtClean="0"/>
              <a:t>Serverska strana</a:t>
            </a:r>
            <a:endParaRPr lang="en-US" dirty="0"/>
          </a:p>
        </p:txBody>
      </p:sp>
      <p:sp>
        <p:nvSpPr>
          <p:cNvPr id="3" name="Content Placeholder 2"/>
          <p:cNvSpPr>
            <a:spLocks noGrp="1"/>
          </p:cNvSpPr>
          <p:nvPr>
            <p:ph idx="1"/>
          </p:nvPr>
        </p:nvSpPr>
        <p:spPr>
          <a:xfrm>
            <a:off x="457200" y="1447800"/>
            <a:ext cx="8229600" cy="4876800"/>
          </a:xfrm>
        </p:spPr>
        <p:txBody>
          <a:bodyPr/>
          <a:lstStyle/>
          <a:p>
            <a:r>
              <a:rPr lang="sr-Latn-CS" dirty="0" smtClean="0"/>
              <a:t>Da bismo kreirali novi udaljeni objekat, prvo definišemo interfejs koji nasleđuje </a:t>
            </a:r>
            <a:r>
              <a:rPr lang="sr-Latn-CS" dirty="0" smtClean="0">
                <a:solidFill>
                  <a:srgbClr val="FF0000"/>
                </a:solidFill>
              </a:rPr>
              <a:t>java.rmi.Remote</a:t>
            </a:r>
            <a:r>
              <a:rPr lang="sr-Latn-CS" dirty="0" smtClean="0"/>
              <a:t> </a:t>
            </a:r>
            <a:r>
              <a:rPr lang="sr-Latn-CS" dirty="0" smtClean="0"/>
              <a:t>interfejs.</a:t>
            </a:r>
          </a:p>
          <a:p>
            <a:r>
              <a:rPr lang="sr-Latn-CS" dirty="0" smtClean="0"/>
              <a:t>Remote je marker-interfejs koji nema sopstvenih metoda, njegova jedina svrha je da taguje udaljene objekte tako da mogu biti identifikovani kao takvi</a:t>
            </a:r>
          </a:p>
          <a:p>
            <a:r>
              <a:rPr lang="sr-Latn-CS" dirty="0" smtClean="0">
                <a:solidFill>
                  <a:srgbClr val="FF0000"/>
                </a:solidFill>
              </a:rPr>
              <a:t>Jedna definicija udaljenog objekta je da je to instanca klase koji implementira Remote interfejs ili bilo koji njegov podinterfejs</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DDCA623B-EEB7-43F2-9670-FBF8CB940C3A}"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sr-Latn-CS" dirty="0" smtClean="0"/>
              <a:t>Udaljeni interfejs</a:t>
            </a:r>
            <a:endParaRPr lang="en-US" dirty="0"/>
          </a:p>
        </p:txBody>
      </p:sp>
      <p:sp>
        <p:nvSpPr>
          <p:cNvPr id="3" name="Content Placeholder 2"/>
          <p:cNvSpPr>
            <a:spLocks noGrp="1"/>
          </p:cNvSpPr>
          <p:nvPr>
            <p:ph idx="1"/>
          </p:nvPr>
        </p:nvSpPr>
        <p:spPr>
          <a:xfrm>
            <a:off x="228600" y="1371600"/>
            <a:ext cx="8458200" cy="5181600"/>
          </a:xfrm>
        </p:spPr>
        <p:txBody>
          <a:bodyPr>
            <a:normAutofit lnSpcReduction="10000"/>
          </a:bodyPr>
          <a:lstStyle/>
          <a:p>
            <a:r>
              <a:rPr lang="sr-Latn-CS" dirty="0" smtClean="0"/>
              <a:t>Naš podinterfejs od Remote definiše </a:t>
            </a:r>
            <a:r>
              <a:rPr lang="sr-Latn-CS" dirty="0" smtClean="0">
                <a:solidFill>
                  <a:srgbClr val="FF0000"/>
                </a:solidFill>
              </a:rPr>
              <a:t>koje metode udaljenog objekta klijenti mogu zvati</a:t>
            </a:r>
            <a:r>
              <a:rPr lang="sr-Latn-CS" dirty="0" smtClean="0"/>
              <a:t>. </a:t>
            </a:r>
          </a:p>
          <a:p>
            <a:r>
              <a:rPr lang="sr-Latn-CS" dirty="0" smtClean="0"/>
              <a:t>Udaljeni objekat može imati mnogo javnih metoda, ali samo oni deklarisani u udaljenom interfejsu mogu se pozivati od strane udaljenih klijenata. </a:t>
            </a:r>
            <a:endParaRPr lang="sr-Latn-CS" dirty="0" smtClean="0"/>
          </a:p>
          <a:p>
            <a:r>
              <a:rPr lang="sr-Latn-CS" dirty="0" smtClean="0"/>
              <a:t>Ostali </a:t>
            </a:r>
            <a:r>
              <a:rPr lang="sr-Latn-CS" dirty="0" smtClean="0"/>
              <a:t>javni metodi mogu se pozivati samo unutar VM na kojoj objekat živi</a:t>
            </a:r>
          </a:p>
          <a:p>
            <a:r>
              <a:rPr lang="sr-Latn-CS" dirty="0" smtClean="0">
                <a:solidFill>
                  <a:srgbClr val="FF0000"/>
                </a:solidFill>
              </a:rPr>
              <a:t>Svaki metod podinterfejsa mora deklarisati da izbacuje RemoteException</a:t>
            </a:r>
            <a:r>
              <a:rPr lang="sr-Latn-CS" dirty="0" smtClean="0"/>
              <a:t>. RemoteException je superklasa za većinu izuzetaka koji mogu biti izbačeni prilikom korišćenja RMI. Mnogi od ovih su povezani sa ponašanjem eksternih sistema i mreža i time su izvan naše kontrole</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sr-Latn-CS" dirty="0" smtClean="0"/>
              <a:t>Impl-klasa</a:t>
            </a:r>
            <a:endParaRPr lang="en-US" dirty="0"/>
          </a:p>
        </p:txBody>
      </p:sp>
      <p:sp>
        <p:nvSpPr>
          <p:cNvPr id="3" name="Content Placeholder 2"/>
          <p:cNvSpPr>
            <a:spLocks noGrp="1"/>
          </p:cNvSpPr>
          <p:nvPr>
            <p:ph idx="1"/>
          </p:nvPr>
        </p:nvSpPr>
        <p:spPr>
          <a:xfrm>
            <a:off x="457200" y="1219200"/>
            <a:ext cx="8229600" cy="5105400"/>
          </a:xfrm>
        </p:spPr>
        <p:txBody>
          <a:bodyPr>
            <a:normAutofit fontScale="92500" lnSpcReduction="20000"/>
          </a:bodyPr>
          <a:lstStyle/>
          <a:p>
            <a:r>
              <a:rPr lang="sr-Latn-CS" dirty="0" smtClean="0"/>
              <a:t>Sledeći korak je definisanje klase koja </a:t>
            </a:r>
            <a:r>
              <a:rPr lang="sr-Latn-CS" dirty="0" smtClean="0">
                <a:solidFill>
                  <a:srgbClr val="00B050"/>
                </a:solidFill>
              </a:rPr>
              <a:t>implementira ovaj udaljeni interfejs</a:t>
            </a:r>
          </a:p>
          <a:p>
            <a:r>
              <a:rPr lang="sr-Latn-CS" dirty="0" smtClean="0"/>
              <a:t>Klasa treba da bude izvedena iz </a:t>
            </a:r>
            <a:r>
              <a:rPr lang="sr-Latn-CS" dirty="0" smtClean="0">
                <a:solidFill>
                  <a:srgbClr val="FF0000"/>
                </a:solidFill>
              </a:rPr>
              <a:t/>
            </a:r>
            <a:br>
              <a:rPr lang="sr-Latn-CS" dirty="0" smtClean="0">
                <a:solidFill>
                  <a:srgbClr val="FF0000"/>
                </a:solidFill>
              </a:rPr>
            </a:br>
            <a:r>
              <a:rPr lang="sr-Latn-CS" dirty="0" smtClean="0">
                <a:solidFill>
                  <a:srgbClr val="FF0000"/>
                </a:solidFill>
              </a:rPr>
              <a:t>            java.rmi.server.UnicastRemoteObject</a:t>
            </a:r>
            <a:br>
              <a:rPr lang="sr-Latn-CS" dirty="0" smtClean="0">
                <a:solidFill>
                  <a:srgbClr val="FF0000"/>
                </a:solidFill>
              </a:rPr>
            </a:br>
            <a:r>
              <a:rPr lang="sr-Latn-CS" dirty="0" smtClean="0"/>
              <a:t>bilo direktno ili indirektno (tj. da nasleđuje drugu klasu koja nasleđuje UnicastRemoteObject)</a:t>
            </a:r>
          </a:p>
          <a:p>
            <a:r>
              <a:rPr lang="sr-Latn-CS" dirty="0" smtClean="0"/>
              <a:t>Bez previše detaljisanja, UnicastRemoteObject obezbeđuje metode koji čine da RMI funkcioniše</a:t>
            </a:r>
          </a:p>
          <a:p>
            <a:r>
              <a:rPr lang="sr-Latn-CS" dirty="0" smtClean="0"/>
              <a:t>Posebno ova klasa radi tzv. “</a:t>
            </a:r>
            <a:r>
              <a:rPr lang="sr-Latn-CS" dirty="0" smtClean="0">
                <a:solidFill>
                  <a:srgbClr val="FF0000"/>
                </a:solidFill>
              </a:rPr>
              <a:t>marshalling</a:t>
            </a:r>
            <a:r>
              <a:rPr lang="sr-Latn-CS" dirty="0" smtClean="0"/>
              <a:t>” i “</a:t>
            </a:r>
            <a:r>
              <a:rPr lang="sr-Latn-CS" dirty="0" smtClean="0">
                <a:solidFill>
                  <a:srgbClr val="FF0000"/>
                </a:solidFill>
              </a:rPr>
              <a:t>unmarshalling</a:t>
            </a:r>
            <a:r>
              <a:rPr lang="sr-Latn-CS" dirty="0" smtClean="0"/>
              <a:t>” udaljenih referenci na </a:t>
            </a:r>
            <a:r>
              <a:rPr lang="sr-Latn-CS" dirty="0" smtClean="0"/>
              <a:t>objekat</a:t>
            </a:r>
          </a:p>
          <a:p>
            <a:r>
              <a:rPr lang="sr-Latn-CS" dirty="0">
                <a:solidFill>
                  <a:srgbClr val="FF0000"/>
                </a:solidFill>
              </a:rPr>
              <a:t>Marshalling</a:t>
            </a:r>
            <a:r>
              <a:rPr lang="sr-Latn-CS" dirty="0"/>
              <a:t> je proces kojim se argumenti i povratne vrednosti konvertuju u tok bajtova koji može biti poslat preko mreže</a:t>
            </a:r>
          </a:p>
          <a:p>
            <a:r>
              <a:rPr lang="sr-Latn-CS" dirty="0">
                <a:solidFill>
                  <a:srgbClr val="FF0000"/>
                </a:solidFill>
              </a:rPr>
              <a:t>Unmarshalling</a:t>
            </a:r>
            <a:r>
              <a:rPr lang="sr-Latn-CS" dirty="0"/>
              <a:t> je obrnut proces: konverzija toka bajtova u grupu argumenata i povratnu vrednost.</a:t>
            </a:r>
            <a:endParaRPr lang="en-US" dirty="0"/>
          </a:p>
          <a:p>
            <a:endParaRPr lang="sr-Latn-CS" dirty="0" smtClean="0"/>
          </a:p>
        </p:txBody>
      </p:sp>
      <p:sp>
        <p:nvSpPr>
          <p:cNvPr id="4" name="Slide Number Placeholder 3"/>
          <p:cNvSpPr>
            <a:spLocks noGrp="1"/>
          </p:cNvSpPr>
          <p:nvPr>
            <p:ph type="sldNum" sz="quarter" idx="12"/>
          </p:nvPr>
        </p:nvSpPr>
        <p:spPr/>
        <p:txBody>
          <a:bodyPr/>
          <a:lstStyle/>
          <a:p>
            <a:fld id="{DDCA623B-EEB7-43F2-9670-FBF8CB940C3A}"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r>
              <a:rPr lang="sr-Latn-CS" dirty="0" smtClean="0"/>
              <a:t>Ako izvođenje klase iz UnicastRemoteObject nije podesno, npr. jer bismo želeli da nasledimo neku drugu klasu, možemo </a:t>
            </a:r>
            <a:r>
              <a:rPr lang="sr-Latn-CS" dirty="0" smtClean="0">
                <a:solidFill>
                  <a:srgbClr val="FF0000"/>
                </a:solidFill>
              </a:rPr>
              <a:t>eksportovati naš objekat kao udaljeni</a:t>
            </a:r>
            <a:r>
              <a:rPr lang="sr-Latn-CS" dirty="0" smtClean="0"/>
              <a:t> njegovim prosleđivanjem nekom od statičkih </a:t>
            </a:r>
            <a:r>
              <a:rPr lang="sr-Latn-CS" dirty="0" smtClean="0">
                <a:solidFill>
                  <a:srgbClr val="FF0000"/>
                </a:solidFill>
              </a:rPr>
              <a:t>UnicastRemoteObject.exportObject()</a:t>
            </a:r>
            <a:r>
              <a:rPr lang="sr-Latn-CS" dirty="0" smtClean="0"/>
              <a:t> metoda:</a:t>
            </a:r>
          </a:p>
          <a:p>
            <a:pPr marL="0" indent="0">
              <a:buNone/>
            </a:pPr>
            <a:endParaRPr lang="sr-Latn-RS" sz="2200" dirty="0" smtClean="0">
              <a:solidFill>
                <a:srgbClr val="00B0F0"/>
              </a:solidFill>
            </a:endParaRPr>
          </a:p>
          <a:p>
            <a:pPr marL="0" indent="0">
              <a:buNone/>
            </a:pPr>
            <a:r>
              <a:rPr lang="en-US" sz="2200" i="1" dirty="0" smtClean="0"/>
              <a:t>public </a:t>
            </a:r>
            <a:r>
              <a:rPr lang="en-US" sz="2200" i="1" dirty="0" smtClean="0"/>
              <a:t>static </a:t>
            </a:r>
            <a:r>
              <a:rPr lang="en-US" sz="2200" i="1" dirty="0" err="1" smtClean="0"/>
              <a:t>RemoteStub</a:t>
            </a:r>
            <a:r>
              <a:rPr lang="en-US" sz="2200" i="1" dirty="0" smtClean="0"/>
              <a:t> </a:t>
            </a:r>
            <a:r>
              <a:rPr lang="en-US" sz="2200" i="1" dirty="0" err="1" smtClean="0"/>
              <a:t>exportObject</a:t>
            </a:r>
            <a:r>
              <a:rPr lang="en-US" sz="2200" i="1" dirty="0" smtClean="0"/>
              <a:t>(Remote </a:t>
            </a:r>
            <a:r>
              <a:rPr lang="en-US" sz="2200" i="1" dirty="0" err="1" smtClean="0"/>
              <a:t>obj</a:t>
            </a:r>
            <a:r>
              <a:rPr lang="en-US" sz="2200" i="1" dirty="0" smtClean="0"/>
              <a:t>) throws </a:t>
            </a:r>
            <a:r>
              <a:rPr lang="en-US" sz="2200" i="1" dirty="0" err="1" smtClean="0"/>
              <a:t>RemoteException</a:t>
            </a:r>
            <a:r>
              <a:rPr lang="en-US" sz="2200" i="1" dirty="0" smtClean="0"/>
              <a:t> </a:t>
            </a:r>
            <a:endParaRPr lang="sr-Latn-CS" sz="2200" i="1" dirty="0" smtClean="0"/>
          </a:p>
          <a:p>
            <a:pPr marL="0" indent="0">
              <a:buNone/>
            </a:pPr>
            <a:r>
              <a:rPr lang="en-US" sz="2200" i="1" dirty="0" smtClean="0"/>
              <a:t>public static Remote </a:t>
            </a:r>
            <a:r>
              <a:rPr lang="en-US" sz="2200" i="1" dirty="0" err="1" smtClean="0"/>
              <a:t>exportObject</a:t>
            </a:r>
            <a:r>
              <a:rPr lang="en-US" sz="2200" i="1" dirty="0" smtClean="0"/>
              <a:t>(Remote </a:t>
            </a:r>
            <a:r>
              <a:rPr lang="en-US" sz="2200" i="1" dirty="0" err="1" smtClean="0"/>
              <a:t>obj</a:t>
            </a:r>
            <a:r>
              <a:rPr lang="en-US" sz="2200" i="1" dirty="0" smtClean="0"/>
              <a:t>, </a:t>
            </a:r>
            <a:r>
              <a:rPr lang="en-US" sz="2200" i="1" dirty="0" err="1" smtClean="0"/>
              <a:t>int</a:t>
            </a:r>
            <a:r>
              <a:rPr lang="en-US" sz="2200" i="1" dirty="0" smtClean="0"/>
              <a:t> port) throws </a:t>
            </a:r>
            <a:r>
              <a:rPr lang="en-US" sz="2200" i="1" dirty="0" err="1" smtClean="0"/>
              <a:t>RemoteException</a:t>
            </a:r>
            <a:r>
              <a:rPr lang="en-US" sz="2200" i="1" dirty="0" smtClean="0"/>
              <a:t> </a:t>
            </a:r>
            <a:endParaRPr lang="sr-Latn-CS" sz="2200" i="1" dirty="0" smtClean="0"/>
          </a:p>
          <a:p>
            <a:pPr marL="0" indent="0">
              <a:buNone/>
            </a:pPr>
            <a:r>
              <a:rPr lang="en-US" sz="2200" i="1" dirty="0" smtClean="0"/>
              <a:t>public static Remote </a:t>
            </a:r>
            <a:r>
              <a:rPr lang="en-US" sz="2200" i="1" dirty="0" err="1" smtClean="0"/>
              <a:t>exportObject</a:t>
            </a:r>
            <a:r>
              <a:rPr lang="en-US" sz="2200" i="1" dirty="0" smtClean="0"/>
              <a:t>(Remote </a:t>
            </a:r>
            <a:r>
              <a:rPr lang="en-US" sz="2200" i="1" dirty="0" err="1" smtClean="0"/>
              <a:t>obj</a:t>
            </a:r>
            <a:r>
              <a:rPr lang="en-US" sz="2200" i="1" dirty="0" smtClean="0"/>
              <a:t>, </a:t>
            </a:r>
            <a:r>
              <a:rPr lang="en-US" sz="2200" i="1" dirty="0" err="1" smtClean="0"/>
              <a:t>int</a:t>
            </a:r>
            <a:r>
              <a:rPr lang="en-US" sz="2200" i="1" dirty="0" smtClean="0"/>
              <a:t> port, </a:t>
            </a:r>
            <a:r>
              <a:rPr lang="en-US" sz="2200" i="1" dirty="0" err="1" smtClean="0"/>
              <a:t>RMIClientSocketFactory</a:t>
            </a:r>
            <a:r>
              <a:rPr lang="en-US" sz="2200" i="1" dirty="0" smtClean="0"/>
              <a:t> </a:t>
            </a:r>
            <a:r>
              <a:rPr lang="en-US" sz="2200" i="1" dirty="0" err="1" smtClean="0"/>
              <a:t>csf</a:t>
            </a:r>
            <a:r>
              <a:rPr lang="en-US" sz="2200" i="1" dirty="0" smtClean="0"/>
              <a:t>, </a:t>
            </a:r>
            <a:r>
              <a:rPr lang="en-US" sz="2200" i="1" dirty="0" err="1" smtClean="0"/>
              <a:t>RMIServerSocketFactory</a:t>
            </a:r>
            <a:r>
              <a:rPr lang="en-US" sz="2200" i="1" dirty="0" smtClean="0"/>
              <a:t> </a:t>
            </a:r>
            <a:r>
              <a:rPr lang="en-US" sz="2200" i="1" dirty="0" err="1" smtClean="0"/>
              <a:t>ssf</a:t>
            </a:r>
            <a:r>
              <a:rPr lang="en-US" sz="2200" i="1" dirty="0" smtClean="0"/>
              <a:t>) throws </a:t>
            </a:r>
            <a:r>
              <a:rPr lang="en-US" sz="2200" i="1" dirty="0" err="1" smtClean="0"/>
              <a:t>RemoteException</a:t>
            </a:r>
            <a:endParaRPr lang="en-US" sz="2200" i="1"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990600"/>
          </a:xfrm>
        </p:spPr>
        <p:txBody>
          <a:bodyPr/>
          <a:lstStyle/>
          <a:p>
            <a:r>
              <a:rPr lang="sr-Latn-CS" dirty="0" smtClean="0"/>
              <a:t>Activatable</a:t>
            </a:r>
            <a:endParaRPr lang="en-US" dirty="0"/>
          </a:p>
        </p:txBody>
      </p:sp>
      <p:sp>
        <p:nvSpPr>
          <p:cNvPr id="3" name="Content Placeholder 2"/>
          <p:cNvSpPr>
            <a:spLocks noGrp="1"/>
          </p:cNvSpPr>
          <p:nvPr>
            <p:ph idx="1"/>
          </p:nvPr>
        </p:nvSpPr>
        <p:spPr>
          <a:xfrm>
            <a:off x="228600" y="1295400"/>
            <a:ext cx="8763000" cy="5257800"/>
          </a:xfrm>
        </p:spPr>
        <p:txBody>
          <a:bodyPr>
            <a:normAutofit/>
          </a:bodyPr>
          <a:lstStyle/>
          <a:p>
            <a:r>
              <a:rPr lang="sr-Latn-CS" dirty="0" smtClean="0"/>
              <a:t>Postoji 1 vrsta RemoteServer u standardnoj Java biblioteci: </a:t>
            </a:r>
            <a:r>
              <a:rPr lang="sr-Latn-CS" dirty="0" smtClean="0">
                <a:solidFill>
                  <a:srgbClr val="FF0000"/>
                </a:solidFill>
              </a:rPr>
              <a:t>java.rmi.activation.Activatable </a:t>
            </a:r>
            <a:r>
              <a:rPr lang="sr-Latn-CS" dirty="0" smtClean="0"/>
              <a:t>(apstraktna klasa, izvedena iz RemoteServer)</a:t>
            </a:r>
          </a:p>
          <a:p>
            <a:r>
              <a:rPr lang="sr-Latn-CS" dirty="0" smtClean="0">
                <a:solidFill>
                  <a:srgbClr val="FF0000"/>
                </a:solidFill>
              </a:rPr>
              <a:t>UnicastRemoteObject </a:t>
            </a:r>
            <a:r>
              <a:rPr lang="sr-Latn-CS" dirty="0" smtClean="0"/>
              <a:t>postoji dok se izvršava server koji ga je kreirao. Kada server umre, objekat zauvek nestaje</a:t>
            </a:r>
          </a:p>
          <a:p>
            <a:r>
              <a:rPr lang="sr-Latn-CS" dirty="0" smtClean="0">
                <a:solidFill>
                  <a:srgbClr val="FF0000"/>
                </a:solidFill>
              </a:rPr>
              <a:t>Activatable</a:t>
            </a:r>
            <a:r>
              <a:rPr lang="sr-Latn-CS" dirty="0" smtClean="0"/>
              <a:t> objekti dopuštaju klijentima da se rekonektuju na servere u raznim trenucima između gašenja i restarta servera i pristupaju istim udaljenim objektima. </a:t>
            </a:r>
          </a:p>
          <a:p>
            <a:r>
              <a:rPr lang="sr-Latn-CS" dirty="0" smtClean="0"/>
              <a:t>Takođe, postoje statički </a:t>
            </a:r>
            <a:r>
              <a:rPr lang="sr-Latn-CS" dirty="0" smtClean="0">
                <a:solidFill>
                  <a:srgbClr val="FF0000"/>
                </a:solidFill>
              </a:rPr>
              <a:t>Activatable.exportObject() </a:t>
            </a:r>
            <a:r>
              <a:rPr lang="sr-Latn-CS" dirty="0" smtClean="0"/>
              <a:t>metode koje pozivamo ako ne želimo da nasledimo klasu </a:t>
            </a:r>
            <a:r>
              <a:rPr lang="sr-Latn-CS" dirty="0" smtClean="0">
                <a:solidFill>
                  <a:srgbClr val="FF0000"/>
                </a:solidFill>
              </a:rPr>
              <a:t>Activatable</a:t>
            </a:r>
          </a:p>
        </p:txBody>
      </p:sp>
      <p:sp>
        <p:nvSpPr>
          <p:cNvPr id="4" name="Slide Number Placeholder 3"/>
          <p:cNvSpPr>
            <a:spLocks noGrp="1"/>
          </p:cNvSpPr>
          <p:nvPr>
            <p:ph type="sldNum" sz="quarter" idx="12"/>
          </p:nvPr>
        </p:nvSpPr>
        <p:spPr/>
        <p:txBody>
          <a:bodyPr/>
          <a:lstStyle/>
          <a:p>
            <a:fld id="{DDCA623B-EEB7-43F2-9670-FBF8CB940C3A}"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sr-Latn-CS" dirty="0" smtClean="0"/>
              <a:t>Kompajliranje stub-ova </a:t>
            </a:r>
            <a:r>
              <a:rPr lang="sr-Latn-CS" sz="2700" dirty="0" smtClean="0"/>
              <a:t>(ne treba od Java 1.5)</a:t>
            </a:r>
            <a:endParaRPr lang="en-US" sz="2700" dirty="0"/>
          </a:p>
        </p:txBody>
      </p:sp>
      <p:sp>
        <p:nvSpPr>
          <p:cNvPr id="3" name="Content Placeholder 2"/>
          <p:cNvSpPr>
            <a:spLocks noGrp="1"/>
          </p:cNvSpPr>
          <p:nvPr>
            <p:ph idx="1"/>
          </p:nvPr>
        </p:nvSpPr>
        <p:spPr>
          <a:xfrm>
            <a:off x="457200" y="990600"/>
            <a:ext cx="8229600" cy="5715000"/>
          </a:xfrm>
        </p:spPr>
        <p:txBody>
          <a:bodyPr>
            <a:normAutofit fontScale="92500" lnSpcReduction="10000"/>
          </a:bodyPr>
          <a:lstStyle/>
          <a:p>
            <a:r>
              <a:rPr lang="sr-Latn-CS" dirty="0" smtClean="0"/>
              <a:t>RMI koristi </a:t>
            </a:r>
            <a:r>
              <a:rPr lang="sr-Latn-CS" dirty="0" smtClean="0">
                <a:solidFill>
                  <a:srgbClr val="00B050"/>
                </a:solidFill>
              </a:rPr>
              <a:t>stub-klase</a:t>
            </a:r>
            <a:r>
              <a:rPr lang="sr-Latn-CS" dirty="0" smtClean="0"/>
              <a:t> da posreduju između lokalnih i udaljenih objekata. </a:t>
            </a:r>
          </a:p>
          <a:p>
            <a:r>
              <a:rPr lang="sr-Latn-CS" dirty="0" smtClean="0"/>
              <a:t>Svaki udaljeni objekat na serveru predstavljen je stub-klasom na klijentu. Stub sadrži informacije o Remote interfejsu </a:t>
            </a:r>
          </a:p>
          <a:p>
            <a:r>
              <a:rPr lang="sr-Latn-CS" dirty="0" smtClean="0"/>
              <a:t>Java 1.5 može ponekad generisati ove stub-ove automatski kada su potrebni. U Java 1.4 i prethodnim, moraju se ručno kompajlirati stub-ovi za svaku udaljenu klasu. </a:t>
            </a:r>
          </a:p>
          <a:p>
            <a:r>
              <a:rPr lang="sr-Latn-CS" dirty="0" smtClean="0"/>
              <a:t>Čak i u Java 1.5 moraju se ručno kompajlirati stub-ovi za udaljene objekte koji nisu potklase od UnicastRemoteObject, već su eksportovani pozivom metoda UnicastRemoteObject.exportObject()</a:t>
            </a:r>
            <a:endParaRPr lang="sr-Latn-RS" dirty="0"/>
          </a:p>
          <a:p>
            <a:r>
              <a:rPr lang="sr-Latn-CS" dirty="0"/>
              <a:t>Na sreću, </a:t>
            </a:r>
            <a:r>
              <a:rPr lang="sr-Latn-CS" dirty="0">
                <a:solidFill>
                  <a:srgbClr val="FF0000"/>
                </a:solidFill>
              </a:rPr>
              <a:t>ne moramo sami pisati stub-klase</a:t>
            </a:r>
            <a:r>
              <a:rPr lang="sr-Latn-CS" dirty="0"/>
              <a:t>: one mogu biti generisane automatski od strane bajt koda udaljene klase koristeći </a:t>
            </a:r>
            <a:r>
              <a:rPr lang="sr-Latn-CS" dirty="0">
                <a:solidFill>
                  <a:srgbClr val="FF0000"/>
                </a:solidFill>
              </a:rPr>
              <a:t>rmic utility </a:t>
            </a:r>
            <a:r>
              <a:rPr lang="sr-Latn-CS" dirty="0"/>
              <a:t>koji je sastavni deo JDK-a.</a:t>
            </a:r>
          </a:p>
          <a:p>
            <a:pPr marL="0" indent="0">
              <a:buNone/>
            </a:pP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27</a:t>
            </a:fld>
            <a:endParaRPr lang="en-US"/>
          </a:p>
        </p:txBody>
      </p:sp>
    </p:spTree>
    <p:extLst>
      <p:ext uri="{BB962C8B-B14F-4D97-AF65-F5344CB8AC3E}">
        <p14:creationId xmlns:p14="http://schemas.microsoft.com/office/powerpoint/2010/main" val="15023053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fontScale="90000"/>
          </a:bodyPr>
          <a:lstStyle/>
          <a:p>
            <a:r>
              <a:rPr lang="sr-Latn-CS" dirty="0" smtClean="0"/>
              <a:t>Klijentska strana</a:t>
            </a:r>
            <a:endParaRPr lang="en-US" dirty="0"/>
          </a:p>
        </p:txBody>
      </p:sp>
      <p:sp>
        <p:nvSpPr>
          <p:cNvPr id="3" name="Content Placeholder 2"/>
          <p:cNvSpPr>
            <a:spLocks noGrp="1"/>
          </p:cNvSpPr>
          <p:nvPr>
            <p:ph idx="1"/>
          </p:nvPr>
        </p:nvSpPr>
        <p:spPr>
          <a:xfrm>
            <a:off x="457200" y="1066800"/>
            <a:ext cx="8229600" cy="5257800"/>
          </a:xfrm>
        </p:spPr>
        <p:txBody>
          <a:bodyPr>
            <a:normAutofit fontScale="92500"/>
          </a:bodyPr>
          <a:lstStyle/>
          <a:p>
            <a:r>
              <a:rPr lang="sr-Latn-CS" dirty="0" smtClean="0"/>
              <a:t>Sledeće pišemo klijenta koji se konektuje na ove servere kako bi napravio pozive udaljenih metoda</a:t>
            </a:r>
          </a:p>
          <a:p>
            <a:r>
              <a:rPr lang="sr-Latn-CS" dirty="0" smtClean="0"/>
              <a:t>Pre nego što regularni Java objekat može pozvati metod, neophodna mu je referenca na objekat čiji će metod zvati</a:t>
            </a:r>
          </a:p>
          <a:p>
            <a:r>
              <a:rPr lang="sr-Latn-CS" dirty="0" smtClean="0"/>
              <a:t>Pre nego što klijentski objekat može pozvati udaljeni metod, neophodna mu je </a:t>
            </a:r>
            <a:r>
              <a:rPr lang="sr-Latn-CS" dirty="0" smtClean="0">
                <a:solidFill>
                  <a:srgbClr val="FF0000"/>
                </a:solidFill>
              </a:rPr>
              <a:t>udaljena referenca</a:t>
            </a:r>
            <a:r>
              <a:rPr lang="sr-Latn-CS" dirty="0" smtClean="0"/>
              <a:t> na objekat čiji će metod zvati. </a:t>
            </a:r>
          </a:p>
          <a:p>
            <a:r>
              <a:rPr lang="sr-Latn-CS" dirty="0" smtClean="0"/>
              <a:t>Program dohvata ovu udaljenu referencu </a:t>
            </a:r>
            <a:r>
              <a:rPr lang="sr-Latn-CS" dirty="0" smtClean="0">
                <a:solidFill>
                  <a:srgbClr val="FF0000"/>
                </a:solidFill>
              </a:rPr>
              <a:t>iz registry-ja na serveru na kom se udaljeni objekat izvršava</a:t>
            </a:r>
            <a:r>
              <a:rPr lang="sr-Latn-CS" dirty="0" smtClean="0"/>
              <a:t>. On pretražuje registry pozivom </a:t>
            </a:r>
            <a:r>
              <a:rPr lang="sr-Latn-CS" dirty="0" smtClean="0">
                <a:solidFill>
                  <a:srgbClr val="7030A0"/>
                </a:solidFill>
              </a:rPr>
              <a:t>lookup()</a:t>
            </a:r>
            <a:r>
              <a:rPr lang="sr-Latn-CS" dirty="0" smtClean="0"/>
              <a:t> metoda registry-ja. </a:t>
            </a:r>
          </a:p>
          <a:p>
            <a:r>
              <a:rPr lang="sr-Latn-CS" dirty="0" smtClean="0"/>
              <a:t>Tačna šema imenovanja zavisi od registry-ja; </a:t>
            </a:r>
            <a:endParaRPr lang="sr-Latn-CS" dirty="0" smtClean="0"/>
          </a:p>
          <a:p>
            <a:r>
              <a:rPr lang="sr-Latn-CS" dirty="0" smtClean="0">
                <a:solidFill>
                  <a:srgbClr val="00B050"/>
                </a:solidFill>
              </a:rPr>
              <a:t>java.rmi.Naming</a:t>
            </a:r>
            <a:r>
              <a:rPr lang="sr-Latn-CS" dirty="0" smtClean="0"/>
              <a:t> </a:t>
            </a:r>
            <a:r>
              <a:rPr lang="sr-Latn-CS" dirty="0" smtClean="0"/>
              <a:t>obezbeđuje </a:t>
            </a:r>
            <a:r>
              <a:rPr lang="sr-Latn-CS" dirty="0" smtClean="0">
                <a:solidFill>
                  <a:srgbClr val="FF0000"/>
                </a:solidFill>
              </a:rPr>
              <a:t>URL-zasnovanu šemu za lociranje objekata</a:t>
            </a:r>
            <a:endParaRPr lang="en-US" dirty="0">
              <a:solidFill>
                <a:srgbClr val="FF0000"/>
              </a:solidFill>
            </a:endParaRPr>
          </a:p>
        </p:txBody>
      </p:sp>
    </p:spTree>
    <p:extLst>
      <p:ext uri="{BB962C8B-B14F-4D97-AF65-F5344CB8AC3E}">
        <p14:creationId xmlns:p14="http://schemas.microsoft.com/office/powerpoint/2010/main" val="1427763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991600" cy="5486400"/>
          </a:xfrm>
        </p:spPr>
        <p:txBody>
          <a:bodyPr>
            <a:normAutofit/>
          </a:bodyPr>
          <a:lstStyle/>
          <a:p>
            <a:r>
              <a:rPr lang="sr-Latn-CS" sz="2800" dirty="0" smtClean="0"/>
              <a:t>Kao što se može videti u narednom kodu, ovi URL-ovi su dizajnirani tako da su slični sa http URL-ovima:</a:t>
            </a:r>
          </a:p>
          <a:p>
            <a:r>
              <a:rPr lang="sr-Latn-CS" sz="2800" dirty="0" smtClean="0"/>
              <a:t>Protokol je </a:t>
            </a:r>
            <a:r>
              <a:rPr lang="sr-Latn-CS" sz="2800" dirty="0" smtClean="0">
                <a:solidFill>
                  <a:srgbClr val="0070C0"/>
                </a:solidFill>
              </a:rPr>
              <a:t>rmi</a:t>
            </a:r>
          </a:p>
          <a:p>
            <a:r>
              <a:rPr lang="sr-Latn-CS" sz="2800" dirty="0" smtClean="0">
                <a:solidFill>
                  <a:srgbClr val="FF0000"/>
                </a:solidFill>
              </a:rPr>
              <a:t>file-polje</a:t>
            </a:r>
            <a:r>
              <a:rPr lang="sr-Latn-CS" sz="2800" dirty="0" smtClean="0"/>
              <a:t> URL-a određuje </a:t>
            </a:r>
            <a:r>
              <a:rPr lang="sr-Latn-CS" sz="2800" dirty="0" smtClean="0">
                <a:solidFill>
                  <a:srgbClr val="FF0000"/>
                </a:solidFill>
              </a:rPr>
              <a:t>ime</a:t>
            </a:r>
            <a:r>
              <a:rPr lang="sr-Latn-CS" sz="2800" dirty="0" smtClean="0"/>
              <a:t> udaljenog objekta</a:t>
            </a:r>
          </a:p>
          <a:p>
            <a:r>
              <a:rPr lang="sr-Latn-CS" sz="2800" dirty="0" smtClean="0"/>
              <a:t>Polja za </a:t>
            </a:r>
            <a:r>
              <a:rPr lang="sr-Latn-CS" sz="2800" dirty="0" smtClean="0">
                <a:solidFill>
                  <a:srgbClr val="00B050"/>
                </a:solidFill>
              </a:rPr>
              <a:t>hostname i port</a:t>
            </a:r>
            <a:r>
              <a:rPr lang="sr-Latn-CS" sz="2800" dirty="0" smtClean="0"/>
              <a:t> su uobičajena</a:t>
            </a:r>
          </a:p>
          <a:p>
            <a:pPr>
              <a:buNone/>
            </a:pPr>
            <a:endParaRPr lang="sr-Latn-CS" sz="2800" dirty="0" smtClean="0"/>
          </a:p>
          <a:p>
            <a:pPr marL="0" indent="0">
              <a:buNone/>
            </a:pPr>
            <a:r>
              <a:rPr lang="sr-Latn-CS" sz="2800" dirty="0" smtClean="0"/>
              <a:t>Object o1 = </a:t>
            </a:r>
            <a:r>
              <a:rPr lang="sr-Latn-CS" sz="2800" dirty="0" smtClean="0">
                <a:solidFill>
                  <a:srgbClr val="7030A0"/>
                </a:solidFill>
              </a:rPr>
              <a:t>Naming.lookup</a:t>
            </a:r>
            <a:r>
              <a:rPr lang="sr-Latn-CS" sz="2800" dirty="0" smtClean="0"/>
              <a:t>(”</a:t>
            </a:r>
            <a:r>
              <a:rPr lang="sr-Latn-CS" sz="2800" dirty="0" smtClean="0">
                <a:solidFill>
                  <a:srgbClr val="0070C0"/>
                </a:solidFill>
              </a:rPr>
              <a:t>rmi</a:t>
            </a:r>
            <a:r>
              <a:rPr lang="sr-Latn-CS" sz="2800" dirty="0" smtClean="0"/>
              <a:t>://</a:t>
            </a:r>
            <a:r>
              <a:rPr lang="sr-Latn-CS" sz="2800" dirty="0" smtClean="0">
                <a:solidFill>
                  <a:srgbClr val="00B050"/>
                </a:solidFill>
              </a:rPr>
              <a:t>192.168.1.2/ime</a:t>
            </a:r>
            <a:r>
              <a:rPr lang="sr-Latn-CS" sz="2800" dirty="0" smtClean="0"/>
              <a:t>”);</a:t>
            </a:r>
            <a:endParaRPr lang="sr-Latn-CS" sz="2800" dirty="0" smtClean="0"/>
          </a:p>
          <a:p>
            <a:pPr marL="0" indent="0">
              <a:buNone/>
            </a:pPr>
            <a:r>
              <a:rPr lang="sr-Latn-CS" sz="2800" dirty="0" smtClean="0"/>
              <a:t>Object o2 </a:t>
            </a:r>
            <a:r>
              <a:rPr lang="sr-Latn-CS" sz="2800" dirty="0" smtClean="0"/>
              <a:t>=</a:t>
            </a:r>
            <a:r>
              <a:rPr lang="sr-Latn-CS" sz="2800" dirty="0" smtClean="0">
                <a:solidFill>
                  <a:srgbClr val="7030A0"/>
                </a:solidFill>
              </a:rPr>
              <a:t>Naming.lookup</a:t>
            </a:r>
            <a:r>
              <a:rPr lang="sr-Latn-CS" sz="2800" dirty="0" smtClean="0"/>
              <a:t>(”</a:t>
            </a:r>
            <a:r>
              <a:rPr lang="sr-Latn-CS" sz="2800" dirty="0" smtClean="0">
                <a:solidFill>
                  <a:srgbClr val="0070C0"/>
                </a:solidFill>
              </a:rPr>
              <a:t>rmi</a:t>
            </a:r>
            <a:r>
              <a:rPr lang="sr-Latn-CS" sz="2800" dirty="0" smtClean="0"/>
              <a:t>://</a:t>
            </a:r>
            <a:r>
              <a:rPr lang="sr-Latn-CS" sz="2800" dirty="0" smtClean="0">
                <a:solidFill>
                  <a:srgbClr val="00B050"/>
                </a:solidFill>
              </a:rPr>
              <a:t>192.168.1.2:1099/ime</a:t>
            </a:r>
            <a:r>
              <a:rPr lang="sr-Latn-CS" sz="2800" dirty="0" smtClean="0"/>
              <a:t>”);</a:t>
            </a:r>
            <a:endParaRPr lang="en-US" sz="2800"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29</a:t>
            </a:fld>
            <a:endParaRPr lang="en-US"/>
          </a:p>
        </p:txBody>
      </p:sp>
    </p:spTree>
    <p:extLst>
      <p:ext uri="{BB962C8B-B14F-4D97-AF65-F5344CB8AC3E}">
        <p14:creationId xmlns:p14="http://schemas.microsoft.com/office/powerpoint/2010/main" val="27896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610600" cy="5715000"/>
          </a:xfrm>
        </p:spPr>
        <p:txBody>
          <a:bodyPr>
            <a:normAutofit/>
          </a:bodyPr>
          <a:lstStyle/>
          <a:p>
            <a:pPr marL="514350" indent="-514350">
              <a:buFont typeface="+mj-lt"/>
              <a:buAutoNum type="arabicPeriod"/>
            </a:pPr>
            <a:r>
              <a:rPr lang="sr-Latn-CS" dirty="0" smtClean="0">
                <a:solidFill>
                  <a:srgbClr val="00B0F0"/>
                </a:solidFill>
              </a:rPr>
              <a:t>Primer</a:t>
            </a:r>
            <a:r>
              <a:rPr lang="sr-Latn-CS" dirty="0" smtClean="0"/>
              <a:t> : Objekat </a:t>
            </a:r>
            <a:r>
              <a:rPr lang="sr-Latn-CS" dirty="0" smtClean="0"/>
              <a:t>koji se izvršava na lokalnom klijentu može proslediti upit bazi kao String argument metoda objekta baze koji se izvršava na udaljenom serveru da ga </a:t>
            </a:r>
            <a:r>
              <a:rPr lang="en-US" dirty="0" smtClean="0"/>
              <a:t>“</a:t>
            </a:r>
            <a:r>
              <a:rPr lang="sr-Latn-CS" dirty="0" smtClean="0"/>
              <a:t>zamoli</a:t>
            </a:r>
            <a:r>
              <a:rPr lang="en-US" dirty="0" smtClean="0"/>
              <a:t>”</a:t>
            </a:r>
            <a:r>
              <a:rPr lang="sr-Latn-CS" dirty="0" smtClean="0"/>
              <a:t> </a:t>
            </a:r>
            <a:r>
              <a:rPr lang="en-US" dirty="0" err="1" smtClean="0"/>
              <a:t>da</a:t>
            </a:r>
            <a:r>
              <a:rPr lang="sr-Latn-CS" dirty="0" smtClean="0"/>
              <a:t> sumira niz </a:t>
            </a:r>
            <a:r>
              <a:rPr lang="sr-Latn-CS" dirty="0" smtClean="0"/>
              <a:t>slogova.Server </a:t>
            </a:r>
            <a:r>
              <a:rPr lang="sr-Latn-CS" dirty="0" smtClean="0"/>
              <a:t>može vratiti rezultat klijentu kao </a:t>
            </a:r>
            <a:r>
              <a:rPr lang="sr-Latn-CS" dirty="0" smtClean="0"/>
              <a:t>double. Ovo </a:t>
            </a:r>
            <a:r>
              <a:rPr lang="sr-Latn-CS" dirty="0" smtClean="0"/>
              <a:t>je efikasnije nego download-ovati sve slogove i sumirati ih lokalno.</a:t>
            </a:r>
          </a:p>
          <a:p>
            <a:pPr marL="514350" indent="-514350">
              <a:buFont typeface="+mj-lt"/>
              <a:buAutoNum type="arabicPeriod" startAt="2"/>
            </a:pPr>
            <a:r>
              <a:rPr lang="sr-Latn-CS" dirty="0" smtClean="0">
                <a:solidFill>
                  <a:srgbClr val="00B0F0"/>
                </a:solidFill>
              </a:rPr>
              <a:t>Primer</a:t>
            </a:r>
            <a:r>
              <a:rPr lang="sr-Latn-CS" dirty="0" smtClean="0"/>
              <a:t> </a:t>
            </a:r>
            <a:r>
              <a:rPr lang="sr-Latn-CS" dirty="0" smtClean="0"/>
              <a:t>: </a:t>
            </a:r>
            <a:r>
              <a:rPr lang="sr-Latn-CS" dirty="0" smtClean="0"/>
              <a:t>Java-kompatibilni web serveri mogu implementirati udaljene metode (remote methods) koji dopuštaju klijentima da traže kompletan indeks javno dostupnih fajlova na sajtu. Ovo može dramatično smanjiti vreme koje server provodi popunjavajući zahteve web spider-a kao što je Google.</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686800" cy="5867400"/>
          </a:xfrm>
        </p:spPr>
        <p:txBody>
          <a:bodyPr>
            <a:normAutofit lnSpcReduction="10000"/>
          </a:bodyPr>
          <a:lstStyle/>
          <a:p>
            <a:r>
              <a:rPr lang="sr-Latn-CS" dirty="0" smtClean="0"/>
              <a:t>Objekat dohvaćen iz registry-ja gubi informaciju o svom tipu. Zato, pre korišćenja objekta, moramo ga </a:t>
            </a:r>
            <a:r>
              <a:rPr lang="sr-Latn-CS" dirty="0" smtClean="0">
                <a:solidFill>
                  <a:srgbClr val="FF0000"/>
                </a:solidFill>
              </a:rPr>
              <a:t>kastovati u udaljeni interfejs</a:t>
            </a:r>
            <a:r>
              <a:rPr lang="sr-Latn-CS" dirty="0" smtClean="0"/>
              <a:t> koji udaljeni objekat implementira (ne u stvarnu klasu, koja je sakrivena od klijenata):</a:t>
            </a:r>
            <a:br>
              <a:rPr lang="sr-Latn-CS" dirty="0" smtClean="0"/>
            </a:br>
            <a:r>
              <a:rPr lang="sr-Latn-CS" dirty="0" smtClean="0"/>
              <a:t> </a:t>
            </a:r>
            <a:r>
              <a:rPr lang="sr-Latn-CS" sz="1800" dirty="0" smtClean="0">
                <a:solidFill>
                  <a:srgbClr val="0070C0"/>
                </a:solidFill>
              </a:rPr>
              <a:t>ServerI </a:t>
            </a:r>
            <a:r>
              <a:rPr lang="sr-Latn-CS" sz="1800" dirty="0">
                <a:solidFill>
                  <a:srgbClr val="0070C0"/>
                </a:solidFill>
              </a:rPr>
              <a:t>server = (ServerI)Naming.lookup("rmi://</a:t>
            </a:r>
            <a:r>
              <a:rPr lang="sr-Latn-CS" sz="1800" dirty="0" smtClean="0">
                <a:solidFill>
                  <a:srgbClr val="0070C0"/>
                </a:solidFill>
              </a:rPr>
              <a:t>192.168.1.2:1099/Server</a:t>
            </a:r>
            <a:r>
              <a:rPr lang="sr-Latn-CS" sz="1800" dirty="0">
                <a:solidFill>
                  <a:srgbClr val="0070C0"/>
                </a:solidFill>
              </a:rPr>
              <a:t>");</a:t>
            </a:r>
          </a:p>
          <a:p>
            <a:r>
              <a:rPr lang="sr-Latn-CS" dirty="0" smtClean="0"/>
              <a:t>Nakon što je referenca na objekat dobijena, i njen tip restauriran, klijent može koristiti referencu kako bi pozivao udaljene metode objekta sasvim isto kao kada koristi normalnu referencu da pozove metode lokalnog objekta. </a:t>
            </a:r>
          </a:p>
          <a:p>
            <a:r>
              <a:rPr lang="sr-Latn-CS" dirty="0" smtClean="0"/>
              <a:t>Jedina razlika je što mora hvatati </a:t>
            </a:r>
            <a:r>
              <a:rPr lang="sr-Latn-CS" dirty="0" smtClean="0">
                <a:solidFill>
                  <a:srgbClr val="FF0000"/>
                </a:solidFill>
              </a:rPr>
              <a:t>RemoteException</a:t>
            </a:r>
            <a:r>
              <a:rPr lang="sr-Latn-CS" dirty="0" smtClean="0"/>
              <a:t> za svaki udaljeni poziv.</a:t>
            </a:r>
          </a:p>
          <a:p>
            <a:pPr marL="0" indent="0">
              <a:buNone/>
            </a:pPr>
            <a:r>
              <a:rPr lang="sr-Latn-CS" sz="1400" dirty="0" smtClean="0">
                <a:solidFill>
                  <a:srgbClr val="0070C0"/>
                </a:solidFill>
              </a:rPr>
              <a:t>	try </a:t>
            </a:r>
            <a:r>
              <a:rPr lang="sr-Latn-CS" sz="1400" dirty="0" smtClean="0">
                <a:solidFill>
                  <a:srgbClr val="0070C0"/>
                </a:solidFill>
              </a:rPr>
              <a:t>{  </a:t>
            </a:r>
            <a:r>
              <a:rPr lang="sr-Latn-CS" sz="1400" dirty="0">
                <a:solidFill>
                  <a:srgbClr val="0070C0"/>
                </a:solidFill>
              </a:rPr>
              <a:t>System.out.println("Konektovanje na server....");</a:t>
            </a:r>
          </a:p>
          <a:p>
            <a:pPr marL="0" indent="0">
              <a:buNone/>
            </a:pPr>
            <a:r>
              <a:rPr lang="sr-Latn-CS" sz="1400" dirty="0" smtClean="0">
                <a:solidFill>
                  <a:srgbClr val="0070C0"/>
                </a:solidFill>
              </a:rPr>
              <a:t>         </a:t>
            </a:r>
            <a:r>
              <a:rPr lang="sr-Latn-CS" sz="1400" dirty="0" smtClean="0">
                <a:solidFill>
                  <a:srgbClr val="0070C0"/>
                </a:solidFill>
              </a:rPr>
              <a:t>	         ServerI </a:t>
            </a:r>
            <a:r>
              <a:rPr lang="sr-Latn-CS" sz="1400" dirty="0">
                <a:solidFill>
                  <a:srgbClr val="0070C0"/>
                </a:solidFill>
              </a:rPr>
              <a:t>server = (ServerI)Naming.lookup("rmi://</a:t>
            </a:r>
            <a:r>
              <a:rPr lang="sr-Latn-CS" sz="1400" dirty="0" smtClean="0">
                <a:solidFill>
                  <a:srgbClr val="0070C0"/>
                </a:solidFill>
              </a:rPr>
              <a:t>192.168.1.2:1099/Server</a:t>
            </a:r>
            <a:r>
              <a:rPr lang="sr-Latn-CS" sz="1400" dirty="0">
                <a:solidFill>
                  <a:srgbClr val="0070C0"/>
                </a:solidFill>
              </a:rPr>
              <a:t>");</a:t>
            </a:r>
          </a:p>
          <a:p>
            <a:pPr marL="0" indent="0">
              <a:buNone/>
            </a:pPr>
            <a:r>
              <a:rPr lang="sr-Latn-CS" sz="1400" dirty="0" smtClean="0">
                <a:solidFill>
                  <a:srgbClr val="0070C0"/>
                </a:solidFill>
              </a:rPr>
              <a:t>         </a:t>
            </a:r>
            <a:r>
              <a:rPr lang="sr-Latn-CS" sz="1400" dirty="0" smtClean="0">
                <a:solidFill>
                  <a:srgbClr val="0070C0"/>
                </a:solidFill>
              </a:rPr>
              <a:t>	         System.out.println</a:t>
            </a:r>
            <a:r>
              <a:rPr lang="sr-Latn-CS" sz="1400" dirty="0">
                <a:solidFill>
                  <a:srgbClr val="0070C0"/>
                </a:solidFill>
              </a:rPr>
              <a:t>("Brojac: " + server.count());</a:t>
            </a:r>
          </a:p>
          <a:p>
            <a:pPr marL="0" indent="0">
              <a:buNone/>
            </a:pPr>
            <a:r>
              <a:rPr lang="sr-Latn-CS" sz="1400" dirty="0" smtClean="0">
                <a:solidFill>
                  <a:srgbClr val="0070C0"/>
                </a:solidFill>
              </a:rPr>
              <a:t>	 </a:t>
            </a:r>
            <a:r>
              <a:rPr lang="sr-Latn-CS" sz="1400" dirty="0" smtClean="0">
                <a:solidFill>
                  <a:srgbClr val="0070C0"/>
                </a:solidFill>
              </a:rPr>
              <a:t>}    </a:t>
            </a:r>
            <a:r>
              <a:rPr lang="sr-Latn-CS" sz="1400" dirty="0">
                <a:solidFill>
                  <a:srgbClr val="0070C0"/>
                </a:solidFill>
              </a:rPr>
              <a:t>catch (Exception ex</a:t>
            </a:r>
            <a:r>
              <a:rPr lang="sr-Latn-CS" sz="1400" dirty="0" smtClean="0">
                <a:solidFill>
                  <a:srgbClr val="0070C0"/>
                </a:solidFill>
              </a:rPr>
              <a:t>){ ex.printStackTrace(); </a:t>
            </a:r>
            <a:r>
              <a:rPr lang="sr-Latn-CS" sz="1400" dirty="0">
                <a:solidFill>
                  <a:srgbClr val="0070C0"/>
                </a:solidFill>
              </a:rPr>
              <a:t>}</a:t>
            </a:r>
            <a:endParaRPr lang="sr-Latn-CS" sz="1400" dirty="0" smtClean="0">
              <a:solidFill>
                <a:srgbClr val="0070C0"/>
              </a:solidFill>
            </a:endParaRPr>
          </a:p>
        </p:txBody>
      </p:sp>
      <p:sp>
        <p:nvSpPr>
          <p:cNvPr id="4" name="Slide Number Placeholder 3"/>
          <p:cNvSpPr>
            <a:spLocks noGrp="1"/>
          </p:cNvSpPr>
          <p:nvPr>
            <p:ph type="sldNum" sz="quarter" idx="12"/>
          </p:nvPr>
        </p:nvSpPr>
        <p:spPr/>
        <p:txBody>
          <a:bodyPr/>
          <a:lstStyle/>
          <a:p>
            <a:fld id="{DDCA623B-EEB7-43F2-9670-FBF8CB940C3A}" type="slidenum">
              <a:rPr lang="en-US" smtClean="0"/>
              <a:pPr/>
              <a:t>30</a:t>
            </a:fld>
            <a:endParaRPr lang="en-US"/>
          </a:p>
        </p:txBody>
      </p:sp>
    </p:spTree>
    <p:extLst>
      <p:ext uri="{BB962C8B-B14F-4D97-AF65-F5344CB8AC3E}">
        <p14:creationId xmlns:p14="http://schemas.microsoft.com/office/powerpoint/2010/main" val="2511090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sr-Latn-CS" dirty="0" smtClean="0"/>
              <a:t>Loading Classes at Runtime</a:t>
            </a:r>
            <a:endParaRPr lang="en-US" dirty="0"/>
          </a:p>
        </p:txBody>
      </p:sp>
      <p:sp>
        <p:nvSpPr>
          <p:cNvPr id="3" name="Content Placeholder 2"/>
          <p:cNvSpPr>
            <a:spLocks noGrp="1"/>
          </p:cNvSpPr>
          <p:nvPr>
            <p:ph idx="1"/>
          </p:nvPr>
        </p:nvSpPr>
        <p:spPr>
          <a:xfrm>
            <a:off x="304800" y="1371600"/>
            <a:ext cx="8610600" cy="4953000"/>
          </a:xfrm>
        </p:spPr>
        <p:txBody>
          <a:bodyPr>
            <a:normAutofit lnSpcReduction="10000"/>
          </a:bodyPr>
          <a:lstStyle/>
          <a:p>
            <a:r>
              <a:rPr lang="sr-Latn-CS" dirty="0" smtClean="0"/>
              <a:t>Sve što klijent zapravo treba da zna o udaljenom objektu je njegov udaljeni interfejs. Sve ostalo što mu je potrebno – </a:t>
            </a:r>
            <a:r>
              <a:rPr lang="sr-Latn-CS" dirty="0" smtClean="0">
                <a:solidFill>
                  <a:srgbClr val="FF0000"/>
                </a:solidFill>
              </a:rPr>
              <a:t>npr. stub-klase – može biti učitano od web servera</a:t>
            </a:r>
            <a:r>
              <a:rPr lang="sr-Latn-CS" dirty="0" smtClean="0"/>
              <a:t> (ne RMI servera) </a:t>
            </a:r>
            <a:r>
              <a:rPr lang="sr-Latn-CS" dirty="0" smtClean="0">
                <a:solidFill>
                  <a:srgbClr val="FF0000"/>
                </a:solidFill>
              </a:rPr>
              <a:t>u vreme izvršavanja</a:t>
            </a:r>
            <a:r>
              <a:rPr lang="sr-Latn-CS" dirty="0" smtClean="0"/>
              <a:t> koristeći class loader.</a:t>
            </a:r>
          </a:p>
          <a:p>
            <a:r>
              <a:rPr lang="sr-Latn-CS" dirty="0" smtClean="0"/>
              <a:t>Zapravo, ova mogućnost učitavanja klasa iz mreže je jedna od jedinstvenih mogućnosti Jave.</a:t>
            </a:r>
          </a:p>
          <a:p>
            <a:r>
              <a:rPr lang="sr-Latn-CS" dirty="0" smtClean="0"/>
              <a:t>Posebno je korisna u apletima. Web server može poslati browser-u aplet koji povratno komunicira sa serverom, npr. kako bi omogućio da klijent čita i piše fajlove na serveru. Međutim, kao i uvek kada se </a:t>
            </a:r>
            <a:r>
              <a:rPr lang="sr-Latn-CS" dirty="0" smtClean="0">
                <a:solidFill>
                  <a:srgbClr val="FF0000"/>
                </a:solidFill>
              </a:rPr>
              <a:t>klase</a:t>
            </a:r>
            <a:r>
              <a:rPr lang="sr-Latn-CS" dirty="0" smtClean="0"/>
              <a:t> učitavaju od hosta kome potencijalno ne verujemo, one </a:t>
            </a:r>
            <a:r>
              <a:rPr lang="sr-Latn-CS" dirty="0" smtClean="0">
                <a:solidFill>
                  <a:srgbClr val="FF0000"/>
                </a:solidFill>
              </a:rPr>
              <a:t>moraju biti proverene Security Manager-om.</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DDCA623B-EEB7-43F2-9670-FBF8CB940C3A}"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913120"/>
          </a:xfrm>
        </p:spPr>
        <p:txBody>
          <a:bodyPr>
            <a:normAutofit/>
          </a:bodyPr>
          <a:lstStyle/>
          <a:p>
            <a:r>
              <a:rPr lang="sr-Latn-CS" dirty="0" smtClean="0"/>
              <a:t>Nažalost, iako su udaljeni objekti prilično jednostavni za upotrebu kada možemo da instaliramo neophodne klase u </a:t>
            </a:r>
            <a:r>
              <a:rPr lang="sr-Latn-CS" dirty="0" smtClean="0">
                <a:solidFill>
                  <a:srgbClr val="FF0000"/>
                </a:solidFill>
              </a:rPr>
              <a:t>class path </a:t>
            </a:r>
            <a:r>
              <a:rPr lang="sr-Latn-CS" dirty="0" smtClean="0"/>
              <a:t>lokalnog klijenta, kada moramo dinamički da učitamo stub-ove i druge klase, teško je.</a:t>
            </a:r>
          </a:p>
          <a:p>
            <a:r>
              <a:rPr lang="sr-Latn-CS" dirty="0" smtClean="0"/>
              <a:t>Dohvatanje objekta lokalnog klijenta za download-ovanje udaljenih objekata sa servera zahteva jako preciznu manipulaciju. </a:t>
            </a:r>
          </a:p>
          <a:p>
            <a:r>
              <a:rPr lang="sr-Latn-CS" dirty="0" smtClean="0"/>
              <a:t>Sasvim mala greška sprečava pokretanje programa i samo najopštiji izuzetak se izbacuje da kaže programeru u čemu je pogrešio.</a:t>
            </a:r>
          </a:p>
        </p:txBody>
      </p:sp>
      <p:sp>
        <p:nvSpPr>
          <p:cNvPr id="4" name="Slide Number Placeholder 3"/>
          <p:cNvSpPr>
            <a:spLocks noGrp="1"/>
          </p:cNvSpPr>
          <p:nvPr>
            <p:ph type="sldNum" sz="quarter" idx="12"/>
          </p:nvPr>
        </p:nvSpPr>
        <p:spPr/>
        <p:txBody>
          <a:bodyPr/>
          <a:lstStyle/>
          <a:p>
            <a:fld id="{DDCA623B-EEB7-43F2-9670-FBF8CB940C3A}"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534400" cy="4343400"/>
          </a:xfrm>
        </p:spPr>
        <p:txBody>
          <a:bodyPr/>
          <a:lstStyle/>
          <a:p>
            <a:r>
              <a:rPr lang="sr-Latn-CS" dirty="0"/>
              <a:t>Koliko je tačno teško naterati programe da rade zavisi od konteksta u kome se udaljeni objekti izvršavaju.</a:t>
            </a:r>
          </a:p>
          <a:p>
            <a:r>
              <a:rPr lang="sr-Latn-CS" dirty="0"/>
              <a:t>Uopšteno, donekle je jednostavnije obraditi aplet klijente koji koriste RMI nego samostalne klijentske aplikacije</a:t>
            </a:r>
          </a:p>
          <a:p>
            <a:r>
              <a:rPr lang="sr-Latn-CS" dirty="0"/>
              <a:t>Samostalne aplikacije su dopustive ako klijent može računati da ima pristup istim .class fajlovima kao i server. </a:t>
            </a:r>
            <a:endParaRPr lang="sr-Latn-CS" dirty="0" smtClean="0"/>
          </a:p>
          <a:p>
            <a:r>
              <a:rPr lang="sr-Latn-CS" dirty="0" smtClean="0"/>
              <a:t>Samostalne </a:t>
            </a:r>
            <a:r>
              <a:rPr lang="sr-Latn-CS" dirty="0"/>
              <a:t>aplikacije koje treba da učitaju te fajlove sa servera graniče se sa nemogućim.</a:t>
            </a:r>
            <a:endParaRPr lang="en-US" dirty="0"/>
          </a:p>
          <a:p>
            <a:endParaRPr lang="sr-Latn-R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33</a:t>
            </a:fld>
            <a:endParaRPr lang="en-US"/>
          </a:p>
        </p:txBody>
      </p:sp>
    </p:spTree>
    <p:extLst>
      <p:ext uri="{BB962C8B-B14F-4D97-AF65-F5344CB8AC3E}">
        <p14:creationId xmlns:p14="http://schemas.microsoft.com/office/powerpoint/2010/main" val="11001726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534400" cy="6096000"/>
          </a:xfrm>
        </p:spPr>
        <p:txBody>
          <a:bodyPr>
            <a:normAutofit/>
          </a:bodyPr>
          <a:lstStyle/>
          <a:p>
            <a:r>
              <a:rPr lang="sr-Latn-CS" dirty="0" smtClean="0"/>
              <a:t>Za aplikacije, mnogo je jednostavnije ako možemo da učitamo sve klase koje su nam neophodne pre pokretanja programa. </a:t>
            </a:r>
          </a:p>
          <a:p>
            <a:r>
              <a:rPr lang="sr-Latn-CS" dirty="0" smtClean="0"/>
              <a:t>Možemo učitati klase sa web servera koji se izvršava na istom serveru kao i udaljeni objekat, ako je potrebno.</a:t>
            </a:r>
          </a:p>
          <a:p>
            <a:r>
              <a:rPr lang="sr-Latn-CS" dirty="0" smtClean="0"/>
              <a:t>Da bismo to učinili, postavimo   					</a:t>
            </a:r>
            <a:r>
              <a:rPr lang="sr-Latn-CS" dirty="0" smtClean="0"/>
              <a:t>              </a:t>
            </a:r>
            <a:r>
              <a:rPr lang="sr-Latn-CS" dirty="0" smtClean="0">
                <a:solidFill>
                  <a:srgbClr val="FF0000"/>
                </a:solidFill>
              </a:rPr>
              <a:t>java.rmi.server.codebase </a:t>
            </a:r>
            <a:endParaRPr lang="sr-Latn-CS" dirty="0" smtClean="0">
              <a:solidFill>
                <a:srgbClr val="FF0000"/>
              </a:solidFill>
            </a:endParaRPr>
          </a:p>
          <a:p>
            <a:r>
              <a:rPr lang="sr-Latn-CS" dirty="0" smtClean="0"/>
              <a:t>Java sistemsko svojstvo (system property) na serveru (gde se udaljeni objekat izvršava) na URL na kom su .class fajlovi smešteni na mreži. </a:t>
            </a:r>
          </a:p>
          <a:p>
            <a:r>
              <a:rPr lang="sr-Latn-CS" dirty="0" smtClean="0"/>
              <a:t>Npr. da bismo zadali da se klase mogu naći na </a:t>
            </a:r>
            <a:br>
              <a:rPr lang="sr-Latn-CS" dirty="0" smtClean="0"/>
            </a:br>
            <a:r>
              <a:rPr lang="sr-Latn-CS" dirty="0" smtClean="0"/>
              <a:t>                     </a:t>
            </a:r>
            <a:r>
              <a:rPr lang="sr-Latn-CS" sz="2000" dirty="0" smtClean="0"/>
              <a:t>http</a:t>
            </a:r>
            <a:r>
              <a:rPr lang="sr-Latn-CS" sz="2000" dirty="0" smtClean="0"/>
              <a:t>://192.168.1.2/rmi2</a:t>
            </a:r>
            <a:r>
              <a:rPr lang="sr-Latn-CS" sz="2000" dirty="0" smtClean="0"/>
              <a:t>/</a:t>
            </a:r>
            <a:br>
              <a:rPr lang="sr-Latn-CS" sz="2000" dirty="0" smtClean="0"/>
            </a:br>
            <a:r>
              <a:rPr lang="sr-Latn-CS" dirty="0" smtClean="0"/>
              <a:t>kucamo:</a:t>
            </a:r>
            <a:br>
              <a:rPr lang="sr-Latn-CS" dirty="0" smtClean="0"/>
            </a:br>
            <a:r>
              <a:rPr lang="sr-Latn-CS" dirty="0" smtClean="0"/>
              <a:t>	</a:t>
            </a:r>
            <a:r>
              <a:rPr lang="sr-Latn-CS" sz="1700" dirty="0" smtClean="0">
                <a:solidFill>
                  <a:srgbClr val="FF0000"/>
                </a:solidFill>
              </a:rPr>
              <a:t>java -Djava.rmi.server.codebase=http</a:t>
            </a:r>
            <a:r>
              <a:rPr lang="sr-Latn-CS" sz="1700" dirty="0" smtClean="0">
                <a:solidFill>
                  <a:srgbClr val="FF0000"/>
                </a:solidFill>
              </a:rPr>
              <a:t>://</a:t>
            </a:r>
            <a:r>
              <a:rPr lang="sr-Latn-CS" sz="1800" dirty="0">
                <a:solidFill>
                  <a:srgbClr val="FF0000"/>
                </a:solidFill>
              </a:rPr>
              <a:t>192.168.1.2</a:t>
            </a:r>
            <a:r>
              <a:rPr lang="sr-Latn-CS" sz="1700" dirty="0" smtClean="0">
                <a:solidFill>
                  <a:srgbClr val="FF0000"/>
                </a:solidFill>
              </a:rPr>
              <a:t>/rmi2</a:t>
            </a:r>
            <a:r>
              <a:rPr lang="sr-Latn-CS" sz="1700" dirty="0" smtClean="0">
                <a:solidFill>
                  <a:srgbClr val="FF0000"/>
                </a:solidFill>
              </a:rPr>
              <a:t>/ </a:t>
            </a:r>
            <a:endParaRPr lang="en-US" sz="1700" dirty="0" smtClean="0">
              <a:solidFill>
                <a:srgbClr val="FF0000"/>
              </a:solidFill>
            </a:endParaRPr>
          </a:p>
        </p:txBody>
      </p:sp>
      <p:sp>
        <p:nvSpPr>
          <p:cNvPr id="4" name="Slide Number Placeholder 3"/>
          <p:cNvSpPr>
            <a:spLocks noGrp="1"/>
          </p:cNvSpPr>
          <p:nvPr>
            <p:ph type="sldNum" sz="quarter" idx="12"/>
          </p:nvPr>
        </p:nvSpPr>
        <p:spPr/>
        <p:txBody>
          <a:bodyPr/>
          <a:lstStyle/>
          <a:p>
            <a:fld id="{DDCA623B-EEB7-43F2-9670-FBF8CB940C3A}" type="slidenum">
              <a:rPr lang="en-US" smtClean="0"/>
              <a:pPr/>
              <a:t>34</a:t>
            </a:fld>
            <a:endParaRPr lang="en-US"/>
          </a:p>
        </p:txBody>
      </p:sp>
    </p:spTree>
    <p:extLst>
      <p:ext uri="{BB962C8B-B14F-4D97-AF65-F5344CB8AC3E}">
        <p14:creationId xmlns:p14="http://schemas.microsoft.com/office/powerpoint/2010/main" val="21201003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763000" cy="5867400"/>
          </a:xfrm>
        </p:spPr>
        <p:txBody>
          <a:bodyPr>
            <a:normAutofit lnSpcReduction="10000"/>
          </a:bodyPr>
          <a:lstStyle/>
          <a:p>
            <a:r>
              <a:rPr lang="sr-Latn-CS" dirty="0" smtClean="0"/>
              <a:t>Ako se klase nalaze u paketima, </a:t>
            </a:r>
            <a:r>
              <a:rPr lang="sr-Latn-CS" dirty="0" smtClean="0">
                <a:solidFill>
                  <a:srgbClr val="00B0F0"/>
                </a:solidFill>
              </a:rPr>
              <a:t>java.rmi.server.codebase</a:t>
            </a:r>
            <a:r>
              <a:rPr lang="sr-Latn-CS" dirty="0" smtClean="0"/>
              <a:t> svojstvo pokazuje na direktorijum koji sadrži top-level com ili org direktoriju</a:t>
            </a:r>
            <a:r>
              <a:rPr lang="en-US" dirty="0" smtClean="0"/>
              <a:t>m</a:t>
            </a:r>
            <a:r>
              <a:rPr lang="sr-Latn-CS" dirty="0" smtClean="0"/>
              <a:t>, pre nego direktorijum koji sadrži same .class fajlove</a:t>
            </a:r>
          </a:p>
          <a:p>
            <a:r>
              <a:rPr lang="sr-Latn-CS" dirty="0" smtClean="0"/>
              <a:t>I server i klijent će učitati .class fajlove sa ove lokacije ako ih prvo ne pronađu u lokalnom class path.</a:t>
            </a:r>
          </a:p>
          <a:p>
            <a:r>
              <a:rPr lang="sr-Latn-CS" dirty="0" smtClean="0"/>
              <a:t>Svaki klijentski program koji pišemo bi normalno morao da zna poprilično o sistemu sa kojim komunicira da bi uradio nešto korisno. </a:t>
            </a:r>
          </a:p>
          <a:p>
            <a:r>
              <a:rPr lang="sr-Latn-CS" dirty="0" smtClean="0"/>
              <a:t>Ovo obično uključuje bar da je udaljeni interfejs dostupan na klijentu u vreme kompajliranja i izvršavanja. </a:t>
            </a:r>
          </a:p>
          <a:p>
            <a:r>
              <a:rPr lang="sr-Latn-CS" dirty="0" smtClean="0"/>
              <a:t>Čak i ako koristimo reflection da bismo to izbegli, ipak moramo da znamo potpise i nešto o ponašanju metoda koje želimo da pozovemo.</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591312"/>
          </a:xfrm>
        </p:spPr>
        <p:txBody>
          <a:bodyPr>
            <a:normAutofit fontScale="90000"/>
          </a:bodyPr>
          <a:lstStyle/>
          <a:p>
            <a:r>
              <a:rPr lang="sr-Latn-CS" dirty="0" smtClean="0"/>
              <a:t>paket java.rmi</a:t>
            </a:r>
            <a:endParaRPr lang="en-US" dirty="0"/>
          </a:p>
        </p:txBody>
      </p:sp>
      <p:sp>
        <p:nvSpPr>
          <p:cNvPr id="3" name="Content Placeholder 2"/>
          <p:cNvSpPr>
            <a:spLocks noGrp="1"/>
          </p:cNvSpPr>
          <p:nvPr>
            <p:ph idx="1"/>
          </p:nvPr>
        </p:nvSpPr>
        <p:spPr>
          <a:xfrm>
            <a:off x="457200" y="838200"/>
            <a:ext cx="8229600" cy="5486400"/>
          </a:xfrm>
        </p:spPr>
        <p:txBody>
          <a:bodyPr>
            <a:normAutofit lnSpcReduction="10000"/>
          </a:bodyPr>
          <a:lstStyle/>
          <a:p>
            <a:r>
              <a:rPr lang="sr-Latn-CS" dirty="0" smtClean="0"/>
              <a:t>sadrži klase koje vide klijenti (objekti koji pozivaju udaljene metode)</a:t>
            </a:r>
          </a:p>
          <a:p>
            <a:r>
              <a:rPr lang="sr-Latn-CS" dirty="0" smtClean="0"/>
              <a:t>i klijenti i serveri treba da importuju java.rmi</a:t>
            </a:r>
          </a:p>
          <a:p>
            <a:r>
              <a:rPr lang="sr-Latn-CS" dirty="0" smtClean="0"/>
              <a:t>ovaj paket sadrži 1 interfejs, 3 klase i pregršt izuzetaka</a:t>
            </a:r>
          </a:p>
          <a:p>
            <a:pPr>
              <a:buNone/>
            </a:pPr>
            <a:r>
              <a:rPr lang="sr-Latn-CS" dirty="0" smtClean="0">
                <a:solidFill>
                  <a:srgbClr val="FF0000"/>
                </a:solidFill>
              </a:rPr>
              <a:t>Remote </a:t>
            </a:r>
            <a:r>
              <a:rPr lang="sr-Latn-CS" dirty="0" smtClean="0">
                <a:solidFill>
                  <a:srgbClr val="FF0000"/>
                </a:solidFill>
              </a:rPr>
              <a:t>interfejs</a:t>
            </a:r>
            <a:r>
              <a:rPr lang="sr-Latn-CS" dirty="0" smtClean="0"/>
              <a:t> </a:t>
            </a:r>
          </a:p>
          <a:p>
            <a:r>
              <a:rPr lang="sr-Latn-CS" dirty="0" smtClean="0"/>
              <a:t> taguje objekte kao udaljene</a:t>
            </a:r>
          </a:p>
          <a:p>
            <a:r>
              <a:rPr lang="sr-Latn-CS" dirty="0" smtClean="0"/>
              <a:t>ne deklariše nijedan metod</a:t>
            </a:r>
          </a:p>
          <a:p>
            <a:r>
              <a:rPr lang="sr-Latn-CS" dirty="0" smtClean="0"/>
              <a:t>udaljeni objekti obično implementiraju podinterfejs od Remote koji deklariše neke </a:t>
            </a:r>
            <a:r>
              <a:rPr lang="sr-Latn-CS" dirty="0" smtClean="0"/>
              <a:t>metode. Metodi </a:t>
            </a:r>
            <a:r>
              <a:rPr lang="sr-Latn-CS" dirty="0" smtClean="0"/>
              <a:t>koji su tu deklarisani su metodi koji se mogu udaljeno pozivati</a:t>
            </a:r>
          </a:p>
          <a:p>
            <a:r>
              <a:rPr lang="sr-Latn-CS" dirty="0" smtClean="0"/>
              <a:t>1 objekat može implementirati veći broj Remote interfejsa</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sr-Latn-CS" dirty="0" smtClean="0"/>
              <a:t>klasa Naming</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r>
              <a:rPr lang="sr-Latn-CS" dirty="0" smtClean="0">
                <a:solidFill>
                  <a:srgbClr val="FF0000"/>
                </a:solidFill>
              </a:rPr>
              <a:t>java.rmi.Naming</a:t>
            </a:r>
            <a:r>
              <a:rPr lang="sr-Latn-CS" dirty="0" smtClean="0"/>
              <a:t> obraća se registry-ju koji se izvršava na serveru kako bi mapirao URL-ove poput </a:t>
            </a:r>
            <a:r>
              <a:rPr lang="sr-Latn-CS" dirty="0" smtClean="0">
                <a:solidFill>
                  <a:srgbClr val="00B0F0"/>
                </a:solidFill>
              </a:rPr>
              <a:t>rmi://192.168.1.2/myRemoteObject </a:t>
            </a:r>
            <a:r>
              <a:rPr lang="sr-Latn-CS" dirty="0" smtClean="0"/>
              <a:t>u određene udaljene objekte na određenim hostovima</a:t>
            </a:r>
          </a:p>
          <a:p>
            <a:r>
              <a:rPr lang="sr-Latn-CS" dirty="0" smtClean="0"/>
              <a:t>O registry-ju se može razmišljati kao o DNS-u za udaljene objekte. </a:t>
            </a:r>
            <a:endParaRPr lang="sr-Latn-CS" dirty="0" smtClean="0"/>
          </a:p>
          <a:p>
            <a:r>
              <a:rPr lang="sr-Latn-CS" dirty="0" smtClean="0"/>
              <a:t>Svaki </a:t>
            </a:r>
            <a:r>
              <a:rPr lang="sr-Latn-CS" dirty="0" smtClean="0"/>
              <a:t>unos u registry-ju ima ime i referencu na objekat. Klijenti daju ime (preko URL), a dobiju referencu na udaljeni objekat</a:t>
            </a:r>
          </a:p>
          <a:p>
            <a:r>
              <a:rPr lang="sr-Latn-CS" dirty="0" smtClean="0">
                <a:solidFill>
                  <a:srgbClr val="FF0000"/>
                </a:solidFill>
              </a:rPr>
              <a:t>rmi</a:t>
            </a:r>
            <a:r>
              <a:rPr lang="sr-Latn-CS" dirty="0" smtClean="0"/>
              <a:t> URL izgleda potpuno isto kao http URL osim što je šema rmi umesto http</a:t>
            </a:r>
          </a:p>
          <a:p>
            <a:r>
              <a:rPr lang="sr-Latn-CS" dirty="0" smtClean="0">
                <a:solidFill>
                  <a:srgbClr val="FF0000"/>
                </a:solidFill>
              </a:rPr>
              <a:t>path</a:t>
            </a:r>
            <a:r>
              <a:rPr lang="sr-Latn-CS" dirty="0" smtClean="0"/>
              <a:t> deo URL-a je proizvoljno ime koje je server vezao za određeni udaljeni objekat, ne ime fajla</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86800" cy="5486400"/>
          </a:xfrm>
        </p:spPr>
        <p:txBody>
          <a:bodyPr>
            <a:normAutofit/>
          </a:bodyPr>
          <a:lstStyle/>
          <a:p>
            <a:r>
              <a:rPr lang="sr-Latn-CS" dirty="0" smtClean="0"/>
              <a:t>Najveći nedostatak je što iz bezbednosnih razloga (izbegavanje man-in-the-middle-napada) mora da se izvršava na istom serveru kao i udaljeni objekti. </a:t>
            </a:r>
          </a:p>
          <a:p>
            <a:r>
              <a:rPr lang="sr-Latn-CS" dirty="0" smtClean="0"/>
              <a:t>Ne može registrovati veći broj objekata na nekoliko različitih servera. </a:t>
            </a:r>
          </a:p>
          <a:p>
            <a:r>
              <a:rPr lang="sr-Latn-CS" dirty="0" smtClean="0"/>
              <a:t>Ako je ovo previše restriktivno, Java Naming and Directory Interface (JNDI) kontekst može ubaciti dodatni sloj indirekcije tako da veći broj RMI registry-ja može biti predstavljen kroz jedan direktorijum. </a:t>
            </a:r>
          </a:p>
          <a:p>
            <a:r>
              <a:rPr lang="sr-Latn-CS" dirty="0" smtClean="0"/>
              <a:t>Klijenti treba da znaju samo adresu glavnog JNDI direktorijuma. Ne treba da znaju adrese svih pojedinačnih RMI registry-ja koje JNDI menja.</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sr-Latn-CS" dirty="0" smtClean="0"/>
              <a:t>metodi klase Naming</a:t>
            </a:r>
            <a:endParaRPr lang="en-US" dirty="0"/>
          </a:p>
        </p:txBody>
      </p:sp>
      <p:sp>
        <p:nvSpPr>
          <p:cNvPr id="3" name="Content Placeholder 2"/>
          <p:cNvSpPr>
            <a:spLocks noGrp="1"/>
          </p:cNvSpPr>
          <p:nvPr>
            <p:ph idx="1"/>
          </p:nvPr>
        </p:nvSpPr>
        <p:spPr/>
        <p:txBody>
          <a:bodyPr/>
          <a:lstStyle/>
          <a:p>
            <a:r>
              <a:rPr lang="sr-Latn-CS" dirty="0" smtClean="0"/>
              <a:t>klasa ima 5 javnih metoda:</a:t>
            </a:r>
            <a:br>
              <a:rPr lang="sr-Latn-CS" dirty="0" smtClean="0"/>
            </a:br>
            <a:r>
              <a:rPr lang="sr-Latn-CS" dirty="0" smtClean="0">
                <a:solidFill>
                  <a:srgbClr val="0070C0"/>
                </a:solidFill>
              </a:rPr>
              <a:t>list() </a:t>
            </a:r>
            <a:r>
              <a:rPr lang="sr-Latn-CS" dirty="0" smtClean="0"/>
              <a:t>– lista sva imena iz registry-ja</a:t>
            </a:r>
            <a:br>
              <a:rPr lang="sr-Latn-CS" dirty="0" smtClean="0"/>
            </a:br>
            <a:r>
              <a:rPr lang="sr-Latn-CS" dirty="0" smtClean="0">
                <a:solidFill>
                  <a:srgbClr val="0070C0"/>
                </a:solidFill>
              </a:rPr>
              <a:t>lookup() </a:t>
            </a:r>
            <a:r>
              <a:rPr lang="sr-Latn-CS" dirty="0" smtClean="0"/>
              <a:t>– za dati URL traži odgov. udaljeni objekat</a:t>
            </a:r>
            <a:br>
              <a:rPr lang="sr-Latn-CS" dirty="0" smtClean="0"/>
            </a:br>
            <a:r>
              <a:rPr lang="sr-Latn-CS" dirty="0" smtClean="0">
                <a:solidFill>
                  <a:srgbClr val="0070C0"/>
                </a:solidFill>
              </a:rPr>
              <a:t>bind() </a:t>
            </a:r>
            <a:r>
              <a:rPr lang="sr-Latn-CS" dirty="0" smtClean="0"/>
              <a:t>– vezuje ime za određeni udaljeni objekat</a:t>
            </a:r>
            <a:br>
              <a:rPr lang="sr-Latn-CS" dirty="0" smtClean="0"/>
            </a:br>
            <a:r>
              <a:rPr lang="sr-Latn-CS" dirty="0" smtClean="0">
                <a:solidFill>
                  <a:srgbClr val="0070C0"/>
                </a:solidFill>
              </a:rPr>
              <a:t>rebind() </a:t>
            </a:r>
            <a:r>
              <a:rPr lang="sr-Latn-CS" dirty="0" smtClean="0"/>
              <a:t>– vezuje ime za neki drugi udaljeni objekat</a:t>
            </a:r>
            <a:br>
              <a:rPr lang="sr-Latn-CS" dirty="0" smtClean="0"/>
            </a:br>
            <a:r>
              <a:rPr lang="sr-Latn-CS" dirty="0" smtClean="0">
                <a:solidFill>
                  <a:srgbClr val="0070C0"/>
                </a:solidFill>
              </a:rPr>
              <a:t>unbind() </a:t>
            </a:r>
            <a:r>
              <a:rPr lang="sr-Latn-CS" dirty="0" smtClean="0"/>
              <a:t>– uklanja ime iz registry-ja</a:t>
            </a:r>
          </a:p>
        </p:txBody>
      </p:sp>
      <p:sp>
        <p:nvSpPr>
          <p:cNvPr id="4" name="Slide Number Placeholder 3"/>
          <p:cNvSpPr>
            <a:spLocks noGrp="1"/>
          </p:cNvSpPr>
          <p:nvPr>
            <p:ph type="sldNum" sz="quarter" idx="12"/>
          </p:nvPr>
        </p:nvSpPr>
        <p:spPr/>
        <p:txBody>
          <a:bodyPr/>
          <a:lstStyle/>
          <a:p>
            <a:fld id="{DDCA623B-EEB7-43F2-9670-FBF8CB940C3A}"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029200"/>
          </a:xfrm>
        </p:spPr>
        <p:txBody>
          <a:bodyPr>
            <a:normAutofit/>
          </a:bodyPr>
          <a:lstStyle/>
          <a:p>
            <a:r>
              <a:rPr lang="sr-Latn-CS" dirty="0" smtClean="0"/>
              <a:t>Sa programerske tačke gledišta, udaljeni objekti i metodi funkcionišu u velikoj meri kao lokalni objekti i metodi na koje smo navikli. </a:t>
            </a:r>
            <a:endParaRPr lang="sr-Latn-CS" dirty="0" smtClean="0"/>
          </a:p>
          <a:p>
            <a:r>
              <a:rPr lang="sr-Latn-CS" dirty="0" smtClean="0"/>
              <a:t>Svi </a:t>
            </a:r>
            <a:r>
              <a:rPr lang="sr-Latn-CS" dirty="0" smtClean="0"/>
              <a:t>detalji implementacije su sakriveni.</a:t>
            </a:r>
          </a:p>
          <a:p>
            <a:r>
              <a:rPr lang="sr-Latn-CS" dirty="0" smtClean="0"/>
              <a:t>Samo importujemo jedan paket, potražimo udaljeni objekat u registry-ju (što je 1 linija koda), i obezbedimo da se hvata </a:t>
            </a:r>
            <a:r>
              <a:rPr lang="sr-Latn-CS" dirty="0" smtClean="0">
                <a:solidFill>
                  <a:srgbClr val="00B0F0"/>
                </a:solidFill>
              </a:rPr>
              <a:t>RemoteException</a:t>
            </a:r>
            <a:r>
              <a:rPr lang="sr-Latn-CS" dirty="0" smtClean="0"/>
              <a:t> kada pozivamo metode objekta. </a:t>
            </a:r>
            <a:endParaRPr lang="en-US" dirty="0" smtClean="0"/>
          </a:p>
          <a:p>
            <a:r>
              <a:rPr lang="sr-Latn-CS" dirty="0" smtClean="0"/>
              <a:t>Od te tačke nadalje možemo koristiti udaljeni objekat skoro slobodno i jednostavno kao što koristimo objekat koji se izvršava na našem sopstvenom sistemu.</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sr-Latn-CS" sz="3200" i="1" dirty="0" smtClean="0"/>
              <a:t>public static String</a:t>
            </a:r>
            <a:r>
              <a:rPr lang="en-US" sz="3200" i="1" dirty="0" smtClean="0"/>
              <a:t>[] </a:t>
            </a:r>
            <a:r>
              <a:rPr lang="en-US" sz="3200" i="1" dirty="0" smtClean="0">
                <a:solidFill>
                  <a:srgbClr val="FF0000"/>
                </a:solidFill>
              </a:rPr>
              <a:t>list</a:t>
            </a:r>
            <a:r>
              <a:rPr lang="en-US" sz="3200" i="1" dirty="0" smtClean="0"/>
              <a:t>(String </a:t>
            </a:r>
            <a:r>
              <a:rPr lang="en-US" sz="3200" i="1" dirty="0" err="1" smtClean="0"/>
              <a:t>url</a:t>
            </a:r>
            <a:r>
              <a:rPr lang="en-US" sz="3200" i="1" dirty="0" smtClean="0"/>
              <a:t>) throws </a:t>
            </a:r>
            <a:r>
              <a:rPr lang="en-US" sz="3200" i="1" dirty="0" err="1" smtClean="0"/>
              <a:t>RemoteException</a:t>
            </a:r>
            <a:r>
              <a:rPr lang="en-US" sz="3200" i="1" dirty="0" smtClean="0"/>
              <a:t>, </a:t>
            </a:r>
            <a:r>
              <a:rPr lang="en-US" sz="3200" i="1" dirty="0" err="1" smtClean="0"/>
              <a:t>MalformedURLException</a:t>
            </a:r>
            <a:endParaRPr lang="en-US" sz="3200" i="1" dirty="0"/>
          </a:p>
        </p:txBody>
      </p:sp>
      <p:sp>
        <p:nvSpPr>
          <p:cNvPr id="3" name="Content Placeholder 2"/>
          <p:cNvSpPr>
            <a:spLocks noGrp="1"/>
          </p:cNvSpPr>
          <p:nvPr>
            <p:ph idx="1"/>
          </p:nvPr>
        </p:nvSpPr>
        <p:spPr>
          <a:xfrm>
            <a:off x="457200" y="1935480"/>
            <a:ext cx="8458200" cy="4389120"/>
          </a:xfrm>
        </p:spPr>
        <p:txBody>
          <a:bodyPr>
            <a:normAutofit fontScale="92500" lnSpcReduction="20000"/>
          </a:bodyPr>
          <a:lstStyle/>
          <a:p>
            <a:r>
              <a:rPr lang="sr-Latn-CS" dirty="0" smtClean="0"/>
              <a:t>vraća niz String-ova, po jedan za svaki URL koji je trenutno vezan</a:t>
            </a:r>
          </a:p>
          <a:p>
            <a:r>
              <a:rPr lang="sr-Latn-CS" dirty="0" smtClean="0"/>
              <a:t>url argument je URL Naming registry-ja koji se pretražuje</a:t>
            </a:r>
          </a:p>
          <a:p>
            <a:r>
              <a:rPr lang="sr-Latn-CS" dirty="0" smtClean="0"/>
              <a:t>koristi se samo protokol, host i port, a path deo se ignoriše</a:t>
            </a:r>
          </a:p>
          <a:p>
            <a:r>
              <a:rPr lang="sr-Latn-CS" dirty="0" smtClean="0"/>
              <a:t>list() izbacuje MalformedURLException ako url nije validan rmi URL.</a:t>
            </a:r>
          </a:p>
          <a:p>
            <a:r>
              <a:rPr lang="sr-Latn-CS" dirty="0" smtClean="0"/>
              <a:t>RemoteException se izbacuje ako bilo šta drugo nije u redu, npr. registry nije dostupan ili odbija da dostavi zahtevanu informaciju</a:t>
            </a:r>
          </a:p>
          <a:p>
            <a:r>
              <a:rPr lang="sr-Latn-CS" dirty="0" smtClean="0">
                <a:solidFill>
                  <a:srgbClr val="00B050"/>
                </a:solidFill>
              </a:rPr>
              <a:t>Primer:</a:t>
            </a:r>
            <a:r>
              <a:rPr lang="sr-Latn-CS" dirty="0" smtClean="0"/>
              <a:t> program lista sva imena trenutno vezana u određenom registry-ju. To je ponekad korisno prilikom debagovanja RMI problema. Omogućuje nam da odredimo da li su imena koja koristimo imena koja server očekuje.</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r>
              <a:rPr lang="sr-Latn-CS" sz="2400" i="1" dirty="0" smtClean="0"/>
              <a:t>public static Remote </a:t>
            </a:r>
            <a:r>
              <a:rPr lang="sr-Latn-CS" sz="2400" i="1" dirty="0" smtClean="0">
                <a:solidFill>
                  <a:srgbClr val="FF0000"/>
                </a:solidFill>
              </a:rPr>
              <a:t>lookup</a:t>
            </a:r>
            <a:r>
              <a:rPr lang="sr-Latn-CS" sz="2400" i="1" dirty="0" smtClean="0"/>
              <a:t>(String url) throws RemoteException, NotBoundException, AccessException, MalformedURLException</a:t>
            </a:r>
            <a:endParaRPr lang="en-US" sz="2400" i="1" dirty="0"/>
          </a:p>
        </p:txBody>
      </p:sp>
      <p:sp>
        <p:nvSpPr>
          <p:cNvPr id="3" name="Content Placeholder 2"/>
          <p:cNvSpPr>
            <a:spLocks noGrp="1"/>
          </p:cNvSpPr>
          <p:nvPr>
            <p:ph idx="1"/>
          </p:nvPr>
        </p:nvSpPr>
        <p:spPr>
          <a:xfrm>
            <a:off x="457200" y="1447800"/>
            <a:ext cx="8229600" cy="4876800"/>
          </a:xfrm>
        </p:spPr>
        <p:txBody>
          <a:bodyPr>
            <a:normAutofit fontScale="92500" lnSpcReduction="20000"/>
          </a:bodyPr>
          <a:lstStyle/>
          <a:p>
            <a:r>
              <a:rPr lang="sr-Latn-CS" dirty="0" smtClean="0"/>
              <a:t>klijent koristi lookup() metod da bi dobio udaljeni objekat pridružen fajl-delu imena</a:t>
            </a:r>
          </a:p>
          <a:p>
            <a:r>
              <a:rPr lang="sr-Latn-CS" dirty="0" smtClean="0"/>
              <a:t>npr. kada je dat URL</a:t>
            </a:r>
            <a:br>
              <a:rPr lang="sr-Latn-CS" dirty="0" smtClean="0"/>
            </a:br>
            <a:r>
              <a:rPr lang="sr-Latn-CS" dirty="0" smtClean="0"/>
              <a:t>          </a:t>
            </a:r>
            <a:r>
              <a:rPr lang="sr-Latn-CS" dirty="0" smtClean="0">
                <a:solidFill>
                  <a:srgbClr val="FF0000"/>
                </a:solidFill>
              </a:rPr>
              <a:t>rmi://192.168.1.2:2001/myRemoteObject</a:t>
            </a:r>
            <a:r>
              <a:rPr lang="sr-Latn-CS" dirty="0" smtClean="0"/>
              <a:t/>
            </a:r>
            <a:br>
              <a:rPr lang="sr-Latn-CS" dirty="0" smtClean="0"/>
            </a:br>
            <a:r>
              <a:rPr lang="sr-Latn-CS" dirty="0" smtClean="0"/>
              <a:t>vratiće objekat vezan za myRemoteObject iz 192.168.1.2 na portu 2001</a:t>
            </a:r>
          </a:p>
          <a:p>
            <a:r>
              <a:rPr lang="sr-Latn-CS" dirty="0" smtClean="0"/>
              <a:t>Metod izbacuje </a:t>
            </a:r>
            <a:r>
              <a:rPr lang="sr-Latn-CS" dirty="0" smtClean="0">
                <a:solidFill>
                  <a:srgbClr val="00B0F0"/>
                </a:solidFill>
              </a:rPr>
              <a:t>NotBoundException</a:t>
            </a:r>
            <a:r>
              <a:rPr lang="sr-Latn-CS" dirty="0" smtClean="0"/>
              <a:t> ako udaljeni server ne prepozna ime</a:t>
            </a:r>
          </a:p>
          <a:p>
            <a:r>
              <a:rPr lang="sr-Latn-CS" dirty="0" smtClean="0"/>
              <a:t>RemoteException ako udaljeni registry nije dostupan, npr. jer je mreža pala ili se ne izvršava registry servis na zadatom portu</a:t>
            </a:r>
          </a:p>
          <a:p>
            <a:r>
              <a:rPr lang="sr-Latn-CS" dirty="0" smtClean="0">
                <a:solidFill>
                  <a:srgbClr val="00B0F0"/>
                </a:solidFill>
              </a:rPr>
              <a:t>AccessException</a:t>
            </a:r>
            <a:r>
              <a:rPr lang="sr-Latn-CS" dirty="0" smtClean="0"/>
              <a:t> se izbacuje ako server odbije da potraži ime za određeni host</a:t>
            </a:r>
          </a:p>
          <a:p>
            <a:r>
              <a:rPr lang="sr-Latn-CS" dirty="0" smtClean="0"/>
              <a:t>Ako URL nije odgovarajući rmi URL, izbacuje se </a:t>
            </a:r>
            <a:r>
              <a:rPr lang="sr-Latn-CS" dirty="0" smtClean="0">
                <a:solidFill>
                  <a:srgbClr val="00B0F0"/>
                </a:solidFill>
              </a:rPr>
              <a:t>MalformedURLException</a:t>
            </a:r>
          </a:p>
        </p:txBody>
      </p:sp>
      <p:sp>
        <p:nvSpPr>
          <p:cNvPr id="4" name="Slide Number Placeholder 3"/>
          <p:cNvSpPr>
            <a:spLocks noGrp="1"/>
          </p:cNvSpPr>
          <p:nvPr>
            <p:ph type="sldNum" sz="quarter" idx="12"/>
          </p:nvPr>
        </p:nvSpPr>
        <p:spPr/>
        <p:txBody>
          <a:bodyPr/>
          <a:lstStyle/>
          <a:p>
            <a:fld id="{DDCA623B-EEB7-43F2-9670-FBF8CB940C3A}"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sr-Latn-CS" sz="2400" i="1" dirty="0" smtClean="0"/>
              <a:t>public static void </a:t>
            </a:r>
            <a:r>
              <a:rPr lang="sr-Latn-CS" sz="2400" i="1" dirty="0" smtClean="0">
                <a:solidFill>
                  <a:srgbClr val="FF0000"/>
                </a:solidFill>
              </a:rPr>
              <a:t>bind</a:t>
            </a:r>
            <a:r>
              <a:rPr lang="sr-Latn-CS" sz="2400" i="1" dirty="0" smtClean="0"/>
              <a:t>(String url, Remote object) throws RemoteException, AlreadyBoundException, MalformedException, AcessException</a:t>
            </a:r>
            <a:endParaRPr lang="en-US" sz="2400" i="1" dirty="0"/>
          </a:p>
        </p:txBody>
      </p:sp>
      <p:sp>
        <p:nvSpPr>
          <p:cNvPr id="3" name="Content Placeholder 2"/>
          <p:cNvSpPr>
            <a:spLocks noGrp="1"/>
          </p:cNvSpPr>
          <p:nvPr>
            <p:ph idx="1"/>
          </p:nvPr>
        </p:nvSpPr>
        <p:spPr>
          <a:xfrm>
            <a:off x="152400" y="1676400"/>
            <a:ext cx="8991600" cy="4876800"/>
          </a:xfrm>
        </p:spPr>
        <p:txBody>
          <a:bodyPr>
            <a:normAutofit fontScale="92500" lnSpcReduction="20000"/>
          </a:bodyPr>
          <a:lstStyle/>
          <a:p>
            <a:r>
              <a:rPr lang="sr-Latn-CS" dirty="0" smtClean="0"/>
              <a:t>server koristi bind() </a:t>
            </a:r>
            <a:r>
              <a:rPr lang="sr-Latn-CS" dirty="0" smtClean="0"/>
              <a:t>da </a:t>
            </a:r>
            <a:r>
              <a:rPr lang="sr-Latn-CS" dirty="0" smtClean="0"/>
              <a:t>poveže ime, poput myRemoteObject sa udaljenim objektom</a:t>
            </a:r>
          </a:p>
          <a:p>
            <a:r>
              <a:rPr lang="sr-Latn-CS" dirty="0" smtClean="0"/>
              <a:t>Ako je to uspešno, klijenti će moći da dobiju stub udaljenog objekta iz registry-ja koristeći URL poput</a:t>
            </a:r>
            <a:br>
              <a:rPr lang="sr-Latn-CS" dirty="0" smtClean="0"/>
            </a:br>
            <a:r>
              <a:rPr lang="sr-Latn-CS" dirty="0" smtClean="0"/>
              <a:t>             </a:t>
            </a:r>
            <a:r>
              <a:rPr lang="sr-Latn-CS" dirty="0" smtClean="0"/>
              <a:t>            </a:t>
            </a:r>
            <a:r>
              <a:rPr lang="sr-Latn-CS" dirty="0" smtClean="0">
                <a:solidFill>
                  <a:srgbClr val="00B0F0"/>
                </a:solidFill>
              </a:rPr>
              <a:t>rmi</a:t>
            </a:r>
            <a:r>
              <a:rPr lang="sr-Latn-CS" dirty="0" smtClean="0">
                <a:solidFill>
                  <a:srgbClr val="00B0F0"/>
                </a:solidFill>
              </a:rPr>
              <a:t>://192.168.1.2/myRemoteObject</a:t>
            </a:r>
          </a:p>
          <a:p>
            <a:r>
              <a:rPr lang="sr-Latn-CS" dirty="0" smtClean="0"/>
              <a:t>MalformedURLException ako url nije validan rmi URL</a:t>
            </a:r>
          </a:p>
          <a:p>
            <a:r>
              <a:rPr lang="sr-Latn-CS" dirty="0" smtClean="0"/>
              <a:t>RemoteException ako registry nije dostupan</a:t>
            </a:r>
          </a:p>
          <a:p>
            <a:r>
              <a:rPr lang="sr-Latn-CS" dirty="0" smtClean="0"/>
              <a:t>AccessException (potklasa od RemoteException) ako klijentu nije dopušteno da vezuje objekte u registry-ju</a:t>
            </a:r>
          </a:p>
          <a:p>
            <a:r>
              <a:rPr lang="sr-Latn-CS" dirty="0" smtClean="0"/>
              <a:t>Ako je URL već vezan za lokalni objekat – AlreadyBoundException</a:t>
            </a:r>
          </a:p>
          <a:p>
            <a:r>
              <a:rPr lang="sr-Latn-CS" dirty="0" smtClean="0"/>
              <a:t>public static void </a:t>
            </a:r>
            <a:r>
              <a:rPr lang="sr-Latn-CS" dirty="0" smtClean="0">
                <a:solidFill>
                  <a:schemeClr val="tx2"/>
                </a:solidFill>
              </a:rPr>
              <a:t>unbind</a:t>
            </a:r>
            <a:r>
              <a:rPr lang="sr-Latn-CS" dirty="0" smtClean="0"/>
              <a:t>(String url) throws...</a:t>
            </a:r>
          </a:p>
          <a:p>
            <a:r>
              <a:rPr lang="sr-Latn-CS" dirty="0" smtClean="0"/>
              <a:t>.... </a:t>
            </a:r>
            <a:r>
              <a:rPr lang="sr-Latn-CS" dirty="0" smtClean="0">
                <a:solidFill>
                  <a:schemeClr val="tx2"/>
                </a:solidFill>
              </a:rPr>
              <a:t>rebind</a:t>
            </a:r>
            <a:r>
              <a:rPr lang="sr-Latn-CS" dirty="0" smtClean="0"/>
              <a:t>()...</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685800"/>
          </a:xfrm>
        </p:spPr>
        <p:txBody>
          <a:bodyPr>
            <a:normAutofit fontScale="90000"/>
          </a:bodyPr>
          <a:lstStyle/>
          <a:p>
            <a:r>
              <a:rPr lang="sr-Latn-CS" dirty="0" smtClean="0"/>
              <a:t>Klasa RMISecurityManager</a:t>
            </a:r>
            <a:endParaRPr lang="en-US" dirty="0"/>
          </a:p>
        </p:txBody>
      </p:sp>
      <p:sp>
        <p:nvSpPr>
          <p:cNvPr id="3" name="Content Placeholder 2"/>
          <p:cNvSpPr>
            <a:spLocks noGrp="1"/>
          </p:cNvSpPr>
          <p:nvPr>
            <p:ph idx="1"/>
          </p:nvPr>
        </p:nvSpPr>
        <p:spPr>
          <a:xfrm>
            <a:off x="228600" y="1143000"/>
            <a:ext cx="8686800" cy="5562600"/>
          </a:xfrm>
        </p:spPr>
        <p:txBody>
          <a:bodyPr>
            <a:normAutofit/>
          </a:bodyPr>
          <a:lstStyle/>
          <a:p>
            <a:r>
              <a:rPr lang="sr-Latn-CS" dirty="0" smtClean="0"/>
              <a:t>klijent učitava stub-ove od potencijalnog ”nepoverljivog” servera. U ovom smislu, odnos između klijenta i stub-a je donekle poput veze između browser-a i apleta. </a:t>
            </a:r>
          </a:p>
          <a:p>
            <a:r>
              <a:rPr lang="sr-Latn-CS" dirty="0" smtClean="0"/>
              <a:t>Iako je stub predviđen samo da radi </a:t>
            </a:r>
            <a:r>
              <a:rPr lang="sr-Latn-CS" dirty="0" smtClean="0">
                <a:solidFill>
                  <a:srgbClr val="FF0000"/>
                </a:solidFill>
              </a:rPr>
              <a:t>marshalling</a:t>
            </a:r>
            <a:r>
              <a:rPr lang="sr-Latn-CS" dirty="0" smtClean="0"/>
              <a:t> argumenata i </a:t>
            </a:r>
            <a:r>
              <a:rPr lang="sr-Latn-CS" dirty="0" smtClean="0">
                <a:solidFill>
                  <a:srgbClr val="FF0000"/>
                </a:solidFill>
              </a:rPr>
              <a:t>unmarshalling</a:t>
            </a:r>
            <a:r>
              <a:rPr lang="sr-Latn-CS" dirty="0" smtClean="0"/>
              <a:t> povratne vrednosti i šalje ih preko mreže, sa stanovišta VM, stub je samo još 1 klasa sa metodima koji mogu uraditi bilo šta.</a:t>
            </a:r>
          </a:p>
          <a:p>
            <a:r>
              <a:rPr lang="sr-Latn-CS" dirty="0" smtClean="0"/>
              <a:t>stub-ovi kreirani pomoću rmic ne bi trebalo da se ponašaju drugačije nego što je upravo opisano, ali nema razloga da neko ne može da ručno izmeni stub pa da on radi i ”užasne” radnje kao što su čitanje fajlova i brisanje podataka</a:t>
            </a:r>
          </a:p>
          <a:p>
            <a:pPr>
              <a:buNone/>
            </a:pP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686800" cy="5181600"/>
          </a:xfrm>
        </p:spPr>
        <p:txBody>
          <a:bodyPr/>
          <a:lstStyle/>
          <a:p>
            <a:r>
              <a:rPr lang="sr-Latn-CS" dirty="0"/>
              <a:t>Java VM ne dopušta da se stub klase učitavaju preko mreže osim ako postoji </a:t>
            </a:r>
            <a:r>
              <a:rPr lang="sr-Latn-CS" dirty="0">
                <a:solidFill>
                  <a:srgbClr val="00B0F0"/>
                </a:solidFill>
              </a:rPr>
              <a:t>SecurityManager </a:t>
            </a:r>
            <a:r>
              <a:rPr lang="sr-Latn-CS" dirty="0"/>
              <a:t>objekat (kao i druge klase, stub klase se mogu uvek učitati iz lokalnog class path)</a:t>
            </a:r>
          </a:p>
          <a:p>
            <a:r>
              <a:rPr lang="sr-Latn-CS" dirty="0"/>
              <a:t>Za aplete, standardni </a:t>
            </a:r>
            <a:r>
              <a:rPr lang="sr-Latn-CS" dirty="0">
                <a:solidFill>
                  <a:srgbClr val="00B0F0"/>
                </a:solidFill>
              </a:rPr>
              <a:t>AppletSecurityManager </a:t>
            </a:r>
            <a:r>
              <a:rPr lang="sr-Latn-CS" dirty="0"/>
              <a:t>zadovoljava ovu potrebu</a:t>
            </a:r>
          </a:p>
          <a:p>
            <a:r>
              <a:rPr lang="sr-Latn-CS" dirty="0"/>
              <a:t>Aplikacije mogu koristiti klasu </a:t>
            </a:r>
            <a:r>
              <a:rPr lang="sr-Latn-CS" dirty="0">
                <a:solidFill>
                  <a:srgbClr val="FF0000"/>
                </a:solidFill>
              </a:rPr>
              <a:t>RMISecurityManager </a:t>
            </a:r>
            <a:r>
              <a:rPr lang="sr-Latn-CS" dirty="0"/>
              <a:t>kako bi se zaštitile od loše kreiranih stub-ova.</a:t>
            </a:r>
            <a:br>
              <a:rPr lang="sr-Latn-CS" dirty="0"/>
            </a:br>
            <a:endParaRPr lang="sr-Latn-CS" dirty="0" smtClean="0"/>
          </a:p>
          <a:p>
            <a:pPr marL="0" indent="0" algn="ctr">
              <a:buNone/>
            </a:pPr>
            <a:r>
              <a:rPr lang="sr-Latn-CS" dirty="0" smtClean="0">
                <a:solidFill>
                  <a:srgbClr val="FF0000"/>
                </a:solidFill>
              </a:rPr>
              <a:t>public </a:t>
            </a:r>
            <a:r>
              <a:rPr lang="sr-Latn-CS" dirty="0">
                <a:solidFill>
                  <a:srgbClr val="FF0000"/>
                </a:solidFill>
              </a:rPr>
              <a:t>class RMISecurityManager extends SecurityManager</a:t>
            </a:r>
          </a:p>
          <a:p>
            <a:endParaRPr lang="sr-Latn-R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44</a:t>
            </a:fld>
            <a:endParaRPr lang="en-US"/>
          </a:p>
        </p:txBody>
      </p:sp>
    </p:spTree>
    <p:extLst>
      <p:ext uri="{BB962C8B-B14F-4D97-AF65-F5344CB8AC3E}">
        <p14:creationId xmlns:p14="http://schemas.microsoft.com/office/powerpoint/2010/main" val="11354605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610600" cy="5562600"/>
          </a:xfrm>
        </p:spPr>
        <p:txBody>
          <a:bodyPr>
            <a:normAutofit/>
          </a:bodyPr>
          <a:lstStyle/>
          <a:p>
            <a:r>
              <a:rPr lang="sr-Latn-CS" dirty="0" smtClean="0"/>
              <a:t>u Java 1.1 ova klasa implementira </a:t>
            </a:r>
            <a:r>
              <a:rPr lang="sr-Latn-CS" dirty="0" smtClean="0">
                <a:solidFill>
                  <a:srgbClr val="FF0000"/>
                </a:solidFill>
              </a:rPr>
              <a:t>policy</a:t>
            </a:r>
            <a:r>
              <a:rPr lang="sr-Latn-CS" dirty="0" smtClean="0"/>
              <a:t> koji dopušta da se klase učitaju sa serverovog codebase – što nije nužno isto što i server, i omogućuje neophodnu mrežnu komunikaciju između klijenta, servera i codebase</a:t>
            </a:r>
          </a:p>
          <a:p>
            <a:r>
              <a:rPr lang="sr-Latn-CS" dirty="0" smtClean="0"/>
              <a:t>1.2 – ne dopušta čak ni to, previše restriktivna klasa, čak beskorisno</a:t>
            </a:r>
          </a:p>
          <a:p>
            <a:r>
              <a:rPr lang="sr-Latn-CS" dirty="0" smtClean="0"/>
              <a:t>1.5 – Sun priznaje problem: ”RMISecurityManager implementira policy koja se ne razlikuje od one koju implementira SecurityManager”</a:t>
            </a:r>
          </a:p>
          <a:p>
            <a:r>
              <a:rPr lang="sr-Latn-CS" dirty="0" smtClean="0"/>
              <a:t>prema tome, RMI aplikacija treba da koristi klasu SecurityManager ili drugu SecurityManager implementaciju prilagođenu aplikaciji</a:t>
            </a:r>
          </a:p>
        </p:txBody>
      </p:sp>
      <p:sp>
        <p:nvSpPr>
          <p:cNvPr id="4" name="Slide Number Placeholder 3"/>
          <p:cNvSpPr>
            <a:spLocks noGrp="1"/>
          </p:cNvSpPr>
          <p:nvPr>
            <p:ph type="sldNum" sz="quarter" idx="12"/>
          </p:nvPr>
        </p:nvSpPr>
        <p:spPr/>
        <p:txBody>
          <a:bodyPr/>
          <a:lstStyle/>
          <a:p>
            <a:fld id="{DDCA623B-EEB7-43F2-9670-FBF8CB940C3A}"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09"/>
            <a:ext cx="8229600" cy="734291"/>
          </a:xfrm>
        </p:spPr>
        <p:txBody>
          <a:bodyPr>
            <a:normAutofit fontScale="90000"/>
          </a:bodyPr>
          <a:lstStyle/>
          <a:p>
            <a:r>
              <a:rPr lang="sr-Latn-CS" dirty="0" smtClean="0"/>
              <a:t>Remote Exceptions</a:t>
            </a:r>
            <a:endParaRPr lang="en-US" dirty="0"/>
          </a:p>
        </p:txBody>
      </p:sp>
      <p:sp>
        <p:nvSpPr>
          <p:cNvPr id="3" name="Content Placeholder 2"/>
          <p:cNvSpPr>
            <a:spLocks noGrp="1"/>
          </p:cNvSpPr>
          <p:nvPr>
            <p:ph idx="1"/>
          </p:nvPr>
        </p:nvSpPr>
        <p:spPr>
          <a:xfrm>
            <a:off x="457200" y="838200"/>
            <a:ext cx="8229600" cy="5867400"/>
          </a:xfrm>
        </p:spPr>
        <p:txBody>
          <a:bodyPr>
            <a:normAutofit fontScale="85000" lnSpcReduction="20000"/>
          </a:bodyPr>
          <a:lstStyle/>
          <a:p>
            <a:r>
              <a:rPr lang="sr-Latn-CS" dirty="0" smtClean="0"/>
              <a:t>u paketu java.rmi definisano je 16 izuzetaka</a:t>
            </a:r>
          </a:p>
          <a:p>
            <a:r>
              <a:rPr lang="sr-Latn-CS" dirty="0" smtClean="0"/>
              <a:t>većina je izvedena iz </a:t>
            </a:r>
            <a:r>
              <a:rPr lang="sr-Latn-CS" dirty="0" smtClean="0">
                <a:solidFill>
                  <a:srgbClr val="FF0000"/>
                </a:solidFill>
              </a:rPr>
              <a:t>java.rmi.RemoteException</a:t>
            </a:r>
            <a:r>
              <a:rPr lang="sr-Latn-CS" dirty="0" smtClean="0"/>
              <a:t> (a on je izveden iz java.io.IOException)</a:t>
            </a:r>
          </a:p>
          <a:p>
            <a:r>
              <a:rPr lang="sr-Latn-CS" dirty="0" smtClean="0">
                <a:solidFill>
                  <a:srgbClr val="FF0000"/>
                </a:solidFill>
              </a:rPr>
              <a:t>AlreadyBoundException</a:t>
            </a:r>
            <a:r>
              <a:rPr lang="sr-Latn-CS" dirty="0" smtClean="0"/>
              <a:t> i </a:t>
            </a:r>
            <a:r>
              <a:rPr lang="sr-Latn-CS" dirty="0" smtClean="0">
                <a:solidFill>
                  <a:srgbClr val="FF0000"/>
                </a:solidFill>
              </a:rPr>
              <a:t>NotBoundException</a:t>
            </a:r>
            <a:r>
              <a:rPr lang="sr-Latn-CS" dirty="0" smtClean="0"/>
              <a:t> su izvedeni iz </a:t>
            </a:r>
            <a:r>
              <a:rPr lang="sr-Latn-CS" dirty="0" smtClean="0">
                <a:solidFill>
                  <a:srgbClr val="00B0F0"/>
                </a:solidFill>
              </a:rPr>
              <a:t>java.lang.Exception</a:t>
            </a:r>
          </a:p>
          <a:p>
            <a:r>
              <a:rPr lang="sr-Latn-CS" dirty="0" smtClean="0"/>
              <a:t>Dakle, svi se ovi moraju hvatati 1 runtime exception: </a:t>
            </a:r>
            <a:r>
              <a:rPr lang="sr-Latn-CS" dirty="0" smtClean="0">
                <a:solidFill>
                  <a:srgbClr val="FF0000"/>
                </a:solidFill>
              </a:rPr>
              <a:t>RMISecurityException</a:t>
            </a:r>
            <a:r>
              <a:rPr lang="sr-Latn-CS" dirty="0" smtClean="0"/>
              <a:t>, potklasa od </a:t>
            </a:r>
            <a:r>
              <a:rPr lang="sr-Latn-CS" dirty="0" smtClean="0">
                <a:solidFill>
                  <a:srgbClr val="FF0000"/>
                </a:solidFill>
              </a:rPr>
              <a:t>SecurityException</a:t>
            </a:r>
          </a:p>
          <a:p>
            <a:r>
              <a:rPr lang="sr-Latn-CS" dirty="0" smtClean="0"/>
              <a:t>Udaljeni metodi zavise od mnogo stvari koje nisu pod našom kontrolom: npr. stanje mreže i drugih neophodnih servisa kao što je DNS. </a:t>
            </a:r>
          </a:p>
          <a:p>
            <a:r>
              <a:rPr lang="sr-Latn-CS" dirty="0" smtClean="0"/>
              <a:t>Prema tome, svaki udaljeni metod može da ne uspe: nema garancije da mreža neće pasti kada se pozove metod. Posledica toga je da svi udaljeni metodi moraju biti deklarisani tako da izbacuju RemoteException, a svi njihovi pozivi moraju biti u try-bloku</a:t>
            </a:r>
          </a:p>
          <a:p>
            <a:r>
              <a:rPr lang="sr-Latn-CS" dirty="0" smtClean="0"/>
              <a:t>Kada samo želimo da program proradi, najjednostavnije je da hvatamo RemoteException</a:t>
            </a:r>
          </a:p>
          <a:p>
            <a:r>
              <a:rPr lang="sr-Latn-CS" dirty="0" smtClean="0"/>
              <a:t>Robusniji programi treba da hvataju specifičnije izuzetke i reaguju na prikladan način</a:t>
            </a:r>
          </a:p>
        </p:txBody>
      </p:sp>
      <p:sp>
        <p:nvSpPr>
          <p:cNvPr id="4" name="Slide Number Placeholder 3"/>
          <p:cNvSpPr>
            <a:spLocks noGrp="1"/>
          </p:cNvSpPr>
          <p:nvPr>
            <p:ph type="sldNum" sz="quarter" idx="12"/>
          </p:nvPr>
        </p:nvSpPr>
        <p:spPr/>
        <p:txBody>
          <a:bodyPr/>
          <a:lstStyle/>
          <a:p>
            <a:fld id="{DDCA623B-EEB7-43F2-9670-FBF8CB940C3A}"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43712"/>
          </a:xfrm>
        </p:spPr>
        <p:txBody>
          <a:bodyPr>
            <a:normAutofit fontScale="90000"/>
          </a:bodyPr>
          <a:lstStyle/>
          <a:p>
            <a:r>
              <a:rPr lang="sr-Latn-CS" dirty="0" smtClean="0"/>
              <a:t>klasa RemoteException</a:t>
            </a:r>
            <a:endParaRPr lang="en-US" dirty="0"/>
          </a:p>
        </p:txBody>
      </p:sp>
      <p:sp>
        <p:nvSpPr>
          <p:cNvPr id="3" name="Content Placeholder 2"/>
          <p:cNvSpPr>
            <a:spLocks noGrp="1"/>
          </p:cNvSpPr>
          <p:nvPr>
            <p:ph idx="1"/>
          </p:nvPr>
        </p:nvSpPr>
        <p:spPr>
          <a:xfrm>
            <a:off x="457200" y="1524000"/>
            <a:ext cx="8229600" cy="4800600"/>
          </a:xfrm>
        </p:spPr>
        <p:txBody>
          <a:bodyPr>
            <a:normAutofit fontScale="92500"/>
          </a:bodyPr>
          <a:lstStyle/>
          <a:p>
            <a:r>
              <a:rPr lang="sr-Latn-CS" dirty="0" smtClean="0"/>
              <a:t>klasa poseduje 1 javno polje detail public Throwable detail</a:t>
            </a:r>
            <a:br>
              <a:rPr lang="sr-Latn-CS" dirty="0" smtClean="0"/>
            </a:br>
            <a:r>
              <a:rPr lang="sr-Latn-CS" dirty="0" smtClean="0"/>
              <a:t>koje može sadržati </a:t>
            </a:r>
            <a:r>
              <a:rPr lang="sr-Latn-CS" dirty="0" smtClean="0">
                <a:solidFill>
                  <a:srgbClr val="00B050"/>
                </a:solidFill>
              </a:rPr>
              <a:t>stvarni izuzetak izbačen na strani servera</a:t>
            </a:r>
            <a:r>
              <a:rPr lang="sr-Latn-CS" dirty="0" smtClean="0"/>
              <a:t>, pa daje bliže informacije o tome šta ne valja</a:t>
            </a:r>
          </a:p>
          <a:p>
            <a:r>
              <a:rPr lang="sr-Latn-CS" dirty="0" smtClean="0"/>
              <a:t>umesto direktnog korišćenja polja detail, metod </a:t>
            </a:r>
            <a:r>
              <a:rPr lang="sr-Latn-CS" dirty="0" smtClean="0">
                <a:solidFill>
                  <a:srgbClr val="FF0000"/>
                </a:solidFill>
              </a:rPr>
              <a:t>getCause() </a:t>
            </a:r>
            <a:r>
              <a:rPr lang="sr-Latn-CS" dirty="0" smtClean="0"/>
              <a:t>se koristi od 1.4 i nadalje da vrati ugnježdeni izuzetak:</a:t>
            </a:r>
            <a:br>
              <a:rPr lang="sr-Latn-CS" dirty="0" smtClean="0"/>
            </a:br>
            <a:r>
              <a:rPr lang="sr-Latn-CS" dirty="0" smtClean="0">
                <a:solidFill>
                  <a:srgbClr val="FF0000"/>
                </a:solidFill>
              </a:rPr>
              <a:t>try</a:t>
            </a:r>
            <a:r>
              <a:rPr lang="en-US" dirty="0" smtClean="0">
                <a:solidFill>
                  <a:srgbClr val="FF0000"/>
                </a:solidFill>
              </a:rPr>
              <a:t>{</a:t>
            </a:r>
            <a:br>
              <a:rPr lang="en-US" dirty="0" smtClean="0">
                <a:solidFill>
                  <a:srgbClr val="FF0000"/>
                </a:solidFill>
              </a:rPr>
            </a:br>
            <a:r>
              <a:rPr lang="en-US" dirty="0" smtClean="0">
                <a:solidFill>
                  <a:srgbClr val="FF0000"/>
                </a:solidFill>
              </a:rPr>
              <a:t>   // call remote method ...</a:t>
            </a:r>
            <a:br>
              <a:rPr lang="en-US" dirty="0" smtClean="0">
                <a:solidFill>
                  <a:srgbClr val="FF0000"/>
                </a:solidFill>
              </a:rPr>
            </a:br>
            <a:r>
              <a:rPr lang="en-US" dirty="0" smtClean="0">
                <a:solidFill>
                  <a:srgbClr val="FF0000"/>
                </a:solidFill>
              </a:rPr>
              <a:t>}catch(</a:t>
            </a:r>
            <a:r>
              <a:rPr lang="en-US" dirty="0" err="1" smtClean="0">
                <a:solidFill>
                  <a:srgbClr val="FF0000"/>
                </a:solidFill>
              </a:rPr>
              <a:t>RemoteException</a:t>
            </a:r>
            <a:r>
              <a:rPr lang="en-US" dirty="0" smtClean="0">
                <a:solidFill>
                  <a:srgbClr val="FF0000"/>
                </a:solidFill>
              </a:rPr>
              <a:t> ex){</a:t>
            </a:r>
            <a:br>
              <a:rPr lang="en-US" dirty="0" smtClean="0">
                <a:solidFill>
                  <a:srgbClr val="FF0000"/>
                </a:solidFill>
              </a:rPr>
            </a:br>
            <a:r>
              <a:rPr lang="en-US" dirty="0" smtClean="0">
                <a:solidFill>
                  <a:srgbClr val="FF0000"/>
                </a:solidFill>
              </a:rPr>
              <a:t>   </a:t>
            </a:r>
            <a:r>
              <a:rPr lang="en-US" dirty="0" err="1" smtClean="0">
                <a:solidFill>
                  <a:srgbClr val="FF0000"/>
                </a:solidFill>
              </a:rPr>
              <a:t>System.err.println</a:t>
            </a:r>
            <a:r>
              <a:rPr lang="en-US" dirty="0" smtClean="0">
                <a:solidFill>
                  <a:srgbClr val="FF0000"/>
                </a:solidFill>
              </a:rPr>
              <a:t>(</a:t>
            </a:r>
            <a:r>
              <a:rPr lang="en-US" dirty="0" err="1" smtClean="0">
                <a:solidFill>
                  <a:srgbClr val="FF0000"/>
                </a:solidFill>
              </a:rPr>
              <a:t>ex.getCause</a:t>
            </a:r>
            <a:r>
              <a:rPr lang="en-US" dirty="0" smtClean="0">
                <a:solidFill>
                  <a:srgbClr val="FF0000"/>
                </a:solidFill>
              </a:rPr>
              <a:t>());</a:t>
            </a:r>
            <a:br>
              <a:rPr lang="en-US" dirty="0" smtClean="0">
                <a:solidFill>
                  <a:srgbClr val="FF0000"/>
                </a:solidFill>
              </a:rPr>
            </a:br>
            <a:r>
              <a:rPr lang="en-US" dirty="0" smtClean="0">
                <a:solidFill>
                  <a:srgbClr val="FF0000"/>
                </a:solidFill>
              </a:rPr>
              <a:t>   </a:t>
            </a:r>
            <a:r>
              <a:rPr lang="en-US" dirty="0" err="1" smtClean="0">
                <a:solidFill>
                  <a:srgbClr val="FF0000"/>
                </a:solidFill>
              </a:rPr>
              <a:t>ex.getCause</a:t>
            </a:r>
            <a:r>
              <a:rPr lang="en-US" dirty="0" smtClean="0">
                <a:solidFill>
                  <a:srgbClr val="FF0000"/>
                </a:solidFill>
              </a:rPr>
              <a:t>().</a:t>
            </a:r>
            <a:r>
              <a:rPr lang="en-US" dirty="0" err="1" smtClean="0">
                <a:solidFill>
                  <a:srgbClr val="FF0000"/>
                </a:solidFill>
              </a:rPr>
              <a:t>printStackTrace</a:t>
            </a:r>
            <a:r>
              <a:rPr lang="en-US" dirty="0" smtClean="0">
                <a:solidFill>
                  <a:srgbClr val="FF0000"/>
                </a:solidFill>
              </a:rPr>
              <a:t>();</a:t>
            </a:r>
            <a:br>
              <a:rPr lang="en-US" dirty="0" smtClean="0">
                <a:solidFill>
                  <a:srgbClr val="FF0000"/>
                </a:solidFill>
              </a:rPr>
            </a:br>
            <a:r>
              <a:rPr lang="en-US" dirty="0" smtClean="0">
                <a:solidFill>
                  <a:srgbClr val="FF0000"/>
                </a:solidFill>
              </a:rPr>
              <a:t>}</a:t>
            </a:r>
          </a:p>
        </p:txBody>
      </p:sp>
      <p:sp>
        <p:nvSpPr>
          <p:cNvPr id="4" name="Slide Number Placeholder 3"/>
          <p:cNvSpPr>
            <a:spLocks noGrp="1"/>
          </p:cNvSpPr>
          <p:nvPr>
            <p:ph type="sldNum" sz="quarter" idx="12"/>
          </p:nvPr>
        </p:nvSpPr>
        <p:spPr/>
        <p:txBody>
          <a:bodyPr/>
          <a:lstStyle/>
          <a:p>
            <a:fld id="{DDCA623B-EEB7-43F2-9670-FBF8CB940C3A}"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704088"/>
          </a:xfrm>
        </p:spPr>
        <p:txBody>
          <a:bodyPr>
            <a:normAutofit fontScale="90000"/>
          </a:bodyPr>
          <a:lstStyle/>
          <a:p>
            <a:r>
              <a:rPr lang="en-US" dirty="0" err="1" smtClean="0"/>
              <a:t>paket</a:t>
            </a:r>
            <a:r>
              <a:rPr lang="en-US" dirty="0" smtClean="0"/>
              <a:t> </a:t>
            </a:r>
            <a:r>
              <a:rPr lang="en-US" dirty="0" err="1" smtClean="0"/>
              <a:t>java.rmi.registry</a:t>
            </a:r>
            <a:endParaRPr lang="en-US" dirty="0"/>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r>
              <a:rPr lang="sr-Latn-CS" dirty="0" smtClean="0"/>
              <a:t>Kako klijent kome je potreban udaljeni objekat locira taj objekat na udaljenom serveru? Preciznije, kako on dobija udaljenu referencu na objekat?</a:t>
            </a:r>
          </a:p>
          <a:p>
            <a:r>
              <a:rPr lang="sr-Latn-CS" dirty="0" smtClean="0"/>
              <a:t>Klijenti saznaju koji udaljeni objekti su dostupni vršeći upite nad registry-jem servera. Mogu dobiti reference na te objekte</a:t>
            </a:r>
          </a:p>
          <a:p>
            <a:r>
              <a:rPr lang="sr-Latn-CS" dirty="0" smtClean="0"/>
              <a:t>klasa </a:t>
            </a:r>
            <a:r>
              <a:rPr lang="sr-Latn-CS" dirty="0" smtClean="0">
                <a:solidFill>
                  <a:srgbClr val="FF0000"/>
                </a:solidFill>
              </a:rPr>
              <a:t>java.rmi.Naming</a:t>
            </a:r>
            <a:r>
              <a:rPr lang="sr-Latn-CS" dirty="0" smtClean="0"/>
              <a:t> služi za interakciju sa registry-jem</a:t>
            </a:r>
          </a:p>
          <a:p>
            <a:r>
              <a:rPr lang="sr-Latn-CS" dirty="0" smtClean="0">
                <a:solidFill>
                  <a:srgbClr val="00B050"/>
                </a:solidFill>
              </a:rPr>
              <a:t>Interfejs Registry</a:t>
            </a:r>
            <a:r>
              <a:rPr lang="sr-Latn-CS" dirty="0" smtClean="0"/>
              <a:t> i klasa </a:t>
            </a:r>
            <a:r>
              <a:rPr lang="sr-Latn-CS" dirty="0" smtClean="0">
                <a:solidFill>
                  <a:srgbClr val="00B050"/>
                </a:solidFill>
              </a:rPr>
              <a:t>LocateRegistry</a:t>
            </a:r>
            <a:r>
              <a:rPr lang="sr-Latn-CS" dirty="0" smtClean="0"/>
              <a:t> omogućavaju klijentima da dobiju udaljene objekte sa servera po imenu</a:t>
            </a:r>
          </a:p>
          <a:p>
            <a:r>
              <a:rPr lang="sr-Latn-CS" dirty="0" smtClean="0">
                <a:solidFill>
                  <a:srgbClr val="00B050"/>
                </a:solidFill>
              </a:rPr>
              <a:t>RegistryImpl</a:t>
            </a:r>
            <a:r>
              <a:rPr lang="sr-Latn-CS" dirty="0" smtClean="0"/>
              <a:t> je potklasa od </a:t>
            </a:r>
            <a:r>
              <a:rPr lang="sr-Latn-CS" dirty="0" smtClean="0">
                <a:solidFill>
                  <a:srgbClr val="00B050"/>
                </a:solidFill>
              </a:rPr>
              <a:t>RemoteObject</a:t>
            </a:r>
            <a:r>
              <a:rPr lang="sr-Latn-CS" dirty="0" smtClean="0"/>
              <a:t> koja povezuje imena i određene RemoteObject objekte</a:t>
            </a:r>
          </a:p>
          <a:p>
            <a:r>
              <a:rPr lang="sr-Latn-CS" dirty="0" smtClean="0"/>
              <a:t>Klijenti mogu koristiti metode klase LocateRegistry kako bi dobili RegistryImpl za određeni host i port</a:t>
            </a:r>
          </a:p>
          <a:p>
            <a:r>
              <a:rPr lang="sr-Latn-CS" dirty="0" smtClean="0"/>
              <a:t>...</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r>
              <a:rPr lang="sr-Latn-CS" sz="3200" dirty="0" smtClean="0"/>
              <a:t>LocateRegistry klasa, primeri korišćenja</a:t>
            </a:r>
            <a:endParaRPr lang="en-US" sz="3200" dirty="0"/>
          </a:p>
        </p:txBody>
      </p:sp>
      <p:sp>
        <p:nvSpPr>
          <p:cNvPr id="3" name="Content Placeholder 2"/>
          <p:cNvSpPr>
            <a:spLocks noGrp="1"/>
          </p:cNvSpPr>
          <p:nvPr>
            <p:ph idx="1"/>
          </p:nvPr>
        </p:nvSpPr>
        <p:spPr>
          <a:xfrm>
            <a:off x="457200" y="1447800"/>
            <a:ext cx="8229600" cy="4876800"/>
          </a:xfrm>
        </p:spPr>
        <p:txBody>
          <a:bodyPr>
            <a:normAutofit/>
          </a:bodyPr>
          <a:lstStyle/>
          <a:p>
            <a:r>
              <a:rPr lang="sr-Latn-CS" dirty="0" smtClean="0"/>
              <a:t>Npr. udaljeni objekat koji želi da sebe učini dostupnim klijentima, mogao bi da uradi sledeće:</a:t>
            </a:r>
            <a:br>
              <a:rPr lang="sr-Latn-CS" dirty="0" smtClean="0"/>
            </a:br>
            <a:r>
              <a:rPr lang="sr-Latn-CS" dirty="0" smtClean="0"/>
              <a:t>     </a:t>
            </a:r>
            <a:r>
              <a:rPr lang="sr-Latn-CS" dirty="0" smtClean="0">
                <a:solidFill>
                  <a:srgbClr val="FF0000"/>
                </a:solidFill>
              </a:rPr>
              <a:t>Registry r = LocateRegistry.getRegistry();</a:t>
            </a:r>
            <a:br>
              <a:rPr lang="sr-Latn-CS" dirty="0" smtClean="0">
                <a:solidFill>
                  <a:srgbClr val="FF0000"/>
                </a:solidFill>
              </a:rPr>
            </a:br>
            <a:r>
              <a:rPr lang="sr-Latn-CS" dirty="0" smtClean="0">
                <a:solidFill>
                  <a:srgbClr val="FF0000"/>
                </a:solidFill>
              </a:rPr>
              <a:t>     r.bind(”MyName”, this);</a:t>
            </a:r>
          </a:p>
          <a:p>
            <a:r>
              <a:rPr lang="sr-Latn-CS" dirty="0" smtClean="0"/>
              <a:t>Udaljeni klijent koji želi da pozove ovaj udaljeni objekat može onda reći:</a:t>
            </a:r>
            <a:br>
              <a:rPr lang="sr-Latn-CS" dirty="0" smtClean="0"/>
            </a:br>
            <a:r>
              <a:rPr lang="sr-Latn-CS" dirty="0" smtClean="0"/>
              <a:t>    </a:t>
            </a:r>
            <a:r>
              <a:rPr lang="sr-Latn-CS" dirty="0" smtClean="0">
                <a:solidFill>
                  <a:srgbClr val="FF0000"/>
                </a:solidFill>
              </a:rPr>
              <a:t>Registry r =        LocateRegistry.getRegistry(”thehost.site.com”);</a:t>
            </a:r>
            <a:br>
              <a:rPr lang="sr-Latn-CS" dirty="0" smtClean="0">
                <a:solidFill>
                  <a:srgbClr val="FF0000"/>
                </a:solidFill>
              </a:rPr>
            </a:br>
            <a:r>
              <a:rPr lang="sr-Latn-CS" dirty="0" smtClean="0">
                <a:solidFill>
                  <a:srgbClr val="FF0000"/>
                </a:solidFill>
              </a:rPr>
              <a:t>RemoteObjectInterface tro = (RemoteObjectInterface) r.lookup(”MyName”);</a:t>
            </a:r>
            <a:br>
              <a:rPr lang="sr-Latn-CS" dirty="0" smtClean="0">
                <a:solidFill>
                  <a:srgbClr val="FF0000"/>
                </a:solidFill>
              </a:rPr>
            </a:br>
            <a:r>
              <a:rPr lang="sr-Latn-CS" dirty="0" smtClean="0">
                <a:solidFill>
                  <a:srgbClr val="FF0000"/>
                </a:solidFill>
              </a:rPr>
              <a:t>tro.invokeRemoteMethod();</a:t>
            </a:r>
          </a:p>
        </p:txBody>
      </p:sp>
      <p:sp>
        <p:nvSpPr>
          <p:cNvPr id="4" name="Slide Number Placeholder 3"/>
          <p:cNvSpPr>
            <a:spLocks noGrp="1"/>
          </p:cNvSpPr>
          <p:nvPr>
            <p:ph type="sldNum" sz="quarter" idx="12"/>
          </p:nvPr>
        </p:nvSpPr>
        <p:spPr/>
        <p:txBody>
          <a:bodyPr/>
          <a:lstStyle/>
          <a:p>
            <a:fld id="{DDCA623B-EEB7-43F2-9670-FBF8CB940C3A}"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sr-Latn-CS" dirty="0" smtClean="0"/>
              <a:t>Apstrakcija nije savršena. </a:t>
            </a:r>
            <a:r>
              <a:rPr lang="sr-Latn-CS" dirty="0" smtClean="0">
                <a:solidFill>
                  <a:srgbClr val="00B0F0"/>
                </a:solidFill>
              </a:rPr>
              <a:t>Remote method invocation </a:t>
            </a:r>
            <a:r>
              <a:rPr lang="sr-Latn-CS" dirty="0" smtClean="0"/>
              <a:t>je mnogo sporiji i manje pouzdan negoli regularan local method invocation. </a:t>
            </a:r>
            <a:endParaRPr lang="en-US" dirty="0" smtClean="0"/>
          </a:p>
          <a:p>
            <a:r>
              <a:rPr lang="sr-Latn-CS" dirty="0" smtClean="0"/>
              <a:t>Stvari mogu poći, i polaze naopako sa remote method invocation koje ne utiču na local method invocation. (RemoteException</a:t>
            </a:r>
            <a:r>
              <a:rPr lang="sr-Latn-CS" i="1" dirty="0" smtClean="0"/>
              <a:t>s</a:t>
            </a:r>
            <a:r>
              <a:rPr lang="sr-Latn-CS" dirty="0" smtClean="0"/>
              <a:t>). </a:t>
            </a:r>
            <a:endParaRPr lang="en-US" dirty="0" smtClean="0"/>
          </a:p>
          <a:p>
            <a:r>
              <a:rPr lang="sr-Latn-CS" dirty="0" smtClean="0"/>
              <a:t>Međutim, RMI pokušava da sakrije razliku između local i remote method invocation što je moguće više. </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Autofit/>
          </a:bodyPr>
          <a:lstStyle/>
          <a:p>
            <a:r>
              <a:rPr lang="sr-Latn-CS" sz="3600" dirty="0" smtClean="0"/>
              <a:t>LocateRegistry, createRegistry() metodi</a:t>
            </a:r>
            <a:endParaRPr lang="en-US" sz="3600" dirty="0"/>
          </a:p>
        </p:txBody>
      </p:sp>
      <p:sp>
        <p:nvSpPr>
          <p:cNvPr id="3" name="Content Placeholder 2"/>
          <p:cNvSpPr>
            <a:spLocks noGrp="1"/>
          </p:cNvSpPr>
          <p:nvPr>
            <p:ph idx="1"/>
          </p:nvPr>
        </p:nvSpPr>
        <p:spPr>
          <a:xfrm>
            <a:off x="457200" y="1447800"/>
            <a:ext cx="8229600" cy="4876800"/>
          </a:xfrm>
        </p:spPr>
        <p:txBody>
          <a:bodyPr/>
          <a:lstStyle/>
          <a:p>
            <a:r>
              <a:rPr lang="sr-Latn-CS" dirty="0" smtClean="0"/>
              <a:t>kreiraju registry i pokreću ga da osluškuje na zadatom portu. Svaki može izbaciti RemoteException:</a:t>
            </a:r>
            <a:endParaRPr lang="en-US" dirty="0" smtClean="0"/>
          </a:p>
          <a:p>
            <a:endParaRPr lang="sr-Latn-CS" dirty="0" smtClean="0"/>
          </a:p>
          <a:p>
            <a:pPr>
              <a:buNone/>
            </a:pPr>
            <a:r>
              <a:rPr lang="sr-Latn-CS" i="1" dirty="0" smtClean="0">
                <a:solidFill>
                  <a:srgbClr val="0070C0"/>
                </a:solidFill>
              </a:rPr>
              <a:t>public static Registry createRegistry(int port) throws RemoteException</a:t>
            </a:r>
            <a:endParaRPr lang="en-US" i="1" dirty="0" smtClean="0">
              <a:solidFill>
                <a:srgbClr val="0070C0"/>
              </a:solidFill>
            </a:endParaRPr>
          </a:p>
          <a:p>
            <a:pPr>
              <a:buNone/>
            </a:pPr>
            <a:endParaRPr lang="sr-Latn-CS" dirty="0" smtClean="0">
              <a:solidFill>
                <a:srgbClr val="0070C0"/>
              </a:solidFill>
            </a:endParaRPr>
          </a:p>
          <a:p>
            <a:pPr>
              <a:buNone/>
            </a:pPr>
            <a:r>
              <a:rPr lang="sr-Latn-CS" i="1" dirty="0" smtClean="0">
                <a:solidFill>
                  <a:srgbClr val="0070C0"/>
                </a:solidFill>
              </a:rPr>
              <a:t>public static Registry createRegistry(int port, RMIClientSocketFactory csf, RMIServerSocketFactory ssf) throws RemoteException</a:t>
            </a:r>
            <a:endParaRPr lang="en-US" i="1" dirty="0">
              <a:solidFill>
                <a:srgbClr val="0070C0"/>
              </a:solidFill>
            </a:endParaRPr>
          </a:p>
        </p:txBody>
      </p:sp>
      <p:sp>
        <p:nvSpPr>
          <p:cNvPr id="4" name="Slide Number Placeholder 3"/>
          <p:cNvSpPr>
            <a:spLocks noGrp="1"/>
          </p:cNvSpPr>
          <p:nvPr>
            <p:ph type="sldNum" sz="quarter" idx="12"/>
          </p:nvPr>
        </p:nvSpPr>
        <p:spPr/>
        <p:txBody>
          <a:bodyPr/>
          <a:lstStyle/>
          <a:p>
            <a:fld id="{DDCA623B-EEB7-43F2-9670-FBF8CB940C3A}" type="slidenum">
              <a:rPr lang="en-US" smtClean="0"/>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143000"/>
          </a:xfrm>
        </p:spPr>
        <p:txBody>
          <a:bodyPr/>
          <a:lstStyle/>
          <a:p>
            <a:r>
              <a:rPr lang="sr-Latn-CS" dirty="0" smtClean="0"/>
              <a:t>paket java.rmi.server</a:t>
            </a:r>
            <a:endParaRPr lang="en-US" dirty="0"/>
          </a:p>
        </p:txBody>
      </p:sp>
      <p:sp>
        <p:nvSpPr>
          <p:cNvPr id="3" name="Content Placeholder 2"/>
          <p:cNvSpPr>
            <a:spLocks noGrp="1"/>
          </p:cNvSpPr>
          <p:nvPr>
            <p:ph idx="1"/>
          </p:nvPr>
        </p:nvSpPr>
        <p:spPr>
          <a:xfrm>
            <a:off x="152400" y="1295400"/>
            <a:ext cx="8763000" cy="5105400"/>
          </a:xfrm>
        </p:spPr>
        <p:txBody>
          <a:bodyPr>
            <a:normAutofit fontScale="92500" lnSpcReduction="20000"/>
          </a:bodyPr>
          <a:lstStyle/>
          <a:p>
            <a:r>
              <a:rPr lang="sr-Latn-CS" dirty="0" smtClean="0"/>
              <a:t>najsloženiji od svih RMI paketa</a:t>
            </a:r>
          </a:p>
          <a:p>
            <a:r>
              <a:rPr lang="sr-Latn-CS" dirty="0" smtClean="0"/>
              <a:t>sadrži sredstva za izgradnju udaljenih objekata te ga koriste objekti čije će metode klijenti pozivati</a:t>
            </a:r>
          </a:p>
          <a:p>
            <a:r>
              <a:rPr lang="sr-Latn-CS" dirty="0" smtClean="0"/>
              <a:t>6 izuzetaka, 9 interfejsa, 10-12 klasa (u zavisnosti od Java verzije)</a:t>
            </a:r>
          </a:p>
          <a:p>
            <a:r>
              <a:rPr lang="sr-Latn-CS" dirty="0" smtClean="0"/>
              <a:t>Na sreću, samo nekoliko od njih nam je potrebno da bismo pisali udaljene objekte</a:t>
            </a:r>
          </a:p>
          <a:p>
            <a:r>
              <a:rPr lang="sr-Latn-CS" dirty="0" smtClean="0"/>
              <a:t>Bitne klase su </a:t>
            </a:r>
            <a:r>
              <a:rPr lang="sr-Latn-CS" dirty="0" smtClean="0">
                <a:solidFill>
                  <a:srgbClr val="FF0000"/>
                </a:solidFill>
              </a:rPr>
              <a:t>RemoteObject</a:t>
            </a:r>
            <a:r>
              <a:rPr lang="sr-Latn-CS" dirty="0" smtClean="0"/>
              <a:t> (osnova za sve udaljene objekte), </a:t>
            </a:r>
            <a:r>
              <a:rPr lang="sr-Latn-CS" dirty="0" smtClean="0">
                <a:solidFill>
                  <a:srgbClr val="FF0000"/>
                </a:solidFill>
              </a:rPr>
              <a:t>RemoteServer</a:t>
            </a:r>
            <a:r>
              <a:rPr lang="sr-Latn-CS" dirty="0" smtClean="0"/>
              <a:t> (izvedena iz RemoteObject),</a:t>
            </a:r>
            <a:r>
              <a:rPr lang="sr-Latn-CS" dirty="0" smtClean="0">
                <a:solidFill>
                  <a:srgbClr val="FF0000"/>
                </a:solidFill>
              </a:rPr>
              <a:t> UnicastRemoteObject</a:t>
            </a:r>
            <a:r>
              <a:rPr lang="sr-Latn-CS" dirty="0" smtClean="0"/>
              <a:t> (izvedena iz RemoteServer)</a:t>
            </a:r>
          </a:p>
          <a:p>
            <a:r>
              <a:rPr lang="sr-Latn-CS" dirty="0" smtClean="0"/>
              <a:t>Svi udaljeni objekti koje pišemo će verovatno ili koristiti ili naslediti UnicastRemoteObject</a:t>
            </a:r>
          </a:p>
          <a:p>
            <a:r>
              <a:rPr lang="sr-Latn-CS" dirty="0" smtClean="0"/>
              <a:t>Klijenti koji pozivaju udaljene metode, ali sami po sebi nisu udaljeni objekti, ne koriste ove klase, pa samim tim ne moraju da importuju java.rmi.server</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fontScale="90000"/>
          </a:bodyPr>
          <a:lstStyle/>
          <a:p>
            <a:r>
              <a:rPr lang="sr-Latn-CS" dirty="0" smtClean="0"/>
              <a:t>klasa RemoteObject</a:t>
            </a:r>
            <a:endParaRPr lang="en-US" dirty="0"/>
          </a:p>
        </p:txBody>
      </p:sp>
      <p:sp>
        <p:nvSpPr>
          <p:cNvPr id="3" name="Content Placeholder 2"/>
          <p:cNvSpPr>
            <a:spLocks noGrp="1"/>
          </p:cNvSpPr>
          <p:nvPr>
            <p:ph idx="1"/>
          </p:nvPr>
        </p:nvSpPr>
        <p:spPr>
          <a:xfrm>
            <a:off x="457200" y="1219200"/>
            <a:ext cx="8229600" cy="5334000"/>
          </a:xfrm>
        </p:spPr>
        <p:txBody>
          <a:bodyPr>
            <a:normAutofit lnSpcReduction="10000"/>
          </a:bodyPr>
          <a:lstStyle/>
          <a:p>
            <a:r>
              <a:rPr lang="sr-Latn-CS" dirty="0" smtClean="0"/>
              <a:t>apstraktna</a:t>
            </a:r>
          </a:p>
          <a:p>
            <a:r>
              <a:rPr lang="sr-Latn-CS" dirty="0" smtClean="0"/>
              <a:t>tehnički, udaljeni objekat je instanca proizvoljne klase koja implementira Remote interfejs. U praksi, većina udaljenih objekata su instance potklasa od RemoteObject</a:t>
            </a:r>
          </a:p>
          <a:p>
            <a:r>
              <a:rPr lang="sr-Latn-CS" dirty="0" smtClean="0"/>
              <a:t>statički metod </a:t>
            </a:r>
          </a:p>
          <a:p>
            <a:pPr marL="0" indent="0" algn="ctr">
              <a:buNone/>
            </a:pPr>
            <a:r>
              <a:rPr lang="sr-Latn-CS" i="1" dirty="0" smtClean="0">
                <a:solidFill>
                  <a:srgbClr val="FF0000"/>
                </a:solidFill>
              </a:rPr>
              <a:t>RemoteObject.toStub():</a:t>
            </a:r>
            <a:br>
              <a:rPr lang="sr-Latn-CS" i="1" dirty="0" smtClean="0">
                <a:solidFill>
                  <a:srgbClr val="FF0000"/>
                </a:solidFill>
              </a:rPr>
            </a:br>
            <a:r>
              <a:rPr lang="sr-Latn-CS" i="1" dirty="0" smtClean="0">
                <a:solidFill>
                  <a:srgbClr val="FF0000"/>
                </a:solidFill>
              </a:rPr>
              <a:t>public static Remote toStub(Remote ro) throws NoSuchObjectException</a:t>
            </a:r>
          </a:p>
          <a:p>
            <a:r>
              <a:rPr lang="sr-Latn-CS" dirty="0" smtClean="0"/>
              <a:t>konvertuje </a:t>
            </a:r>
            <a:r>
              <a:rPr lang="sr-Latn-CS" dirty="0" smtClean="0"/>
              <a:t>dati udaljeni objekat u ekvivalentan stub objekat za korišćenje u klijentskoj VM, što može biti od pomoći da dinamički generišemo stub-ove iz servera, bez korišćenja rmic</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52</a:t>
            </a:fld>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sr-Latn-CS" dirty="0" smtClean="0"/>
              <a:t>klasa RemoteServer</a:t>
            </a:r>
            <a:endParaRPr lang="en-US" dirty="0"/>
          </a:p>
        </p:txBody>
      </p:sp>
      <p:sp>
        <p:nvSpPr>
          <p:cNvPr id="3" name="Content Placeholder 2"/>
          <p:cNvSpPr>
            <a:spLocks noGrp="1"/>
          </p:cNvSpPr>
          <p:nvPr>
            <p:ph idx="1"/>
          </p:nvPr>
        </p:nvSpPr>
        <p:spPr>
          <a:xfrm>
            <a:off x="457200" y="1219200"/>
            <a:ext cx="8229600" cy="5410200"/>
          </a:xfrm>
        </p:spPr>
        <p:txBody>
          <a:bodyPr>
            <a:normAutofit fontScale="92500" lnSpcReduction="10000"/>
          </a:bodyPr>
          <a:lstStyle/>
          <a:p>
            <a:r>
              <a:rPr lang="sr-Latn-CS" dirty="0" smtClean="0"/>
              <a:t>apstraktna je i ona</a:t>
            </a:r>
          </a:p>
          <a:p>
            <a:r>
              <a:rPr lang="sr-Latn-CS" dirty="0" smtClean="0"/>
              <a:t>njena najčešće korišćena potklasa je UnicastRemoteObject</a:t>
            </a:r>
          </a:p>
          <a:p>
            <a:r>
              <a:rPr lang="sr-Latn-CS" dirty="0" smtClean="0"/>
              <a:t>metod za lociranje klijenta sa kojim komuniciramo:</a:t>
            </a:r>
            <a:br>
              <a:rPr lang="sr-Latn-CS" dirty="0" smtClean="0"/>
            </a:br>
            <a:r>
              <a:rPr lang="sr-Latn-CS" dirty="0" smtClean="0">
                <a:solidFill>
                  <a:srgbClr val="FF0000"/>
                </a:solidFill>
              </a:rPr>
              <a:t>public static String getClientHost() throws ServerNotActiveException</a:t>
            </a:r>
            <a:br>
              <a:rPr lang="sr-Latn-CS" dirty="0" smtClean="0">
                <a:solidFill>
                  <a:srgbClr val="FF0000"/>
                </a:solidFill>
              </a:rPr>
            </a:br>
            <a:r>
              <a:rPr lang="sr-Latn-CS" dirty="0" smtClean="0"/>
              <a:t>vraća String koji sadrži hostname klijenta koji je pozvao metod koji se trenutno izvršava. Metod izbacuje ServerNotActiveException ako tekuća nit ne izvršava udaljeni metod</a:t>
            </a:r>
          </a:p>
          <a:p>
            <a:r>
              <a:rPr lang="sr-Latn-CS" dirty="0" smtClean="0"/>
              <a:t>Logging: za svrhe debagovanja, ponekad je korisno videti pozive koji su izvršeni na udaljenom objektu i njegove odgovore</a:t>
            </a:r>
            <a:br>
              <a:rPr lang="sr-Latn-CS" dirty="0" smtClean="0"/>
            </a:br>
            <a:r>
              <a:rPr lang="sr-Latn-CS" dirty="0" smtClean="0">
                <a:solidFill>
                  <a:srgbClr val="FF0000"/>
                </a:solidFill>
              </a:rPr>
              <a:t>public static void setLog(OutputStream out)</a:t>
            </a:r>
            <a:r>
              <a:rPr lang="sr-Latn-CS" dirty="0" smtClean="0"/>
              <a:t/>
            </a:r>
            <a:br>
              <a:rPr lang="sr-Latn-CS" dirty="0" smtClean="0"/>
            </a:br>
            <a:r>
              <a:rPr lang="sr-Latn-CS" dirty="0" smtClean="0"/>
              <a:t>null kao argument isključuje </a:t>
            </a:r>
            <a:r>
              <a:rPr lang="sr-Latn-CS" dirty="0" smtClean="0"/>
              <a:t>logovanje</a:t>
            </a:r>
            <a:endParaRPr lang="sr-Latn-CS" dirty="0" smtClean="0"/>
          </a:p>
        </p:txBody>
      </p:sp>
      <p:sp>
        <p:nvSpPr>
          <p:cNvPr id="4" name="Slide Number Placeholder 3"/>
          <p:cNvSpPr>
            <a:spLocks noGrp="1"/>
          </p:cNvSpPr>
          <p:nvPr>
            <p:ph type="sldNum" sz="quarter" idx="12"/>
          </p:nvPr>
        </p:nvSpPr>
        <p:spPr/>
        <p:txBody>
          <a:bodyPr/>
          <a:lstStyle/>
          <a:p>
            <a:fld id="{DDCA623B-EEB7-43F2-9670-FBF8CB940C3A}" type="slidenum">
              <a:rPr lang="en-US" smtClean="0"/>
              <a:pPr/>
              <a:t>53</a:t>
            </a:fld>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334000"/>
          </a:xfrm>
        </p:spPr>
        <p:txBody>
          <a:bodyPr>
            <a:normAutofit lnSpcReduction="10000"/>
          </a:bodyPr>
          <a:lstStyle/>
          <a:p>
            <a:r>
              <a:rPr lang="sr-Latn-CS" dirty="0" smtClean="0"/>
              <a:t>Na primer </a:t>
            </a:r>
            <a:r>
              <a:rPr lang="sr-Latn-CS" dirty="0"/>
              <a:t>da bismo videli sve pozive na System.err </a:t>
            </a:r>
            <a:r>
              <a:rPr lang="sr-Latn-CS" dirty="0" smtClean="0"/>
              <a:t>pišemo</a:t>
            </a:r>
          </a:p>
          <a:p>
            <a:pPr marL="0" indent="0" algn="ctr">
              <a:buNone/>
            </a:pPr>
            <a:r>
              <a:rPr lang="sr-Latn-CS" dirty="0" smtClean="0">
                <a:solidFill>
                  <a:srgbClr val="FF0000"/>
                </a:solidFill>
              </a:rPr>
              <a:t>myRemoteServer.setLog(System.err</a:t>
            </a:r>
            <a:r>
              <a:rPr lang="sr-Latn-CS" dirty="0">
                <a:solidFill>
                  <a:srgbClr val="FF0000"/>
                </a:solidFill>
              </a:rPr>
              <a:t>);</a:t>
            </a:r>
          </a:p>
          <a:p>
            <a:r>
              <a:rPr lang="sr-Latn-CS" dirty="0"/>
              <a:t>Ako želimo da dodamo ekstra informacije onima koje daje klasa RemoteServer, možemo dohvatiti PrintStream loga </a:t>
            </a:r>
            <a:r>
              <a:rPr lang="sr-Latn-CS" dirty="0" smtClean="0"/>
              <a:t>metodom</a:t>
            </a:r>
          </a:p>
          <a:p>
            <a:pPr marL="0" indent="0" algn="ctr">
              <a:buNone/>
            </a:pPr>
            <a:r>
              <a:rPr lang="sr-Latn-CS" dirty="0"/>
              <a:t/>
            </a:r>
            <a:br>
              <a:rPr lang="sr-Latn-CS" dirty="0"/>
            </a:br>
            <a:r>
              <a:rPr lang="sr-Latn-CS" dirty="0">
                <a:solidFill>
                  <a:srgbClr val="FF0000"/>
                </a:solidFill>
              </a:rPr>
              <a:t>public static PrintStream getLog()</a:t>
            </a:r>
          </a:p>
          <a:p>
            <a:r>
              <a:rPr lang="sr-Latn-CS" dirty="0"/>
              <a:t>Kada ga dobijemo, možemo njime pisati svoje dodatne komentare u log</a:t>
            </a:r>
            <a:r>
              <a:rPr lang="sr-Latn-CS" dirty="0" smtClean="0"/>
              <a:t>:</a:t>
            </a:r>
          </a:p>
          <a:p>
            <a:pPr marL="0" indent="0">
              <a:buNone/>
            </a:pPr>
            <a:r>
              <a:rPr lang="sr-Latn-CS" dirty="0"/>
              <a:t/>
            </a:r>
            <a:br>
              <a:rPr lang="sr-Latn-CS" dirty="0"/>
            </a:br>
            <a:r>
              <a:rPr lang="sr-Latn-CS" dirty="0">
                <a:solidFill>
                  <a:srgbClr val="FF0000"/>
                </a:solidFill>
              </a:rPr>
              <a:t>PrintStream p = RemoteServer.getLog();</a:t>
            </a:r>
            <a:br>
              <a:rPr lang="sr-Latn-CS" dirty="0">
                <a:solidFill>
                  <a:srgbClr val="FF0000"/>
                </a:solidFill>
              </a:rPr>
            </a:br>
            <a:r>
              <a:rPr lang="sr-Latn-CS" dirty="0">
                <a:solidFill>
                  <a:srgbClr val="FF0000"/>
                </a:solidFill>
              </a:rPr>
              <a:t>p.println(”Ukupno ” + n + ” poziva udaljenom objektu”);</a:t>
            </a:r>
          </a:p>
          <a:p>
            <a:endParaRPr lang="sr-Latn-R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54</a:t>
            </a:fld>
            <a:endParaRPr lang="en-US"/>
          </a:p>
        </p:txBody>
      </p:sp>
    </p:spTree>
    <p:extLst>
      <p:ext uri="{BB962C8B-B14F-4D97-AF65-F5344CB8AC3E}">
        <p14:creationId xmlns:p14="http://schemas.microsoft.com/office/powerpoint/2010/main" val="20117903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sr-Latn-CS" dirty="0" smtClean="0"/>
              <a:t>klasa UnicastRemoteObject</a:t>
            </a:r>
            <a:endParaRPr lang="en-US" dirty="0"/>
          </a:p>
        </p:txBody>
      </p:sp>
      <p:sp>
        <p:nvSpPr>
          <p:cNvPr id="3" name="Content Placeholder 2"/>
          <p:cNvSpPr>
            <a:spLocks noGrp="1"/>
          </p:cNvSpPr>
          <p:nvPr>
            <p:ph idx="1"/>
          </p:nvPr>
        </p:nvSpPr>
        <p:spPr>
          <a:xfrm>
            <a:off x="457200" y="1676400"/>
            <a:ext cx="8534400" cy="4648200"/>
          </a:xfrm>
        </p:spPr>
        <p:txBody>
          <a:bodyPr>
            <a:normAutofit/>
          </a:bodyPr>
          <a:lstStyle/>
          <a:p>
            <a:r>
              <a:rPr lang="sr-Latn-CS" dirty="0" smtClean="0"/>
              <a:t>Da bismo kreirali udaljeni objekat, nasleđujemo </a:t>
            </a:r>
            <a:r>
              <a:rPr lang="sr-Latn-CS" dirty="0" smtClean="0">
                <a:solidFill>
                  <a:srgbClr val="FF0000"/>
                </a:solidFill>
              </a:rPr>
              <a:t>UnicastRemoteObject</a:t>
            </a:r>
            <a:r>
              <a:rPr lang="sr-Latn-CS" dirty="0" smtClean="0"/>
              <a:t> i deklarišemo da naša potklasa implementira neki podinterfejs od java.rmi.Remote</a:t>
            </a:r>
          </a:p>
          <a:p>
            <a:r>
              <a:rPr lang="sr-Latn-CS" dirty="0" smtClean="0"/>
              <a:t>Metodi interfejsa obezbeđuju funkcionalnost specifičnu za klasu, dok metodi od UnicastRemoteObject rukuju opštim zadacima udaljenog objekta poput marshalling-a i unmarshalling-a argumenata i povratnih vrednosti. </a:t>
            </a:r>
            <a:endParaRPr lang="sr-Latn-CS" dirty="0" smtClean="0"/>
          </a:p>
          <a:p>
            <a:r>
              <a:rPr lang="sr-Latn-CS" dirty="0" smtClean="0"/>
              <a:t>Sve </a:t>
            </a:r>
            <a:r>
              <a:rPr lang="sr-Latn-CS" dirty="0" smtClean="0"/>
              <a:t>se ovo odvija iza </a:t>
            </a:r>
            <a:r>
              <a:rPr lang="sr-Latn-CS" dirty="0" smtClean="0"/>
              <a:t>scene a kao </a:t>
            </a:r>
            <a:r>
              <a:rPr lang="sr-Latn-CS" dirty="0" smtClean="0"/>
              <a:t>programer aplikacije, mi ne moramo da brinemo o tome.</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r>
              <a:rPr lang="sr-Latn-CS" dirty="0" smtClean="0"/>
              <a:t>UnicastRemoteObject se izvršava na jednom hostu, </a:t>
            </a:r>
            <a:r>
              <a:rPr lang="sr-Latn-CS" dirty="0" smtClean="0">
                <a:solidFill>
                  <a:srgbClr val="FF0000"/>
                </a:solidFill>
              </a:rPr>
              <a:t>koristi TCP sokete</a:t>
            </a:r>
            <a:r>
              <a:rPr lang="sr-Latn-CS" dirty="0" smtClean="0"/>
              <a:t> za komunikaciju i ima </a:t>
            </a:r>
            <a:r>
              <a:rPr lang="sr-Latn-CS" dirty="0" smtClean="0">
                <a:solidFill>
                  <a:srgbClr val="FF0000"/>
                </a:solidFill>
              </a:rPr>
              <a:t>udaljene refrence koje ne ostaju validne između restartovanja servera.</a:t>
            </a:r>
          </a:p>
          <a:p>
            <a:r>
              <a:rPr lang="sr-Latn-CS" dirty="0" smtClean="0"/>
              <a:t>3 protected konstruktora</a:t>
            </a:r>
          </a:p>
          <a:p>
            <a:r>
              <a:rPr lang="sr-Latn-CS" dirty="0" smtClean="0"/>
              <a:t>Kada pišemo potklasu od UnicastRemoteObject, zovemo jedan od njih, bilo eksplicitno bilo implicitno, u prvoj liniji svakog konstruktora naše potklase. </a:t>
            </a:r>
            <a:endParaRPr lang="sr-Latn-CS" dirty="0" smtClean="0"/>
          </a:p>
          <a:p>
            <a:r>
              <a:rPr lang="sr-Latn-CS" dirty="0" smtClean="0"/>
              <a:t>Sva </a:t>
            </a:r>
            <a:r>
              <a:rPr lang="sr-Latn-CS" dirty="0" smtClean="0"/>
              <a:t>3 konstruktora mogu izbaciti RemoteException ako udaljeni objekat ne može biti kreiran.</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56</a:t>
            </a:fld>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534400" cy="5943600"/>
          </a:xfrm>
        </p:spPr>
        <p:txBody>
          <a:bodyPr>
            <a:normAutofit fontScale="92500"/>
          </a:bodyPr>
          <a:lstStyle/>
          <a:p>
            <a:r>
              <a:rPr lang="sr-Latn-CS" dirty="0" smtClean="0"/>
              <a:t>Konstruktor bez argumenata kreira UnicastRemoteObject koji osluškuje na anonimnom portu izabranom u vreme izvršavanja</a:t>
            </a:r>
          </a:p>
          <a:p>
            <a:r>
              <a:rPr lang="sr-Latn-CS" dirty="0" smtClean="0"/>
              <a:t>Server osluškuje na anonimnom portu. Normalno, ovakva situacija je besmislena jer je nemoguće da klijenti lociraju server (pominjano u poglavljima 9 i 10). U ovom slučaju, klijenti lociraju server korišćenjem registry-ja koji prati dostupne servere i portove na kojima oni osluškuju.</a:t>
            </a:r>
          </a:p>
          <a:p>
            <a:r>
              <a:rPr lang="sr-Latn-CS" dirty="0" smtClean="0"/>
              <a:t>Loša strana osluškivanja na anonimnom portu je što firewall često blokira konekcije na tom portu.</a:t>
            </a:r>
          </a:p>
          <a:p>
            <a:r>
              <a:rPr lang="sr-Latn-CS" dirty="0" smtClean="0"/>
              <a:t>Preostala 2 konstruktora osluškuju na zadatom portu, pa možemo tražiti od mrežnih administratora da dozvole saobraćaj na tim portovima kroz </a:t>
            </a:r>
            <a:r>
              <a:rPr lang="sr-Latn-CS" dirty="0" smtClean="0"/>
              <a:t>firewall</a:t>
            </a:r>
            <a:endParaRPr lang="sr-Latn-CS" dirty="0"/>
          </a:p>
          <a:p>
            <a:r>
              <a:rPr lang="sr-Latn-CS" dirty="0" smtClean="0"/>
              <a:t>Ako </a:t>
            </a:r>
            <a:r>
              <a:rPr lang="sr-Latn-CS" dirty="0" smtClean="0"/>
              <a:t>mrežni administratori nisu kooperativni, moramo da koristimo HTTP tunneling ili proxy server ili </a:t>
            </a:r>
            <a:r>
              <a:rPr lang="sr-Latn-CS" dirty="0" smtClean="0"/>
              <a:t>oba.</a:t>
            </a:r>
            <a:endParaRPr lang="sr-Latn-CS" dirty="0" smtClean="0"/>
          </a:p>
        </p:txBody>
      </p:sp>
      <p:sp>
        <p:nvSpPr>
          <p:cNvPr id="4" name="Slide Number Placeholder 3"/>
          <p:cNvSpPr>
            <a:spLocks noGrp="1"/>
          </p:cNvSpPr>
          <p:nvPr>
            <p:ph type="sldNum" sz="quarter" idx="12"/>
          </p:nvPr>
        </p:nvSpPr>
        <p:spPr/>
        <p:txBody>
          <a:bodyPr/>
          <a:lstStyle/>
          <a:p>
            <a:fld id="{DDCA623B-EEB7-43F2-9670-FBF8CB940C3A}" type="slidenum">
              <a:rPr lang="en-US" smtClean="0"/>
              <a:pPr/>
              <a:t>57</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CA623B-EEB7-43F2-9670-FBF8CB940C3A}" type="slidenum">
              <a:rPr lang="en-US" smtClean="0"/>
              <a:pPr/>
              <a:t>6</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371600"/>
            <a:ext cx="8568578" cy="3905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070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Udaljeni objekat</a:t>
            </a:r>
            <a:endParaRPr lang="en-US" dirty="0"/>
          </a:p>
        </p:txBody>
      </p:sp>
      <p:sp>
        <p:nvSpPr>
          <p:cNvPr id="3" name="Content Placeholder 2"/>
          <p:cNvSpPr>
            <a:spLocks noGrp="1"/>
          </p:cNvSpPr>
          <p:nvPr>
            <p:ph idx="1"/>
          </p:nvPr>
        </p:nvSpPr>
        <p:spPr/>
        <p:txBody>
          <a:bodyPr/>
          <a:lstStyle/>
          <a:p>
            <a:r>
              <a:rPr lang="sr-Latn-CS" dirty="0" smtClean="0"/>
              <a:t>Formalnije, udaljeni objekat je objekat sa metodima koji mogu biti pozvani sa druge VM u odnosu na onu na kojoj sam objekat živi, uopšteno, sa VM koja se izvršava na drugom računaru.</a:t>
            </a:r>
          </a:p>
          <a:p>
            <a:r>
              <a:rPr lang="sr-Latn-CS" dirty="0" smtClean="0"/>
              <a:t>Svaki udaljeni objekat implementira 1 ili više udaljenih interfejsa koji deklarišu koji metodi udaljenog objekta mogu biti pozvani od strane drugog sistema</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763000" cy="4114800"/>
          </a:xfrm>
        </p:spPr>
        <p:txBody>
          <a:bodyPr>
            <a:normAutofit/>
          </a:bodyPr>
          <a:lstStyle/>
          <a:p>
            <a:r>
              <a:rPr lang="sr-Latn-CS" dirty="0" smtClean="0"/>
              <a:t>Postoje neki metodi za koje ne želimo da svako može da ih poziva</a:t>
            </a:r>
          </a:p>
          <a:p>
            <a:r>
              <a:rPr lang="sr-Latn-CS" dirty="0" smtClean="0"/>
              <a:t>Većina RMI aplikacija ima strogo ograničen skup dopuštenih korisnika.</a:t>
            </a:r>
          </a:p>
          <a:p>
            <a:r>
              <a:rPr lang="sr-Latn-CS" dirty="0" smtClean="0"/>
              <a:t>Sam RMI ne obezbeđuje nikakva sredstva ograničavanja kome je dopušten pristup RMI serverima.</a:t>
            </a:r>
          </a:p>
          <a:p>
            <a:r>
              <a:rPr lang="sr-Latn-CS" dirty="0" smtClean="0"/>
              <a:t>Ove mogućnosti mogu se dodati RMI programima pomoću </a:t>
            </a:r>
            <a:r>
              <a:rPr lang="sr-Latn-CS" dirty="0" smtClean="0">
                <a:solidFill>
                  <a:srgbClr val="00B0F0"/>
                </a:solidFill>
              </a:rPr>
              <a:t>Java Authentication and Authorization Service (JAAS)</a:t>
            </a:r>
            <a:r>
              <a:rPr lang="sr-Latn-CS" dirty="0" smtClean="0"/>
              <a:t>. </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lstStyle/>
          <a:p>
            <a:r>
              <a:rPr lang="sr-Latn-CS" dirty="0" smtClean="0">
                <a:solidFill>
                  <a:srgbClr val="FF0000"/>
                </a:solidFill>
              </a:rPr>
              <a:t>Serijalizacija objekata</a:t>
            </a:r>
            <a:endParaRPr lang="en-US" dirty="0">
              <a:solidFill>
                <a:srgbClr val="FF0000"/>
              </a:solidFill>
            </a:endParaRPr>
          </a:p>
        </p:txBody>
      </p:sp>
      <p:sp>
        <p:nvSpPr>
          <p:cNvPr id="3" name="Content Placeholder 2"/>
          <p:cNvSpPr>
            <a:spLocks noGrp="1"/>
          </p:cNvSpPr>
          <p:nvPr>
            <p:ph idx="1"/>
          </p:nvPr>
        </p:nvSpPr>
        <p:spPr>
          <a:xfrm>
            <a:off x="457200" y="1828800"/>
            <a:ext cx="8458200" cy="4495800"/>
          </a:xfrm>
        </p:spPr>
        <p:txBody>
          <a:bodyPr/>
          <a:lstStyle/>
          <a:p>
            <a:r>
              <a:rPr lang="sr-Latn-CS" dirty="0" smtClean="0"/>
              <a:t>Kada se objekat prosledi Java metodu ili ga metod vrati, ono što je zaista prenešeno je referenca na objekat. </a:t>
            </a:r>
          </a:p>
          <a:p>
            <a:r>
              <a:rPr lang="sr-Latn-CS" dirty="0" smtClean="0"/>
              <a:t>Referenca je dvostruki indirektni pokazivač na lokaciju objekta u memoriji.</a:t>
            </a:r>
          </a:p>
          <a:p>
            <a:r>
              <a:rPr lang="sr-Latn-CS" dirty="0" smtClean="0"/>
              <a:t>Prosleđivanje objekata između dve mašine zbog toga stvara neke probleme. </a:t>
            </a:r>
          </a:p>
          <a:p>
            <a:r>
              <a:rPr lang="sr-Latn-CS" dirty="0" smtClean="0"/>
              <a:t>Udaljena mašina ne može čitati šta je u memoriji lokalne mašine. Referenca koja je validna na jednoj mašini, besmislena je na drugoj.</a:t>
            </a:r>
            <a:endParaRPr lang="en-US" dirty="0"/>
          </a:p>
        </p:txBody>
      </p:sp>
      <p:sp>
        <p:nvSpPr>
          <p:cNvPr id="4" name="Slide Number Placeholder 3"/>
          <p:cNvSpPr>
            <a:spLocks noGrp="1"/>
          </p:cNvSpPr>
          <p:nvPr>
            <p:ph type="sldNum" sz="quarter" idx="12"/>
          </p:nvPr>
        </p:nvSpPr>
        <p:spPr/>
        <p:txBody>
          <a:bodyPr/>
          <a:lstStyle/>
          <a:p>
            <a:fld id="{DDCA623B-EEB7-43F2-9670-FBF8CB940C3A}"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992</TotalTime>
  <Words>3854</Words>
  <Application>Microsoft Office PowerPoint</Application>
  <PresentationFormat>On-screen Show (4:3)</PresentationFormat>
  <Paragraphs>341</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Flow</vt:lpstr>
      <vt:lpstr>RMI- Remote Method Invocation</vt:lpstr>
      <vt:lpstr>Šta je Remote Method Invocation?</vt:lpstr>
      <vt:lpstr>PowerPoint Presentation</vt:lpstr>
      <vt:lpstr>PowerPoint Presentation</vt:lpstr>
      <vt:lpstr>PowerPoint Presentation</vt:lpstr>
      <vt:lpstr>PowerPoint Presentation</vt:lpstr>
      <vt:lpstr>Udaljeni objekat</vt:lpstr>
      <vt:lpstr>PowerPoint Presentation</vt:lpstr>
      <vt:lpstr>Serijalizacija objekata</vt:lpstr>
      <vt:lpstr>***</vt:lpstr>
      <vt:lpstr>PowerPoint Presentation</vt:lpstr>
      <vt:lpstr>***</vt:lpstr>
      <vt:lpstr>***</vt:lpstr>
      <vt:lpstr> ***</vt:lpstr>
      <vt:lpstr>CORBA</vt:lpstr>
      <vt:lpstr>RMI – Kako funkcioniše?</vt:lpstr>
      <vt:lpstr>***</vt:lpstr>
      <vt:lpstr>Stub objekat</vt:lpstr>
      <vt:lpstr>PowerPoint Presentation</vt:lpstr>
      <vt:lpstr>Registry</vt:lpstr>
      <vt:lpstr>Implementacija</vt:lpstr>
      <vt:lpstr>Serverska strana</vt:lpstr>
      <vt:lpstr>Udaljeni interfejs</vt:lpstr>
      <vt:lpstr>Impl-klasa</vt:lpstr>
      <vt:lpstr>PowerPoint Presentation</vt:lpstr>
      <vt:lpstr>Activatable</vt:lpstr>
      <vt:lpstr>Kompajliranje stub-ova (ne treba od Java 1.5)</vt:lpstr>
      <vt:lpstr>Klijentska strana</vt:lpstr>
      <vt:lpstr>PowerPoint Presentation</vt:lpstr>
      <vt:lpstr>PowerPoint Presentation</vt:lpstr>
      <vt:lpstr>Loading Classes at Runtime</vt:lpstr>
      <vt:lpstr>PowerPoint Presentation</vt:lpstr>
      <vt:lpstr>PowerPoint Presentation</vt:lpstr>
      <vt:lpstr>PowerPoint Presentation</vt:lpstr>
      <vt:lpstr>PowerPoint Presentation</vt:lpstr>
      <vt:lpstr>paket java.rmi</vt:lpstr>
      <vt:lpstr>klasa Naming</vt:lpstr>
      <vt:lpstr>PowerPoint Presentation</vt:lpstr>
      <vt:lpstr>metodi klase Naming</vt:lpstr>
      <vt:lpstr>public static String[] list(String url) throws RemoteException, MalformedURLException</vt:lpstr>
      <vt:lpstr>public static Remote lookup(String url) throws RemoteException, NotBoundException, AccessException, MalformedURLException</vt:lpstr>
      <vt:lpstr>public static void bind(String url, Remote object) throws RemoteException, AlreadyBoundException, MalformedException, AcessException</vt:lpstr>
      <vt:lpstr>Klasa RMISecurityManager</vt:lpstr>
      <vt:lpstr>PowerPoint Presentation</vt:lpstr>
      <vt:lpstr>PowerPoint Presentation</vt:lpstr>
      <vt:lpstr>Remote Exceptions</vt:lpstr>
      <vt:lpstr>klasa RemoteException</vt:lpstr>
      <vt:lpstr>paket java.rmi.registry</vt:lpstr>
      <vt:lpstr>LocateRegistry klasa, primeri korišćenja</vt:lpstr>
      <vt:lpstr>LocateRegistry, createRegistry() metodi</vt:lpstr>
      <vt:lpstr>paket java.rmi.server</vt:lpstr>
      <vt:lpstr>klasa RemoteObject</vt:lpstr>
      <vt:lpstr>klasa RemoteServer</vt:lpstr>
      <vt:lpstr>PowerPoint Presentation</vt:lpstr>
      <vt:lpstr>klasa UnicastRemoteObject</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RMI</dc:title>
  <dc:creator/>
  <cp:lastModifiedBy>MI7</cp:lastModifiedBy>
  <cp:revision>178</cp:revision>
  <dcterms:created xsi:type="dcterms:W3CDTF">2010-12-12T00:16:46Z</dcterms:created>
  <dcterms:modified xsi:type="dcterms:W3CDTF">2013-03-21T23:45:49Z</dcterms:modified>
</cp:coreProperties>
</file>