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CFADEA-6D00-4C18-8C8E-07F4355ABBC2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C2D93-9323-443B-AEE8-5936244B93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872EA-04EF-4DE5-999F-0D34FFEC6FEF}" type="datetime1">
              <a:rPr lang="en-US" smtClean="0"/>
              <a:pPr/>
              <a:t>5/17/2013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2255-B924-4971-B337-C0526986F9AE}" type="datetime1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6AD81-44BB-4686-B555-26AFEFF7022F}" type="datetime1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754F3-33E0-424A-9243-AB409013F2F2}" type="datetime1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2444-53DC-42C4-A885-16220B8382C5}" type="datetime1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6B0F1-B515-4CA3-B498-99D7D7A35531}" type="datetime1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A5D1-BC71-48DF-94F4-D0FF19F5E1FA}" type="datetime1">
              <a:rPr lang="en-US" smtClean="0"/>
              <a:pPr/>
              <a:t>5/17/2013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0887-83C0-45FE-ABE0-54BD43ED7D2D}" type="datetime1">
              <a:rPr lang="en-US" smtClean="0"/>
              <a:pPr/>
              <a:t>5/17/2013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7324B-D16D-49F9-AA21-6CEA8401727D}" type="datetime1">
              <a:rPr lang="en-US" smtClean="0"/>
              <a:pPr/>
              <a:t>5/17/2013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ACCA-DCEB-4377-9E8D-BA146B7E8139}" type="datetime1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BAB95-885C-4822-BFB6-1E7F5515C3F8}" type="datetime1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B4C7198-698C-4F82-92F5-575C6F5AAD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922C9B7-87AF-4E1C-B20E-310966657E5B}" type="datetime1">
              <a:rPr lang="en-US" smtClean="0"/>
              <a:pPr/>
              <a:t>5/17/2013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B4C7198-698C-4F82-92F5-575C6F5AAD7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Rad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bean</a:t>
            </a:r>
            <a:r>
              <a:rPr lang="en-US" dirty="0" smtClean="0"/>
              <a:t>-</a:t>
            </a:r>
            <a:r>
              <a:rPr lang="en-US" dirty="0" err="1" smtClean="0"/>
              <a:t>ovima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285992"/>
            <a:ext cx="8229600" cy="3565222"/>
          </a:xfrm>
        </p:spPr>
        <p:txBody>
          <a:bodyPr/>
          <a:lstStyle/>
          <a:p>
            <a:r>
              <a:rPr lang="en-US" b="1" dirty="0" err="1" smtClean="0"/>
              <a:t>Kreiranje</a:t>
            </a:r>
            <a:r>
              <a:rPr lang="en-US" b="1" dirty="0" smtClean="0"/>
              <a:t> bean-ova</a:t>
            </a:r>
          </a:p>
          <a:p>
            <a:r>
              <a:rPr lang="pt-BR" b="1" dirty="0" smtClean="0"/>
              <a:t>Instaliranje bean klasa na serveru</a:t>
            </a:r>
          </a:p>
          <a:p>
            <a:r>
              <a:rPr lang="en-US" b="1" dirty="0" err="1" smtClean="0"/>
              <a:t>Pristup</a:t>
            </a:r>
            <a:r>
              <a:rPr lang="en-US" b="1" dirty="0" smtClean="0"/>
              <a:t> bean property-</a:t>
            </a:r>
            <a:r>
              <a:rPr lang="en-US" b="1" dirty="0" err="1" smtClean="0"/>
              <a:t>ijima</a:t>
            </a:r>
            <a:endParaRPr lang="en-US" b="1" dirty="0" smtClean="0"/>
          </a:p>
          <a:p>
            <a:r>
              <a:rPr lang="en-US" b="1" dirty="0" err="1" smtClean="0"/>
              <a:t>Eksplicitno</a:t>
            </a:r>
            <a:r>
              <a:rPr lang="en-US" b="1" dirty="0" smtClean="0"/>
              <a:t> </a:t>
            </a:r>
            <a:r>
              <a:rPr lang="en-US" b="1" dirty="0" err="1" smtClean="0"/>
              <a:t>postavljanje</a:t>
            </a:r>
            <a:r>
              <a:rPr lang="en-US" b="1" dirty="0" smtClean="0"/>
              <a:t> bean property-</a:t>
            </a:r>
            <a:r>
              <a:rPr lang="en-US" b="1" dirty="0" err="1" smtClean="0"/>
              <a:t>ija</a:t>
            </a:r>
            <a:endParaRPr lang="en-US" b="1" dirty="0" smtClean="0"/>
          </a:p>
          <a:p>
            <a:r>
              <a:rPr lang="en-US" b="1" dirty="0" err="1" smtClean="0"/>
              <a:t>Automatsko</a:t>
            </a:r>
            <a:r>
              <a:rPr lang="en-US" b="1" dirty="0" smtClean="0"/>
              <a:t> </a:t>
            </a:r>
            <a:r>
              <a:rPr lang="en-US" b="1" dirty="0" err="1" smtClean="0"/>
              <a:t>postavljanje</a:t>
            </a:r>
            <a:r>
              <a:rPr lang="en-US" b="1" dirty="0" smtClean="0"/>
              <a:t> bean property-</a:t>
            </a:r>
            <a:r>
              <a:rPr lang="en-US" b="1" dirty="0" err="1" smtClean="0"/>
              <a:t>ija</a:t>
            </a:r>
            <a:r>
              <a:rPr lang="en-US" b="1" dirty="0" smtClean="0"/>
              <a:t> </a:t>
            </a:r>
            <a:r>
              <a:rPr lang="en-US" b="1" dirty="0" err="1" smtClean="0"/>
              <a:t>iz</a:t>
            </a:r>
            <a:r>
              <a:rPr lang="sr-Latn-RS" b="1" dirty="0" smtClean="0"/>
              <a:t> </a:t>
            </a:r>
            <a:r>
              <a:rPr lang="en-US" b="1" dirty="0" err="1" smtClean="0"/>
              <a:t>parametara</a:t>
            </a:r>
            <a:endParaRPr lang="en-US" b="1" dirty="0" smtClean="0"/>
          </a:p>
          <a:p>
            <a:r>
              <a:rPr lang="vi-VN" b="1" dirty="0" smtClean="0"/>
              <a:t>Deljenje bean-ova između više servleta i JSP</a:t>
            </a:r>
            <a:r>
              <a:rPr lang="sr-Latn-RS" b="1" dirty="0" smtClean="0"/>
              <a:t> </a:t>
            </a:r>
            <a:r>
              <a:rPr lang="en-US" b="1" dirty="0" err="1" smtClean="0"/>
              <a:t>stranica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704104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Primer - rezulat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643050"/>
            <a:ext cx="8462471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65321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Deljenje</a:t>
            </a:r>
            <a:r>
              <a:rPr lang="en-US" dirty="0" smtClean="0"/>
              <a:t> bean-ova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071546"/>
            <a:ext cx="8858280" cy="4214842"/>
          </a:xfrm>
        </p:spPr>
        <p:txBody>
          <a:bodyPr>
            <a:normAutofit/>
          </a:bodyPr>
          <a:lstStyle/>
          <a:p>
            <a:r>
              <a:rPr lang="it-IT" sz="2800" b="1" dirty="0" smtClean="0"/>
              <a:t>Može se koristiti atribut scope da bi se </a:t>
            </a:r>
            <a:r>
              <a:rPr lang="sr-Latn-RS" sz="2800" b="1" dirty="0" smtClean="0"/>
              <a:t>d</a:t>
            </a:r>
            <a:r>
              <a:rPr lang="it-IT" sz="2800" b="1" dirty="0" smtClean="0"/>
              <a:t>efinisale</a:t>
            </a:r>
            <a:r>
              <a:rPr lang="sr-Latn-RS" sz="2800" b="1" dirty="0" smtClean="0"/>
              <a:t> </a:t>
            </a:r>
            <a:r>
              <a:rPr lang="nn-NO" sz="2800" b="1" dirty="0" smtClean="0"/>
              <a:t>dodatne lokacije gde se može smestiti bean</a:t>
            </a:r>
          </a:p>
          <a:p>
            <a:pPr>
              <a:buNone/>
            </a:pPr>
            <a:r>
              <a:rPr lang="pl-PL" sz="2800" dirty="0" smtClean="0"/>
              <a:t> 	</a:t>
            </a:r>
            <a:r>
              <a:rPr lang="pl-PL" sz="2400" dirty="0" smtClean="0"/>
              <a:t>–I dalje ograničenje je lokalne pormenljive u okviru  </a:t>
            </a:r>
            <a:r>
              <a:rPr lang="en-US" sz="2400" dirty="0" smtClean="0"/>
              <a:t>_</a:t>
            </a:r>
            <a:r>
              <a:rPr lang="en-US" sz="2400" dirty="0" err="1" smtClean="0"/>
              <a:t>jspService</a:t>
            </a:r>
            <a:endParaRPr lang="en-US" sz="2400" dirty="0" smtClean="0"/>
          </a:p>
          <a:p>
            <a:pPr algn="ctr">
              <a:buNone/>
            </a:pPr>
            <a:r>
              <a:rPr lang="en-US" sz="2800" i="1" dirty="0" smtClean="0">
                <a:solidFill>
                  <a:srgbClr val="0070C0"/>
                </a:solidFill>
              </a:rPr>
              <a:t>&lt;</a:t>
            </a:r>
            <a:r>
              <a:rPr lang="en-US" sz="2800" i="1" dirty="0" err="1" smtClean="0">
                <a:solidFill>
                  <a:srgbClr val="0070C0"/>
                </a:solidFill>
              </a:rPr>
              <a:t>jsp:useBean</a:t>
            </a:r>
            <a:r>
              <a:rPr lang="en-US" sz="2800" i="1" dirty="0" smtClean="0">
                <a:solidFill>
                  <a:srgbClr val="0070C0"/>
                </a:solidFill>
              </a:rPr>
              <a:t> id="…" class="…“ scope="…" /&gt;</a:t>
            </a:r>
          </a:p>
          <a:p>
            <a:r>
              <a:rPr lang="it-IT" sz="2800" b="1" dirty="0" smtClean="0"/>
              <a:t>Može se definisati da više servleta ili JSP stranica</a:t>
            </a:r>
            <a:r>
              <a:rPr lang="sr-Latn-RS" sz="2800" b="1" dirty="0" smtClean="0"/>
              <a:t> </a:t>
            </a:r>
            <a:r>
              <a:rPr lang="en-US" sz="2800" b="1" dirty="0" smtClean="0"/>
              <a:t>dele </a:t>
            </a:r>
            <a:r>
              <a:rPr lang="en-US" sz="2800" b="1" dirty="0" err="1" smtClean="0"/>
              <a:t>podatke</a:t>
            </a:r>
            <a:endParaRPr lang="en-US" sz="2800" b="1" dirty="0" smtClean="0"/>
          </a:p>
          <a:p>
            <a:r>
              <a:rPr lang="en-US" sz="2800" b="1" dirty="0" err="1" smtClean="0"/>
              <a:t>Može</a:t>
            </a:r>
            <a:r>
              <a:rPr lang="en-US" sz="2800" b="1" dirty="0" smtClean="0"/>
              <a:t> se </a:t>
            </a:r>
            <a:r>
              <a:rPr lang="en-US" sz="2800" b="1" dirty="0" err="1" smtClean="0"/>
              <a:t>dozvoliti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uslovno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kreiranje</a:t>
            </a:r>
            <a:r>
              <a:rPr lang="en-US" sz="2800" b="1" dirty="0" smtClean="0"/>
              <a:t> bean-a</a:t>
            </a:r>
          </a:p>
          <a:p>
            <a:pPr>
              <a:buNone/>
            </a:pPr>
            <a:r>
              <a:rPr lang="sr-Latn-RS" sz="2800" dirty="0" smtClean="0"/>
              <a:t> 	</a:t>
            </a:r>
            <a:r>
              <a:rPr lang="it-IT" sz="2400" dirty="0" smtClean="0"/>
              <a:t>– Kreirati novi objekat samo ako se ne može pronaći</a:t>
            </a:r>
            <a:r>
              <a:rPr lang="sr-Latn-RS" sz="2400" dirty="0" smtClean="0"/>
              <a:t> </a:t>
            </a:r>
            <a:r>
              <a:rPr lang="en-US" sz="2400" dirty="0" err="1" smtClean="0"/>
              <a:t>postojeći</a:t>
            </a:r>
            <a:endParaRPr lang="en-US" sz="2400" i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58177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Vrednosti</a:t>
            </a:r>
            <a:r>
              <a:rPr lang="en-US" dirty="0" smtClean="0"/>
              <a:t> </a:t>
            </a:r>
            <a:r>
              <a:rPr lang="en-US" dirty="0" err="1" smtClean="0"/>
              <a:t>atributa</a:t>
            </a:r>
            <a:r>
              <a:rPr lang="en-US" dirty="0" smtClean="0"/>
              <a:t>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928670"/>
            <a:ext cx="8643998" cy="5572164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page</a:t>
            </a:r>
          </a:p>
          <a:p>
            <a:pPr>
              <a:buNone/>
            </a:pPr>
            <a:r>
              <a:rPr lang="en-US" b="1" i="1" dirty="0" smtClean="0">
                <a:solidFill>
                  <a:srgbClr val="0070C0"/>
                </a:solidFill>
              </a:rPr>
              <a:t>(&lt;</a:t>
            </a:r>
            <a:r>
              <a:rPr lang="en-US" b="1" i="1" dirty="0" err="1" smtClean="0">
                <a:solidFill>
                  <a:srgbClr val="0070C0"/>
                </a:solidFill>
              </a:rPr>
              <a:t>jsp:useBean</a:t>
            </a:r>
            <a:r>
              <a:rPr lang="en-US" b="1" i="1" dirty="0" smtClean="0">
                <a:solidFill>
                  <a:srgbClr val="0070C0"/>
                </a:solidFill>
              </a:rPr>
              <a:t> … scope="page"/&gt; </a:t>
            </a:r>
            <a:r>
              <a:rPr lang="en-US" b="1" dirty="0" err="1" smtClean="0"/>
              <a:t>ili</a:t>
            </a:r>
            <a:r>
              <a:rPr lang="sr-Latn-RS" b="1" dirty="0" smtClean="0"/>
              <a:t> </a:t>
            </a:r>
            <a:r>
              <a:rPr lang="en-US" b="1" i="1" dirty="0" smtClean="0">
                <a:solidFill>
                  <a:srgbClr val="0070C0"/>
                </a:solidFill>
              </a:rPr>
              <a:t>&lt;</a:t>
            </a:r>
            <a:r>
              <a:rPr lang="en-US" b="1" i="1" dirty="0" err="1" smtClean="0">
                <a:solidFill>
                  <a:srgbClr val="0070C0"/>
                </a:solidFill>
              </a:rPr>
              <a:t>jsp:useBean</a:t>
            </a:r>
            <a:r>
              <a:rPr lang="en-US" b="1" i="1" dirty="0" smtClean="0">
                <a:solidFill>
                  <a:srgbClr val="0070C0"/>
                </a:solidFill>
              </a:rPr>
              <a:t>…&gt;)</a:t>
            </a:r>
          </a:p>
          <a:p>
            <a:pPr>
              <a:buNone/>
            </a:pPr>
            <a:r>
              <a:rPr lang="sr-Latn-RS" dirty="0" smtClean="0"/>
              <a:t>	</a:t>
            </a:r>
            <a:r>
              <a:rPr lang="en-US" dirty="0" smtClean="0"/>
              <a:t>– Default </a:t>
            </a:r>
            <a:r>
              <a:rPr lang="en-US" dirty="0" err="1" smtClean="0"/>
              <a:t>vrednost</a:t>
            </a:r>
            <a:r>
              <a:rPr lang="en-US" dirty="0" smtClean="0"/>
              <a:t>. Bean </a:t>
            </a:r>
            <a:r>
              <a:rPr lang="en-US" dirty="0" err="1" smtClean="0"/>
              <a:t>objekat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smešten</a:t>
            </a:r>
            <a:r>
              <a:rPr lang="sr-Latn-RS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okviru</a:t>
            </a:r>
            <a:r>
              <a:rPr lang="en-US" dirty="0" smtClean="0"/>
              <a:t> </a:t>
            </a:r>
            <a:r>
              <a:rPr lang="en-US" dirty="0" err="1" smtClean="0"/>
              <a:t>PageContext</a:t>
            </a:r>
            <a:r>
              <a:rPr lang="en-US" dirty="0" smtClean="0"/>
              <a:t> </a:t>
            </a:r>
            <a:r>
              <a:rPr lang="en-US" dirty="0" err="1" smtClean="0"/>
              <a:t>objekta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vreme</a:t>
            </a:r>
            <a:r>
              <a:rPr lang="en-US" dirty="0" smtClean="0"/>
              <a:t> </a:t>
            </a:r>
            <a:r>
              <a:rPr lang="en-US" dirty="0" err="1" smtClean="0"/>
              <a:t>trajanja</a:t>
            </a:r>
            <a:r>
              <a:rPr lang="en-US" dirty="0" smtClean="0"/>
              <a:t> </a:t>
            </a:r>
            <a:r>
              <a:rPr lang="en-US" dirty="0" err="1" smtClean="0"/>
              <a:t>zahteva</a:t>
            </a:r>
            <a:r>
              <a:rPr lang="en-US" dirty="0" smtClean="0"/>
              <a:t>.</a:t>
            </a:r>
            <a:r>
              <a:rPr lang="sr-Latn-RS" dirty="0" smtClean="0"/>
              <a:t> </a:t>
            </a:r>
            <a:r>
              <a:rPr lang="en-US" dirty="0" err="1" smtClean="0"/>
              <a:t>Metodi</a:t>
            </a:r>
            <a:r>
              <a:rPr lang="en-US" dirty="0" smtClean="0"/>
              <a:t> u </a:t>
            </a:r>
            <a:r>
              <a:rPr lang="en-US" dirty="0" err="1" smtClean="0"/>
              <a:t>okviru</a:t>
            </a:r>
            <a:r>
              <a:rPr lang="en-US" dirty="0" smtClean="0"/>
              <a:t> </a:t>
            </a:r>
            <a:r>
              <a:rPr lang="en-US" dirty="0" err="1" smtClean="0"/>
              <a:t>istog</a:t>
            </a:r>
            <a:r>
              <a:rPr lang="en-US" dirty="0" smtClean="0"/>
              <a:t> </a:t>
            </a:r>
            <a:r>
              <a:rPr lang="en-US" dirty="0" err="1" smtClean="0"/>
              <a:t>servleta</a:t>
            </a:r>
            <a:r>
              <a:rPr lang="en-US" dirty="0" smtClean="0"/>
              <a:t> </a:t>
            </a:r>
            <a:r>
              <a:rPr lang="en-US" dirty="0" err="1" smtClean="0"/>
              <a:t>pristupaju</a:t>
            </a:r>
            <a:r>
              <a:rPr lang="en-US" dirty="0" smtClean="0"/>
              <a:t> bean-u</a:t>
            </a:r>
          </a:p>
          <a:p>
            <a:r>
              <a:rPr lang="en-US" b="1" dirty="0" smtClean="0"/>
              <a:t>application</a:t>
            </a:r>
          </a:p>
          <a:p>
            <a:pPr>
              <a:buNone/>
            </a:pPr>
            <a:r>
              <a:rPr lang="sr-Latn-RS" b="1" i="1" dirty="0" smtClean="0">
                <a:solidFill>
                  <a:srgbClr val="0070C0"/>
                </a:solidFill>
              </a:rPr>
              <a:t>		</a:t>
            </a:r>
            <a:r>
              <a:rPr lang="en-US" b="1" i="1" dirty="0" smtClean="0">
                <a:solidFill>
                  <a:srgbClr val="0070C0"/>
                </a:solidFill>
              </a:rPr>
              <a:t>(&lt;</a:t>
            </a:r>
            <a:r>
              <a:rPr lang="en-US" b="1" i="1" dirty="0" err="1" smtClean="0">
                <a:solidFill>
                  <a:srgbClr val="0070C0"/>
                </a:solidFill>
              </a:rPr>
              <a:t>jsp:useBean</a:t>
            </a:r>
            <a:r>
              <a:rPr lang="en-US" b="1" i="1" dirty="0" smtClean="0">
                <a:solidFill>
                  <a:srgbClr val="0070C0"/>
                </a:solidFill>
              </a:rPr>
              <a:t> … scope="application"/&gt;)</a:t>
            </a:r>
          </a:p>
          <a:p>
            <a:pPr>
              <a:buNone/>
            </a:pPr>
            <a:r>
              <a:rPr lang="sr-Latn-RS" dirty="0" smtClean="0"/>
              <a:t>	</a:t>
            </a:r>
            <a:r>
              <a:rPr lang="en-US" dirty="0" smtClean="0"/>
              <a:t>– Bean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smešten</a:t>
            </a:r>
            <a:r>
              <a:rPr lang="en-US" dirty="0" smtClean="0"/>
              <a:t> u </a:t>
            </a:r>
            <a:r>
              <a:rPr lang="en-US" dirty="0" err="1" smtClean="0"/>
              <a:t>ServletContext</a:t>
            </a:r>
            <a:r>
              <a:rPr lang="en-US" dirty="0" smtClean="0"/>
              <a:t> (</a:t>
            </a:r>
            <a:r>
              <a:rPr lang="en-US" dirty="0" err="1" smtClean="0"/>
              <a:t>dostupan</a:t>
            </a:r>
            <a:r>
              <a:rPr lang="en-US" dirty="0" smtClean="0"/>
              <a:t> </a:t>
            </a:r>
            <a:r>
              <a:rPr lang="en-US" dirty="0" err="1" smtClean="0"/>
              <a:t>preko</a:t>
            </a:r>
            <a:r>
              <a:rPr lang="sr-Latn-RS" dirty="0" smtClean="0"/>
              <a:t> </a:t>
            </a:r>
            <a:r>
              <a:rPr lang="en-US" dirty="0" err="1" smtClean="0"/>
              <a:t>promenljivih</a:t>
            </a:r>
            <a:r>
              <a:rPr lang="en-US" dirty="0" smtClean="0"/>
              <a:t> </a:t>
            </a:r>
            <a:r>
              <a:rPr lang="en-US" dirty="0" err="1" smtClean="0"/>
              <a:t>aplikacije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pozvan</a:t>
            </a:r>
            <a:r>
              <a:rPr lang="en-US" dirty="0" smtClean="0"/>
              <a:t> </a:t>
            </a:r>
            <a:r>
              <a:rPr lang="en-US" dirty="0" err="1" smtClean="0"/>
              <a:t>pomoću</a:t>
            </a:r>
            <a:r>
              <a:rPr lang="sr-Latn-RS" dirty="0" smtClean="0"/>
              <a:t>  				</a:t>
            </a:r>
            <a:r>
              <a:rPr lang="en-US" i="1" dirty="0" err="1" smtClean="0">
                <a:solidFill>
                  <a:srgbClr val="0070C0"/>
                </a:solidFill>
              </a:rPr>
              <a:t>getServletContext</a:t>
            </a:r>
            <a:r>
              <a:rPr lang="en-US" i="1" dirty="0" smtClean="0">
                <a:solidFill>
                  <a:srgbClr val="0070C0"/>
                </a:solidFill>
              </a:rPr>
              <a:t>()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sr-Latn-RS" dirty="0" smtClean="0"/>
              <a:t>	</a:t>
            </a:r>
            <a:r>
              <a:rPr lang="vi-VN" dirty="0" smtClean="0"/>
              <a:t>- ServletContext je deljen između svih servleta iste Web</a:t>
            </a:r>
            <a:r>
              <a:rPr lang="sr-Latn-RS" dirty="0" smtClean="0"/>
              <a:t> </a:t>
            </a:r>
            <a:r>
              <a:rPr lang="en-US" dirty="0" err="1" smtClean="0"/>
              <a:t>aplikacije</a:t>
            </a:r>
            <a:r>
              <a:rPr lang="en-US" dirty="0" smtClean="0"/>
              <a:t> (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servleta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serveru</a:t>
            </a:r>
            <a:r>
              <a:rPr lang="en-US" dirty="0" smtClean="0"/>
              <a:t>,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eksplicitno</a:t>
            </a:r>
            <a:r>
              <a:rPr lang="sr-Latn-RS" dirty="0" smtClean="0"/>
              <a:t> </a:t>
            </a:r>
            <a:r>
              <a:rPr lang="pl-PL" dirty="0" smtClean="0"/>
              <a:t>nijedna Web aplikacija nije definisana).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65321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Vrednosti</a:t>
            </a:r>
            <a:r>
              <a:rPr lang="en-US" dirty="0" smtClean="0"/>
              <a:t> </a:t>
            </a:r>
            <a:r>
              <a:rPr lang="en-US" dirty="0" err="1" smtClean="0"/>
              <a:t>atributa</a:t>
            </a:r>
            <a:r>
              <a:rPr lang="en-US" dirty="0" smtClean="0"/>
              <a:t>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0726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session</a:t>
            </a:r>
          </a:p>
          <a:p>
            <a:pPr>
              <a:buNone/>
            </a:pPr>
            <a:r>
              <a:rPr lang="sr-Latn-RS" b="1" i="1" dirty="0" smtClean="0">
                <a:solidFill>
                  <a:srgbClr val="0070C0"/>
                </a:solidFill>
              </a:rPr>
              <a:t>                   </a:t>
            </a:r>
            <a:r>
              <a:rPr lang="en-US" b="1" i="1" dirty="0" smtClean="0">
                <a:solidFill>
                  <a:srgbClr val="0070C0"/>
                </a:solidFill>
              </a:rPr>
              <a:t>(&lt;</a:t>
            </a:r>
            <a:r>
              <a:rPr lang="en-US" b="1" i="1" dirty="0" err="1" smtClean="0">
                <a:solidFill>
                  <a:srgbClr val="0070C0"/>
                </a:solidFill>
              </a:rPr>
              <a:t>jsp:useBean</a:t>
            </a:r>
            <a:r>
              <a:rPr lang="en-US" b="1" i="1" dirty="0" smtClean="0">
                <a:solidFill>
                  <a:srgbClr val="0070C0"/>
                </a:solidFill>
              </a:rPr>
              <a:t> … scope="session"/&gt;)</a:t>
            </a:r>
          </a:p>
          <a:p>
            <a:pPr>
              <a:buNone/>
            </a:pPr>
            <a:r>
              <a:rPr lang="sr-Latn-RS" dirty="0" smtClean="0"/>
              <a:t>	</a:t>
            </a:r>
            <a:r>
              <a:rPr lang="en-US" dirty="0" smtClean="0"/>
              <a:t>– Bean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smešten</a:t>
            </a:r>
            <a:r>
              <a:rPr lang="en-US" dirty="0" smtClean="0"/>
              <a:t> u </a:t>
            </a:r>
            <a:r>
              <a:rPr lang="en-US" dirty="0" err="1" smtClean="0"/>
              <a:t>HttpSession</a:t>
            </a:r>
            <a:r>
              <a:rPr lang="en-US" dirty="0" smtClean="0"/>
              <a:t> </a:t>
            </a:r>
            <a:r>
              <a:rPr lang="en-US" dirty="0" err="1" smtClean="0"/>
              <a:t>objektu</a:t>
            </a:r>
            <a:r>
              <a:rPr lang="sr-Latn-RS" dirty="0" smtClean="0"/>
              <a:t> </a:t>
            </a:r>
            <a:r>
              <a:rPr lang="nb-NO" dirty="0" smtClean="0"/>
              <a:t>povezanom sa trenutnim zahtevom, gde mu se može</a:t>
            </a:r>
            <a:r>
              <a:rPr lang="sr-Latn-RS" dirty="0" smtClean="0"/>
              <a:t> </a:t>
            </a:r>
            <a:r>
              <a:rPr lang="en-US" dirty="0" err="1" smtClean="0"/>
              <a:t>pristupiti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regularnog</a:t>
            </a:r>
            <a:r>
              <a:rPr lang="en-US" dirty="0" smtClean="0"/>
              <a:t> </a:t>
            </a:r>
            <a:r>
              <a:rPr lang="en-US" dirty="0" err="1" smtClean="0"/>
              <a:t>servlet</a:t>
            </a:r>
            <a:r>
              <a:rPr lang="en-US" dirty="0" smtClean="0"/>
              <a:t> </a:t>
            </a:r>
            <a:r>
              <a:rPr lang="en-US" dirty="0" err="1" smtClean="0"/>
              <a:t>koda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metodama</a:t>
            </a:r>
            <a:r>
              <a:rPr lang="sr-Latn-RS" dirty="0" smtClean="0"/>
              <a:t> </a:t>
            </a:r>
            <a:r>
              <a:rPr lang="en-US" i="1" dirty="0" err="1" smtClean="0">
                <a:solidFill>
                  <a:srgbClr val="92D050"/>
                </a:solidFill>
              </a:rPr>
              <a:t>getAttribute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i="1" dirty="0" err="1" smtClean="0">
                <a:solidFill>
                  <a:srgbClr val="92D050"/>
                </a:solidFill>
              </a:rPr>
              <a:t>setAttribute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drugom</a:t>
            </a:r>
            <a:r>
              <a:rPr lang="en-US" dirty="0" smtClean="0"/>
              <a:t> </a:t>
            </a:r>
            <a:r>
              <a:rPr lang="en-US" dirty="0" err="1" smtClean="0"/>
              <a:t>objektu</a:t>
            </a:r>
            <a:r>
              <a:rPr lang="sr-Latn-RS" dirty="0" smtClean="0"/>
              <a:t> </a:t>
            </a:r>
            <a:r>
              <a:rPr lang="en-US" dirty="0" err="1" smtClean="0"/>
              <a:t>sesije</a:t>
            </a:r>
            <a:endParaRPr lang="en-US" dirty="0" smtClean="0"/>
          </a:p>
          <a:p>
            <a:r>
              <a:rPr lang="en-US" b="1" dirty="0" smtClean="0"/>
              <a:t>request</a:t>
            </a:r>
          </a:p>
          <a:p>
            <a:pPr algn="ctr">
              <a:buNone/>
            </a:pPr>
            <a:r>
              <a:rPr lang="en-US" b="1" i="1" dirty="0" smtClean="0">
                <a:solidFill>
                  <a:srgbClr val="0070C0"/>
                </a:solidFill>
              </a:rPr>
              <a:t>(&lt;</a:t>
            </a:r>
            <a:r>
              <a:rPr lang="en-US" b="1" i="1" dirty="0" err="1" smtClean="0">
                <a:solidFill>
                  <a:srgbClr val="0070C0"/>
                </a:solidFill>
              </a:rPr>
              <a:t>jsp:useBean</a:t>
            </a:r>
            <a:r>
              <a:rPr lang="en-US" b="1" i="1" dirty="0" smtClean="0">
                <a:solidFill>
                  <a:srgbClr val="0070C0"/>
                </a:solidFill>
              </a:rPr>
              <a:t> … scope="request"/&gt;)</a:t>
            </a:r>
          </a:p>
          <a:p>
            <a:pPr>
              <a:buNone/>
            </a:pPr>
            <a:r>
              <a:rPr lang="sr-Latn-RS" dirty="0" smtClean="0"/>
              <a:t>	</a:t>
            </a:r>
            <a:r>
              <a:rPr lang="es-ES" dirty="0" smtClean="0"/>
              <a:t>– </a:t>
            </a:r>
            <a:r>
              <a:rPr lang="es-ES" dirty="0" err="1" smtClean="0"/>
              <a:t>Bean</a:t>
            </a:r>
            <a:r>
              <a:rPr lang="es-ES" dirty="0" smtClean="0"/>
              <a:t> </a:t>
            </a:r>
            <a:r>
              <a:rPr lang="es-ES" dirty="0" err="1" smtClean="0"/>
              <a:t>objekat</a:t>
            </a:r>
            <a:r>
              <a:rPr lang="es-ES" dirty="0" smtClean="0"/>
              <a:t> </a:t>
            </a:r>
            <a:r>
              <a:rPr lang="es-ES" dirty="0" err="1" smtClean="0"/>
              <a:t>treba</a:t>
            </a:r>
            <a:r>
              <a:rPr lang="es-ES" dirty="0" smtClean="0"/>
              <a:t> da </a:t>
            </a:r>
            <a:r>
              <a:rPr lang="es-ES" dirty="0" err="1" smtClean="0"/>
              <a:t>bude</a:t>
            </a:r>
            <a:r>
              <a:rPr lang="es-ES" dirty="0" smtClean="0"/>
              <a:t> </a:t>
            </a:r>
            <a:r>
              <a:rPr lang="es-ES" dirty="0" err="1" smtClean="0"/>
              <a:t>smešten</a:t>
            </a:r>
            <a:r>
              <a:rPr lang="es-ES" dirty="0" smtClean="0"/>
              <a:t> u </a:t>
            </a:r>
            <a:r>
              <a:rPr lang="es-ES" dirty="0" err="1" smtClean="0"/>
              <a:t>ServletRequest</a:t>
            </a:r>
            <a:r>
              <a:rPr lang="sr-Latn-RS" dirty="0" smtClean="0"/>
              <a:t> </a:t>
            </a:r>
            <a:r>
              <a:rPr lang="en-US" dirty="0" err="1" smtClean="0"/>
              <a:t>objektu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vreme</a:t>
            </a:r>
            <a:r>
              <a:rPr lang="en-US" dirty="0" smtClean="0"/>
              <a:t> </a:t>
            </a:r>
            <a:r>
              <a:rPr lang="en-US" dirty="0" err="1" smtClean="0"/>
              <a:t>trajanja</a:t>
            </a:r>
            <a:r>
              <a:rPr lang="en-US" dirty="0" smtClean="0"/>
              <a:t> </a:t>
            </a:r>
            <a:r>
              <a:rPr lang="en-US" dirty="0" err="1" smtClean="0"/>
              <a:t>trenutnog</a:t>
            </a:r>
            <a:r>
              <a:rPr lang="en-US" dirty="0" smtClean="0"/>
              <a:t> </a:t>
            </a:r>
            <a:r>
              <a:rPr lang="en-US" dirty="0" err="1" smtClean="0"/>
              <a:t>zahteva</a:t>
            </a:r>
            <a:r>
              <a:rPr lang="en-US" dirty="0" smtClean="0"/>
              <a:t>, </a:t>
            </a:r>
            <a:r>
              <a:rPr lang="en-US" dirty="0" err="1" smtClean="0"/>
              <a:t>kada</a:t>
            </a:r>
            <a:r>
              <a:rPr lang="en-US" dirty="0" smtClean="0"/>
              <a:t> mu</a:t>
            </a:r>
            <a:r>
              <a:rPr lang="sr-Latn-RS" dirty="0" smtClean="0"/>
              <a:t> </a:t>
            </a:r>
            <a:r>
              <a:rPr lang="it-IT" dirty="0" smtClean="0"/>
              <a:t>se može pristupiti pomoću </a:t>
            </a:r>
            <a:r>
              <a:rPr lang="it-IT" i="1" dirty="0" smtClean="0">
                <a:solidFill>
                  <a:srgbClr val="92D050"/>
                </a:solidFill>
              </a:rPr>
              <a:t>getAttribute</a:t>
            </a:r>
            <a:endParaRPr lang="en-US" i="1" dirty="0">
              <a:solidFill>
                <a:srgbClr val="92D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Uslovne</a:t>
            </a:r>
            <a:r>
              <a:rPr lang="en-US" dirty="0" smtClean="0"/>
              <a:t> </a:t>
            </a:r>
            <a:r>
              <a:rPr lang="en-US" dirty="0" err="1" smtClean="0"/>
              <a:t>operacije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bean-</a:t>
            </a:r>
            <a:r>
              <a:rPr lang="en-US" dirty="0" err="1" smtClean="0"/>
              <a:t>ovima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71504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Bean se </a:t>
            </a:r>
            <a:r>
              <a:rPr lang="en-US" b="1" dirty="0" err="1" smtClean="0"/>
              <a:t>može</a:t>
            </a:r>
            <a:r>
              <a:rPr lang="en-US" b="1" dirty="0" smtClean="0"/>
              <a:t> </a:t>
            </a:r>
            <a:r>
              <a:rPr lang="en-US" b="1" dirty="0" err="1" smtClean="0"/>
              <a:t>uslovno</a:t>
            </a:r>
            <a:r>
              <a:rPr lang="en-US" b="1" dirty="0" smtClean="0"/>
              <a:t> </a:t>
            </a:r>
            <a:r>
              <a:rPr lang="en-US" b="1" dirty="0" err="1" smtClean="0"/>
              <a:t>kreirati</a:t>
            </a:r>
            <a:endParaRPr lang="en-US" b="1" dirty="0" smtClean="0"/>
          </a:p>
          <a:p>
            <a:pPr>
              <a:buNone/>
            </a:pPr>
            <a:r>
              <a:rPr lang="sr-Latn-RS" dirty="0" smtClean="0"/>
              <a:t>	</a:t>
            </a:r>
            <a:r>
              <a:rPr lang="en-US" dirty="0" smtClean="0"/>
              <a:t>– </a:t>
            </a:r>
            <a:r>
              <a:rPr lang="en-US" dirty="0" err="1" smtClean="0"/>
              <a:t>Rezultat</a:t>
            </a:r>
            <a:r>
              <a:rPr lang="en-US" dirty="0" smtClean="0"/>
              <a:t> </a:t>
            </a:r>
            <a:r>
              <a:rPr lang="en-US" dirty="0" err="1" smtClean="0"/>
              <a:t>jsp:useBean</a:t>
            </a:r>
            <a:r>
              <a:rPr lang="en-US" dirty="0" smtClean="0"/>
              <a:t> je </a:t>
            </a:r>
            <a:r>
              <a:rPr lang="en-US" dirty="0" err="1" smtClean="0"/>
              <a:t>novi</a:t>
            </a:r>
            <a:r>
              <a:rPr lang="en-US" dirty="0" smtClean="0"/>
              <a:t> bean </a:t>
            </a:r>
            <a:r>
              <a:rPr lang="en-US" dirty="0" err="1" smtClean="0"/>
              <a:t>čija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se </a:t>
            </a:r>
            <a:r>
              <a:rPr lang="en-US" dirty="0" err="1" smtClean="0"/>
              <a:t>instanca</a:t>
            </a:r>
            <a:r>
              <a:rPr lang="sr-Latn-RS" dirty="0" smtClean="0"/>
              <a:t> </a:t>
            </a:r>
            <a:r>
              <a:rPr lang="it-IT" dirty="0" smtClean="0"/>
              <a:t>formirati samo ako se ne može pronaći bean sa istim id i</a:t>
            </a:r>
            <a:r>
              <a:rPr lang="sr-Latn-RS" dirty="0" smtClean="0"/>
              <a:t> </a:t>
            </a:r>
            <a:r>
              <a:rPr lang="en-US" dirty="0" err="1" smtClean="0"/>
              <a:t>oblasti</a:t>
            </a:r>
            <a:r>
              <a:rPr lang="en-US" dirty="0" smtClean="0"/>
              <a:t> </a:t>
            </a:r>
            <a:r>
              <a:rPr lang="en-US" dirty="0" err="1" smtClean="0"/>
              <a:t>važenja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sr-Latn-RS" dirty="0" smtClean="0"/>
              <a:t>	</a:t>
            </a:r>
            <a:r>
              <a:rPr lang="it-IT" dirty="0" smtClean="0"/>
              <a:t>– Ako bean sa istim id i oblasti važenja se pronađe,</a:t>
            </a:r>
            <a:r>
              <a:rPr lang="sr-Latn-RS" dirty="0" smtClean="0"/>
              <a:t> </a:t>
            </a:r>
            <a:r>
              <a:rPr lang="en-US" dirty="0" err="1" smtClean="0"/>
              <a:t>postojeći</a:t>
            </a:r>
            <a:r>
              <a:rPr lang="en-US" dirty="0" smtClean="0"/>
              <a:t> bean se </a:t>
            </a:r>
            <a:r>
              <a:rPr lang="en-US" dirty="0" err="1" smtClean="0"/>
              <a:t>jednostavno</a:t>
            </a:r>
            <a:r>
              <a:rPr lang="en-US" dirty="0" smtClean="0"/>
              <a:t> </a:t>
            </a:r>
            <a:r>
              <a:rPr lang="en-US" dirty="0" err="1" smtClean="0"/>
              <a:t>poveže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promenljivom</a:t>
            </a:r>
            <a:r>
              <a:rPr lang="sr-Latn-RS" dirty="0" smtClean="0"/>
              <a:t> </a:t>
            </a:r>
            <a:r>
              <a:rPr lang="en-US" dirty="0" err="1" smtClean="0"/>
              <a:t>pomoću</a:t>
            </a:r>
            <a:r>
              <a:rPr lang="en-US" dirty="0" smtClean="0"/>
              <a:t> id.</a:t>
            </a:r>
          </a:p>
          <a:p>
            <a:r>
              <a:rPr lang="en-US" b="1" dirty="0" err="1" smtClean="0"/>
              <a:t>Uslovno</a:t>
            </a:r>
            <a:r>
              <a:rPr lang="en-US" b="1" dirty="0" smtClean="0"/>
              <a:t> </a:t>
            </a:r>
            <a:r>
              <a:rPr lang="en-US" b="1" dirty="0" err="1" smtClean="0"/>
              <a:t>postavljanje</a:t>
            </a:r>
            <a:r>
              <a:rPr lang="en-US" b="1" dirty="0" smtClean="0"/>
              <a:t> Bean property-</a:t>
            </a:r>
            <a:r>
              <a:rPr lang="en-US" b="1" dirty="0" err="1" smtClean="0"/>
              <a:t>ija</a:t>
            </a:r>
            <a:endParaRPr lang="en-US" b="1" dirty="0" smtClean="0"/>
          </a:p>
          <a:p>
            <a:pPr>
              <a:buNone/>
            </a:pPr>
            <a:r>
              <a:rPr lang="sr-Latn-RS" dirty="0" smtClean="0"/>
              <a:t>		</a:t>
            </a:r>
            <a:r>
              <a:rPr lang="en-US" dirty="0" smtClean="0"/>
              <a:t>&lt;</a:t>
            </a:r>
            <a:r>
              <a:rPr lang="en-US" dirty="0" err="1" smtClean="0"/>
              <a:t>jsp:useBean</a:t>
            </a:r>
            <a:r>
              <a:rPr lang="en-US" dirty="0" smtClean="0"/>
              <a:t> ... /&gt;</a:t>
            </a:r>
          </a:p>
          <a:p>
            <a:r>
              <a:rPr lang="en-US" dirty="0" smtClean="0"/>
              <a:t>Se </a:t>
            </a:r>
            <a:r>
              <a:rPr lang="en-US" dirty="0" err="1" smtClean="0"/>
              <a:t>zamenjuje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endParaRPr lang="en-US" dirty="0" smtClean="0"/>
          </a:p>
          <a:p>
            <a:pPr>
              <a:buNone/>
            </a:pPr>
            <a:r>
              <a:rPr lang="sr-Latn-RS" dirty="0" smtClean="0"/>
              <a:t>		</a:t>
            </a:r>
            <a:r>
              <a:rPr lang="en-US" dirty="0" smtClean="0"/>
              <a:t>&lt;</a:t>
            </a:r>
            <a:r>
              <a:rPr lang="en-US" dirty="0" err="1" smtClean="0"/>
              <a:t>jsp:useBean</a:t>
            </a:r>
            <a:r>
              <a:rPr lang="en-US" dirty="0" smtClean="0"/>
              <a:t> ...&gt;statements&lt;/</a:t>
            </a:r>
            <a:r>
              <a:rPr lang="en-US" dirty="0" err="1" smtClean="0"/>
              <a:t>jsp:useBean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sr-Latn-RS" dirty="0" smtClean="0"/>
              <a:t>	</a:t>
            </a:r>
            <a:r>
              <a:rPr lang="en-US" dirty="0" smtClean="0"/>
              <a:t>–statements (</a:t>
            </a:r>
            <a:r>
              <a:rPr lang="en-US" dirty="0" err="1" smtClean="0"/>
              <a:t>jsp:setProperty</a:t>
            </a:r>
            <a:r>
              <a:rPr lang="en-US" dirty="0" smtClean="0"/>
              <a:t> </a:t>
            </a:r>
            <a:r>
              <a:rPr lang="en-US" dirty="0" err="1" smtClean="0"/>
              <a:t>elementi</a:t>
            </a:r>
            <a:r>
              <a:rPr lang="en-US" dirty="0" smtClean="0"/>
              <a:t>) se </a:t>
            </a:r>
            <a:r>
              <a:rPr lang="en-US" dirty="0" err="1" smtClean="0"/>
              <a:t>izvršavaju</a:t>
            </a:r>
            <a:r>
              <a:rPr lang="sr-Latn-RS" dirty="0" smtClean="0"/>
              <a:t> </a:t>
            </a:r>
            <a:r>
              <a:rPr lang="pl-PL" dirty="0" smtClean="0"/>
              <a:t>samo ako se </a:t>
            </a:r>
            <a:r>
              <a:rPr lang="en-US" dirty="0" err="1" smtClean="0"/>
              <a:t>kreira</a:t>
            </a:r>
            <a:r>
              <a:rPr lang="en-US" dirty="0" smtClean="0"/>
              <a:t> </a:t>
            </a:r>
            <a:r>
              <a:rPr lang="en-US" dirty="0" err="1" smtClean="0"/>
              <a:t>novi</a:t>
            </a:r>
            <a:r>
              <a:rPr lang="en-US" dirty="0" smtClean="0"/>
              <a:t> bean</a:t>
            </a:r>
            <a:r>
              <a:rPr lang="sr-Latn-RS" dirty="0" smtClean="0"/>
              <a:t>,</a:t>
            </a:r>
            <a:r>
              <a:rPr lang="en-US" dirty="0" smtClean="0"/>
              <a:t> a ne </a:t>
            </a:r>
            <a:r>
              <a:rPr lang="en-US" dirty="0" err="1" smtClean="0"/>
              <a:t>izvršavaju</a:t>
            </a:r>
            <a:r>
              <a:rPr lang="en-US" dirty="0" smtClean="0"/>
              <a:t> se </a:t>
            </a:r>
            <a:r>
              <a:rPr lang="en-US" dirty="0" err="1" smtClean="0"/>
              <a:t>kada</a:t>
            </a:r>
            <a:r>
              <a:rPr lang="en-US" dirty="0" smtClean="0"/>
              <a:t> se</a:t>
            </a:r>
            <a:r>
              <a:rPr lang="sr-Latn-RS" dirty="0" smtClean="0"/>
              <a:t> kada se</a:t>
            </a:r>
            <a:r>
              <a:rPr lang="pl-PL" dirty="0" smtClean="0"/>
              <a:t> pronađe postojeći.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704104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Rad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bean-</a:t>
            </a:r>
            <a:r>
              <a:rPr lang="en-US" dirty="0" err="1" smtClean="0"/>
              <a:t>ovima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072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To </a:t>
            </a:r>
            <a:r>
              <a:rPr lang="en-US" b="1" dirty="0" err="1" smtClean="0"/>
              <a:t>su</a:t>
            </a:r>
            <a:r>
              <a:rPr lang="en-US" b="1" dirty="0" smtClean="0"/>
              <a:t> Java </a:t>
            </a:r>
            <a:r>
              <a:rPr lang="en-US" b="1" dirty="0" err="1" smtClean="0"/>
              <a:t>klase</a:t>
            </a:r>
            <a:r>
              <a:rPr lang="en-US" b="1" dirty="0" smtClean="0"/>
              <a:t> </a:t>
            </a:r>
            <a:r>
              <a:rPr lang="en-US" b="1" dirty="0" err="1" smtClean="0"/>
              <a:t>koje</a:t>
            </a:r>
            <a:r>
              <a:rPr lang="en-US" b="1" dirty="0" smtClean="0"/>
              <a:t> </a:t>
            </a:r>
            <a:r>
              <a:rPr lang="en-US" b="1" dirty="0" err="1" smtClean="0"/>
              <a:t>moraju</a:t>
            </a:r>
            <a:r>
              <a:rPr lang="en-US" b="1" dirty="0" smtClean="0"/>
              <a:t> </a:t>
            </a:r>
            <a:r>
              <a:rPr lang="en-US" b="1" dirty="0" err="1" smtClean="0"/>
              <a:t>ispunjavati</a:t>
            </a:r>
            <a:r>
              <a:rPr lang="en-US" b="1" dirty="0" smtClean="0"/>
              <a:t> </a:t>
            </a:r>
            <a:r>
              <a:rPr lang="en-US" b="1" dirty="0" err="1" smtClean="0"/>
              <a:t>nekoliko</a:t>
            </a:r>
            <a:endParaRPr lang="en-US" b="1" dirty="0" smtClean="0"/>
          </a:p>
          <a:p>
            <a:pPr>
              <a:buNone/>
            </a:pPr>
            <a:r>
              <a:rPr lang="en-US" b="1" dirty="0" err="1" smtClean="0"/>
              <a:t>pravila</a:t>
            </a:r>
            <a:endParaRPr lang="en-US" b="1" dirty="0" smtClean="0"/>
          </a:p>
          <a:p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 smtClean="0"/>
              <a:t>imati</a:t>
            </a:r>
            <a:r>
              <a:rPr lang="en-US" dirty="0" smtClean="0"/>
              <a:t> zero-argument (</a:t>
            </a:r>
            <a:r>
              <a:rPr lang="en-US" dirty="0" err="1" smtClean="0"/>
              <a:t>prazan</a:t>
            </a:r>
            <a:r>
              <a:rPr lang="en-US" dirty="0" smtClean="0"/>
              <a:t>) </a:t>
            </a:r>
            <a:r>
              <a:rPr lang="en-US" dirty="0" err="1" smtClean="0"/>
              <a:t>konstruktor</a:t>
            </a:r>
            <a:endParaRPr lang="en-US" dirty="0" smtClean="0"/>
          </a:p>
          <a:p>
            <a:pPr lvl="1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zahtev</a:t>
            </a:r>
            <a:r>
              <a:rPr lang="en-US" dirty="0" smtClean="0"/>
              <a:t> se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ispuniti</a:t>
            </a:r>
            <a:r>
              <a:rPr lang="en-US" dirty="0" smtClean="0"/>
              <a:t> </a:t>
            </a:r>
            <a:r>
              <a:rPr lang="en-US" dirty="0" err="1" smtClean="0"/>
              <a:t>eksplicitnim</a:t>
            </a:r>
            <a:r>
              <a:rPr lang="en-US" dirty="0" smtClean="0"/>
              <a:t> </a:t>
            </a:r>
            <a:r>
              <a:rPr lang="en-US" dirty="0" err="1" smtClean="0"/>
              <a:t>definisanjem</a:t>
            </a:r>
            <a:r>
              <a:rPr lang="sr-Latn-RS" dirty="0" smtClean="0"/>
              <a:t> </a:t>
            </a:r>
            <a:r>
              <a:rPr lang="en-US" dirty="0" err="1" smtClean="0"/>
              <a:t>takvog</a:t>
            </a:r>
            <a:r>
              <a:rPr lang="en-US" dirty="0" smtClean="0"/>
              <a:t> </a:t>
            </a:r>
            <a:r>
              <a:rPr lang="en-US" dirty="0" err="1" smtClean="0"/>
              <a:t>konstruktora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izostavljanjem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konstruktora</a:t>
            </a:r>
            <a:endParaRPr lang="en-US" dirty="0" smtClean="0"/>
          </a:p>
          <a:p>
            <a:r>
              <a:rPr lang="it-IT" dirty="0" smtClean="0"/>
              <a:t>Ne bi trebalo da ima public promenljive instanci (polja)</a:t>
            </a:r>
          </a:p>
          <a:p>
            <a:r>
              <a:rPr lang="en-US" dirty="0" err="1" smtClean="0"/>
              <a:t>Neposredne</a:t>
            </a:r>
            <a:r>
              <a:rPr lang="en-US" dirty="0" smtClean="0"/>
              <a:t> </a:t>
            </a:r>
            <a:r>
              <a:rPr lang="en-US" dirty="0" err="1" smtClean="0"/>
              <a:t>vrednosti</a:t>
            </a:r>
            <a:r>
              <a:rPr lang="en-US" dirty="0" smtClean="0"/>
              <a:t> bi </a:t>
            </a:r>
            <a:r>
              <a:rPr lang="en-US" dirty="0" err="1" smtClean="0"/>
              <a:t>trebale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dobijaju</a:t>
            </a:r>
            <a:r>
              <a:rPr lang="en-US" dirty="0" smtClean="0"/>
              <a:t> </a:t>
            </a:r>
            <a:r>
              <a:rPr lang="en-US" dirty="0" err="1" smtClean="0"/>
              <a:t>pomoću</a:t>
            </a:r>
            <a:r>
              <a:rPr lang="sr-Latn-RS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nazvanih</a:t>
            </a:r>
            <a:r>
              <a:rPr lang="en-US" dirty="0" smtClean="0"/>
              <a:t> </a:t>
            </a:r>
            <a:r>
              <a:rPr lang="en-US" dirty="0" err="1" smtClean="0"/>
              <a:t>getXxx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setXxx</a:t>
            </a:r>
            <a:endParaRPr lang="en-US" dirty="0" smtClean="0"/>
          </a:p>
          <a:p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klasa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metod</a:t>
            </a:r>
            <a:r>
              <a:rPr lang="en-US" dirty="0" smtClean="0"/>
              <a:t> </a:t>
            </a:r>
            <a:r>
              <a:rPr lang="en-US" dirty="0" err="1" smtClean="0"/>
              <a:t>getTitle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rezultat</a:t>
            </a:r>
            <a:r>
              <a:rPr lang="en-US" dirty="0" smtClean="0"/>
              <a:t> </a:t>
            </a:r>
            <a:r>
              <a:rPr lang="en-US" dirty="0" err="1" smtClean="0"/>
              <a:t>vraća</a:t>
            </a:r>
            <a:r>
              <a:rPr lang="sr-Latn-RS" dirty="0" smtClean="0"/>
              <a:t> </a:t>
            </a:r>
            <a:r>
              <a:rPr lang="en-US" dirty="0" smtClean="0"/>
              <a:t>String, </a:t>
            </a:r>
            <a:r>
              <a:rPr lang="en-US" dirty="0" err="1" smtClean="0"/>
              <a:t>kaže</a:t>
            </a:r>
            <a:r>
              <a:rPr lang="en-US" dirty="0" smtClean="0"/>
              <a:t> se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klasa</a:t>
            </a:r>
            <a:r>
              <a:rPr lang="en-US" dirty="0" smtClean="0"/>
              <a:t> </a:t>
            </a:r>
            <a:r>
              <a:rPr lang="en-US" dirty="0" err="1" smtClean="0"/>
              <a:t>poseduje</a:t>
            </a:r>
            <a:r>
              <a:rPr lang="en-US" dirty="0" smtClean="0"/>
              <a:t> String property</a:t>
            </a:r>
            <a:r>
              <a:rPr lang="sr-Latn-RS" dirty="0" smtClean="0"/>
              <a:t> </a:t>
            </a:r>
            <a:r>
              <a:rPr lang="en-US" dirty="0" err="1" smtClean="0"/>
              <a:t>nazvanu</a:t>
            </a:r>
            <a:r>
              <a:rPr lang="en-US" dirty="0" smtClean="0"/>
              <a:t> title</a:t>
            </a:r>
          </a:p>
          <a:p>
            <a:r>
              <a:rPr lang="en-US" dirty="0" smtClean="0"/>
              <a:t>Boolean properties </a:t>
            </a:r>
            <a:r>
              <a:rPr lang="en-US" dirty="0" err="1" smtClean="0"/>
              <a:t>koriste</a:t>
            </a:r>
            <a:r>
              <a:rPr lang="en-US" dirty="0" smtClean="0"/>
              <a:t> Xxx </a:t>
            </a:r>
            <a:r>
              <a:rPr lang="en-US" dirty="0" err="1" smtClean="0"/>
              <a:t>umesto</a:t>
            </a:r>
            <a:r>
              <a:rPr lang="en-US" dirty="0" smtClean="0"/>
              <a:t> </a:t>
            </a:r>
            <a:r>
              <a:rPr lang="en-US" dirty="0" err="1" smtClean="0"/>
              <a:t>getXxx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510334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Rad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bean-</a:t>
            </a:r>
            <a:r>
              <a:rPr lang="en-US" dirty="0" err="1" smtClean="0"/>
              <a:t>ovima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3602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Da bi se napisao bean, ne smeju postojati public</a:t>
            </a:r>
            <a:r>
              <a:rPr lang="sr-Latn-RS" dirty="0" smtClean="0"/>
              <a:t> </a:t>
            </a:r>
            <a:r>
              <a:rPr lang="en-US" dirty="0" err="1" smtClean="0"/>
              <a:t>polja</a:t>
            </a:r>
            <a:r>
              <a:rPr lang="sr-Latn-RS" dirty="0" smtClean="0"/>
              <a:t>. </a:t>
            </a:r>
            <a:r>
              <a:rPr lang="en-US" dirty="0" err="1" smtClean="0"/>
              <a:t>Znači</a:t>
            </a:r>
            <a:r>
              <a:rPr lang="en-US" dirty="0" smtClean="0"/>
              <a:t> </a:t>
            </a:r>
            <a:r>
              <a:rPr lang="en-US" dirty="0" err="1" smtClean="0"/>
              <a:t>sledeći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endParaRPr lang="en-US" dirty="0" smtClean="0"/>
          </a:p>
          <a:p>
            <a:pPr>
              <a:buNone/>
            </a:pPr>
            <a:r>
              <a:rPr lang="sr-Latn-RS" dirty="0" smtClean="0"/>
              <a:t>			</a:t>
            </a:r>
            <a:r>
              <a:rPr lang="en-US" i="1" dirty="0" smtClean="0">
                <a:solidFill>
                  <a:srgbClr val="0070C0"/>
                </a:solidFill>
              </a:rPr>
              <a:t>public double speed;</a:t>
            </a:r>
          </a:p>
          <a:p>
            <a:pPr>
              <a:buNone/>
            </a:pP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zameniti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endParaRPr lang="en-US" dirty="0" smtClean="0"/>
          </a:p>
          <a:p>
            <a:pPr>
              <a:buNone/>
            </a:pPr>
            <a:r>
              <a:rPr lang="sr-Latn-RS" dirty="0" smtClean="0"/>
              <a:t>			</a:t>
            </a:r>
            <a:r>
              <a:rPr lang="en-US" i="1" dirty="0" smtClean="0">
                <a:solidFill>
                  <a:srgbClr val="0070C0"/>
                </a:solidFill>
              </a:rPr>
              <a:t>private double speed;</a:t>
            </a:r>
          </a:p>
          <a:p>
            <a:pPr>
              <a:buNone/>
            </a:pPr>
            <a:r>
              <a:rPr lang="sr-Latn-RS" dirty="0" smtClean="0"/>
              <a:t>			</a:t>
            </a:r>
            <a:r>
              <a:rPr lang="en-US" i="1" dirty="0" smtClean="0">
                <a:solidFill>
                  <a:srgbClr val="0070C0"/>
                </a:solidFill>
              </a:rPr>
              <a:t>public double </a:t>
            </a:r>
            <a:r>
              <a:rPr lang="en-US" i="1" dirty="0" err="1" smtClean="0">
                <a:solidFill>
                  <a:srgbClr val="0070C0"/>
                </a:solidFill>
              </a:rPr>
              <a:t>getSpeed</a:t>
            </a:r>
            <a:r>
              <a:rPr lang="en-US" i="1" dirty="0" smtClean="0">
                <a:solidFill>
                  <a:srgbClr val="0070C0"/>
                </a:solidFill>
              </a:rPr>
              <a:t>() {</a:t>
            </a:r>
          </a:p>
          <a:p>
            <a:pPr>
              <a:buNone/>
            </a:pPr>
            <a:r>
              <a:rPr lang="sr-Latn-RS" i="1" dirty="0" smtClean="0">
                <a:solidFill>
                  <a:srgbClr val="0070C0"/>
                </a:solidFill>
              </a:rPr>
              <a:t>				</a:t>
            </a:r>
            <a:r>
              <a:rPr lang="en-US" i="1" dirty="0" smtClean="0">
                <a:solidFill>
                  <a:srgbClr val="0070C0"/>
                </a:solidFill>
              </a:rPr>
              <a:t>return(speed);</a:t>
            </a:r>
          </a:p>
          <a:p>
            <a:pPr>
              <a:buNone/>
            </a:pPr>
            <a:r>
              <a:rPr lang="sr-Latn-RS" i="1" dirty="0" smtClean="0">
                <a:solidFill>
                  <a:srgbClr val="0070C0"/>
                </a:solidFill>
              </a:rPr>
              <a:t>			</a:t>
            </a:r>
            <a:r>
              <a:rPr lang="en-US" i="1" dirty="0" smtClean="0">
                <a:solidFill>
                  <a:srgbClr val="0070C0"/>
                </a:solidFill>
              </a:rPr>
              <a:t>}</a:t>
            </a:r>
          </a:p>
          <a:p>
            <a:pPr>
              <a:buNone/>
            </a:pPr>
            <a:r>
              <a:rPr lang="sr-Latn-RS" dirty="0" smtClean="0"/>
              <a:t>			</a:t>
            </a:r>
            <a:r>
              <a:rPr lang="en-US" i="1" dirty="0" smtClean="0">
                <a:solidFill>
                  <a:srgbClr val="0070C0"/>
                </a:solidFill>
              </a:rPr>
              <a:t>public void </a:t>
            </a:r>
            <a:r>
              <a:rPr lang="en-US" i="1" dirty="0" err="1" smtClean="0">
                <a:solidFill>
                  <a:srgbClr val="0070C0"/>
                </a:solidFill>
              </a:rPr>
              <a:t>setSpeed</a:t>
            </a:r>
            <a:r>
              <a:rPr lang="en-US" i="1" dirty="0" smtClean="0">
                <a:solidFill>
                  <a:srgbClr val="0070C0"/>
                </a:solidFill>
              </a:rPr>
              <a:t>(double </a:t>
            </a:r>
            <a:r>
              <a:rPr lang="en-US" i="1" dirty="0" err="1" smtClean="0">
                <a:solidFill>
                  <a:srgbClr val="0070C0"/>
                </a:solidFill>
              </a:rPr>
              <a:t>newSpeed</a:t>
            </a:r>
            <a:r>
              <a:rPr lang="en-US" i="1" dirty="0" smtClean="0">
                <a:solidFill>
                  <a:srgbClr val="0070C0"/>
                </a:solidFill>
              </a:rPr>
              <a:t>) {</a:t>
            </a:r>
          </a:p>
          <a:p>
            <a:pPr>
              <a:buNone/>
            </a:pPr>
            <a:r>
              <a:rPr lang="sr-Latn-RS" i="1" dirty="0" smtClean="0">
                <a:solidFill>
                  <a:srgbClr val="0070C0"/>
                </a:solidFill>
              </a:rPr>
              <a:t>				</a:t>
            </a:r>
            <a:r>
              <a:rPr lang="en-US" i="1" dirty="0" smtClean="0">
                <a:solidFill>
                  <a:srgbClr val="0070C0"/>
                </a:solidFill>
              </a:rPr>
              <a:t>speed = </a:t>
            </a:r>
            <a:r>
              <a:rPr lang="en-US" i="1" dirty="0" err="1" smtClean="0">
                <a:solidFill>
                  <a:srgbClr val="0070C0"/>
                </a:solidFill>
              </a:rPr>
              <a:t>newSpeed</a:t>
            </a:r>
            <a:r>
              <a:rPr lang="en-US" i="1" dirty="0" smtClean="0">
                <a:solidFill>
                  <a:srgbClr val="0070C0"/>
                </a:solidFill>
              </a:rPr>
              <a:t>;</a:t>
            </a:r>
          </a:p>
          <a:p>
            <a:pPr>
              <a:buNone/>
            </a:pPr>
            <a:r>
              <a:rPr lang="sr-Latn-RS" i="1" dirty="0" smtClean="0">
                <a:solidFill>
                  <a:srgbClr val="0070C0"/>
                </a:solidFill>
              </a:rPr>
              <a:t>			</a:t>
            </a:r>
            <a:r>
              <a:rPr lang="en-US" i="1" dirty="0" smtClean="0">
                <a:solidFill>
                  <a:srgbClr val="0070C0"/>
                </a:solidFill>
              </a:rPr>
              <a:t>}</a:t>
            </a:r>
          </a:p>
          <a:p>
            <a:r>
              <a:rPr lang="pl-PL" dirty="0" smtClean="0"/>
              <a:t>I ovo treba uraditi u celokupnom Java kodu na </a:t>
            </a:r>
            <a:r>
              <a:rPr lang="en-US" dirty="0" err="1" smtClean="0"/>
              <a:t>svakom</a:t>
            </a:r>
            <a:r>
              <a:rPr lang="en-US" dirty="0" smtClean="0"/>
              <a:t> </a:t>
            </a:r>
            <a:r>
              <a:rPr lang="en-US" dirty="0" err="1" smtClean="0"/>
              <a:t>mestu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438896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Osnovna</a:t>
            </a:r>
            <a:r>
              <a:rPr lang="en-US" dirty="0" smtClean="0"/>
              <a:t> </a:t>
            </a:r>
            <a:r>
              <a:rPr lang="en-US" dirty="0" err="1" smtClean="0"/>
              <a:t>sintaksa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401080" cy="5786478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jsp:useBean</a:t>
            </a:r>
            <a:endParaRPr lang="en-US" b="1" dirty="0" smtClean="0"/>
          </a:p>
          <a:p>
            <a:pPr>
              <a:buNone/>
            </a:pPr>
            <a:r>
              <a:rPr lang="sr-Latn-RS" dirty="0" smtClean="0"/>
              <a:t>	</a:t>
            </a:r>
            <a:r>
              <a:rPr lang="en-US" dirty="0" smtClean="0"/>
              <a:t>– U </a:t>
            </a:r>
            <a:r>
              <a:rPr lang="en-US" dirty="0" err="1" smtClean="0"/>
              <a:t>najjednostavnijem</a:t>
            </a:r>
            <a:r>
              <a:rPr lang="en-US" dirty="0" smtClean="0"/>
              <a:t> </a:t>
            </a:r>
            <a:r>
              <a:rPr lang="en-US" dirty="0" err="1" smtClean="0"/>
              <a:t>slučaju</a:t>
            </a:r>
            <a:r>
              <a:rPr lang="en-US" dirty="0" smtClean="0"/>
              <a:t>, </a:t>
            </a:r>
            <a:r>
              <a:rPr lang="en-US" dirty="0" err="1" smtClean="0"/>
              <a:t>ovaj</a:t>
            </a:r>
            <a:r>
              <a:rPr lang="en-US" dirty="0" smtClean="0"/>
              <a:t> element </a:t>
            </a:r>
            <a:r>
              <a:rPr lang="en-US" dirty="0" err="1" smtClean="0"/>
              <a:t>pravi</a:t>
            </a:r>
            <a:r>
              <a:rPr lang="en-US" dirty="0" smtClean="0"/>
              <a:t> </a:t>
            </a:r>
            <a:r>
              <a:rPr lang="en-US" dirty="0" err="1" smtClean="0"/>
              <a:t>novi</a:t>
            </a:r>
            <a:r>
              <a:rPr lang="sr-Latn-RS" dirty="0" smtClean="0"/>
              <a:t> </a:t>
            </a:r>
            <a:r>
              <a:rPr lang="en-US" dirty="0" smtClean="0"/>
              <a:t>bean.</a:t>
            </a:r>
          </a:p>
          <a:p>
            <a:pPr>
              <a:buNone/>
            </a:pPr>
            <a:r>
              <a:rPr lang="sr-Latn-RS" dirty="0" smtClean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korišćenja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sr-Latn-RS" dirty="0" smtClean="0"/>
              <a:t>		</a:t>
            </a:r>
            <a:r>
              <a:rPr lang="en-US" i="1" dirty="0" smtClean="0">
                <a:solidFill>
                  <a:srgbClr val="0070C0"/>
                </a:solidFill>
              </a:rPr>
              <a:t>&lt;</a:t>
            </a:r>
            <a:r>
              <a:rPr lang="en-US" i="1" dirty="0" err="1" smtClean="0">
                <a:solidFill>
                  <a:srgbClr val="0070C0"/>
                </a:solidFill>
              </a:rPr>
              <a:t>jsp:useBean</a:t>
            </a:r>
            <a:r>
              <a:rPr lang="en-US" i="1" dirty="0" smtClean="0">
                <a:solidFill>
                  <a:srgbClr val="0070C0"/>
                </a:solidFill>
              </a:rPr>
              <a:t> id="</a:t>
            </a:r>
            <a:r>
              <a:rPr lang="en-US" i="1" dirty="0" err="1" smtClean="0">
                <a:solidFill>
                  <a:srgbClr val="0070C0"/>
                </a:solidFill>
              </a:rPr>
              <a:t>beanName</a:t>
            </a:r>
            <a:r>
              <a:rPr lang="en-US" i="1" dirty="0" smtClean="0">
                <a:solidFill>
                  <a:srgbClr val="0070C0"/>
                </a:solidFill>
              </a:rPr>
              <a:t>" class="</a:t>
            </a:r>
            <a:r>
              <a:rPr lang="en-US" i="1" dirty="0" err="1" smtClean="0">
                <a:solidFill>
                  <a:srgbClr val="0070C0"/>
                </a:solidFill>
              </a:rPr>
              <a:t>package.Class</a:t>
            </a:r>
            <a:r>
              <a:rPr lang="en-US" i="1" dirty="0" smtClean="0">
                <a:solidFill>
                  <a:srgbClr val="0070C0"/>
                </a:solidFill>
              </a:rPr>
              <a:t>" /&gt;</a:t>
            </a:r>
          </a:p>
          <a:p>
            <a:r>
              <a:rPr lang="en-US" b="1" dirty="0" err="1" smtClean="0"/>
              <a:t>jsp:getProperty</a:t>
            </a:r>
            <a:endParaRPr lang="en-US" b="1" dirty="0" smtClean="0"/>
          </a:p>
          <a:p>
            <a:pPr>
              <a:buNone/>
            </a:pPr>
            <a:r>
              <a:rPr lang="sr-Latn-RS" dirty="0" smtClean="0"/>
              <a:t>	</a:t>
            </a:r>
            <a:r>
              <a:rPr lang="en-US" dirty="0" smtClean="0"/>
              <a:t>– </a:t>
            </a:r>
            <a:r>
              <a:rPr lang="en-US" dirty="0" err="1" smtClean="0"/>
              <a:t>Ovaj</a:t>
            </a:r>
            <a:r>
              <a:rPr lang="en-US" dirty="0" smtClean="0"/>
              <a:t> element </a:t>
            </a:r>
            <a:r>
              <a:rPr lang="en-US" dirty="0" err="1" smtClean="0"/>
              <a:t>čita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prikazuje</a:t>
            </a:r>
            <a:r>
              <a:rPr lang="en-US" dirty="0" smtClean="0"/>
              <a:t> </a:t>
            </a:r>
            <a:r>
              <a:rPr lang="en-US" dirty="0" err="1" smtClean="0"/>
              <a:t>vrednosti</a:t>
            </a:r>
            <a:r>
              <a:rPr lang="en-US" dirty="0" smtClean="0"/>
              <a:t> </a:t>
            </a:r>
            <a:r>
              <a:rPr lang="en-US" dirty="0" err="1" smtClean="0"/>
              <a:t>definisanih</a:t>
            </a:r>
            <a:r>
              <a:rPr lang="en-US" dirty="0" smtClean="0"/>
              <a:t> bean </a:t>
            </a:r>
            <a:r>
              <a:rPr lang="sr-Latn-RS" dirty="0" smtClean="0"/>
              <a:t> p</a:t>
            </a:r>
            <a:r>
              <a:rPr lang="en-US" dirty="0" err="1" smtClean="0"/>
              <a:t>ropert</a:t>
            </a:r>
            <a:r>
              <a:rPr lang="sr-Latn-RS" dirty="0" smtClean="0"/>
              <a:t>y-</a:t>
            </a:r>
            <a:r>
              <a:rPr lang="en-US" dirty="0" smtClean="0"/>
              <a:t>a.</a:t>
            </a:r>
          </a:p>
          <a:p>
            <a:pPr>
              <a:buNone/>
            </a:pPr>
            <a:r>
              <a:rPr lang="sr-Latn-RS" dirty="0" smtClean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korišćenja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</a:t>
            </a:r>
            <a:r>
              <a:rPr lang="en-US" i="1" dirty="0" err="1" smtClean="0">
                <a:solidFill>
                  <a:srgbClr val="0070C0"/>
                </a:solidFill>
              </a:rPr>
              <a:t>jsp:getProperty</a:t>
            </a:r>
            <a:r>
              <a:rPr lang="en-US" i="1" dirty="0" smtClean="0">
                <a:solidFill>
                  <a:srgbClr val="0070C0"/>
                </a:solidFill>
              </a:rPr>
              <a:t> name="</a:t>
            </a:r>
            <a:r>
              <a:rPr lang="en-US" i="1" dirty="0" err="1" smtClean="0">
                <a:solidFill>
                  <a:srgbClr val="0070C0"/>
                </a:solidFill>
              </a:rPr>
              <a:t>beanName</a:t>
            </a:r>
            <a:r>
              <a:rPr lang="en-US" i="1" dirty="0" smtClean="0">
                <a:solidFill>
                  <a:srgbClr val="0070C0"/>
                </a:solidFill>
              </a:rPr>
              <a:t>“ property="</a:t>
            </a:r>
            <a:r>
              <a:rPr lang="en-US" i="1" dirty="0" err="1" smtClean="0">
                <a:solidFill>
                  <a:srgbClr val="0070C0"/>
                </a:solidFill>
              </a:rPr>
              <a:t>propertyName</a:t>
            </a:r>
            <a:r>
              <a:rPr lang="en-US" i="1" dirty="0" smtClean="0">
                <a:solidFill>
                  <a:srgbClr val="0070C0"/>
                </a:solidFill>
              </a:rPr>
              <a:t>" /&gt;</a:t>
            </a:r>
          </a:p>
          <a:p>
            <a:r>
              <a:rPr lang="en-US" b="1" dirty="0" err="1" smtClean="0"/>
              <a:t>jsp:setProperty</a:t>
            </a:r>
            <a:endParaRPr lang="en-US" b="1" dirty="0" smtClean="0"/>
          </a:p>
          <a:p>
            <a:pPr>
              <a:buNone/>
            </a:pPr>
            <a:r>
              <a:rPr lang="sr-Latn-RS" dirty="0" smtClean="0"/>
              <a:t>	</a:t>
            </a:r>
            <a:r>
              <a:rPr lang="en-US" dirty="0" smtClean="0"/>
              <a:t>– </a:t>
            </a:r>
            <a:r>
              <a:rPr lang="en-US" dirty="0" err="1" smtClean="0"/>
              <a:t>Ovaj</a:t>
            </a:r>
            <a:r>
              <a:rPr lang="en-US" dirty="0" smtClean="0"/>
              <a:t> element </a:t>
            </a:r>
            <a:r>
              <a:rPr lang="en-US" dirty="0" err="1" smtClean="0"/>
              <a:t>menja</a:t>
            </a:r>
            <a:r>
              <a:rPr lang="en-US" dirty="0" smtClean="0"/>
              <a:t> </a:t>
            </a:r>
            <a:r>
              <a:rPr lang="en-US" dirty="0" err="1" smtClean="0"/>
              <a:t>vrednost</a:t>
            </a:r>
            <a:r>
              <a:rPr lang="en-US" dirty="0" smtClean="0"/>
              <a:t> bean property-</a:t>
            </a:r>
            <a:r>
              <a:rPr lang="en-US" dirty="0" err="1" smtClean="0"/>
              <a:t>ija</a:t>
            </a:r>
            <a:endParaRPr lang="en-US" dirty="0" smtClean="0"/>
          </a:p>
          <a:p>
            <a:pPr>
              <a:buNone/>
            </a:pPr>
            <a:r>
              <a:rPr lang="sr-Latn-RS" dirty="0" smtClean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korišćenja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</a:t>
            </a:r>
            <a:r>
              <a:rPr lang="en-US" i="1" dirty="0" err="1" smtClean="0">
                <a:solidFill>
                  <a:srgbClr val="0070C0"/>
                </a:solidFill>
              </a:rPr>
              <a:t>jsp:setProperty</a:t>
            </a:r>
            <a:r>
              <a:rPr lang="en-US" i="1" dirty="0" smtClean="0">
                <a:solidFill>
                  <a:srgbClr val="0070C0"/>
                </a:solidFill>
              </a:rPr>
              <a:t> name="</a:t>
            </a:r>
            <a:r>
              <a:rPr lang="en-US" i="1" dirty="0" err="1" smtClean="0">
                <a:solidFill>
                  <a:srgbClr val="0070C0"/>
                </a:solidFill>
              </a:rPr>
              <a:t>beanName</a:t>
            </a:r>
            <a:r>
              <a:rPr lang="en-US" i="1" dirty="0" smtClean="0">
                <a:solidFill>
                  <a:srgbClr val="0070C0"/>
                </a:solidFill>
              </a:rPr>
              <a:t>“ property="</a:t>
            </a:r>
            <a:r>
              <a:rPr lang="en-US" i="1" dirty="0" err="1" smtClean="0">
                <a:solidFill>
                  <a:srgbClr val="0070C0"/>
                </a:solidFill>
              </a:rPr>
              <a:t>propertyName</a:t>
            </a:r>
            <a:r>
              <a:rPr lang="en-US" i="1" dirty="0" smtClean="0">
                <a:solidFill>
                  <a:srgbClr val="0070C0"/>
                </a:solidFill>
              </a:rPr>
              <a:t>“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value="</a:t>
            </a:r>
            <a:r>
              <a:rPr lang="en-US" i="1" dirty="0" err="1" smtClean="0">
                <a:solidFill>
                  <a:srgbClr val="0070C0"/>
                </a:solidFill>
              </a:rPr>
              <a:t>propertyValue</a:t>
            </a:r>
            <a:r>
              <a:rPr lang="en-US" i="1" dirty="0" smtClean="0">
                <a:solidFill>
                  <a:srgbClr val="0070C0"/>
                </a:solidFill>
              </a:rPr>
              <a:t>" /&gt;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72464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jsp:useBean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72164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Sintaksa</a:t>
            </a:r>
            <a:endParaRPr lang="en-US" b="1" dirty="0" smtClean="0"/>
          </a:p>
          <a:p>
            <a:pPr>
              <a:buNone/>
            </a:pPr>
            <a:r>
              <a:rPr lang="sr-Latn-RS" dirty="0" smtClean="0"/>
              <a:t>		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0070C0"/>
                </a:solidFill>
              </a:rPr>
              <a:t>&lt;</a:t>
            </a:r>
            <a:r>
              <a:rPr lang="en-US" i="1" dirty="0" err="1" smtClean="0">
                <a:solidFill>
                  <a:srgbClr val="0070C0"/>
                </a:solidFill>
              </a:rPr>
              <a:t>jsp:useBean</a:t>
            </a:r>
            <a:r>
              <a:rPr lang="en-US" i="1" dirty="0" smtClean="0">
                <a:solidFill>
                  <a:srgbClr val="0070C0"/>
                </a:solidFill>
              </a:rPr>
              <a:t> id="name" class="</a:t>
            </a:r>
            <a:r>
              <a:rPr lang="en-US" i="1" dirty="0" err="1" smtClean="0">
                <a:solidFill>
                  <a:srgbClr val="0070C0"/>
                </a:solidFill>
              </a:rPr>
              <a:t>package.Class</a:t>
            </a:r>
            <a:r>
              <a:rPr lang="en-US" i="1" dirty="0" smtClean="0">
                <a:solidFill>
                  <a:srgbClr val="0070C0"/>
                </a:solidFill>
              </a:rPr>
              <a:t>" /&gt;</a:t>
            </a:r>
          </a:p>
          <a:p>
            <a:r>
              <a:rPr lang="en-US" b="1" dirty="0" err="1" smtClean="0"/>
              <a:t>Upotreba</a:t>
            </a:r>
            <a:endParaRPr lang="en-US" b="1" dirty="0" smtClean="0"/>
          </a:p>
          <a:p>
            <a:pPr>
              <a:buNone/>
            </a:pPr>
            <a:r>
              <a:rPr lang="sr-Latn-RS" dirty="0" smtClean="0"/>
              <a:t>	</a:t>
            </a:r>
            <a:r>
              <a:rPr lang="en-US" dirty="0" smtClean="0"/>
              <a:t>– </a:t>
            </a:r>
            <a:r>
              <a:rPr lang="en-US" dirty="0" err="1" smtClean="0"/>
              <a:t>Dozvoljava</a:t>
            </a:r>
            <a:r>
              <a:rPr lang="en-US" dirty="0" smtClean="0"/>
              <a:t> </a:t>
            </a:r>
            <a:r>
              <a:rPr lang="en-US" dirty="0" err="1" smtClean="0"/>
              <a:t>instanciranje</a:t>
            </a:r>
            <a:r>
              <a:rPr lang="en-US" dirty="0" smtClean="0"/>
              <a:t> Java </a:t>
            </a:r>
            <a:r>
              <a:rPr lang="en-US" dirty="0" err="1" smtClean="0"/>
              <a:t>klasa</a:t>
            </a:r>
            <a:r>
              <a:rPr lang="en-US" dirty="0" smtClean="0"/>
              <a:t> </a:t>
            </a:r>
            <a:r>
              <a:rPr lang="en-US" dirty="0" err="1" smtClean="0"/>
              <a:t>bez</a:t>
            </a:r>
            <a:r>
              <a:rPr lang="en-US" dirty="0" smtClean="0"/>
              <a:t> </a:t>
            </a:r>
            <a:r>
              <a:rPr lang="en-US" dirty="0" err="1" smtClean="0"/>
              <a:t>eksplicitnog</a:t>
            </a:r>
            <a:r>
              <a:rPr lang="sr-Latn-RS" dirty="0" smtClean="0"/>
              <a:t> </a:t>
            </a:r>
            <a:r>
              <a:rPr lang="en-US" dirty="0" smtClean="0"/>
              <a:t>Java </a:t>
            </a:r>
            <a:r>
              <a:rPr lang="en-US" dirty="0" err="1" smtClean="0"/>
              <a:t>programiranja</a:t>
            </a:r>
            <a:r>
              <a:rPr lang="en-US" dirty="0" smtClean="0"/>
              <a:t> (XML-</a:t>
            </a:r>
            <a:r>
              <a:rPr lang="en-US" dirty="0" err="1" smtClean="0"/>
              <a:t>kompatibilna</a:t>
            </a:r>
            <a:r>
              <a:rPr lang="en-US" dirty="0" smtClean="0"/>
              <a:t> </a:t>
            </a:r>
            <a:r>
              <a:rPr lang="en-US" dirty="0" err="1" smtClean="0"/>
              <a:t>sintaksa</a:t>
            </a:r>
            <a:r>
              <a:rPr lang="en-US" dirty="0" smtClean="0"/>
              <a:t>)</a:t>
            </a:r>
          </a:p>
          <a:p>
            <a:r>
              <a:rPr lang="en-US" b="1" dirty="0" err="1" smtClean="0"/>
              <a:t>Napomene</a:t>
            </a:r>
            <a:endParaRPr lang="en-US" b="1" dirty="0" smtClean="0"/>
          </a:p>
          <a:p>
            <a:pPr>
              <a:buNone/>
            </a:pPr>
            <a:r>
              <a:rPr lang="sr-Latn-RS" dirty="0" smtClean="0"/>
              <a:t>	</a:t>
            </a:r>
            <a:r>
              <a:rPr lang="en-US" dirty="0" smtClean="0"/>
              <a:t>–</a:t>
            </a:r>
            <a:r>
              <a:rPr lang="en-US" dirty="0" err="1" smtClean="0"/>
              <a:t>Interpretacija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sr-Latn-RS" dirty="0" smtClean="0"/>
              <a:t>	</a:t>
            </a:r>
            <a:r>
              <a:rPr lang="en-US" i="1" dirty="0" smtClean="0">
                <a:solidFill>
                  <a:srgbClr val="0070C0"/>
                </a:solidFill>
              </a:rPr>
              <a:t>&lt;</a:t>
            </a:r>
            <a:r>
              <a:rPr lang="en-US" i="1" dirty="0" err="1" smtClean="0">
                <a:solidFill>
                  <a:srgbClr val="0070C0"/>
                </a:solidFill>
              </a:rPr>
              <a:t>jsp:useBean</a:t>
            </a:r>
            <a:r>
              <a:rPr lang="en-US" i="1" dirty="0" smtClean="0">
                <a:solidFill>
                  <a:srgbClr val="0070C0"/>
                </a:solidFill>
              </a:rPr>
              <a:t> id="book1" class="</a:t>
            </a:r>
            <a:r>
              <a:rPr lang="en-US" i="1" dirty="0" err="1" smtClean="0">
                <a:solidFill>
                  <a:srgbClr val="0070C0"/>
                </a:solidFill>
              </a:rPr>
              <a:t>coreservlets.Book</a:t>
            </a:r>
            <a:r>
              <a:rPr lang="en-US" i="1" dirty="0" smtClean="0">
                <a:solidFill>
                  <a:srgbClr val="0070C0"/>
                </a:solidFill>
              </a:rPr>
              <a:t>" /&gt;</a:t>
            </a:r>
          </a:p>
          <a:p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dobiti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pomoću</a:t>
            </a:r>
            <a:r>
              <a:rPr lang="en-US" dirty="0" smtClean="0"/>
              <a:t> </a:t>
            </a:r>
            <a:r>
              <a:rPr lang="en-US" dirty="0" err="1" smtClean="0"/>
              <a:t>skriptleta</a:t>
            </a:r>
            <a:endParaRPr lang="en-US" dirty="0" smtClean="0"/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&lt;% </a:t>
            </a:r>
            <a:r>
              <a:rPr lang="en-US" i="1" dirty="0" err="1" smtClean="0">
                <a:solidFill>
                  <a:srgbClr val="0070C0"/>
                </a:solidFill>
              </a:rPr>
              <a:t>coreservlets.Book</a:t>
            </a:r>
            <a:r>
              <a:rPr lang="en-US" i="1" dirty="0" smtClean="0">
                <a:solidFill>
                  <a:srgbClr val="0070C0"/>
                </a:solidFill>
              </a:rPr>
              <a:t> book1 = new </a:t>
            </a:r>
            <a:r>
              <a:rPr lang="en-US" i="1" dirty="0" err="1" smtClean="0">
                <a:solidFill>
                  <a:srgbClr val="0070C0"/>
                </a:solidFill>
              </a:rPr>
              <a:t>coreservlets.Book</a:t>
            </a:r>
            <a:r>
              <a:rPr lang="en-US" i="1" dirty="0" smtClean="0">
                <a:solidFill>
                  <a:srgbClr val="0070C0"/>
                </a:solidFill>
              </a:rPr>
              <a:t>();%&gt;</a:t>
            </a:r>
          </a:p>
          <a:p>
            <a:pPr>
              <a:buNone/>
            </a:pP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jsp:useBean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dve</a:t>
            </a:r>
            <a:r>
              <a:rPr lang="en-US" dirty="0" smtClean="0"/>
              <a:t> </a:t>
            </a:r>
            <a:r>
              <a:rPr lang="en-US" dirty="0" err="1" smtClean="0"/>
              <a:t>prednosti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sr-Latn-RS" dirty="0" smtClean="0"/>
              <a:t>	1.</a:t>
            </a:r>
            <a:r>
              <a:rPr lang="en-US" dirty="0" smtClean="0"/>
              <a:t> </a:t>
            </a:r>
            <a:r>
              <a:rPr lang="en-US" dirty="0" err="1" smtClean="0"/>
              <a:t>Jednostavnije</a:t>
            </a:r>
            <a:r>
              <a:rPr lang="en-US" dirty="0" smtClean="0"/>
              <a:t> je </a:t>
            </a:r>
            <a:r>
              <a:rPr lang="en-US" dirty="0" err="1" smtClean="0"/>
              <a:t>dobijati</a:t>
            </a:r>
            <a:r>
              <a:rPr lang="en-US" dirty="0" smtClean="0"/>
              <a:t> </a:t>
            </a:r>
            <a:r>
              <a:rPr lang="en-US" dirty="0" err="1" smtClean="0"/>
              <a:t>vrednosti</a:t>
            </a:r>
            <a:r>
              <a:rPr lang="en-US" dirty="0" smtClean="0"/>
              <a:t> </a:t>
            </a:r>
            <a:r>
              <a:rPr lang="en-US" dirty="0" err="1" smtClean="0"/>
              <a:t>objekata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zahtevanih</a:t>
            </a:r>
            <a:r>
              <a:rPr lang="sr-Latn-RS" dirty="0" smtClean="0"/>
              <a:t> </a:t>
            </a:r>
            <a:r>
              <a:rPr lang="en-US" dirty="0" err="1" smtClean="0"/>
              <a:t>parametera</a:t>
            </a:r>
            <a:endParaRPr lang="en-US" dirty="0" smtClean="0"/>
          </a:p>
          <a:p>
            <a:pPr>
              <a:buNone/>
            </a:pPr>
            <a:r>
              <a:rPr lang="sr-Latn-RS" dirty="0" smtClean="0"/>
              <a:t>	2. </a:t>
            </a:r>
            <a:r>
              <a:rPr lang="vi-VN" dirty="0" smtClean="0"/>
              <a:t>Jednostavnije je deliti objekte između stranica ili servleta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65321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jsp:getProperty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472518" cy="5643602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Sintaksa</a:t>
            </a:r>
            <a:endParaRPr lang="en-US" sz="2800" b="1" dirty="0" smtClean="0"/>
          </a:p>
          <a:p>
            <a:pPr>
              <a:buNone/>
            </a:pPr>
            <a:r>
              <a:rPr lang="en-US" sz="2800" i="1" dirty="0" smtClean="0">
                <a:solidFill>
                  <a:srgbClr val="0070C0"/>
                </a:solidFill>
              </a:rPr>
              <a:t>&lt;</a:t>
            </a:r>
            <a:r>
              <a:rPr lang="en-US" sz="2800" i="1" dirty="0" err="1" smtClean="0">
                <a:solidFill>
                  <a:srgbClr val="0070C0"/>
                </a:solidFill>
              </a:rPr>
              <a:t>jsp:getProperty</a:t>
            </a:r>
            <a:r>
              <a:rPr lang="en-US" sz="2800" i="1" dirty="0" smtClean="0">
                <a:solidFill>
                  <a:srgbClr val="0070C0"/>
                </a:solidFill>
              </a:rPr>
              <a:t> name="name" property="property" /&gt;</a:t>
            </a:r>
          </a:p>
          <a:p>
            <a:r>
              <a:rPr lang="en-US" sz="2800" b="1" dirty="0" err="1" smtClean="0"/>
              <a:t>Upotreba</a:t>
            </a:r>
            <a:endParaRPr lang="en-US" sz="2800" b="1" dirty="0" smtClean="0"/>
          </a:p>
          <a:p>
            <a:pPr>
              <a:buNone/>
            </a:pPr>
            <a:r>
              <a:rPr lang="en-US" sz="2800" dirty="0" smtClean="0"/>
              <a:t>– </a:t>
            </a:r>
            <a:r>
              <a:rPr lang="en-US" sz="2800" dirty="0" err="1" smtClean="0"/>
              <a:t>Dozvoljava</a:t>
            </a:r>
            <a:r>
              <a:rPr lang="en-US" sz="2800" dirty="0" smtClean="0"/>
              <a:t> </a:t>
            </a:r>
            <a:r>
              <a:rPr lang="en-US" sz="2800" dirty="0" err="1" smtClean="0"/>
              <a:t>pristup</a:t>
            </a:r>
            <a:r>
              <a:rPr lang="en-US" sz="2800" dirty="0" smtClean="0"/>
              <a:t> bean property-</a:t>
            </a:r>
            <a:r>
              <a:rPr lang="en-US" sz="2800" dirty="0" err="1" smtClean="0"/>
              <a:t>ijima</a:t>
            </a:r>
            <a:r>
              <a:rPr lang="en-US" sz="2800" dirty="0" smtClean="0"/>
              <a:t> </a:t>
            </a:r>
            <a:r>
              <a:rPr lang="en-US" sz="2800" dirty="0" err="1" smtClean="0"/>
              <a:t>bez</a:t>
            </a:r>
            <a:r>
              <a:rPr lang="en-US" sz="2800" dirty="0" smtClean="0"/>
              <a:t> </a:t>
            </a:r>
            <a:r>
              <a:rPr lang="sr-Latn-RS" sz="2800" dirty="0" smtClean="0"/>
              <a:t>e</a:t>
            </a:r>
            <a:r>
              <a:rPr lang="en-US" sz="2800" dirty="0" err="1" smtClean="0"/>
              <a:t>ksplicitnog</a:t>
            </a:r>
            <a:r>
              <a:rPr lang="sr-Latn-RS" sz="2800" dirty="0" smtClean="0"/>
              <a:t> </a:t>
            </a:r>
            <a:r>
              <a:rPr lang="en-US" sz="2800" dirty="0" smtClean="0"/>
              <a:t>Java </a:t>
            </a:r>
            <a:r>
              <a:rPr lang="en-US" sz="2800" dirty="0" err="1" smtClean="0"/>
              <a:t>programiranja</a:t>
            </a:r>
            <a:endParaRPr lang="en-US" sz="2800" dirty="0" smtClean="0"/>
          </a:p>
          <a:p>
            <a:r>
              <a:rPr lang="en-US" sz="2800" b="1" dirty="0" err="1" smtClean="0"/>
              <a:t>Napomene</a:t>
            </a:r>
            <a:endParaRPr lang="en-US" sz="2800" b="1" dirty="0" smtClean="0"/>
          </a:p>
          <a:p>
            <a:pPr>
              <a:buNone/>
            </a:pPr>
            <a:r>
              <a:rPr lang="en-US" sz="2800" i="1" dirty="0" smtClean="0">
                <a:solidFill>
                  <a:srgbClr val="0070C0"/>
                </a:solidFill>
              </a:rPr>
              <a:t>&lt;</a:t>
            </a:r>
            <a:r>
              <a:rPr lang="en-US" sz="2800" i="1" dirty="0" err="1" smtClean="0">
                <a:solidFill>
                  <a:srgbClr val="0070C0"/>
                </a:solidFill>
              </a:rPr>
              <a:t>jsp:getProperty</a:t>
            </a:r>
            <a:r>
              <a:rPr lang="en-US" sz="2800" i="1" dirty="0" smtClean="0">
                <a:solidFill>
                  <a:srgbClr val="0070C0"/>
                </a:solidFill>
              </a:rPr>
              <a:t> name="book1" property="title" /&gt;</a:t>
            </a:r>
          </a:p>
          <a:p>
            <a:pPr>
              <a:buNone/>
            </a:pPr>
            <a:r>
              <a:rPr lang="en-US" sz="2800" dirty="0" err="1" smtClean="0"/>
              <a:t>ekvivalntno</a:t>
            </a:r>
            <a:r>
              <a:rPr lang="en-US" sz="2800" dirty="0" smtClean="0"/>
              <a:t> </a:t>
            </a:r>
            <a:r>
              <a:rPr lang="sr-Latn-RS" sz="2800" dirty="0" smtClean="0"/>
              <a:t>je </a:t>
            </a:r>
            <a:r>
              <a:rPr lang="en-US" sz="2800" dirty="0" err="1" smtClean="0"/>
              <a:t>sa</a:t>
            </a:r>
            <a:r>
              <a:rPr lang="en-US" sz="2800" dirty="0" smtClean="0"/>
              <a:t> </a:t>
            </a:r>
            <a:r>
              <a:rPr lang="en-US" sz="2800" dirty="0" err="1" smtClean="0"/>
              <a:t>sledećim</a:t>
            </a:r>
            <a:r>
              <a:rPr lang="en-US" sz="2800" dirty="0" smtClean="0"/>
              <a:t> JSP </a:t>
            </a:r>
            <a:r>
              <a:rPr lang="en-US" sz="2800" dirty="0" err="1" smtClean="0"/>
              <a:t>izrazom</a:t>
            </a:r>
            <a:endParaRPr lang="en-US" sz="2800" dirty="0" smtClean="0"/>
          </a:p>
          <a:p>
            <a:pPr>
              <a:buNone/>
            </a:pPr>
            <a:r>
              <a:rPr lang="sr-Latn-RS" sz="2800" i="1" dirty="0" smtClean="0">
                <a:solidFill>
                  <a:srgbClr val="0070C0"/>
                </a:solidFill>
              </a:rPr>
              <a:t>			</a:t>
            </a:r>
            <a:r>
              <a:rPr lang="en-US" sz="2800" i="1" dirty="0" smtClean="0">
                <a:solidFill>
                  <a:srgbClr val="0070C0"/>
                </a:solidFill>
              </a:rPr>
              <a:t>&lt;%= book1.getTitle() </a:t>
            </a:r>
            <a:r>
              <a:rPr lang="en-US" sz="2800" i="1" dirty="0" smtClean="0">
                <a:solidFill>
                  <a:srgbClr val="0070C0"/>
                </a:solidFill>
              </a:rPr>
              <a:t>%&gt;</a:t>
            </a:r>
            <a:endParaRPr lang="sr-Latn-RS" sz="2800" i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800" dirty="0" smtClean="0"/>
              <a:t>I</a:t>
            </a:r>
            <a:r>
              <a:rPr lang="sr-Latn-RS" sz="2800" dirty="0" smtClean="0"/>
              <a:t>li </a:t>
            </a:r>
          </a:p>
          <a:p>
            <a:pPr algn="ctr">
              <a:buNone/>
            </a:pPr>
            <a:r>
              <a:rPr lang="sr-Latn-RS" sz="2800" i="1" dirty="0" smtClean="0">
                <a:solidFill>
                  <a:srgbClr val="0070C0"/>
                </a:solidFill>
              </a:rPr>
              <a:t>$</a:t>
            </a:r>
            <a:r>
              <a:rPr lang="en-US" sz="2800" i="1" dirty="0" smtClean="0">
                <a:solidFill>
                  <a:srgbClr val="0070C0"/>
                </a:solidFill>
              </a:rPr>
              <a:t> </a:t>
            </a:r>
            <a:r>
              <a:rPr lang="sr-Latn-RS" sz="2800" i="1" dirty="0" smtClean="0">
                <a:solidFill>
                  <a:srgbClr val="0070C0"/>
                </a:solidFill>
              </a:rPr>
              <a:t>{</a:t>
            </a:r>
            <a:r>
              <a:rPr lang="en-US" sz="2800" i="1" dirty="0" smtClean="0">
                <a:solidFill>
                  <a:srgbClr val="0070C0"/>
                </a:solidFill>
              </a:rPr>
              <a:t>book1.</a:t>
            </a:r>
            <a:r>
              <a:rPr lang="sr-Latn-RS" sz="2800" i="1" dirty="0" smtClean="0">
                <a:solidFill>
                  <a:srgbClr val="0070C0"/>
                </a:solidFill>
              </a:rPr>
              <a:t>title}</a:t>
            </a:r>
            <a:endParaRPr lang="en-US" sz="2800" i="1" dirty="0" smtClean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65321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jsp:setProperty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000108"/>
            <a:ext cx="8715436" cy="5324492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Sintaksa</a:t>
            </a:r>
            <a:endParaRPr lang="en-US" b="1" dirty="0" smtClean="0"/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</a:t>
            </a:r>
            <a:r>
              <a:rPr lang="en-US" i="1" dirty="0" err="1" smtClean="0">
                <a:solidFill>
                  <a:srgbClr val="0070C0"/>
                </a:solidFill>
              </a:rPr>
              <a:t>jsp:setProperty</a:t>
            </a:r>
            <a:r>
              <a:rPr lang="en-US" i="1" dirty="0" smtClean="0">
                <a:solidFill>
                  <a:srgbClr val="0070C0"/>
                </a:solidFill>
              </a:rPr>
              <a:t> name="name“ property="property“</a:t>
            </a:r>
            <a:r>
              <a:rPr lang="sr-Latn-RS" i="1" dirty="0" smtClean="0">
                <a:solidFill>
                  <a:srgbClr val="0070C0"/>
                </a:solidFill>
              </a:rPr>
              <a:t> </a:t>
            </a:r>
            <a:r>
              <a:rPr lang="en-US" i="1" dirty="0" smtClean="0">
                <a:solidFill>
                  <a:srgbClr val="0070C0"/>
                </a:solidFill>
              </a:rPr>
              <a:t>value="value" /&gt;</a:t>
            </a:r>
          </a:p>
          <a:p>
            <a:r>
              <a:rPr lang="en-US" b="1" dirty="0" err="1" smtClean="0"/>
              <a:t>Upotreba</a:t>
            </a:r>
            <a:endParaRPr lang="en-US" b="1" dirty="0" smtClean="0"/>
          </a:p>
          <a:p>
            <a:pPr>
              <a:buNone/>
            </a:pPr>
            <a:r>
              <a:rPr lang="sr-Latn-RS" dirty="0" smtClean="0"/>
              <a:t>	</a:t>
            </a:r>
            <a:r>
              <a:rPr lang="en-US" dirty="0" smtClean="0"/>
              <a:t>– </a:t>
            </a:r>
            <a:r>
              <a:rPr lang="en-US" dirty="0" err="1" smtClean="0"/>
              <a:t>Dozvoljava</a:t>
            </a:r>
            <a:r>
              <a:rPr lang="en-US" dirty="0" smtClean="0"/>
              <a:t> </a:t>
            </a:r>
            <a:r>
              <a:rPr lang="en-US" dirty="0" err="1" smtClean="0"/>
              <a:t>postavljanje</a:t>
            </a:r>
            <a:r>
              <a:rPr lang="en-US" dirty="0" smtClean="0"/>
              <a:t> bean property-</a:t>
            </a:r>
            <a:r>
              <a:rPr lang="en-US" dirty="0" err="1" smtClean="0"/>
              <a:t>ija</a:t>
            </a:r>
            <a:r>
              <a:rPr lang="en-US" dirty="0" smtClean="0"/>
              <a:t> </a:t>
            </a:r>
            <a:r>
              <a:rPr lang="en-US" dirty="0" err="1" smtClean="0"/>
              <a:t>bez</a:t>
            </a:r>
            <a:r>
              <a:rPr lang="sr-Latn-RS" dirty="0" smtClean="0"/>
              <a:t> </a:t>
            </a:r>
            <a:r>
              <a:rPr lang="en-US" dirty="0" err="1" smtClean="0"/>
              <a:t>eksplicitnog</a:t>
            </a:r>
            <a:r>
              <a:rPr lang="en-US" dirty="0" smtClean="0"/>
              <a:t> Java </a:t>
            </a:r>
            <a:r>
              <a:rPr lang="en-US" dirty="0" err="1" smtClean="0"/>
              <a:t>programiranja</a:t>
            </a:r>
            <a:endParaRPr lang="en-US" dirty="0" smtClean="0"/>
          </a:p>
          <a:p>
            <a:r>
              <a:rPr lang="en-US" b="1" dirty="0" err="1" smtClean="0"/>
              <a:t>Napomene</a:t>
            </a:r>
            <a:endParaRPr lang="en-US" b="1" dirty="0" smtClean="0"/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</a:t>
            </a:r>
            <a:r>
              <a:rPr lang="en-US" i="1" dirty="0" err="1" smtClean="0">
                <a:solidFill>
                  <a:srgbClr val="0070C0"/>
                </a:solidFill>
              </a:rPr>
              <a:t>jsp:setProperty</a:t>
            </a:r>
            <a:r>
              <a:rPr lang="en-US" i="1" dirty="0" smtClean="0">
                <a:solidFill>
                  <a:srgbClr val="0070C0"/>
                </a:solidFill>
              </a:rPr>
              <a:t> name="book1“ property="title“</a:t>
            </a:r>
            <a:r>
              <a:rPr lang="sr-Latn-RS" i="1" dirty="0" smtClean="0">
                <a:solidFill>
                  <a:srgbClr val="0070C0"/>
                </a:solidFill>
              </a:rPr>
              <a:t> </a:t>
            </a:r>
            <a:r>
              <a:rPr lang="en-US" i="1" dirty="0" smtClean="0">
                <a:solidFill>
                  <a:srgbClr val="0070C0"/>
                </a:solidFill>
              </a:rPr>
              <a:t>value="Core </a:t>
            </a:r>
            <a:r>
              <a:rPr lang="en-US" i="1" dirty="0" err="1" smtClean="0">
                <a:solidFill>
                  <a:srgbClr val="0070C0"/>
                </a:solidFill>
              </a:rPr>
              <a:t>Servlets</a:t>
            </a:r>
            <a:r>
              <a:rPr lang="en-US" i="1" dirty="0" smtClean="0">
                <a:solidFill>
                  <a:srgbClr val="0070C0"/>
                </a:solidFill>
              </a:rPr>
              <a:t> and </a:t>
            </a:r>
            <a:r>
              <a:rPr lang="en-US" i="1" dirty="0" err="1" smtClean="0">
                <a:solidFill>
                  <a:srgbClr val="0070C0"/>
                </a:solidFill>
              </a:rPr>
              <a:t>JavaServer</a:t>
            </a:r>
            <a:r>
              <a:rPr lang="en-US" i="1" dirty="0" smtClean="0">
                <a:solidFill>
                  <a:srgbClr val="0070C0"/>
                </a:solidFill>
              </a:rPr>
              <a:t> Pages" /&gt;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ekvivalntno</a:t>
            </a:r>
            <a:r>
              <a:rPr lang="en-US" dirty="0" smtClean="0"/>
              <a:t> </a:t>
            </a:r>
            <a:r>
              <a:rPr lang="sr-Latn-RS" dirty="0" smtClean="0"/>
              <a:t>je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sledećem</a:t>
            </a:r>
            <a:r>
              <a:rPr lang="en-US" dirty="0" smtClean="0"/>
              <a:t> </a:t>
            </a:r>
            <a:r>
              <a:rPr lang="en-US" dirty="0" err="1" smtClean="0"/>
              <a:t>skriptletu</a:t>
            </a:r>
            <a:endParaRPr lang="en-US" dirty="0" smtClean="0"/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&lt;% book1.setTitle("Core </a:t>
            </a:r>
            <a:r>
              <a:rPr lang="en-US" i="1" dirty="0" err="1" smtClean="0">
                <a:solidFill>
                  <a:srgbClr val="0070C0"/>
                </a:solidFill>
              </a:rPr>
              <a:t>Servlets</a:t>
            </a:r>
            <a:r>
              <a:rPr lang="en-US" i="1" dirty="0" smtClean="0">
                <a:solidFill>
                  <a:srgbClr val="0070C0"/>
                </a:solidFill>
              </a:rPr>
              <a:t> and </a:t>
            </a:r>
            <a:r>
              <a:rPr lang="en-US" i="1" dirty="0" err="1" smtClean="0">
                <a:solidFill>
                  <a:srgbClr val="0070C0"/>
                </a:solidFill>
              </a:rPr>
              <a:t>JavaServer</a:t>
            </a:r>
            <a:r>
              <a:rPr lang="en-US" i="1" dirty="0" smtClean="0">
                <a:solidFill>
                  <a:srgbClr val="0070C0"/>
                </a:solidFill>
              </a:rPr>
              <a:t> Pages");%&gt;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6532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Primer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85720" y="3857628"/>
            <a:ext cx="8572560" cy="2609848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Beanovi</a:t>
            </a:r>
            <a:r>
              <a:rPr lang="en-US" sz="2800" b="1" dirty="0" smtClean="0"/>
              <a:t> se </a:t>
            </a:r>
            <a:r>
              <a:rPr lang="en-US" sz="2800" b="1" dirty="0" err="1" smtClean="0"/>
              <a:t>postavljaju</a:t>
            </a:r>
            <a:r>
              <a:rPr lang="en-US" sz="2800" b="1" dirty="0" smtClean="0"/>
              <a:t> u </a:t>
            </a:r>
            <a:r>
              <a:rPr lang="en-US" sz="2800" b="1" dirty="0" err="1" smtClean="0"/>
              <a:t>uobičajeni</a:t>
            </a:r>
            <a:r>
              <a:rPr lang="en-US" sz="2800" b="1" dirty="0" smtClean="0"/>
              <a:t> Java</a:t>
            </a:r>
            <a:r>
              <a:rPr lang="sr-Latn-RS" sz="2800" b="1" dirty="0" smtClean="0"/>
              <a:t> </a:t>
            </a:r>
            <a:r>
              <a:rPr lang="en-US" sz="2800" b="1" dirty="0" err="1" smtClean="0"/>
              <a:t>direktorijum</a:t>
            </a:r>
            <a:endParaRPr lang="en-US" sz="2800" b="1" dirty="0" smtClean="0"/>
          </a:p>
          <a:p>
            <a:pPr>
              <a:buNone/>
            </a:pPr>
            <a:r>
              <a:rPr lang="en-US" sz="2800" dirty="0" smtClean="0"/>
              <a:t>…/WEB-INF/classes/</a:t>
            </a:r>
            <a:r>
              <a:rPr lang="en-US" sz="2800" dirty="0" err="1" smtClean="0"/>
              <a:t>directoryMatchingPackageName</a:t>
            </a:r>
            <a:endParaRPr lang="en-US" sz="2800" dirty="0" smtClean="0"/>
          </a:p>
          <a:p>
            <a:r>
              <a:rPr lang="en-US" sz="2800" b="1" dirty="0" err="1" smtClean="0"/>
              <a:t>Beanovi</a:t>
            </a:r>
            <a:r>
              <a:rPr lang="en-US" sz="2800" b="1" dirty="0" smtClean="0"/>
              <a:t> (</a:t>
            </a:r>
            <a:r>
              <a:rPr lang="en-US" sz="2800" b="1" dirty="0" err="1" smtClean="0"/>
              <a:t>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pomoćne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klase</a:t>
            </a:r>
            <a:r>
              <a:rPr lang="en-US" sz="2800" b="1" dirty="0" smtClean="0"/>
              <a:t>) </a:t>
            </a:r>
            <a:r>
              <a:rPr lang="en-US" sz="2800" b="1" dirty="0" err="1" smtClean="0"/>
              <a:t>moraju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uvek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biti</a:t>
            </a:r>
            <a:r>
              <a:rPr lang="en-US" sz="2800" b="1" dirty="0" smtClean="0"/>
              <a:t> u</a:t>
            </a:r>
            <a:r>
              <a:rPr lang="sr-Latn-RS" sz="2800" b="1" dirty="0" smtClean="0"/>
              <a:t> ok</a:t>
            </a:r>
            <a:r>
              <a:rPr lang="en-US" sz="2800" b="1" dirty="0" err="1" smtClean="0"/>
              <a:t>viru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paketa</a:t>
            </a:r>
            <a:r>
              <a:rPr lang="en-US" sz="2800" b="1" dirty="0" smtClean="0"/>
              <a:t>!</a:t>
            </a:r>
            <a:endParaRPr lang="en-US" sz="2800" dirty="0" smtClean="0"/>
          </a:p>
          <a:p>
            <a:endParaRPr lang="en-US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071546"/>
            <a:ext cx="7511622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5817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4" y="928670"/>
            <a:ext cx="8858280" cy="564360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</a:t>
            </a:r>
            <a:r>
              <a:rPr lang="en-US" i="1" dirty="0" err="1" smtClean="0">
                <a:solidFill>
                  <a:srgbClr val="0070C0"/>
                </a:solidFill>
              </a:rPr>
              <a:t>jsp:useBean</a:t>
            </a:r>
            <a:r>
              <a:rPr lang="en-US" i="1" dirty="0" smtClean="0">
                <a:solidFill>
                  <a:srgbClr val="0070C0"/>
                </a:solidFill>
              </a:rPr>
              <a:t> id="</a:t>
            </a:r>
            <a:r>
              <a:rPr lang="en-US" i="1" dirty="0" err="1" smtClean="0">
                <a:solidFill>
                  <a:srgbClr val="0070C0"/>
                </a:solidFill>
              </a:rPr>
              <a:t>stringBean</a:t>
            </a:r>
            <a:r>
              <a:rPr lang="en-US" i="1" dirty="0" smtClean="0">
                <a:solidFill>
                  <a:srgbClr val="0070C0"/>
                </a:solidFill>
              </a:rPr>
              <a:t>“ class=“</a:t>
            </a:r>
            <a:r>
              <a:rPr lang="en-US" i="1" dirty="0" err="1" smtClean="0">
                <a:solidFill>
                  <a:srgbClr val="0070C0"/>
                </a:solidFill>
              </a:rPr>
              <a:t>StringBean</a:t>
            </a:r>
            <a:r>
              <a:rPr lang="en-US" i="1" dirty="0" smtClean="0">
                <a:solidFill>
                  <a:srgbClr val="0070C0"/>
                </a:solidFill>
              </a:rPr>
              <a:t>" /&gt;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&lt;OL&gt;</a:t>
            </a:r>
          </a:p>
          <a:p>
            <a:pPr>
              <a:buNone/>
            </a:pPr>
            <a:r>
              <a:rPr lang="sr-Latn-RS" i="1" dirty="0" smtClean="0">
                <a:solidFill>
                  <a:srgbClr val="0070C0"/>
                </a:solidFill>
              </a:rPr>
              <a:t>  </a:t>
            </a:r>
            <a:r>
              <a:rPr lang="en-US" i="1" dirty="0" smtClean="0">
                <a:solidFill>
                  <a:srgbClr val="0070C0"/>
                </a:solidFill>
              </a:rPr>
              <a:t>&lt;LI&gt;Initial value (from </a:t>
            </a:r>
            <a:r>
              <a:rPr lang="en-US" i="1" dirty="0" err="1" smtClean="0">
                <a:solidFill>
                  <a:srgbClr val="0070C0"/>
                </a:solidFill>
              </a:rPr>
              <a:t>jsp:getProperty</a:t>
            </a:r>
            <a:r>
              <a:rPr lang="en-US" i="1" dirty="0" smtClean="0">
                <a:solidFill>
                  <a:srgbClr val="0070C0"/>
                </a:solidFill>
              </a:rPr>
              <a:t>):</a:t>
            </a:r>
          </a:p>
          <a:p>
            <a:pPr>
              <a:buNone/>
            </a:pPr>
            <a:r>
              <a:rPr lang="sr-Latn-RS" i="1" dirty="0" smtClean="0">
                <a:solidFill>
                  <a:srgbClr val="0070C0"/>
                </a:solidFill>
              </a:rPr>
              <a:t>  </a:t>
            </a:r>
            <a:r>
              <a:rPr lang="en-US" i="1" dirty="0" smtClean="0">
                <a:solidFill>
                  <a:srgbClr val="0070C0"/>
                </a:solidFill>
              </a:rPr>
              <a:t>&lt;I&gt;&lt;</a:t>
            </a:r>
            <a:r>
              <a:rPr lang="en-US" i="1" dirty="0" err="1" smtClean="0">
                <a:solidFill>
                  <a:srgbClr val="0070C0"/>
                </a:solidFill>
              </a:rPr>
              <a:t>jsp:getProperty</a:t>
            </a:r>
            <a:r>
              <a:rPr lang="en-US" i="1" dirty="0" smtClean="0">
                <a:solidFill>
                  <a:srgbClr val="0070C0"/>
                </a:solidFill>
              </a:rPr>
              <a:t> name="</a:t>
            </a:r>
            <a:r>
              <a:rPr lang="en-US" i="1" dirty="0" err="1" smtClean="0">
                <a:solidFill>
                  <a:srgbClr val="0070C0"/>
                </a:solidFill>
              </a:rPr>
              <a:t>stringBean</a:t>
            </a:r>
            <a:r>
              <a:rPr lang="en-US" i="1" dirty="0" smtClean="0">
                <a:solidFill>
                  <a:srgbClr val="0070C0"/>
                </a:solidFill>
              </a:rPr>
              <a:t>“ property="message“ /&gt;&lt;/I&gt;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&lt;LI&gt;Initial value (from JSP expression):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&lt;I&gt;&lt;%= </a:t>
            </a:r>
            <a:r>
              <a:rPr lang="en-US" i="1" dirty="0" err="1" smtClean="0">
                <a:solidFill>
                  <a:srgbClr val="0070C0"/>
                </a:solidFill>
              </a:rPr>
              <a:t>stringBean.getMessage</a:t>
            </a:r>
            <a:r>
              <a:rPr lang="en-US" i="1" dirty="0" smtClean="0">
                <a:solidFill>
                  <a:srgbClr val="0070C0"/>
                </a:solidFill>
              </a:rPr>
              <a:t>() %&gt;&lt;/I&gt;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&lt;LI&gt;&lt;</a:t>
            </a:r>
            <a:r>
              <a:rPr lang="en-US" i="1" dirty="0" err="1" smtClean="0">
                <a:solidFill>
                  <a:srgbClr val="0070C0"/>
                </a:solidFill>
              </a:rPr>
              <a:t>jsp:setProperty</a:t>
            </a:r>
            <a:r>
              <a:rPr lang="en-US" i="1" dirty="0" smtClean="0">
                <a:solidFill>
                  <a:srgbClr val="0070C0"/>
                </a:solidFill>
              </a:rPr>
              <a:t> name="</a:t>
            </a:r>
            <a:r>
              <a:rPr lang="en-US" i="1" dirty="0" err="1" smtClean="0">
                <a:solidFill>
                  <a:srgbClr val="0070C0"/>
                </a:solidFill>
              </a:rPr>
              <a:t>stringBean</a:t>
            </a:r>
            <a:r>
              <a:rPr lang="en-US" i="1" dirty="0" smtClean="0">
                <a:solidFill>
                  <a:srgbClr val="0070C0"/>
                </a:solidFill>
              </a:rPr>
              <a:t>“ property="message"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value="Best string bean: </a:t>
            </a:r>
            <a:r>
              <a:rPr lang="en-US" i="1" dirty="0" err="1" smtClean="0">
                <a:solidFill>
                  <a:srgbClr val="0070C0"/>
                </a:solidFill>
              </a:rPr>
              <a:t>Fortex</a:t>
            </a:r>
            <a:r>
              <a:rPr lang="en-US" i="1" dirty="0" smtClean="0">
                <a:solidFill>
                  <a:srgbClr val="0070C0"/>
                </a:solidFill>
              </a:rPr>
              <a:t>" /&gt;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Value after setting property with </a:t>
            </a:r>
            <a:r>
              <a:rPr lang="en-US" i="1" dirty="0" err="1" smtClean="0">
                <a:solidFill>
                  <a:srgbClr val="0070C0"/>
                </a:solidFill>
              </a:rPr>
              <a:t>jsp:setProperty</a:t>
            </a:r>
            <a:r>
              <a:rPr lang="en-US" i="1" dirty="0" smtClean="0">
                <a:solidFill>
                  <a:srgbClr val="0070C0"/>
                </a:solidFill>
              </a:rPr>
              <a:t>: &lt;I&gt; &lt;</a:t>
            </a:r>
            <a:r>
              <a:rPr lang="en-US" i="1" dirty="0" err="1" smtClean="0">
                <a:solidFill>
                  <a:srgbClr val="0070C0"/>
                </a:solidFill>
              </a:rPr>
              <a:t>jsp:getProperty</a:t>
            </a:r>
            <a:endParaRPr lang="en-US" i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name="</a:t>
            </a:r>
            <a:r>
              <a:rPr lang="en-US" i="1" dirty="0" err="1" smtClean="0">
                <a:solidFill>
                  <a:srgbClr val="0070C0"/>
                </a:solidFill>
              </a:rPr>
              <a:t>stringBean</a:t>
            </a:r>
            <a:r>
              <a:rPr lang="en-US" i="1" dirty="0" smtClean="0">
                <a:solidFill>
                  <a:srgbClr val="0070C0"/>
                </a:solidFill>
              </a:rPr>
              <a:t>“ property="message" /&gt;&lt;/I&gt;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&lt;LI&gt;&lt;% </a:t>
            </a:r>
            <a:r>
              <a:rPr lang="en-US" i="1" dirty="0" err="1" smtClean="0">
                <a:solidFill>
                  <a:srgbClr val="0070C0"/>
                </a:solidFill>
              </a:rPr>
              <a:t>stringBean.setMessage</a:t>
            </a:r>
            <a:r>
              <a:rPr lang="en-US" i="1" dirty="0" smtClean="0">
                <a:solidFill>
                  <a:srgbClr val="0070C0"/>
                </a:solidFill>
              </a:rPr>
              <a:t> ("My favorite: Kentucky Wonder");%&gt;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Value after setting property with </a:t>
            </a:r>
            <a:r>
              <a:rPr lang="en-US" i="1" dirty="0" err="1" smtClean="0">
                <a:solidFill>
                  <a:srgbClr val="0070C0"/>
                </a:solidFill>
              </a:rPr>
              <a:t>scriptlet</a:t>
            </a:r>
            <a:r>
              <a:rPr lang="en-US" i="1" dirty="0" smtClean="0">
                <a:solidFill>
                  <a:srgbClr val="0070C0"/>
                </a:solidFill>
              </a:rPr>
              <a:t>: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&lt;I&gt;&lt;%= </a:t>
            </a:r>
            <a:r>
              <a:rPr lang="en-US" i="1" dirty="0" err="1" smtClean="0">
                <a:solidFill>
                  <a:srgbClr val="0070C0"/>
                </a:solidFill>
              </a:rPr>
              <a:t>stringBean.getMessage</a:t>
            </a:r>
            <a:r>
              <a:rPr lang="en-US" i="1" dirty="0" smtClean="0">
                <a:solidFill>
                  <a:srgbClr val="0070C0"/>
                </a:solidFill>
              </a:rPr>
              <a:t>() %&gt;&lt;/I&gt;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&lt;/OL&gt;</a:t>
            </a:r>
            <a:endParaRPr lang="en-US" i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95</TotalTime>
  <Words>421</Words>
  <Application>Microsoft Office PowerPoint</Application>
  <PresentationFormat>On-screen Show (4:3)</PresentationFormat>
  <Paragraphs>140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Rad sa bean-ovima</vt:lpstr>
      <vt:lpstr>Rad sa bean-ovima</vt:lpstr>
      <vt:lpstr>Rad sa bean-ovima</vt:lpstr>
      <vt:lpstr>Osnovna sintaksa</vt:lpstr>
      <vt:lpstr>jsp:useBean</vt:lpstr>
      <vt:lpstr>jsp:getProperty</vt:lpstr>
      <vt:lpstr>jsp:setProperty</vt:lpstr>
      <vt:lpstr>Primer</vt:lpstr>
      <vt:lpstr>Primer</vt:lpstr>
      <vt:lpstr>Primer - rezulat</vt:lpstr>
      <vt:lpstr>Deljenje bean-ova</vt:lpstr>
      <vt:lpstr>Vrednosti atributa scope</vt:lpstr>
      <vt:lpstr>Vrednosti atributa scope</vt:lpstr>
      <vt:lpstr>Uslovne operacije sa bean-ovima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 sa bean-ovima</dc:title>
  <dc:creator>MI7</dc:creator>
  <cp:lastModifiedBy>MI7</cp:lastModifiedBy>
  <cp:revision>33</cp:revision>
  <dcterms:created xsi:type="dcterms:W3CDTF">2013-05-03T15:29:20Z</dcterms:created>
  <dcterms:modified xsi:type="dcterms:W3CDTF">2013-05-17T10:13:29Z</dcterms:modified>
</cp:coreProperties>
</file>