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64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155925-D986-4997-AFEC-A605F7467C88}">
          <p14:sldIdLst>
            <p14:sldId id="25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a" initials="J" lastIdx="1" clrIdx="0">
    <p:extLst>
      <p:ext uri="{19B8F6BF-5375-455C-9EA6-DF929625EA0E}">
        <p15:presenceInfo xmlns:p15="http://schemas.microsoft.com/office/powerpoint/2012/main" xmlns="" userId="J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>
        <p:scale>
          <a:sx n="81" d="100"/>
          <a:sy n="81" d="100"/>
        </p:scale>
        <p:origin x="-30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0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08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6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02746-3FEC-45E1-94D5-5C67A2522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981200"/>
            <a:ext cx="9068586" cy="1295401"/>
          </a:xfrm>
        </p:spPr>
        <p:txBody>
          <a:bodyPr>
            <a:normAutofit/>
          </a:bodyPr>
          <a:lstStyle/>
          <a:p>
            <a:r>
              <a:rPr lang="sr-Cyrl-RS" sz="4000" dirty="0"/>
              <a:t>Настанак и развој школе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6166C7-5CF0-4A3A-923A-20DED44B1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130063"/>
            <a:ext cx="9068192" cy="996460"/>
          </a:xfrm>
        </p:spPr>
        <p:txBody>
          <a:bodyPr>
            <a:normAutofit/>
          </a:bodyPr>
          <a:lstStyle/>
          <a:p>
            <a:r>
              <a:rPr lang="sr-Cyrl-RS" sz="1800" dirty="0"/>
              <a:t>Институт за математику и информатику</a:t>
            </a:r>
          </a:p>
          <a:p>
            <a:r>
              <a:rPr lang="sr-Cyrl-RS" sz="1800" dirty="0"/>
              <a:t>Природно-математички факултет</a:t>
            </a:r>
          </a:p>
          <a:p>
            <a:r>
              <a:rPr lang="sr-Cyrl-RS" sz="1800" dirty="0"/>
              <a:t>Крагујевац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7706A6-E1BF-487E-B009-601AEA29D771}"/>
              </a:ext>
            </a:extLst>
          </p:cNvPr>
          <p:cNvSpPr txBox="1"/>
          <p:nvPr/>
        </p:nvSpPr>
        <p:spPr>
          <a:xfrm>
            <a:off x="1559168" y="4488873"/>
            <a:ext cx="89365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Литература: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Николић</a:t>
            </a:r>
            <a:r>
              <a:rPr lang="sr-Cyrl-CS" sz="1400" dirty="0">
                <a:latin typeface="Times New Roman" pitchFamily="18" charset="0"/>
                <a:cs typeface="Times New Roman" pitchFamily="18" charset="0"/>
              </a:rPr>
              <a:t>, Р., Јовановић, Б. И Илић, М. (2006) Школска педагогија. Учитељски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факултетУжице</a:t>
            </a:r>
            <a:r>
              <a:rPr lang="sr-Cyrl-C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Филозофски </a:t>
            </a:r>
            <a:r>
              <a:rPr lang="sr-Cyrl-CS" sz="1400" dirty="0">
                <a:latin typeface="Times New Roman" pitchFamily="18" charset="0"/>
                <a:cs typeface="Times New Roman" pitchFamily="18" charset="0"/>
              </a:rPr>
              <a:t>факултет Бања Лука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Доц.др Далиборка Поповић</a:t>
            </a:r>
          </a:p>
          <a:p>
            <a:pPr algn="ctr"/>
            <a:endParaRPr lang="sr-Cyrl-C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386781-C8D4-4944-AE58-8A3631F4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1092"/>
            <a:ext cx="10058400" cy="1995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7200" dirty="0"/>
              <a:t>ХВАЛА НА ПАЖЊИ!</a:t>
            </a:r>
            <a:endParaRPr lang="en-US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588BAE-118D-4C5A-BB7C-3DAABBCA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96" y="3117533"/>
            <a:ext cx="5728855" cy="3215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6B3B80-6F08-41E0-AAA6-338E91050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847" y="3117533"/>
            <a:ext cx="4542849" cy="3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AF15B-6B57-48BA-AF00-454CE83B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72954"/>
          </a:xfrm>
          <a:noFill/>
        </p:spPr>
        <p:txBody>
          <a:bodyPr>
            <a:noAutofit/>
          </a:bodyPr>
          <a:lstStyle/>
          <a:p>
            <a:pPr algn="just"/>
            <a:r>
              <a:rPr lang="sr-Cyrl-RS" dirty="0"/>
              <a:t>Настанак школе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3C974B-22F1-4277-A108-B517D5C90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Процес институционализације васпитања</a:t>
            </a:r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sr-Cyrl-RS" sz="2400" dirty="0"/>
          </a:p>
          <a:p>
            <a:r>
              <a:rPr lang="sr-Cyrl-RS" sz="2400" b="1" dirty="0"/>
              <a:t>Езотерици</a:t>
            </a:r>
            <a:r>
              <a:rPr lang="sr-Cyrl-RS" sz="2400" dirty="0"/>
              <a:t> и </a:t>
            </a:r>
            <a:r>
              <a:rPr lang="sr-Cyrl-RS" sz="2400" b="1" dirty="0"/>
              <a:t>егзотерици </a:t>
            </a:r>
          </a:p>
          <a:p>
            <a:endParaRPr lang="sr-Cyrl-RS" sz="2400" dirty="0"/>
          </a:p>
          <a:p>
            <a:endParaRPr lang="sr-Cyrl-RS" sz="2400" dirty="0"/>
          </a:p>
          <a:p>
            <a:r>
              <a:rPr lang="sr-Cyrl-RS" sz="2400" dirty="0"/>
              <a:t>Школе непроизводног типа (писарске,чиновничке,свештеничке...)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247FAD-C903-4E27-B914-300502F1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727" y="446116"/>
            <a:ext cx="3796145" cy="37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CCF0A-EA36-4CD0-B19A-F0E4E686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6" y="642594"/>
            <a:ext cx="9130146" cy="13716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Прве школе и фазе развоја школе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75ADD-88DA-4A31-A31C-A457CEC3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30" y="2014194"/>
            <a:ext cx="8204542" cy="3679767"/>
          </a:xfrm>
        </p:spPr>
        <p:txBody>
          <a:bodyPr>
            <a:normAutofit fontScale="92500" lnSpcReduction="20000"/>
          </a:bodyPr>
          <a:lstStyle/>
          <a:p>
            <a:r>
              <a:rPr lang="sr-Cyrl-RS" sz="2000" dirty="0"/>
              <a:t>Висок ниво развијености културе у Старом Египту,али и развијена трговина,грађевинарство и сл створили су потребу стварања установа за образовање писара- </a:t>
            </a:r>
            <a:r>
              <a:rPr lang="sr-Cyrl-RS" sz="2000" b="1" dirty="0"/>
              <a:t>скрибуса</a:t>
            </a:r>
            <a:r>
              <a:rPr lang="sr-Cyrl-RS" sz="2000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sr-Cyrl-RS" sz="2000" dirty="0"/>
          </a:p>
          <a:p>
            <a:r>
              <a:rPr lang="sr-Cyrl-RS" sz="2000" dirty="0"/>
              <a:t>У првој половини трећег миленијума пре нове ере Сумерци су основали школе – </a:t>
            </a:r>
            <a:r>
              <a:rPr lang="sr-Cyrl-RS" sz="2000" b="1" dirty="0"/>
              <a:t>едубе </a:t>
            </a:r>
            <a:r>
              <a:rPr lang="sr-Cyrl-RS" sz="2000" dirty="0"/>
              <a:t>које касније прерастају у центре културе и просвећивања.</a:t>
            </a:r>
          </a:p>
          <a:p>
            <a:endParaRPr lang="sr-Cyrl-RS" sz="2000" dirty="0"/>
          </a:p>
          <a:p>
            <a:r>
              <a:rPr lang="sr-Cyrl-RS" sz="2000" dirty="0"/>
              <a:t>Прве школе у Кини појавиле су се три хиљаде година пре нове ере – </a:t>
            </a:r>
            <a:r>
              <a:rPr lang="sr-Cyrl-RS" sz="2000" b="1" dirty="0"/>
              <a:t>сјан</a:t>
            </a:r>
            <a:r>
              <a:rPr lang="sr-Cyrl-RS" sz="2000" dirty="0"/>
              <a:t> и </a:t>
            </a:r>
            <a:r>
              <a:rPr lang="sr-Cyrl-RS" sz="2000" b="1" dirty="0"/>
              <a:t>сјуј</a:t>
            </a:r>
            <a:r>
              <a:rPr lang="sr-Cyrl-RS" sz="2000" dirty="0"/>
              <a:t>.</a:t>
            </a:r>
          </a:p>
          <a:p>
            <a:endParaRPr lang="sr-Cyrl-RS" sz="2000" dirty="0"/>
          </a:p>
          <a:p>
            <a:r>
              <a:rPr lang="en-US" sz="2000" b="1" i="1" dirty="0"/>
              <a:t>“</a:t>
            </a:r>
            <a:r>
              <a:rPr lang="sr-Cyrl-RS" sz="2000" b="1" i="1" dirty="0"/>
              <a:t>Размишљај о томе да стално учиш!</a:t>
            </a:r>
            <a:r>
              <a:rPr lang="en-US" sz="2000" b="1" i="1" dirty="0"/>
              <a:t>”</a:t>
            </a:r>
            <a:endParaRPr lang="sr-Cyrl-RS" sz="20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28EADA-3811-4ED4-B98B-B74A837A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426" y="3101009"/>
            <a:ext cx="3193774" cy="31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3EAAD-4035-4CD7-8D20-B3E7FEAE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40904"/>
            <a:ext cx="10058400" cy="5094136"/>
          </a:xfrm>
        </p:spPr>
        <p:txBody>
          <a:bodyPr>
            <a:normAutofit fontScale="92500" lnSpcReduction="10000"/>
          </a:bodyPr>
          <a:lstStyle/>
          <a:p>
            <a:r>
              <a:rPr lang="sr-Cyrl-RS" sz="2000" dirty="0"/>
              <a:t>Марк Фабије Квинтилијан </a:t>
            </a:r>
            <a:r>
              <a:rPr lang="sr-Cyrl-RS" sz="2000" u="sng" dirty="0"/>
              <a:t>(О васпитању говорника</a:t>
            </a:r>
            <a:r>
              <a:rPr lang="sr-Cyrl-RS" sz="2000" dirty="0"/>
              <a:t>) </a:t>
            </a:r>
          </a:p>
          <a:p>
            <a:endParaRPr lang="sr-Cyrl-RS" sz="2000" dirty="0"/>
          </a:p>
          <a:p>
            <a:r>
              <a:rPr lang="sr-Cyrl-RS" sz="2000" b="1" dirty="0"/>
              <a:t>Школа </a:t>
            </a:r>
            <a:r>
              <a:rPr lang="en-US" sz="2000" b="1" dirty="0"/>
              <a:t>“</a:t>
            </a:r>
            <a:r>
              <a:rPr lang="sr-Cyrl-RS" sz="2000" b="1" dirty="0"/>
              <a:t>3 Р</a:t>
            </a:r>
            <a:r>
              <a:rPr lang="en-US" sz="2000" b="1" dirty="0"/>
              <a:t>”</a:t>
            </a:r>
            <a:endParaRPr lang="sr-Cyrl-RS" sz="2000" b="1" dirty="0"/>
          </a:p>
          <a:p>
            <a:endParaRPr lang="sr-Cyrl-RS" sz="2000" dirty="0"/>
          </a:p>
          <a:p>
            <a:r>
              <a:rPr lang="sr-Cyrl-RS" sz="2000" dirty="0"/>
              <a:t>Припадници духовног сталежа своје образовање су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r-Cyrl-RS" sz="2000" dirty="0"/>
              <a:t>стицали у црквеним школама изучавајући 7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r-Cyrl-RS" sz="2000" dirty="0"/>
              <a:t>слободних вештина:</a:t>
            </a:r>
          </a:p>
          <a:p>
            <a:pPr marL="0" indent="0">
              <a:buNone/>
            </a:pPr>
            <a:r>
              <a:rPr lang="sr-Cyrl-RS" sz="2000" dirty="0"/>
              <a:t>  1. Граматика </a:t>
            </a:r>
          </a:p>
          <a:p>
            <a:pPr marL="0" indent="0">
              <a:buNone/>
            </a:pPr>
            <a:r>
              <a:rPr lang="sr-Cyrl-RS" sz="2000" dirty="0"/>
              <a:t>  2. Реторика</a:t>
            </a:r>
          </a:p>
          <a:p>
            <a:pPr marL="0" indent="0">
              <a:buNone/>
            </a:pPr>
            <a:r>
              <a:rPr lang="sr-Cyrl-RS" sz="2000" dirty="0"/>
              <a:t>  3. Дијалектика - тривијум</a:t>
            </a:r>
          </a:p>
          <a:p>
            <a:pPr marL="0" indent="0">
              <a:buNone/>
            </a:pPr>
            <a:r>
              <a:rPr lang="sr-Cyrl-RS" sz="2000" dirty="0"/>
              <a:t>  4. Аритметика</a:t>
            </a:r>
          </a:p>
          <a:p>
            <a:pPr marL="0" indent="0">
              <a:buNone/>
            </a:pPr>
            <a:r>
              <a:rPr lang="sr-Cyrl-RS" sz="2000" dirty="0"/>
              <a:t>  5. Геометрија</a:t>
            </a:r>
          </a:p>
          <a:p>
            <a:pPr marL="0" indent="0">
              <a:buNone/>
            </a:pPr>
            <a:r>
              <a:rPr lang="sr-Cyrl-RS" sz="2000" dirty="0"/>
              <a:t>  6.Астрономија</a:t>
            </a:r>
          </a:p>
          <a:p>
            <a:pPr marL="0" indent="0">
              <a:buNone/>
            </a:pPr>
            <a:r>
              <a:rPr lang="sr-Cyrl-RS" sz="2000" dirty="0"/>
              <a:t>  7. Теорија музике – квадривијум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FF9342-B4CB-4500-ACE1-9527671D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339" y="501600"/>
            <a:ext cx="3559095" cy="50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57C72-8175-479B-8FB7-0832018B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Школе у новом веку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EA9EA-F227-469E-B238-9F956738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Нови погледи на човека које је донео период хуманизма и ренесансе и стварање грађанског сталежа који постаје основна снага даљег развоја друштва створили су услове за реализацију великог броја прогресивних идеја. 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Индустријализација друштва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72845-4C1E-4AD9-A81B-41F2D227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56" y="3224117"/>
            <a:ext cx="4711044" cy="28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8439FA-3FFB-40D7-A423-775A2A839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2945"/>
            <a:ext cx="7758545" cy="4982095"/>
          </a:xfrm>
        </p:spPr>
        <p:txBody>
          <a:bodyPr/>
          <a:lstStyle/>
          <a:p>
            <a:r>
              <a:rPr lang="sr-Cyrl-RS" dirty="0"/>
              <a:t>У француској буржоаској револуцији настало је више пројеката за промене постојеће и изграђивање нове буржоаске школе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/>
              <a:t>Развоју буржоаске школе допринели су бројни педагошки и други теоретичари : Ј.А.Коменски, Песталоци, Дистервег, Хербарт и други. </a:t>
            </a:r>
          </a:p>
          <a:p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r>
              <a:rPr lang="sr-Cyrl-RS" b="1" i="1" dirty="0"/>
              <a:t>Екстензиван развој школства, нарочито средњих школа </a:t>
            </a:r>
            <a:endParaRPr lang="en-US" b="1" i="1" dirty="0"/>
          </a:p>
          <a:p>
            <a:pPr marL="0" indent="0">
              <a:buNone/>
            </a:pPr>
            <a:r>
              <a:rPr lang="sr-Cyrl-RS" b="1" i="1" dirty="0"/>
              <a:t>и допунског образовања шегртске омладине</a:t>
            </a:r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8D375F-2236-47E9-A12B-F770A72A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489" y="3428999"/>
            <a:ext cx="3506459" cy="30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6B3E58-1C8F-452C-8897-E996FD12A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662608"/>
            <a:ext cx="10277061" cy="5393635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sr-Cyrl-RS" b="1" dirty="0"/>
              <a:t>Борба</a:t>
            </a:r>
            <a:r>
              <a:rPr lang="en-US" dirty="0"/>
              <a:t>”</a:t>
            </a:r>
            <a:r>
              <a:rPr lang="sr-Cyrl-RS" dirty="0"/>
              <a:t> класичног и реалног образовања </a:t>
            </a:r>
          </a:p>
          <a:p>
            <a:endParaRPr lang="sr-Cyrl-RS" dirty="0"/>
          </a:p>
          <a:p>
            <a:r>
              <a:rPr lang="sr-Cyrl-RS" dirty="0"/>
              <a:t>Прве школе са примарном математичким и природнонаучним садржајима </a:t>
            </a:r>
            <a:r>
              <a:rPr lang="en-US" dirty="0"/>
              <a:t/>
            </a:r>
            <a:br>
              <a:rPr lang="en-US" dirty="0"/>
            </a:br>
            <a:r>
              <a:rPr lang="sr-Cyrl-RS" dirty="0"/>
              <a:t>настају крајем </a:t>
            </a:r>
            <a:r>
              <a:rPr lang="en-US" dirty="0"/>
              <a:t>XVII</a:t>
            </a:r>
            <a:r>
              <a:rPr lang="sr-Cyrl-RS" dirty="0"/>
              <a:t> века</a:t>
            </a:r>
            <a:r>
              <a:rPr lang="en-US" dirty="0"/>
              <a:t>:</a:t>
            </a:r>
            <a:endParaRPr lang="sr-Cyrl-RS" dirty="0"/>
          </a:p>
          <a:p>
            <a:pPr marL="0" indent="0">
              <a:buNone/>
            </a:pPr>
            <a:r>
              <a:rPr lang="sr-Cyrl-RS" b="1" dirty="0"/>
              <a:t>1637. Краљева математичка школа (Енгеска)</a:t>
            </a:r>
          </a:p>
          <a:p>
            <a:pPr marL="0" indent="0">
              <a:buNone/>
            </a:pPr>
            <a:r>
              <a:rPr lang="sr-Cyrl-RS" b="1" dirty="0"/>
              <a:t>1701. Школа математичких и навигационих наука (Москва) </a:t>
            </a:r>
          </a:p>
          <a:p>
            <a:endParaRPr lang="sr-Cyrl-R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sr-Cyrl-RS" dirty="0"/>
          </a:p>
          <a:p>
            <a:r>
              <a:rPr lang="sr-Cyrl-RS" dirty="0"/>
              <a:t>Појава реалног правца и подсистема школа допринело је да се стално повећава број световних школа. </a:t>
            </a:r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90BF90-E682-4A1B-B8E3-0B5DEE54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949" y="662608"/>
            <a:ext cx="2796208" cy="41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96054-EEEF-4228-90FD-FB6F8F71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335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Основне развојне етапе школе</a:t>
            </a:r>
            <a:r>
              <a:rPr lang="en-US" dirty="0"/>
              <a:t> </a:t>
            </a:r>
            <a:r>
              <a:rPr lang="sr-Cyrl-RS" dirty="0"/>
              <a:t>(</a:t>
            </a:r>
            <a:r>
              <a:rPr lang="sr-Cyrl-RS" b="1" i="1" dirty="0"/>
              <a:t>Трнавац</a:t>
            </a:r>
            <a:r>
              <a:rPr lang="sr-Cyrl-RS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779D0-5186-4A77-9F15-6E2BEC51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16765"/>
            <a:ext cx="10058400" cy="441827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sr-Cyrl-RS" sz="2400" dirty="0"/>
              <a:t>Прединституционални период </a:t>
            </a:r>
          </a:p>
          <a:p>
            <a:pPr marL="342900" indent="-342900">
              <a:buAutoNum type="arabicPeriod"/>
            </a:pPr>
            <a:r>
              <a:rPr lang="sr-Cyrl-RS" sz="2400" dirty="0"/>
              <a:t>Школе скриба</a:t>
            </a:r>
          </a:p>
          <a:p>
            <a:pPr marL="342900" indent="-342900">
              <a:buAutoNum type="arabicPeriod"/>
            </a:pPr>
            <a:r>
              <a:rPr lang="sr-Cyrl-RS" sz="2400" dirty="0"/>
              <a:t>Школе </a:t>
            </a:r>
            <a:r>
              <a:rPr lang="en-US" sz="2400" dirty="0"/>
              <a:t>“</a:t>
            </a:r>
            <a:r>
              <a:rPr lang="sr-Cyrl-RS" sz="2400" dirty="0"/>
              <a:t>3 Р</a:t>
            </a:r>
            <a:r>
              <a:rPr lang="en-US" sz="2400" dirty="0"/>
              <a:t>”</a:t>
            </a:r>
            <a:endParaRPr lang="sr-Cyrl-RS" sz="2400" dirty="0"/>
          </a:p>
          <a:p>
            <a:pPr marL="342900" indent="-342900">
              <a:buAutoNum type="arabicPeriod"/>
            </a:pPr>
            <a:r>
              <a:rPr lang="sr-Cyrl-RS" sz="2400" dirty="0"/>
              <a:t>Схоластичка школа</a:t>
            </a:r>
          </a:p>
          <a:p>
            <a:pPr marL="342900" indent="-342900">
              <a:buAutoNum type="arabicPeriod"/>
            </a:pPr>
            <a:r>
              <a:rPr lang="sr-Cyrl-RS" sz="2400" dirty="0"/>
              <a:t>Јачање класичне средње школе (Класична гимназија)</a:t>
            </a:r>
          </a:p>
          <a:p>
            <a:pPr marL="342900" indent="-342900">
              <a:buAutoNum type="arabicPeriod"/>
            </a:pPr>
            <a:r>
              <a:rPr lang="sr-Cyrl-RS" sz="2400" dirty="0"/>
              <a:t>Реалне средње школе (Реалне гимназије)</a:t>
            </a:r>
          </a:p>
          <a:p>
            <a:pPr marL="342900" indent="-342900">
              <a:buAutoNum type="arabicPeriod"/>
            </a:pPr>
            <a:r>
              <a:rPr lang="sr-Cyrl-RS" sz="2400" dirty="0"/>
              <a:t>Политехнизација школског образовања</a:t>
            </a:r>
          </a:p>
          <a:p>
            <a:pPr marL="342900" indent="-342900">
              <a:buAutoNum type="arabicPeriod"/>
            </a:pPr>
            <a:r>
              <a:rPr lang="sr-Cyrl-RS" sz="2400" dirty="0"/>
              <a:t>Свестрани развој личности </a:t>
            </a:r>
          </a:p>
        </p:txBody>
      </p:sp>
    </p:spTree>
    <p:extLst>
      <p:ext uri="{BB962C8B-B14F-4D97-AF65-F5344CB8AC3E}">
        <p14:creationId xmlns:p14="http://schemas.microsoft.com/office/powerpoint/2010/main" val="1061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FCBC0-C9DC-4931-A981-F3D1B439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24890C-6CAA-41F1-817C-E6480C732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87" y="458027"/>
            <a:ext cx="10972799" cy="6009034"/>
          </a:xfrm>
        </p:spPr>
      </p:pic>
    </p:spTree>
    <p:extLst>
      <p:ext uri="{BB962C8B-B14F-4D97-AF65-F5344CB8AC3E}">
        <p14:creationId xmlns:p14="http://schemas.microsoft.com/office/powerpoint/2010/main" val="30334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664</TotalTime>
  <Words>251</Words>
  <Application>Microsoft Office PowerPoint</Application>
  <PresentationFormat>Custom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Savon</vt:lpstr>
      <vt:lpstr>Настанак и развој школе</vt:lpstr>
      <vt:lpstr>Настанак школе </vt:lpstr>
      <vt:lpstr>Прве школе и фазе развоја школе</vt:lpstr>
      <vt:lpstr>PowerPoint Presentation</vt:lpstr>
      <vt:lpstr>Школе у новом веку </vt:lpstr>
      <vt:lpstr>PowerPoint Presentation</vt:lpstr>
      <vt:lpstr>PowerPoint Presentation</vt:lpstr>
      <vt:lpstr>Основне развојне етапе школе (Трнавац)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о основама система образовања и васпитања</dc:title>
  <dc:creator>Jola</dc:creator>
  <cp:lastModifiedBy>asus</cp:lastModifiedBy>
  <cp:revision>62</cp:revision>
  <dcterms:created xsi:type="dcterms:W3CDTF">2018-03-25T22:53:26Z</dcterms:created>
  <dcterms:modified xsi:type="dcterms:W3CDTF">2020-03-22T00:17:41Z</dcterms:modified>
</cp:coreProperties>
</file>