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sldIdLst>
    <p:sldId id="311" r:id="rId2"/>
    <p:sldId id="312" r:id="rId3"/>
    <p:sldId id="313" r:id="rId4"/>
    <p:sldId id="314" r:id="rId5"/>
    <p:sldId id="315" r:id="rId6"/>
    <p:sldId id="317" r:id="rId7"/>
    <p:sldId id="318" r:id="rId8"/>
    <p:sldId id="319" r:id="rId9"/>
    <p:sldId id="320" r:id="rId10"/>
    <p:sldId id="321" r:id="rId11"/>
    <p:sldId id="322" r:id="rId12"/>
    <p:sldId id="323" r:id="rId13"/>
    <p:sldId id="324" r:id="rId14"/>
    <p:sldId id="325" r:id="rId15"/>
    <p:sldId id="326" r:id="rId16"/>
    <p:sldId id="327" r:id="rId17"/>
    <p:sldId id="328" r:id="rId18"/>
    <p:sldId id="329" r:id="rId19"/>
    <p:sldId id="330" r:id="rId20"/>
    <p:sldId id="331" r:id="rId21"/>
  </p:sldIdLst>
  <p:sldSz cx="9144000" cy="6858000" type="screen4x3"/>
  <p:notesSz cx="6858000" cy="9144000"/>
  <p:defaultTextStyle>
    <a:defPPr>
      <a:defRPr lang="en-US"/>
    </a:defPPr>
    <a:lvl1pPr algn="l" rtl="0" fontAlgn="base">
      <a:lnSpc>
        <a:spcPct val="90000"/>
      </a:lnSpc>
      <a:spcBef>
        <a:spcPct val="20000"/>
      </a:spcBef>
      <a:spcAft>
        <a:spcPct val="0"/>
      </a:spcAft>
      <a:buClr>
        <a:schemeClr val="tx2"/>
      </a:buClr>
      <a:buSzPct val="70000"/>
      <a:buFont typeface="Wingdings" panose="05000000000000000000" pitchFamily="2" charset="2"/>
      <a:defRPr sz="1600" 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lnSpc>
        <a:spcPct val="90000"/>
      </a:lnSpc>
      <a:spcBef>
        <a:spcPct val="20000"/>
      </a:spcBef>
      <a:spcAft>
        <a:spcPct val="0"/>
      </a:spcAft>
      <a:buClr>
        <a:schemeClr val="tx2"/>
      </a:buClr>
      <a:buSzPct val="70000"/>
      <a:buFont typeface="Wingdings" panose="05000000000000000000" pitchFamily="2" charset="2"/>
      <a:defRPr sz="1600" 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lnSpc>
        <a:spcPct val="90000"/>
      </a:lnSpc>
      <a:spcBef>
        <a:spcPct val="20000"/>
      </a:spcBef>
      <a:spcAft>
        <a:spcPct val="0"/>
      </a:spcAft>
      <a:buClr>
        <a:schemeClr val="tx2"/>
      </a:buClr>
      <a:buSzPct val="70000"/>
      <a:buFont typeface="Wingdings" panose="05000000000000000000" pitchFamily="2" charset="2"/>
      <a:defRPr sz="1600" 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lnSpc>
        <a:spcPct val="90000"/>
      </a:lnSpc>
      <a:spcBef>
        <a:spcPct val="20000"/>
      </a:spcBef>
      <a:spcAft>
        <a:spcPct val="0"/>
      </a:spcAft>
      <a:buClr>
        <a:schemeClr val="tx2"/>
      </a:buClr>
      <a:buSzPct val="70000"/>
      <a:buFont typeface="Wingdings" panose="05000000000000000000" pitchFamily="2" charset="2"/>
      <a:defRPr sz="1600" 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lnSpc>
        <a:spcPct val="90000"/>
      </a:lnSpc>
      <a:spcBef>
        <a:spcPct val="20000"/>
      </a:spcBef>
      <a:spcAft>
        <a:spcPct val="0"/>
      </a:spcAft>
      <a:buClr>
        <a:schemeClr val="tx2"/>
      </a:buClr>
      <a:buSzPct val="70000"/>
      <a:buFont typeface="Wingdings" panose="05000000000000000000" pitchFamily="2" charset="2"/>
      <a:defRPr sz="1600" 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600" 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1600" 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1600" 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1600" 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0066"/>
    <a:srgbClr val="F1CCCC"/>
    <a:srgbClr val="FDF9FA"/>
    <a:srgbClr val="FAFFFF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55" autoAdjust="0"/>
    <p:restoredTop sz="94660"/>
  </p:normalViewPr>
  <p:slideViewPr>
    <p:cSldViewPr>
      <p:cViewPr varScale="1">
        <p:scale>
          <a:sx n="74" d="100"/>
          <a:sy n="74" d="100"/>
        </p:scale>
        <p:origin x="130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r-Latn-RS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AU" altLang="sr-Latn-RS"/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AU" altLang="sr-Latn-RS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AU" altLang="sr-Latn-RS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AU" altLang="sr-Latn-RS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AU" altLang="sr-Latn-RS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AU" altLang="sr-Latn-RS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AU" altLang="sr-Latn-RS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AU" altLang="sr-Latn-RS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AU" altLang="sr-Latn-RS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AU" altLang="sr-Latn-RS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AU" altLang="sr-Latn-RS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AU" altLang="sr-Latn-RS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AU" altLang="sr-Latn-RS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AU" altLang="sr-Latn-RS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AU" altLang="sr-Latn-RS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AU" altLang="sr-Latn-RS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AU" altLang="sr-Latn-RS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AU" altLang="sr-Latn-RS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AU" altLang="sr-Latn-RS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AU" altLang="sr-Latn-RS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AU" altLang="sr-Latn-RS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AU" altLang="sr-Latn-RS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AU" altLang="sr-Latn-RS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AU" altLang="sr-Latn-RS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AU" altLang="sr-Latn-RS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AU" altLang="sr-Latn-RS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AU" altLang="sr-Latn-RS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AU" altLang="sr-Latn-RS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AU" altLang="sr-Latn-RS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AU" altLang="sr-Latn-RS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AU" altLang="sr-Latn-RS"/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r-Latn-RS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38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9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1D23AB-A88A-47D8-9607-950A703B5E1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3229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9C5586-49C0-4D4C-BDB6-0B1D02393B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861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49B126-10A6-4B9A-A1B9-9B3E96D7B77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0841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325989-7AD2-470A-9A8C-CE56C2D59B8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3481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51085D-AE81-417F-A74A-B2F3F5FAE51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46872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58EA9C-B6A5-454F-BF38-06F6628F213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58872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35DCB2-D3B7-4CC4-9E0A-FD82C42BE97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44541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54F2732-77EE-4C4D-9A6F-3112A713F8C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2707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78735C-D582-4D31-A6A3-C3F9F6BA566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6719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5A00E8-4B23-432B-82FB-DAD96EF59D9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7501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AU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32899F-1F8C-4B56-90AA-651DE2B382F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07758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folHlink"/>
            </a:gs>
            <a:gs pos="50000">
              <a:schemeClr val="bg1"/>
            </a:gs>
            <a:gs pos="100000">
              <a:schemeClr val="folHlink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r-Latn-R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000" i="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000" i="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000" i="0">
                <a:latin typeface="Arial" panose="020B0604020202020204" pitchFamily="34" charset="0"/>
              </a:defRPr>
            </a:lvl1pPr>
          </a:lstStyle>
          <a:p>
            <a:fld id="{CE7323AB-F9C4-4BAD-84A7-5278EE1B7042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032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033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AU" altLang="sr-Latn-RS"/>
            </a:p>
          </p:txBody>
        </p:sp>
        <p:sp>
          <p:nvSpPr>
            <p:cNvPr id="1034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AU" altLang="sr-Latn-RS"/>
            </a:p>
          </p:txBody>
        </p:sp>
        <p:sp>
          <p:nvSpPr>
            <p:cNvPr id="1035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79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AU" altLang="sr-Latn-RS"/>
            </a:p>
          </p:txBody>
        </p:sp>
        <p:sp>
          <p:nvSpPr>
            <p:cNvPr id="1036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79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AU" altLang="sr-Latn-RS"/>
            </a:p>
          </p:txBody>
        </p:sp>
        <p:sp>
          <p:nvSpPr>
            <p:cNvPr id="1037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79" cy="79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AU" altLang="sr-Latn-RS"/>
            </a:p>
          </p:txBody>
        </p:sp>
        <p:sp>
          <p:nvSpPr>
            <p:cNvPr id="1038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79" cy="79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AU" altLang="sr-Latn-RS"/>
            </a:p>
          </p:txBody>
        </p:sp>
        <p:sp>
          <p:nvSpPr>
            <p:cNvPr id="1039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79" cy="7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AU" altLang="sr-Latn-RS"/>
            </a:p>
          </p:txBody>
        </p:sp>
        <p:sp>
          <p:nvSpPr>
            <p:cNvPr id="1040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79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AU" altLang="sr-Latn-RS"/>
            </a:p>
          </p:txBody>
        </p:sp>
        <p:sp>
          <p:nvSpPr>
            <p:cNvPr id="1041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79" cy="79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AU" altLang="sr-Latn-RS"/>
            </a:p>
          </p:txBody>
        </p:sp>
        <p:sp>
          <p:nvSpPr>
            <p:cNvPr id="1042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79" cy="7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AU" altLang="sr-Latn-RS"/>
            </a:p>
          </p:txBody>
        </p:sp>
        <p:sp>
          <p:nvSpPr>
            <p:cNvPr id="1043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79" cy="7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AU" altLang="sr-Latn-RS"/>
            </a:p>
          </p:txBody>
        </p:sp>
        <p:sp>
          <p:nvSpPr>
            <p:cNvPr id="1044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AU" altLang="sr-Latn-RS"/>
            </a:p>
          </p:txBody>
        </p:sp>
        <p:sp>
          <p:nvSpPr>
            <p:cNvPr id="1045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AU" altLang="sr-Latn-RS"/>
            </a:p>
          </p:txBody>
        </p:sp>
        <p:sp>
          <p:nvSpPr>
            <p:cNvPr id="1046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AU" altLang="sr-Latn-RS"/>
            </a:p>
          </p:txBody>
        </p:sp>
        <p:sp>
          <p:nvSpPr>
            <p:cNvPr id="1047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AU" altLang="sr-Latn-RS"/>
            </a:p>
          </p:txBody>
        </p:sp>
        <p:sp>
          <p:nvSpPr>
            <p:cNvPr id="1048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79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AU" altLang="sr-Latn-RS"/>
            </a:p>
          </p:txBody>
        </p:sp>
        <p:sp>
          <p:nvSpPr>
            <p:cNvPr id="1049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AU" altLang="sr-Latn-RS"/>
            </a:p>
          </p:txBody>
        </p:sp>
        <p:sp>
          <p:nvSpPr>
            <p:cNvPr id="1050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AU" altLang="sr-Latn-RS"/>
            </a:p>
          </p:txBody>
        </p:sp>
        <p:sp>
          <p:nvSpPr>
            <p:cNvPr id="1051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79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AU" altLang="sr-Latn-RS"/>
            </a:p>
          </p:txBody>
        </p:sp>
        <p:sp>
          <p:nvSpPr>
            <p:cNvPr id="1052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79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AU" altLang="sr-Latn-RS"/>
            </a:p>
          </p:txBody>
        </p:sp>
        <p:sp>
          <p:nvSpPr>
            <p:cNvPr id="1053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AU" altLang="sr-Latn-RS"/>
            </a:p>
          </p:txBody>
        </p:sp>
        <p:sp>
          <p:nvSpPr>
            <p:cNvPr id="1054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AU" altLang="sr-Latn-RS"/>
            </a:p>
          </p:txBody>
        </p:sp>
        <p:sp>
          <p:nvSpPr>
            <p:cNvPr id="1055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AU" altLang="sr-Latn-RS"/>
            </a:p>
          </p:txBody>
        </p:sp>
        <p:sp>
          <p:nvSpPr>
            <p:cNvPr id="1056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79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AU" altLang="sr-Latn-RS"/>
            </a:p>
          </p:txBody>
        </p:sp>
        <p:sp>
          <p:nvSpPr>
            <p:cNvPr id="1057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79" cy="79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AU" altLang="sr-Latn-RS"/>
            </a:p>
          </p:txBody>
        </p:sp>
        <p:sp>
          <p:nvSpPr>
            <p:cNvPr id="1058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AU" altLang="sr-Latn-RS"/>
            </a:p>
          </p:txBody>
        </p:sp>
        <p:sp>
          <p:nvSpPr>
            <p:cNvPr id="1059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79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AU" altLang="sr-Latn-RS"/>
            </a:p>
          </p:txBody>
        </p:sp>
        <p:sp>
          <p:nvSpPr>
            <p:cNvPr id="1060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79" cy="79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AU" altLang="sr-Latn-RS"/>
            </a:p>
          </p:txBody>
        </p:sp>
        <p:sp>
          <p:nvSpPr>
            <p:cNvPr id="1061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79" cy="79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AU" altLang="sr-Latn-RS"/>
            </a:p>
          </p:txBody>
        </p:sp>
        <p:sp>
          <p:nvSpPr>
            <p:cNvPr id="1062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AU" altLang="sr-Latn-RS"/>
            </a:p>
          </p:txBody>
        </p:sp>
        <p:sp>
          <p:nvSpPr>
            <p:cNvPr id="1063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79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AU" altLang="sr-Latn-R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7543800" cy="785812"/>
          </a:xfrm>
        </p:spPr>
        <p:txBody>
          <a:bodyPr/>
          <a:lstStyle/>
          <a:p>
            <a:pPr eaLnBrk="1" hangingPunct="1"/>
            <a:r>
              <a:rPr lang="sr-Latn-CS" altLang="sr-Latn-RS" sz="2000" i="1" dirty="0" smtClean="0">
                <a:latin typeface="Times New Roman" panose="02020603050405020304" pitchFamily="18" charset="0"/>
              </a:rPr>
              <a:t>Korisničke funkcije				</a:t>
            </a:r>
            <a:r>
              <a:rPr lang="en-US" altLang="sr-Latn-RS" sz="2000" i="1" dirty="0" smtClean="0">
                <a:latin typeface="Times New Roman" panose="02020603050405020304" pitchFamily="18" charset="0"/>
              </a:rPr>
              <a:t>        </a:t>
            </a:r>
            <a:r>
              <a:rPr lang="sr-Latn-CS" altLang="sr-Latn-RS" sz="2000" i="1" dirty="0" smtClean="0">
                <a:latin typeface="Times New Roman" panose="02020603050405020304" pitchFamily="18" charset="0"/>
              </a:rPr>
              <a:t>vežbe </a:t>
            </a:r>
            <a:r>
              <a:rPr lang="en-US" altLang="sr-Latn-RS" sz="2000" i="1" dirty="0" smtClean="0">
                <a:latin typeface="Times New Roman" panose="02020603050405020304" pitchFamily="18" charset="0"/>
              </a:rPr>
              <a:t>br. 6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075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457200" y="1340768"/>
                <a:ext cx="7427168" cy="4968552"/>
              </a:xfrm>
            </p:spPr>
            <p:txBody>
              <a:bodyPr/>
              <a:lstStyle/>
              <a:p>
                <a:pPr algn="just" eaLnBrk="1" hangingPunct="1"/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Pored velikog broja ugrađenih funkcija, Mathematica omogućava korisniku da definiše i svoje funkcije. Funkcija više promenljivih se definiše izrazom</a:t>
                </a:r>
              </a:p>
              <a:p>
                <a:pPr algn="just" eaLnBrk="1" hangingPunct="1">
                  <a:buFont typeface="Wingdings" panose="05000000000000000000" pitchFamily="2" charset="2"/>
                  <a:buNone/>
                </a:pPr>
                <a:endParaRPr lang="sr-Latn-C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 eaLnBrk="1" hangingPunct="1">
                  <a:buFont typeface="Wingdings" panose="05000000000000000000" pitchFamily="2" charset="2"/>
                  <a:buNone/>
                </a:pPr>
                <a:r>
                  <a:rPr lang="en-US" altLang="sr-Latn-RS" sz="1800" b="1" i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funkcija</a:t>
                </a:r>
                <a:r>
                  <a:rPr lang="en-US" altLang="sr-Latn-RS" sz="1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[x</a:t>
                </a:r>
                <a:r>
                  <a:rPr lang="en-US" altLang="sr-Latn-RS" sz="1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_, y_, z_, ...]:= </a:t>
                </a:r>
                <a:r>
                  <a:rPr lang="en-US" altLang="sr-Latn-RS" sz="1800" b="1" i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izraz</a:t>
                </a:r>
                <a:r>
                  <a:rPr lang="en-US" altLang="sr-Latn-RS" sz="1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altLang="sr-Latn-RS" sz="18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 eaLnBrk="1" hangingPunct="1">
                  <a:buFont typeface="Wingdings" panose="05000000000000000000" pitchFamily="2" charset="2"/>
                  <a:buNone/>
                </a:pPr>
                <a:endParaRPr lang="en-US" altLang="sr-Latn-RS" sz="18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/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Napomena: argumenti se navode u uglastim zagradama, umesto znaka jednakosti stoji znak “</a:t>
                </a:r>
                <a:r>
                  <a:rPr lang="sr-Latn-CS" altLang="sr-Latn-RS" sz="1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:=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” i svaki element u listi parametara se završava znakom '_' .</a:t>
                </a:r>
              </a:p>
              <a:p>
                <a:pPr algn="just" eaLnBrk="1" hangingPunct="1"/>
                <a:endParaRPr lang="sr-Latn-C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buFont typeface="Wingdings" panose="05000000000000000000" pitchFamily="2" charset="2"/>
                  <a:buNone/>
                </a:pPr>
                <a:r>
                  <a:rPr lang="sr-Latn-CS" altLang="sr-Latn-RS" sz="1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Primer</a:t>
                </a:r>
                <a:r>
                  <a:rPr lang="sr-Latn-CS" altLang="sr-Latn-RS" sz="1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pPr algn="just" eaLnBrk="1" hangingPunct="1">
                  <a:buFont typeface="Wingdings" panose="05000000000000000000" pitchFamily="2" charset="2"/>
                  <a:buNone/>
                </a:pP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</a:t>
                </a:r>
                <a:r>
                  <a:rPr lang="en-US" altLang="sr-Latn-RS" sz="1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Funkcija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sr-Latn-CS" altLang="sr-Latn-RS" sz="1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sr-Latn-RS" sz="1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𝑔</m:t>
                    </m:r>
                    <m:d>
                      <m:dPr>
                        <m:ctrlP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, </m:t>
                        </m:r>
                        <m: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𝑦</m:t>
                        </m:r>
                        <m: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, </m:t>
                        </m:r>
                        <m: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𝑧</m:t>
                        </m:r>
                      </m:e>
                    </m:d>
                    <m:r>
                      <a:rPr lang="en-US" altLang="sr-Latn-RS" sz="1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US" altLang="sr-Latn-RS" sz="1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  <m:sSup>
                      <m:sSupPr>
                        <m:ctrlP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𝑦</m:t>
                        </m:r>
                      </m:e>
                      <m:sup>
                        <m: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US" altLang="sr-Latn-RS" sz="1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  <m:sSup>
                      <m:sSupPr>
                        <m:ctrlP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𝑧</m:t>
                        </m:r>
                      </m:e>
                      <m:sup>
                        <m: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sr-Latn-CS" altLang="sr-Latn-RS" sz="1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en-US" altLang="sr-Latn-RS" sz="1800" i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defini</a:t>
                </a:r>
                <a:r>
                  <a:rPr lang="sr-Latn-CS" altLang="sr-Latn-RS" sz="1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š</a:t>
                </a:r>
                <a:r>
                  <a:rPr lang="en-US" altLang="sr-Latn-RS" sz="1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 se </a:t>
                </a:r>
                <a:r>
                  <a:rPr lang="en-US" altLang="sr-Latn-RS" sz="1800" i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izrazom</a:t>
                </a:r>
                <a:r>
                  <a:rPr lang="en-US" altLang="sr-Latn-RS" sz="1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pPr algn="ctr" eaLnBrk="1" hangingPunct="1">
                  <a:buFont typeface="Wingdings" panose="05000000000000000000" pitchFamily="2" charset="2"/>
                  <a:buNone/>
                </a:pPr>
                <a:r>
                  <a:rPr lang="en-US" altLang="sr-Latn-RS" sz="1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g[x</a:t>
                </a:r>
                <a:r>
                  <a:rPr lang="en-US" altLang="sr-Latn-RS" sz="1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_, y_, z_ ]:= x^2+y^2+z^2</a:t>
                </a:r>
                <a:r>
                  <a:rPr lang="en-US" altLang="sr-Latn-RS" sz="1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endParaRPr lang="sr-Latn-CS" altLang="sr-Latn-RS" sz="18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 eaLnBrk="1" hangingPunct="1">
                  <a:buFont typeface="Wingdings" panose="05000000000000000000" pitchFamily="2" charset="2"/>
                  <a:buNone/>
                </a:pPr>
                <a:endParaRPr lang="en-US" altLang="sr-Latn-RS" sz="18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075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457200" y="1340768"/>
                <a:ext cx="7427168" cy="4968552"/>
              </a:xfrm>
              <a:blipFill rotWithShape="0">
                <a:blip r:embed="rId2"/>
                <a:stretch>
                  <a:fillRect l="-657" t="-736" r="-657"/>
                </a:stretch>
              </a:blipFill>
            </p:spPr>
            <p:txBody>
              <a:bodyPr/>
              <a:lstStyle/>
              <a:p>
                <a:r>
                  <a:rPr lang="sr-Latn-R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7543800" cy="631825"/>
          </a:xfrm>
        </p:spPr>
        <p:txBody>
          <a:bodyPr/>
          <a:lstStyle/>
          <a:p>
            <a:pPr eaLnBrk="1" hangingPunct="1"/>
            <a:r>
              <a:rPr lang="sr-Latn-CS" altLang="sr-Latn-R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Uslovni izrazi</a:t>
            </a:r>
            <a:endParaRPr lang="en-AU" altLang="sr-Latn-RS" sz="20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291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285750" y="980728"/>
                <a:ext cx="7886650" cy="5311477"/>
              </a:xfrm>
            </p:spPr>
            <p:txBody>
              <a:bodyPr/>
              <a:lstStyle/>
              <a:p>
                <a:pPr algn="just" eaLnBrk="1" hangingPunct="1"/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Mathematica obezbeđuje različite načine za definisanje uslovnih izraza.</a:t>
                </a:r>
              </a:p>
              <a:p>
                <a:pPr algn="just" eaLnBrk="1" hangingPunct="1">
                  <a:buFont typeface="Wingdings" panose="05000000000000000000" pitchFamily="2" charset="2"/>
                  <a:buNone/>
                </a:pPr>
                <a:endParaRPr lang="sr-Latn-C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buFont typeface="Wingdings" panose="05000000000000000000" pitchFamily="2" charset="2"/>
                  <a:buNone/>
                </a:pPr>
                <a:r>
                  <a:rPr lang="sr-Latn-CS" altLang="sr-Latn-RS" sz="1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 If[test,  thengrana]		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Izvršavaju se izrazi u  </a:t>
                </a:r>
                <a:r>
                  <a:rPr lang="sr-Latn-CS" altLang="sr-Latn-RS" sz="1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thengrana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ako test 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			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ima vrednost </a:t>
                </a:r>
                <a:r>
                  <a:rPr lang="sr-Latn-CS" altLang="sr-Latn-RS" sz="1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True</a:t>
                </a:r>
              </a:p>
              <a:p>
                <a:pPr algn="just" eaLnBrk="1" hangingPunct="1">
                  <a:buFont typeface="Wingdings" panose="05000000000000000000" pitchFamily="2" charset="2"/>
                  <a:buNone/>
                </a:pPr>
                <a:r>
                  <a:rPr lang="sr-Latn-CS" altLang="sr-Latn-RS" sz="1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 If[test,thengrana, elsegrana]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	Izvršava se </a:t>
                </a:r>
                <a:r>
                  <a:rPr lang="sr-Latn-CS" altLang="sr-Latn-RS" sz="1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thengrana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ako test ima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vrednost 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			</a:t>
                </a:r>
                <a:r>
                  <a:rPr lang="en-US" altLang="sr-Latn-RS" sz="1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</a:t>
                </a:r>
                <a:r>
                  <a:rPr lang="sr-Latn-CS" altLang="sr-Latn-RS" sz="1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rue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inače  se izvršava </a:t>
                </a:r>
                <a:r>
                  <a:rPr lang="sr-Latn-CS" altLang="sr-Latn-RS" sz="1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elsegrana </a:t>
                </a:r>
              </a:p>
              <a:p>
                <a:pPr algn="just" eaLnBrk="1" hangingPunct="1">
                  <a:buFont typeface="Wingdings" panose="05000000000000000000" pitchFamily="2" charset="2"/>
                  <a:buNone/>
                </a:pPr>
                <a:endParaRPr lang="sr-Latn-CS" altLang="sr-Latn-RS" sz="18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/>
                <a:r>
                  <a:rPr lang="en-AU" altLang="sr-Latn-RS" sz="1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Pojedina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č</a:t>
                </a:r>
                <a:r>
                  <a:rPr lang="en-AU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ne </a:t>
                </a:r>
                <a:r>
                  <a:rPr lang="en-AU" altLang="sr-Latn-RS" sz="1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definicije</a:t>
                </a:r>
                <a:r>
                  <a:rPr lang="en-AU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AU" altLang="sr-Latn-RS" sz="1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funkcija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</a:t>
                </a:r>
                <a:r>
                  <a:rPr lang="en-AU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AU" altLang="sr-Latn-RS" sz="1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koje</a:t>
                </a:r>
                <a:r>
                  <a:rPr lang="en-AU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na</a:t>
                </a:r>
                <a:r>
                  <a:rPr lang="en-AU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AU" altLang="sr-Latn-RS" sz="1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svojoj</a:t>
                </a:r>
                <a:r>
                  <a:rPr lang="en-AU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AU" altLang="sr-Latn-RS" sz="1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desnoj</a:t>
                </a:r>
                <a:r>
                  <a:rPr lang="en-AU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AU" altLang="sr-Latn-RS" sz="1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strani</a:t>
                </a:r>
                <a:r>
                  <a:rPr lang="en-AU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imaju</a:t>
                </a:r>
                <a:r>
                  <a:rPr lang="en-AU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AU" altLang="sr-Latn-RS" sz="1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naredbe</a:t>
                </a:r>
                <a:r>
                  <a:rPr lang="en-AU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AU" altLang="sr-Latn-RS" sz="1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uslovnog</a:t>
                </a:r>
                <a:r>
                  <a:rPr lang="en-AU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AU" altLang="sr-Latn-RS" sz="1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prelaska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</a:t>
                </a:r>
                <a:r>
                  <a:rPr lang="en-AU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AU" altLang="sr-Latn-RS" sz="1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mogu</a:t>
                </a:r>
                <a:r>
                  <a:rPr lang="en-AU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se </a:t>
                </a:r>
                <a:r>
                  <a:rPr lang="en-AU" altLang="sr-Latn-RS" sz="1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zameniti</a:t>
                </a:r>
                <a:r>
                  <a:rPr lang="en-AU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AU" altLang="sr-Latn-RS" sz="1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sa</a:t>
                </a:r>
                <a:r>
                  <a:rPr lang="en-AU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AU" altLang="sr-Latn-RS" sz="1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nekoliko</a:t>
                </a:r>
                <a:r>
                  <a:rPr lang="en-AU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AU" altLang="sr-Latn-RS" sz="1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definicija</a:t>
                </a:r>
                <a:r>
                  <a:rPr lang="en-AU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od </a:t>
                </a:r>
                <a:r>
                  <a:rPr lang="en-AU" altLang="sr-Latn-RS" sz="1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kojih</a:t>
                </a:r>
                <a:r>
                  <a:rPr lang="en-AU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je </a:t>
                </a:r>
                <a:r>
                  <a:rPr lang="en-AU" altLang="sr-Latn-RS" sz="1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svaka</a:t>
                </a:r>
                <a:r>
                  <a:rPr lang="en-AU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AU" altLang="sr-Latn-RS" sz="1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kont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r>
                  <a:rPr lang="en-AU" altLang="sr-Latn-RS" sz="1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olisana</a:t>
                </a:r>
                <a:r>
                  <a:rPr lang="en-AU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AU" altLang="sr-Latn-RS" sz="1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odgovaraju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ć</a:t>
                </a:r>
                <a:r>
                  <a:rPr lang="en-AU" altLang="sr-Latn-RS" sz="1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im</a:t>
                </a:r>
                <a:r>
                  <a:rPr lang="en-AU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AU" altLang="sr-Latn-RS" sz="1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uslovom</a:t>
                </a:r>
                <a:r>
                  <a:rPr lang="en-AU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en-AU" altLang="sr-Latn-RS" sz="1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/;test</a:t>
                </a:r>
                <a:r>
                  <a:rPr lang="en-AU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sr-Latn-C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buFont typeface="Wingdings" panose="05000000000000000000" pitchFamily="2" charset="2"/>
                  <a:buNone/>
                </a:pPr>
                <a:endParaRPr lang="sr-Latn-C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buFont typeface="Wingdings" panose="05000000000000000000" pitchFamily="2" charset="2"/>
                  <a:buNone/>
                </a:pPr>
                <a:r>
                  <a:rPr lang="sr-Latn-CS" altLang="sr-Latn-RS" sz="1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Primer:</a:t>
                </a:r>
              </a:p>
              <a:p>
                <a:pPr algn="just" eaLnBrk="1" hangingPunct="1">
                  <a:buFont typeface="Wingdings" panose="05000000000000000000" pitchFamily="2" charset="2"/>
                  <a:buNone/>
                </a:pPr>
                <a:r>
                  <a:rPr lang="sr-Latn-CS" altLang="sr-Latn-RS" sz="1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Funkcija 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sr-Latn-RS" sz="1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𝑓</m:t>
                    </m:r>
                    <m:d>
                      <m:dPr>
                        <m:ctrlP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</m:d>
                    <m:r>
                      <a:rPr lang="en-US" altLang="sr-Latn-RS" sz="1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d>
                      <m:dPr>
                        <m:begChr m:val="{"/>
                        <m:endChr m:val=""/>
                        <m:ctrlP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altLang="sr-Latn-RS" sz="1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eqArrPr>
                          <m:e>
                            <m:r>
                              <a:rPr lang="en-US" altLang="sr-Latn-RS" sz="1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   1, </m:t>
                            </m:r>
                            <m:r>
                              <a:rPr lang="en-US" altLang="sr-Latn-RS" sz="1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𝑥</m:t>
                            </m:r>
                            <m:r>
                              <a:rPr lang="en-US" altLang="sr-Latn-RS" sz="1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&gt;0</m:t>
                            </m:r>
                          </m:e>
                          <m:e>
                            <m:r>
                              <a:rPr lang="en-US" altLang="sr-Latn-RS" sz="1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−1, </m:t>
                            </m:r>
                            <m:r>
                              <a:rPr lang="en-US" altLang="sr-Latn-RS" sz="1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𝑥</m:t>
                            </m:r>
                            <m:r>
                              <a:rPr lang="en-US" altLang="sr-Latn-RS" sz="1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≤0</m:t>
                            </m:r>
                          </m:e>
                        </m:eqArr>
                      </m:e>
                    </m:d>
                    <m:r>
                      <a:rPr lang="en-US" altLang="sr-Latn-RS" sz="1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en-US" altLang="sr-Latn-RS" sz="1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defini</a:t>
                </a:r>
                <a:r>
                  <a:rPr lang="sr-Latn-R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še se na sledeći način:</a:t>
                </a:r>
                <a:endParaRPr lang="sr-Latn-C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buFont typeface="Wingdings" panose="05000000000000000000" pitchFamily="2" charset="2"/>
                  <a:buNone/>
                </a:pPr>
                <a:endParaRPr lang="sr-Latn-CS" altLang="sr-Latn-RS" sz="18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 eaLnBrk="1" hangingPunct="1">
                  <a:buFont typeface="Wingdings" panose="05000000000000000000" pitchFamily="2" charset="2"/>
                  <a:buNone/>
                </a:pPr>
                <a:r>
                  <a:rPr lang="sr-Latn-CS" altLang="sr-Latn-RS" sz="1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</a:t>
                </a:r>
                <a:r>
                  <a:rPr lang="sr-Latn-CS" altLang="sr-Latn-RS" sz="1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f[x</a:t>
                </a:r>
                <a:r>
                  <a:rPr lang="sr-Latn-CS" altLang="sr-Latn-RS" sz="1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_</a:t>
                </a:r>
                <a:r>
                  <a:rPr lang="en-US" altLang="sr-Latn-RS" sz="1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sr-Latn-CS" altLang="sr-Latn-RS" sz="1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]:=If</a:t>
                </a:r>
                <a:r>
                  <a:rPr lang="en-US" altLang="sr-Latn-RS" sz="1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sr-Latn-CS" altLang="sr-Latn-RS" sz="1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[</a:t>
                </a:r>
                <a:r>
                  <a:rPr lang="sr-Latn-CS" altLang="sr-Latn-RS" sz="1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x&gt;0, 1, -1]</a:t>
                </a:r>
                <a:endParaRPr lang="en-AU" altLang="sr-Latn-RS" sz="18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2291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85750" y="980728"/>
                <a:ext cx="7886650" cy="5311477"/>
              </a:xfrm>
              <a:blipFill rotWithShape="0">
                <a:blip r:embed="rId2"/>
                <a:stretch>
                  <a:fillRect l="-696" t="-689" r="-618"/>
                </a:stretch>
              </a:blipFill>
            </p:spPr>
            <p:txBody>
              <a:bodyPr/>
              <a:lstStyle/>
              <a:p>
                <a:r>
                  <a:rPr lang="sr-Latn-R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2"/>
          <p:cNvSpPr>
            <a:spLocks noGrp="1"/>
          </p:cNvSpPr>
          <p:nvPr>
            <p:ph idx="1"/>
          </p:nvPr>
        </p:nvSpPr>
        <p:spPr>
          <a:xfrm>
            <a:off x="357188" y="714374"/>
            <a:ext cx="7500937" cy="5594945"/>
          </a:xfrm>
        </p:spPr>
        <p:txBody>
          <a:bodyPr/>
          <a:lstStyle/>
          <a:p>
            <a:pPr algn="just" eaLnBrk="1" hangingPunct="1">
              <a:buFont typeface="Wingdings" panose="05000000000000000000" pitchFamily="2" charset="2"/>
              <a:buNone/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Ekvivalentna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funkcijom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slede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ć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funkcija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sr-Latn-CS" altLang="sr-Latn-R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g[x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]:=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/; x&gt;0	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(* Pozitivni deo funkcije f *) 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sr-Latn-CS" altLang="sr-Latn-R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g[x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]:=-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/; x&lt;=0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(*Negativni deo funkcije f *) 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?g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Global’g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 g[x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]:=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/; x&gt;0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g[x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]:=-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/; x&lt;=0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sr-Latn-CS" altLang="sr-Latn-RS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Kako postoji mogućnost da rezultat uslovnog izraza bude različit i od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True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 od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False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to se naredbi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može dodati četvrti argument, koji će biti rezultat u tom slučaju.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en-AU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If[test, </a:t>
            </a:r>
            <a:r>
              <a:rPr lang="en-AU" altLang="sr-Latn-RS" sz="1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thengrana</a:t>
            </a:r>
            <a:r>
              <a:rPr lang="en-AU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AU" altLang="sr-Latn-RS" sz="1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elsegrana</a:t>
            </a:r>
            <a:r>
              <a:rPr lang="en-AU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default] </a:t>
            </a:r>
            <a:endParaRPr lang="sr-Latn-CS" altLang="sr-Latn-RS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sr-Latn-CS" altLang="sr-Latn-RS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Primer: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In[1]:=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x==y, a, b, c]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Out[1]=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en-AU" altLang="sr-Latn-RS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2"/>
          <p:cNvSpPr>
            <a:spLocks noGrp="1"/>
          </p:cNvSpPr>
          <p:nvPr>
            <p:ph idx="1"/>
          </p:nvPr>
        </p:nvSpPr>
        <p:spPr>
          <a:xfrm>
            <a:off x="323528" y="332656"/>
            <a:ext cx="7643192" cy="6048672"/>
          </a:xfrm>
        </p:spPr>
        <p:txBody>
          <a:bodyPr/>
          <a:lstStyle/>
          <a:p>
            <a:pPr algn="just" eaLnBrk="1" hangingPunct="1"/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Funkcija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AU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dozvoljava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izbor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izme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dve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alternative. Me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utim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č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esto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potrebno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da se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testira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ć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broj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uslova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To se mo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ž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 u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č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initi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pomo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ć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ć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eg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broja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umetnutih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funkcija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Mnogo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efikasnije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da se to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uradi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funkcijama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Switch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Which[test</a:t>
            </a:r>
            <a:r>
              <a:rPr lang="sr-Latn-CS" altLang="sr-Latn-RS" sz="1800" b="1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value</a:t>
            </a:r>
            <a:r>
              <a:rPr lang="sr-Latn-CS" altLang="sr-Latn-RS" sz="1800" b="1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test</a:t>
            </a:r>
            <a:r>
              <a:rPr lang="sr-Latn-CS" altLang="sr-Latn-RS" sz="1800" b="1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value</a:t>
            </a:r>
            <a:r>
              <a:rPr lang="sr-Latn-CS" altLang="sr-Latn-RS" sz="1800" b="1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, ...] 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en-US" altLang="sr-Latn-R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   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Rezultat je vrednost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sr-Latn-CS" altLang="sr-Latn-RS" sz="1800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ukoliko je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vrednost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test</a:t>
            </a:r>
            <a:r>
              <a:rPr lang="sr-Latn-CS" altLang="sr-Latn-RS" sz="1800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True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itd.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Switch[expr,form</a:t>
            </a:r>
            <a:r>
              <a:rPr lang="sr-Latn-CS" altLang="sr-Latn-RS" sz="1800" b="1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value</a:t>
            </a:r>
            <a:r>
              <a:rPr lang="sr-Latn-CS" altLang="sr-Latn-RS" sz="1800" b="1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form</a:t>
            </a:r>
            <a:r>
              <a:rPr lang="sr-Latn-CS" altLang="sr-Latn-RS" sz="1800" b="1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value</a:t>
            </a:r>
            <a:r>
              <a:rPr lang="sr-Latn-CS" altLang="sr-Latn-RS" sz="1800" b="1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...]	</a:t>
            </a:r>
            <a:endParaRPr lang="en-US" altLang="sr-Latn-RS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None/>
            </a:pP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Upoređuje se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expr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sa svakim od izraza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form</a:t>
            </a:r>
            <a:r>
              <a:rPr lang="sr-Latn-CS" altLang="sr-Latn-RS" sz="1800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,...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 rezultat je vrednost 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sr-Latn-CS" altLang="sr-Latn-RS" sz="1800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koja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odgovara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form</a:t>
            </a:r>
            <a:r>
              <a:rPr lang="sr-Latn-CS" altLang="sr-Latn-RS" sz="1800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, koji se poklapa sa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expr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sr-Latn-CS" altLang="sr-Latn-RS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sr-Latn-CS" altLang="sr-Latn-R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AU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Switch[</a:t>
            </a:r>
            <a:r>
              <a:rPr lang="en-AU" altLang="sr-Latn-RS" sz="1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expr,form</a:t>
            </a:r>
            <a:r>
              <a:rPr lang="sr-Latn-CS" altLang="sr-Latn-RS" sz="1800" b="1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AU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,value</a:t>
            </a:r>
            <a:r>
              <a:rPr lang="sr-Latn-CS" altLang="sr-Latn-RS" sz="1800" b="1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AU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form</a:t>
            </a:r>
            <a:r>
              <a:rPr lang="sr-Latn-CS" altLang="sr-Latn-RS" sz="1800" b="1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AU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, value</a:t>
            </a:r>
            <a:r>
              <a:rPr lang="sr-Latn-CS" altLang="sr-Latn-RS" sz="1800" b="1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AU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,..., </a:t>
            </a:r>
            <a:r>
              <a:rPr lang="en-AU" altLang="sr-Latn-RS" sz="1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def</a:t>
            </a:r>
            <a:r>
              <a:rPr lang="en-AU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altLang="sr-Latn-RS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None/>
            </a:pP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K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oristi se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def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kao vrednost koja se vraća ako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nijedan od izraza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form</a:t>
            </a:r>
            <a:r>
              <a:rPr lang="sr-Latn-CS" altLang="sr-Latn-RS" sz="1800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slaže sa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expr</a:t>
            </a: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sr-Latn-CS" altLang="sr-Latn-RS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vaki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od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izraza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sr-Latn-CS" altLang="sr-Latn-RS" sz="1800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,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sr-Latn-CS" altLang="sr-Latn-RS" sz="1800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,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...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predstavlja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jedan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izraz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ili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sekvencu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izraza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koji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razdvojeni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znakom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428625" y="803275"/>
            <a:ext cx="7500938" cy="4411663"/>
          </a:xfrm>
        </p:spPr>
        <p:txBody>
          <a:bodyPr/>
          <a:lstStyle/>
          <a:p>
            <a:pPr algn="just" eaLnBrk="1" hangingPunct="1">
              <a:buFont typeface="Wingdings" panose="05000000000000000000" pitchFamily="2" charset="2"/>
              <a:buNone/>
            </a:pP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Primer: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Izrazom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h[x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:=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x&lt;0, x^2, x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5, x^3, True, 0]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sr-Latn-CS" altLang="sr-Latn-RS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definisana je funkcija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sa tri grane. Treća grana je uvek ispunjena ako nisu prve dve.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In[2]:=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h[-5]</a:t>
            </a:r>
            <a:endParaRPr lang="sr-Latn-CS" altLang="sr-Latn-RS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Out[2]=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(* Koristi se prvi slučaj u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Which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*) 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In[3]:=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h[2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Out[3]=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(* Koristi se treći slučaj *) </a:t>
            </a:r>
            <a:endParaRPr lang="en-AU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457200" y="285750"/>
            <a:ext cx="7543800" cy="703263"/>
          </a:xfrm>
        </p:spPr>
        <p:txBody>
          <a:bodyPr/>
          <a:lstStyle/>
          <a:p>
            <a:pPr eaLnBrk="1" hangingPunct="1"/>
            <a:r>
              <a:rPr lang="sr-Latn-CS" altLang="sr-Latn-RS" sz="20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Ciklusi  -  Do ciklusi</a:t>
            </a:r>
            <a:endParaRPr lang="en-AU" altLang="sr-Latn-RS" sz="2000" i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357188" y="1446212"/>
            <a:ext cx="7643812" cy="4791099"/>
          </a:xfrm>
        </p:spPr>
        <p:txBody>
          <a:bodyPr/>
          <a:lstStyle/>
          <a:p>
            <a:pPr algn="just" eaLnBrk="1" hangingPunct="1"/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 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Mathematica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postoje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upravlja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č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strukture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kojima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defini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š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 vi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š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estruko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ponavljanje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odre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ene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sekvence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naredbi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ostoje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naredbe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definisanje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petlji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unapred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zadatim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brojem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izvr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š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enja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tela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petlje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To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tzv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AU" altLang="sr-Latn-RS" sz="1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broja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č</a:t>
            </a:r>
            <a:r>
              <a:rPr lang="en-AU" altLang="sr-Latn-RS" sz="1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AU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petlje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kod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kojih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postoji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broja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č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kojim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upravlja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izvr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š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enje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petlje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Tako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e,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postoje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pre-test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post-test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petlje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kojima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defini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š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iterativni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programski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ciklusi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en-AU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ciklusi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koriste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definisanje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broja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č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kih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programskih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ciklusa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Do[expr, {i, imax}]	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expr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 izvršava dok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uzima vrednosti 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	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od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imax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sr-Latn-CS" altLang="sr-Latn-RS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pt-BR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Do[expr,{i, imin, imax, di}]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expr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se izvršava sa vrednostima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od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imin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				do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imax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 korakom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sr-Latn-CS" altLang="sr-Latn-RS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 Do[expr, {n}] 	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Izvršava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expr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puta</a:t>
            </a:r>
            <a:endParaRPr lang="en-AU" altLang="sr-Latn-RS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171400"/>
            <a:ext cx="7543800" cy="785812"/>
          </a:xfrm>
        </p:spPr>
        <p:txBody>
          <a:bodyPr/>
          <a:lstStyle/>
          <a:p>
            <a:pPr eaLnBrk="1" hangingPunct="1"/>
            <a:r>
              <a:rPr lang="en-US" altLang="sr-Latn-RS" sz="2000" i="1" dirty="0" smtClean="0">
                <a:latin typeface="Times New Roman" panose="02020603050405020304" pitchFamily="18" charset="0"/>
              </a:rPr>
              <a:t>While</a:t>
            </a:r>
            <a:r>
              <a:rPr lang="sr-Latn-CS" altLang="sr-Latn-RS" sz="2000" i="1" dirty="0" smtClean="0">
                <a:latin typeface="Times New Roman" panose="02020603050405020304" pitchFamily="18" charset="0"/>
              </a:rPr>
              <a:t> i For</a:t>
            </a:r>
            <a:r>
              <a:rPr lang="en-US" altLang="sr-Latn-RS" sz="2000" i="1" dirty="0" smtClean="0">
                <a:latin typeface="Times New Roman" panose="02020603050405020304" pitchFamily="18" charset="0"/>
              </a:rPr>
              <a:t> </a:t>
            </a:r>
            <a:r>
              <a:rPr lang="en-US" altLang="sr-Latn-RS" sz="2000" i="1" dirty="0" err="1" smtClean="0">
                <a:latin typeface="Times New Roman" panose="02020603050405020304" pitchFamily="18" charset="0"/>
              </a:rPr>
              <a:t>ciklusi</a:t>
            </a:r>
            <a:r>
              <a:rPr lang="sr-Latn-CS" altLang="sr-Latn-RS" sz="2000" i="1" dirty="0" smtClean="0">
                <a:latin typeface="Times New Roman" panose="02020603050405020304" pitchFamily="18" charset="0"/>
              </a:rPr>
              <a:t>		</a:t>
            </a:r>
            <a:endParaRPr lang="en-US" altLang="sr-Latn-RS" sz="2000" i="1" dirty="0" smtClean="0">
              <a:latin typeface="Times New Roman" panose="02020603050405020304" pitchFamily="18" charset="0"/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836712"/>
            <a:ext cx="7500938" cy="5760640"/>
          </a:xfrm>
        </p:spPr>
        <p:txBody>
          <a:bodyPr/>
          <a:lstStyle/>
          <a:p>
            <a:pPr algn="just"/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roj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izvr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š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avanja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petlji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While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odre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nekim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izlaznim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kriterijumom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tj. i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zvr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š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avaju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se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samo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dok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odre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eni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uslov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ima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vrednost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True.</a:t>
            </a:r>
            <a:endParaRPr lang="sr-Latn-CS" altLang="sr-Latn-RS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None/>
            </a:pPr>
            <a:endParaRPr lang="sr-Latn-CS" altLang="sr-Latn-RS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Font typeface="Wingdings" panose="05000000000000000000" pitchFamily="2" charset="2"/>
              <a:buNone/>
            </a:pP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While[</a:t>
            </a:r>
            <a:r>
              <a:rPr lang="en-US" altLang="sr-Latn-RS" sz="1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test,body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izvr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š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ava 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body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sve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dok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je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test=True</a:t>
            </a:r>
            <a:endParaRPr lang="sr-Latn-CS" altLang="sr-Latn-RS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l-PL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While</a:t>
            </a:r>
            <a:r>
              <a:rPr lang="pl-PL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petlja je pogodna kada se ne zna koliko je puta potrebno ponoviti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odre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ene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operacije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None/>
            </a:pP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Primeri:</a:t>
            </a:r>
          </a:p>
          <a:p>
            <a:pPr marL="0" indent="0" algn="just">
              <a:buNone/>
            </a:pPr>
            <a:r>
              <a:rPr lang="pt-BR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In[4]:= </a:t>
            </a:r>
            <a:r>
              <a:rPr lang="pt-BR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pt-BR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17; While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pt-BR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 ≠ 0, Print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pt-BR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pt-BR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n= Floor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pt-BR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pt-BR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]]</a:t>
            </a:r>
          </a:p>
          <a:p>
            <a:pPr algn="just">
              <a:buFont typeface="Wingdings" panose="05000000000000000000" pitchFamily="2" charset="2"/>
              <a:buNone/>
            </a:pP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Out[4]=  </a:t>
            </a:r>
            <a:r>
              <a:rPr lang="sr-Latn-CS" altLang="sr-Latn-RS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r>
            <a:endParaRPr lang="sr-Latn-CS" altLang="sr-Latn-RS" sz="16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None/>
            </a:pPr>
            <a:r>
              <a:rPr lang="en-US" altLang="sr-Latn-RS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sr-Latn-CS" altLang="sr-Latn-RS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sr-Latn-CS" altLang="sr-Latn-RS" sz="16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None/>
            </a:pPr>
            <a:r>
              <a:rPr lang="sr-Latn-CS" altLang="sr-Latn-RS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sr-Latn-RS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sr-Latn-CS" altLang="sr-Latn-RS" sz="16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None/>
            </a:pPr>
            <a:r>
              <a:rPr lang="sr-Latn-CS" altLang="sr-Latn-RS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sr-Latn-RS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sr-Latn-CS" altLang="sr-Latn-RS" sz="16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None/>
            </a:pPr>
            <a:r>
              <a:rPr lang="sr-Latn-CS" altLang="sr-Latn-RS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sr-Latn-RS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sr-Latn-CS" altLang="sr-Latn-RS" sz="16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de-DE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In[5]:= </a:t>
            </a:r>
            <a:r>
              <a:rPr lang="de-DE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de-DE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de-DE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MATHEMATICA, Pi, 15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r>
              <a:rPr lang="de-DE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While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de-DE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 ≠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{}</a:t>
            </a:r>
            <a:r>
              <a:rPr lang="de-DE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Print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de-DE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First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de-DE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]]</a:t>
            </a:r>
            <a:r>
              <a:rPr lang="de-DE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t= Rest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de-DE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]]</a:t>
            </a:r>
            <a:endParaRPr lang="de-DE" altLang="sr-Latn-RS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None/>
            </a:pP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Out[5]=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MATHEMATICA</a:t>
            </a:r>
          </a:p>
          <a:p>
            <a:pPr algn="just">
              <a:buFont typeface="Wingdings" panose="05000000000000000000" pitchFamily="2" charset="2"/>
              <a:buNone/>
            </a:pP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l-GR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</a:t>
            </a:r>
            <a:endParaRPr lang="el-GR" altLang="sr-Latn-RS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None/>
            </a:pP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15</a:t>
            </a:r>
            <a:endParaRPr lang="en-US" altLang="sr-Latn-RS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ontent Placeholder 2"/>
          <p:cNvSpPr>
            <a:spLocks noGrp="1"/>
          </p:cNvSpPr>
          <p:nvPr>
            <p:ph idx="1"/>
          </p:nvPr>
        </p:nvSpPr>
        <p:spPr>
          <a:xfrm>
            <a:off x="457200" y="428625"/>
            <a:ext cx="7472363" cy="6143625"/>
          </a:xfrm>
        </p:spPr>
        <p:txBody>
          <a:bodyPr/>
          <a:lstStyle/>
          <a:p>
            <a:pPr algn="just"/>
            <a:r>
              <a:rPr lang="en-US" altLang="sr-Latn-RS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 nekim slu</a:t>
            </a:r>
            <a:r>
              <a:rPr lang="sr-Latn-CS" altLang="sr-Latn-RS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č</a:t>
            </a:r>
            <a:r>
              <a:rPr lang="en-US" altLang="sr-Latn-RS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ajevima je potrebna ve</a:t>
            </a:r>
            <a:r>
              <a:rPr lang="sr-Latn-CS" altLang="sr-Latn-RS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ć</a:t>
            </a:r>
            <a:r>
              <a:rPr lang="en-US" altLang="sr-Latn-RS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kontrola nad izvr</a:t>
            </a:r>
            <a:r>
              <a:rPr lang="sr-Latn-CS" altLang="sr-Latn-RS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š</a:t>
            </a:r>
            <a:r>
              <a:rPr lang="en-US" altLang="sr-Latn-RS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avanjem programa</a:t>
            </a:r>
            <a:r>
              <a:rPr lang="sr-Latn-CS" altLang="sr-Latn-RS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pa se tada koristi fleksibilnija </a:t>
            </a:r>
            <a:r>
              <a:rPr lang="sr-Latn-CS" altLang="sr-Latn-RS" sz="16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sr-Latn-CS" altLang="sr-Latn-RS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petlja.</a:t>
            </a:r>
          </a:p>
          <a:p>
            <a:pPr algn="just"/>
            <a:endParaRPr lang="sr-Latn-CS" altLang="sr-Latn-RS" sz="800" b="1" smtClean="0"/>
          </a:p>
          <a:p>
            <a:pPr algn="ctr">
              <a:buFont typeface="Wingdings" panose="05000000000000000000" pitchFamily="2" charset="2"/>
              <a:buNone/>
            </a:pPr>
            <a:r>
              <a:rPr lang="en-US" altLang="sr-Latn-RS" sz="16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For[start,test, incr, body]</a:t>
            </a:r>
            <a:r>
              <a:rPr lang="en-US" altLang="sr-Latn-RS" sz="1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  </a:t>
            </a:r>
            <a:r>
              <a:rPr lang="en-US" altLang="sr-Latn-RS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izvr</a:t>
            </a:r>
            <a:r>
              <a:rPr lang="sr-Latn-CS" altLang="sr-Latn-RS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š</a:t>
            </a:r>
            <a:r>
              <a:rPr lang="en-US" altLang="sr-Latn-RS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ava </a:t>
            </a:r>
            <a:r>
              <a:rPr lang="en-US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start</a:t>
            </a:r>
            <a:r>
              <a:rPr lang="en-US" altLang="sr-Latn-RS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zatim respektivno evaluira</a:t>
            </a:r>
            <a:r>
              <a:rPr lang="sr-Latn-CS" altLang="sr-Latn-RS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>
              <a:buFont typeface="Wingdings" panose="05000000000000000000" pitchFamily="2" charset="2"/>
              <a:buNone/>
            </a:pPr>
            <a:r>
              <a:rPr lang="sr-Latn-CS" altLang="sr-Latn-RS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	</a:t>
            </a:r>
            <a:r>
              <a:rPr lang="en-US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body</a:t>
            </a:r>
            <a:r>
              <a:rPr lang="en-US" altLang="sr-Latn-RS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 </a:t>
            </a:r>
            <a:r>
              <a:rPr lang="en-US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incr</a:t>
            </a:r>
            <a:r>
              <a:rPr lang="en-US" altLang="sr-Latn-RS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sve dok </a:t>
            </a:r>
            <a:r>
              <a:rPr lang="en-US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test</a:t>
            </a:r>
            <a:r>
              <a:rPr lang="en-US" altLang="sr-Latn-RS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ne postane </a:t>
            </a:r>
            <a:r>
              <a:rPr lang="en-US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False</a:t>
            </a:r>
            <a:endParaRPr lang="sr-Latn-CS" altLang="sr-Latn-RS" sz="1600" i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sr-Latn-CS" altLang="sr-Latn-RS" sz="8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sr-Latn-RS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 slu</a:t>
            </a:r>
            <a:r>
              <a:rPr lang="sr-Latn-CS" altLang="sr-Latn-RS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ča</a:t>
            </a:r>
            <a:r>
              <a:rPr lang="en-US" altLang="sr-Latn-RS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ju izraza </a:t>
            </a:r>
            <a:r>
              <a:rPr lang="en-US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For[start, test, incr] </a:t>
            </a:r>
            <a:r>
              <a:rPr lang="en-US" altLang="sr-Latn-RS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izvr</a:t>
            </a:r>
            <a:r>
              <a:rPr lang="sr-Latn-CS" altLang="sr-Latn-RS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š</a:t>
            </a:r>
            <a:r>
              <a:rPr lang="en-US" altLang="sr-Latn-RS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ava se ciklus sa</a:t>
            </a:r>
            <a:r>
              <a:rPr lang="sr-Latn-CS" altLang="sr-Latn-RS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praznim telom.</a:t>
            </a:r>
            <a:r>
              <a:rPr lang="sr-Latn-CS" altLang="sr-Latn-RS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Sve do evaluacije izraza </a:t>
            </a:r>
            <a:r>
              <a:rPr lang="en-US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Return[expr]</a:t>
            </a:r>
            <a:r>
              <a:rPr lang="en-US" altLang="sr-Latn-RS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ili</a:t>
            </a:r>
            <a:r>
              <a:rPr lang="en-US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Throw[expr], </a:t>
            </a:r>
            <a:r>
              <a:rPr lang="en-US" altLang="sr-Latn-RS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finalna vrednost</a:t>
            </a:r>
            <a:r>
              <a:rPr lang="sr-Latn-CS" altLang="sr-Latn-RS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en-US" altLang="sr-Latn-RS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ciklusa je</a:t>
            </a:r>
            <a:r>
              <a:rPr lang="en-US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Null.</a:t>
            </a:r>
            <a:endParaRPr lang="sr-Latn-CS" altLang="sr-Latn-RS" sz="1600" i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sr-Latn-CS" altLang="sr-Latn-RS" sz="800" i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None/>
            </a:pPr>
            <a:r>
              <a:rPr lang="sr-Latn-CS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Primer:</a:t>
            </a:r>
          </a:p>
          <a:p>
            <a:pPr algn="just">
              <a:buFont typeface="Wingdings" panose="05000000000000000000" pitchFamily="2" charset="2"/>
              <a:buNone/>
            </a:pPr>
            <a:r>
              <a:rPr lang="sr-Latn-CS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sr-Latn-CS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sr-Latn-CS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]=</a:t>
            </a:r>
            <a:r>
              <a:rPr lang="en-US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sr-Latn-CS" altLang="sr-Latn-RS" sz="1600" i="1" baseline="30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sr-Latn-RS" sz="1600" i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None/>
            </a:pPr>
            <a:r>
              <a:rPr lang="sr-Latn-CS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nn-NO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sr-Latn-CS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nn-NO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tot= 0; i = 0, i &lt; 3, i++, tot += f</a:t>
            </a:r>
            <a:r>
              <a:rPr lang="sr-Latn-CS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nn-NO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sr-Latn-CS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]]</a:t>
            </a:r>
          </a:p>
          <a:p>
            <a:pPr algn="just">
              <a:buFont typeface="Wingdings" panose="05000000000000000000" pitchFamily="2" charset="2"/>
              <a:buNone/>
            </a:pPr>
            <a:r>
              <a:rPr lang="sr-Latn-CS" altLang="sr-Latn-RS" sz="1600" b="1" smtClean="0"/>
              <a:t>	</a:t>
            </a:r>
            <a:r>
              <a:rPr lang="en-US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tot</a:t>
            </a:r>
          </a:p>
          <a:p>
            <a:pPr algn="just">
              <a:buFont typeface="Wingdings" panose="05000000000000000000" pitchFamily="2" charset="2"/>
              <a:buNone/>
            </a:pPr>
            <a:r>
              <a:rPr lang="sr-Latn-CS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sr-Latn-CS" altLang="sr-Latn-RS" sz="1600" i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None/>
            </a:pPr>
            <a:endParaRPr lang="sr-Latn-CS" altLang="sr-Latn-RS" sz="800" i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l-PL" altLang="sr-Latn-RS" sz="16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Uloge znakova , i ; su obrnute u odnosu na programski </a:t>
            </a:r>
            <a:r>
              <a:rPr lang="en-US" altLang="sr-Latn-RS" sz="16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jezik C</a:t>
            </a:r>
            <a:r>
              <a:rPr lang="sr-Latn-CS" altLang="sr-Latn-RS" sz="16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!!!</a:t>
            </a:r>
          </a:p>
          <a:p>
            <a:pPr algn="just">
              <a:buFont typeface="Wingdings" panose="05000000000000000000" pitchFamily="2" charset="2"/>
              <a:buNone/>
            </a:pPr>
            <a:endParaRPr lang="sr-Latn-CS" altLang="sr-Latn-RS" sz="800" i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None/>
            </a:pPr>
            <a:r>
              <a:rPr lang="sr-Latn-CS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Primer:</a:t>
            </a:r>
          </a:p>
          <a:p>
            <a:pPr algn="just">
              <a:buFont typeface="Wingdings" panose="05000000000000000000" pitchFamily="2" charset="2"/>
              <a:buNone/>
            </a:pPr>
            <a:endParaRPr lang="sr-Latn-CS" altLang="sr-Latn-RS" sz="800" i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None/>
            </a:pPr>
            <a:r>
              <a:rPr lang="sr-Latn-CS" altLang="sr-Latn-RS" sz="1600" i="1" smtClean="0"/>
              <a:t>	</a:t>
            </a:r>
            <a:r>
              <a:rPr lang="nn-NO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sr-Latn-CS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nn-NO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i= 1;t = x, i^2&lt; 10, i++, t= t^2+ i; Print</a:t>
            </a:r>
            <a:r>
              <a:rPr lang="sr-Latn-CS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nn-NO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sr-Latn-CS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]]</a:t>
            </a:r>
            <a:endParaRPr lang="nn-NO" altLang="sr-Latn-RS" sz="1600" i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None/>
            </a:pPr>
            <a:r>
              <a:rPr lang="sr-Latn-CS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1+ x</a:t>
            </a:r>
            <a:r>
              <a:rPr lang="sr-Latn-CS" altLang="sr-Latn-RS" sz="1600" i="1" baseline="30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sr-Latn-RS" sz="1600" i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None/>
            </a:pPr>
            <a:r>
              <a:rPr lang="sr-Latn-CS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2+ </a:t>
            </a:r>
            <a:r>
              <a:rPr lang="sr-Latn-CS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+ x</a:t>
            </a:r>
            <a:r>
              <a:rPr lang="sr-Latn-CS" altLang="sr-Latn-RS" sz="1600" i="1" baseline="30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sr-Latn-CS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sr-Latn-CS" altLang="sr-Latn-RS" sz="1600" i="1" baseline="30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sr-Latn-RS" sz="1600" i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None/>
            </a:pPr>
            <a:r>
              <a:rPr lang="sr-Latn-CS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3+ </a:t>
            </a:r>
            <a:r>
              <a:rPr lang="sr-Latn-CS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+ </a:t>
            </a:r>
            <a:r>
              <a:rPr lang="sr-Latn-CS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+x</a:t>
            </a:r>
            <a:r>
              <a:rPr lang="sr-Latn-CS" altLang="sr-Latn-RS" sz="1600" i="1" baseline="30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sr-Latn-CS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sr-Latn-CS" altLang="sr-Latn-RS" sz="1600" i="1" baseline="30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sr-Latn-CS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sr-Latn-CS" altLang="sr-Latn-RS" sz="1600" i="1" baseline="30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sr-Latn-RS" sz="1600" i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457200" y="296863"/>
            <a:ext cx="7543800" cy="560387"/>
          </a:xfrm>
        </p:spPr>
        <p:txBody>
          <a:bodyPr/>
          <a:lstStyle/>
          <a:p>
            <a:r>
              <a:rPr lang="sr-Latn-CS" altLang="sr-Latn-RS" sz="20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Kontrola petlji</a:t>
            </a:r>
            <a:endParaRPr lang="en-US" altLang="sr-Latn-RS" sz="2000" i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7472363" cy="5328592"/>
          </a:xfrm>
        </p:spPr>
        <p:txBody>
          <a:bodyPr/>
          <a:lstStyle/>
          <a:p>
            <a:pPr algn="just"/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Ponekad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potrebno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presko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č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iti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neki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korak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petlji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ili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iza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ć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petlje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pre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nego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š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se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ona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zavr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š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Za to u 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athematica-i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postoje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dve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funkcije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None/>
            </a:pP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Break[ ]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izlazak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petlje</a:t>
            </a: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None/>
            </a:pP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Continue[ ]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prelazak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slede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ć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korak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petlji</a:t>
            </a: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None/>
            </a:pP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Primeri:</a:t>
            </a:r>
          </a:p>
          <a:p>
            <a:pPr algn="just">
              <a:buFont typeface="Wingdings" panose="05000000000000000000" pitchFamily="2" charset="2"/>
              <a:buNone/>
            </a:pPr>
            <a:endParaRPr lang="sr-Latn-CS" altLang="sr-Latn-RS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nn-NO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nn-NO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Print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nn-NO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nn-NO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If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nn-NO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== 3, Break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[]]</a:t>
            </a:r>
            <a:r>
              <a:rPr lang="nn-NO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nn-NO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i, 10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}]</a:t>
            </a:r>
            <a:endParaRPr lang="nn-NO" altLang="sr-Latn-RS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None/>
            </a:pP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  <a:p>
            <a:pPr algn="just">
              <a:buFont typeface="Wingdings" panose="05000000000000000000" pitchFamily="2" charset="2"/>
              <a:buNone/>
            </a:pP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  <a:p>
            <a:pPr algn="just">
              <a:buFont typeface="Wingdings" panose="05000000000000000000" pitchFamily="2" charset="2"/>
              <a:buNone/>
            </a:pP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sr-Latn-CS" altLang="sr-Latn-RS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nn-NO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nn-NO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i= 1, i&lt; 5, i++, If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nn-NO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== 3, Continue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[]]</a:t>
            </a:r>
            <a:r>
              <a:rPr lang="nn-NO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Print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nn-NO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]]</a:t>
            </a:r>
            <a:endParaRPr lang="nn-NO" altLang="sr-Latn-RS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None/>
            </a:pP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  <a:p>
            <a:pPr algn="just">
              <a:buFont typeface="Wingdings" panose="05000000000000000000" pitchFamily="2" charset="2"/>
              <a:buNone/>
            </a:pP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  <a:p>
            <a:pPr algn="just">
              <a:buFont typeface="Wingdings" panose="05000000000000000000" pitchFamily="2" charset="2"/>
              <a:buNone/>
            </a:pP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457200" y="296863"/>
            <a:ext cx="7543800" cy="560387"/>
          </a:xfrm>
        </p:spPr>
        <p:txBody>
          <a:bodyPr/>
          <a:lstStyle/>
          <a:p>
            <a:r>
              <a:rPr lang="sr-Latn-CS" altLang="sr-Latn-RS" sz="20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Posebne vrste ciklusa</a:t>
            </a:r>
            <a:endParaRPr lang="en-US" altLang="sr-Latn-RS" sz="2000" i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323528" y="1124744"/>
            <a:ext cx="7677472" cy="5256584"/>
          </a:xfrm>
        </p:spPr>
        <p:txBody>
          <a:bodyPr/>
          <a:lstStyle/>
          <a:p>
            <a:pPr algn="just"/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Pored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opisanih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tipova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ciklusa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koje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poseduje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ć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ina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savremenih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programskih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jezika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athematica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poseduje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specifi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č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funkcije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realizaciju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broja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č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kih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iterativnih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programskih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ciklusa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None/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pt-BR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Nest[f, expr, n]</a:t>
            </a:r>
            <a:r>
              <a:rPr lang="pt-BR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pt-BR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primenjuje </a:t>
            </a:r>
            <a:r>
              <a:rPr lang="pt-BR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pt-BR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puta funkciju </a:t>
            </a:r>
            <a:r>
              <a:rPr lang="pt-BR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 </a:t>
            </a:r>
            <a:r>
              <a:rPr lang="pt-BR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pt-BR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		</a:t>
            </a:r>
            <a:r>
              <a:rPr lang="pt-BR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expr</a:t>
            </a:r>
            <a:endParaRPr lang="sr-Latn-CS" altLang="sr-Latn-RS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None/>
            </a:pPr>
            <a:endParaRPr lang="pt-BR" altLang="sr-Latn-RS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None/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altLang="sr-Latn-RS" sz="1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FixedPoint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[f, expr]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č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inje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expr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primenjuje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funkciju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 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		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sve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dok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se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rezultat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ne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menja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š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None/>
            </a:pP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None/>
            </a:pP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altLang="sr-Latn-RS" sz="1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FixedPoint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[f, expr,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SameTest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comp]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None/>
            </a:pPr>
            <a:r>
              <a:rPr lang="en-US" altLang="sr-Latn-R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zaustavlja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kada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funkcija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primenjena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	</a:t>
            </a:r>
            <a:r>
              <a:rPr lang="pl-PL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dva </a:t>
            </a:r>
            <a:r>
              <a:rPr lang="pl-PL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susedna </a:t>
            </a:r>
            <a:r>
              <a:rPr lang="pl-PL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rezultata </a:t>
            </a:r>
            <a:r>
              <a:rPr lang="pl-PL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daje </a:t>
            </a:r>
            <a:r>
              <a:rPr lang="pl-PL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True</a:t>
            </a:r>
          </a:p>
          <a:p>
            <a:pPr algn="just">
              <a:buFont typeface="Wingdings" panose="05000000000000000000" pitchFamily="2" charset="2"/>
              <a:buNone/>
            </a:pP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Ciklusi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definisani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funkcijom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Nest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broja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č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-j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om </a:t>
            </a:r>
            <a:r>
              <a:rPr lang="en-US" altLang="sr-Latn-RS" sz="1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FixedPoint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iterativni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rogramski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ciklusi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buFont typeface="Wingdings" panose="05000000000000000000" pitchFamily="2" charset="2"/>
              <a:buNone/>
            </a:pP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Content Placeholder 2"/>
          <p:cNvSpPr>
            <a:spLocks noGrp="1"/>
          </p:cNvSpPr>
          <p:nvPr>
            <p:ph idx="1"/>
          </p:nvPr>
        </p:nvSpPr>
        <p:spPr>
          <a:xfrm>
            <a:off x="457200" y="446088"/>
            <a:ext cx="7472363" cy="61976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sr-Latn-CS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Primeri:</a:t>
            </a:r>
          </a:p>
          <a:p>
            <a:pPr>
              <a:buFont typeface="Wingdings" panose="05000000000000000000" pitchFamily="2" charset="2"/>
              <a:buNone/>
            </a:pPr>
            <a:endParaRPr lang="sr-Latn-CS" altLang="sr-Latn-RS" sz="800" i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Nest</a:t>
            </a:r>
            <a:r>
              <a:rPr lang="sr-Latn-CS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f, x, 3</a:t>
            </a:r>
            <a:r>
              <a:rPr lang="sr-Latn-CS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endParaRPr lang="en-US" altLang="sr-Latn-RS" sz="1600" i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sr-Latn-CS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sr-Latn-CS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sr-Latn-CS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sr-Latn-CS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sr-Latn-CS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]]]</a:t>
            </a:r>
          </a:p>
          <a:p>
            <a:pPr>
              <a:buFont typeface="Wingdings" panose="05000000000000000000" pitchFamily="2" charset="2"/>
              <a:buNone/>
            </a:pPr>
            <a:endParaRPr lang="en-US" altLang="sr-Latn-RS" sz="800" i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pt-BR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Nest</a:t>
            </a:r>
            <a:r>
              <a:rPr lang="sr-Latn-CS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pt-BR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Function</a:t>
            </a:r>
            <a:r>
              <a:rPr lang="sr-Latn-CS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pt-BR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t, 1</a:t>
            </a:r>
            <a:r>
              <a:rPr lang="sr-Latn-CS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pt-BR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pt-BR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1+ t</a:t>
            </a:r>
            <a:r>
              <a:rPr lang="sr-Latn-CS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)]</a:t>
            </a:r>
            <a:r>
              <a:rPr lang="pt-BR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x, 3</a:t>
            </a:r>
            <a:r>
              <a:rPr lang="sr-Latn-CS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endParaRPr lang="pt-BR" altLang="sr-Latn-RS" sz="1600" i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None/>
            </a:pPr>
            <a:endParaRPr lang="sr-Latn-CS" altLang="sr-Latn-RS" sz="800" i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None/>
            </a:pPr>
            <a:endParaRPr lang="sr-Latn-CS" altLang="sr-Latn-RS" sz="1600" i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None/>
            </a:pPr>
            <a:endParaRPr lang="sr-Latn-CS" altLang="sr-Latn-RS" sz="1600" i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None/>
            </a:pPr>
            <a:endParaRPr lang="en-US" altLang="sr-Latn-RS" sz="1600" i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FixedPoint</a:t>
            </a:r>
            <a:r>
              <a:rPr lang="sr-Latn-CS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Function</a:t>
            </a:r>
            <a:r>
              <a:rPr lang="sr-Latn-CS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z, Print</a:t>
            </a:r>
            <a:r>
              <a:rPr lang="sr-Latn-CS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sr-Latn-CS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en-US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Floor</a:t>
            </a:r>
            <a:r>
              <a:rPr lang="sr-Latn-CS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sr-Latn-CS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sr-Latn-CS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]]</a:t>
            </a:r>
            <a:r>
              <a:rPr lang="en-US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67</a:t>
            </a:r>
            <a:r>
              <a:rPr lang="sr-Latn-CS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endParaRPr lang="en-US" altLang="sr-Latn-RS" sz="1600" i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sr-Latn-CS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67</a:t>
            </a:r>
          </a:p>
          <a:p>
            <a:pPr>
              <a:buFont typeface="Wingdings" panose="05000000000000000000" pitchFamily="2" charset="2"/>
              <a:buNone/>
            </a:pPr>
            <a:r>
              <a:rPr lang="sr-Latn-CS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33</a:t>
            </a:r>
          </a:p>
          <a:p>
            <a:pPr>
              <a:buFont typeface="Wingdings" panose="05000000000000000000" pitchFamily="2" charset="2"/>
              <a:buNone/>
            </a:pPr>
            <a:r>
              <a:rPr lang="sr-Latn-CS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</a:p>
          <a:p>
            <a:pPr>
              <a:buFont typeface="Wingdings" panose="05000000000000000000" pitchFamily="2" charset="2"/>
              <a:buNone/>
            </a:pPr>
            <a:r>
              <a:rPr lang="sr-Latn-CS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  <a:p>
            <a:pPr>
              <a:buFont typeface="Wingdings" panose="05000000000000000000" pitchFamily="2" charset="2"/>
              <a:buNone/>
            </a:pPr>
            <a:r>
              <a:rPr lang="sr-Latn-CS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  <a:p>
            <a:pPr>
              <a:buFont typeface="Wingdings" panose="05000000000000000000" pitchFamily="2" charset="2"/>
              <a:buNone/>
            </a:pPr>
            <a:r>
              <a:rPr lang="sr-Latn-CS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  <a:p>
            <a:pPr>
              <a:buFont typeface="Wingdings" panose="05000000000000000000" pitchFamily="2" charset="2"/>
              <a:buNone/>
            </a:pPr>
            <a:r>
              <a:rPr lang="sr-Latn-CS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  <a:p>
            <a:pPr>
              <a:buFont typeface="Wingdings" panose="05000000000000000000" pitchFamily="2" charset="2"/>
              <a:buNone/>
            </a:pPr>
            <a:r>
              <a:rPr lang="sr-Latn-CS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  <a:p>
            <a:pPr>
              <a:buFont typeface="Wingdings" panose="05000000000000000000" pitchFamily="2" charset="2"/>
              <a:buNone/>
            </a:pPr>
            <a:r>
              <a:rPr lang="sr-Latn-CS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sr-Latn-RS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graphicFrame>
        <p:nvGraphicFramePr>
          <p:cNvPr id="21507" name="Object 2"/>
          <p:cNvGraphicFramePr>
            <a:graphicFrameLocks noChangeAspect="1"/>
          </p:cNvGraphicFramePr>
          <p:nvPr/>
        </p:nvGraphicFramePr>
        <p:xfrm>
          <a:off x="1025525" y="2011363"/>
          <a:ext cx="749300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9" name="Equation" r:id="rId3" imgW="748975" imgH="774364" progId="Equation.3">
                  <p:embed/>
                </p:oleObj>
              </mc:Choice>
              <mc:Fallback>
                <p:oleObj name="Equation" r:id="rId3" imgW="748975" imgH="774364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5525" y="2011363"/>
                        <a:ext cx="749300" cy="77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Box 1"/>
          <p:cNvSpPr txBox="1">
            <a:spLocks noChangeArrowheads="1"/>
          </p:cNvSpPr>
          <p:nvPr/>
        </p:nvSpPr>
        <p:spPr bwMode="auto">
          <a:xfrm>
            <a:off x="428625" y="3707447"/>
            <a:ext cx="7283450" cy="216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 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 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 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 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 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defRPr sz="1600" 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defRPr sz="1600" 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defRPr sz="1600" 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defRPr sz="1600" 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Char char="l"/>
            </a:pPr>
            <a:r>
              <a:rPr lang="sr-Latn-CS" altLang="sr-Latn-RS" sz="1800" dirty="0">
                <a:cs typeface="Times New Roman" panose="02020603050405020304" pitchFamily="18" charset="0"/>
              </a:rPr>
              <a:t>    </a:t>
            </a:r>
            <a:r>
              <a:rPr lang="en-AU" altLang="sr-Latn-RS" sz="1800" i="0" dirty="0" err="1">
                <a:cs typeface="Times New Roman" panose="02020603050405020304" pitchFamily="18" charset="0"/>
              </a:rPr>
              <a:t>Definicija</a:t>
            </a:r>
            <a:r>
              <a:rPr lang="en-AU" altLang="sr-Latn-RS" sz="1800" i="0" dirty="0">
                <a:cs typeface="Times New Roman" panose="02020603050405020304" pitchFamily="18" charset="0"/>
              </a:rPr>
              <a:t> </a:t>
            </a:r>
            <a:r>
              <a:rPr lang="en-AU" altLang="sr-Latn-RS" sz="1800" i="0" dirty="0" err="1">
                <a:cs typeface="Times New Roman" panose="02020603050405020304" pitchFamily="18" charset="0"/>
              </a:rPr>
              <a:t>funkcije</a:t>
            </a:r>
            <a:r>
              <a:rPr lang="en-AU" altLang="sr-Latn-RS" sz="1800" i="0" dirty="0">
                <a:cs typeface="Times New Roman" panose="02020603050405020304" pitchFamily="18" charset="0"/>
              </a:rPr>
              <a:t> </a:t>
            </a:r>
            <a:r>
              <a:rPr lang="en-AU" altLang="sr-Latn-RS" sz="1800" dirty="0">
                <a:cs typeface="Times New Roman" panose="02020603050405020304" pitchFamily="18" charset="0"/>
              </a:rPr>
              <a:t>f</a:t>
            </a:r>
            <a:r>
              <a:rPr lang="en-AU" altLang="sr-Latn-RS" sz="1800" i="0" dirty="0">
                <a:cs typeface="Times New Roman" panose="02020603050405020304" pitchFamily="18" charset="0"/>
              </a:rPr>
              <a:t> mo</a:t>
            </a:r>
            <a:r>
              <a:rPr lang="sr-Latn-CS" altLang="sr-Latn-RS" sz="1800" i="0" dirty="0">
                <a:cs typeface="Times New Roman" panose="02020603050405020304" pitchFamily="18" charset="0"/>
              </a:rPr>
              <a:t>ž</a:t>
            </a:r>
            <a:r>
              <a:rPr lang="en-AU" altLang="sr-Latn-RS" sz="1800" i="0" dirty="0">
                <a:cs typeface="Times New Roman" panose="02020603050405020304" pitchFamily="18" charset="0"/>
              </a:rPr>
              <a:t>e se </a:t>
            </a:r>
            <a:r>
              <a:rPr lang="en-AU" altLang="sr-Latn-RS" sz="1800" i="0" dirty="0" err="1">
                <a:cs typeface="Times New Roman" panose="02020603050405020304" pitchFamily="18" charset="0"/>
              </a:rPr>
              <a:t>proveriti</a:t>
            </a:r>
            <a:r>
              <a:rPr lang="en-AU" altLang="sr-Latn-RS" sz="1800" i="0" dirty="0">
                <a:cs typeface="Times New Roman" panose="02020603050405020304" pitchFamily="18" charset="0"/>
              </a:rPr>
              <a:t> </a:t>
            </a:r>
            <a:r>
              <a:rPr lang="en-AU" altLang="sr-Latn-RS" sz="1800" i="0" dirty="0" err="1">
                <a:cs typeface="Times New Roman" panose="02020603050405020304" pitchFamily="18" charset="0"/>
              </a:rPr>
              <a:t>naredbom</a:t>
            </a:r>
            <a:r>
              <a:rPr lang="en-AU" altLang="sr-Latn-RS" sz="1800" i="0" dirty="0">
                <a:cs typeface="Times New Roman" panose="02020603050405020304" pitchFamily="18" charset="0"/>
              </a:rPr>
              <a:t> </a:t>
            </a:r>
          </a:p>
          <a:p>
            <a:pPr algn="ctr" eaLnBrk="1" hangingPunct="1"/>
            <a:r>
              <a:rPr lang="en-AU" altLang="sr-Latn-RS" sz="1800" b="1" dirty="0">
                <a:cs typeface="Times New Roman" panose="02020603050405020304" pitchFamily="18" charset="0"/>
              </a:rPr>
              <a:t>?f  </a:t>
            </a:r>
          </a:p>
          <a:p>
            <a:pPr eaLnBrk="1" hangingPunct="1"/>
            <a:r>
              <a:rPr lang="sr-Latn-CS" altLang="sr-Latn-RS" sz="1800" dirty="0">
                <a:cs typeface="Times New Roman" panose="02020603050405020304" pitchFamily="18" charset="0"/>
              </a:rPr>
              <a:t>      </a:t>
            </a:r>
            <a:r>
              <a:rPr lang="en-AU" altLang="sr-Latn-RS" sz="1800" dirty="0" err="1">
                <a:cs typeface="Times New Roman" panose="02020603050405020304" pitchFamily="18" charset="0"/>
              </a:rPr>
              <a:t>ili</a:t>
            </a:r>
            <a:r>
              <a:rPr lang="en-AU" altLang="sr-Latn-RS" sz="1800" dirty="0">
                <a:cs typeface="Times New Roman" panose="02020603050405020304" pitchFamily="18" charset="0"/>
              </a:rPr>
              <a:t>  </a:t>
            </a:r>
            <a:r>
              <a:rPr lang="sr-Latn-CS" altLang="sr-Latn-RS" sz="1800" dirty="0">
                <a:cs typeface="Times New Roman" panose="02020603050405020304" pitchFamily="18" charset="0"/>
              </a:rPr>
              <a:t>			      </a:t>
            </a:r>
            <a:r>
              <a:rPr lang="en-AU" altLang="sr-Latn-RS" sz="1800" b="1" dirty="0">
                <a:cs typeface="Times New Roman" panose="02020603050405020304" pitchFamily="18" charset="0"/>
              </a:rPr>
              <a:t>Definition[f]</a:t>
            </a:r>
            <a:r>
              <a:rPr lang="en-AU" altLang="sr-Latn-RS" sz="1800" dirty="0">
                <a:cs typeface="Times New Roman" panose="02020603050405020304" pitchFamily="18" charset="0"/>
              </a:rPr>
              <a:t>, </a:t>
            </a:r>
          </a:p>
          <a:p>
            <a:pPr eaLnBrk="1" hangingPunct="1"/>
            <a:r>
              <a:rPr lang="sr-Latn-CS" altLang="sr-Latn-RS" sz="1800" dirty="0">
                <a:cs typeface="Times New Roman" panose="02020603050405020304" pitchFamily="18" charset="0"/>
              </a:rPr>
              <a:t>      </a:t>
            </a:r>
            <a:r>
              <a:rPr lang="en-AU" altLang="sr-Latn-RS" sz="1800" dirty="0">
                <a:cs typeface="Times New Roman" panose="02020603050405020304" pitchFamily="18" charset="0"/>
              </a:rPr>
              <a:t>a </a:t>
            </a:r>
            <a:r>
              <a:rPr lang="en-AU" altLang="sr-Latn-RS" sz="1800" dirty="0" err="1">
                <a:cs typeface="Times New Roman" panose="02020603050405020304" pitchFamily="18" charset="0"/>
              </a:rPr>
              <a:t>brisanje</a:t>
            </a:r>
            <a:r>
              <a:rPr lang="en-AU" altLang="sr-Latn-RS" sz="1800" dirty="0">
                <a:cs typeface="Times New Roman" panose="02020603050405020304" pitchFamily="18" charset="0"/>
              </a:rPr>
              <a:t> se </a:t>
            </a:r>
            <a:r>
              <a:rPr lang="en-AU" altLang="sr-Latn-RS" sz="1800" dirty="0" err="1">
                <a:cs typeface="Times New Roman" panose="02020603050405020304" pitchFamily="18" charset="0"/>
              </a:rPr>
              <a:t>posti</a:t>
            </a:r>
            <a:r>
              <a:rPr lang="sr-Latn-CS" altLang="sr-Latn-RS" sz="1800" dirty="0">
                <a:cs typeface="Times New Roman" panose="02020603050405020304" pitchFamily="18" charset="0"/>
              </a:rPr>
              <a:t>ž</a:t>
            </a:r>
            <a:r>
              <a:rPr lang="en-AU" altLang="sr-Latn-RS" sz="1800" dirty="0">
                <a:cs typeface="Times New Roman" panose="02020603050405020304" pitchFamily="18" charset="0"/>
              </a:rPr>
              <a:t>e </a:t>
            </a:r>
            <a:r>
              <a:rPr lang="en-AU" altLang="sr-Latn-RS" sz="1800" dirty="0" err="1">
                <a:cs typeface="Times New Roman" panose="02020603050405020304" pitchFamily="18" charset="0"/>
              </a:rPr>
              <a:t>naredbom</a:t>
            </a:r>
            <a:r>
              <a:rPr lang="en-AU" altLang="sr-Latn-RS" sz="1800" dirty="0">
                <a:cs typeface="Times New Roman" panose="02020603050405020304" pitchFamily="18" charset="0"/>
              </a:rPr>
              <a:t>  </a:t>
            </a:r>
          </a:p>
          <a:p>
            <a:pPr algn="ctr" eaLnBrk="1" hangingPunct="1"/>
            <a:r>
              <a:rPr lang="en-AU" altLang="sr-Latn-RS" sz="1800" b="1" dirty="0">
                <a:cs typeface="Times New Roman" panose="02020603050405020304" pitchFamily="18" charset="0"/>
              </a:rPr>
              <a:t>f</a:t>
            </a:r>
            <a:r>
              <a:rPr lang="en-AU" altLang="sr-Latn-RS" sz="1800" b="1" dirty="0" smtClean="0">
                <a:cs typeface="Times New Roman" panose="02020603050405020304" pitchFamily="18" charset="0"/>
              </a:rPr>
              <a:t> =.  </a:t>
            </a:r>
            <a:endParaRPr lang="en-AU" altLang="sr-Latn-RS" sz="1800" b="1" dirty="0">
              <a:cs typeface="Times New Roman" panose="02020603050405020304" pitchFamily="18" charset="0"/>
            </a:endParaRPr>
          </a:p>
          <a:p>
            <a:pPr algn="just" eaLnBrk="1" hangingPunct="1"/>
            <a:r>
              <a:rPr lang="sr-Latn-CS" altLang="sr-Latn-RS" sz="1800" dirty="0">
                <a:cs typeface="Times New Roman" panose="02020603050405020304" pitchFamily="18" charset="0"/>
              </a:rPr>
              <a:t>      </a:t>
            </a:r>
            <a:r>
              <a:rPr lang="en-AU" altLang="sr-Latn-RS" sz="1800" dirty="0" err="1">
                <a:cs typeface="Times New Roman" panose="02020603050405020304" pitchFamily="18" charset="0"/>
              </a:rPr>
              <a:t>ili</a:t>
            </a:r>
            <a:r>
              <a:rPr lang="en-AU" altLang="sr-Latn-RS" sz="1800" dirty="0">
                <a:cs typeface="Times New Roman" panose="02020603050405020304" pitchFamily="18" charset="0"/>
              </a:rPr>
              <a:t> </a:t>
            </a:r>
            <a:r>
              <a:rPr lang="sr-Latn-CS" altLang="sr-Latn-RS" sz="1800" dirty="0">
                <a:cs typeface="Times New Roman" panose="02020603050405020304" pitchFamily="18" charset="0"/>
              </a:rPr>
              <a:t>			        </a:t>
            </a:r>
            <a:r>
              <a:rPr lang="en-AU" altLang="sr-Latn-RS" sz="1800" b="1" dirty="0">
                <a:cs typeface="Times New Roman" panose="02020603050405020304" pitchFamily="18" charset="0"/>
              </a:rPr>
              <a:t>Clear[f]. </a:t>
            </a:r>
          </a:p>
          <a:p>
            <a:pPr eaLnBrk="1" hangingPunct="1"/>
            <a:endParaRPr lang="sr-Latn-CS" altLang="sr-Latn-RS" sz="1800" dirty="0"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95288" y="908720"/>
            <a:ext cx="7561088" cy="26130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Blip>
                <a:blip r:embed="rId2"/>
              </a:buBlip>
              <a:defRPr/>
            </a:pPr>
            <a:r>
              <a:rPr lang="en-US" sz="1800" i="0" dirty="0" err="1">
                <a:cs typeface="Times New Roman" panose="02020603050405020304" pitchFamily="18" charset="0"/>
              </a:rPr>
              <a:t>Funkcija</a:t>
            </a:r>
            <a:r>
              <a:rPr lang="en-US" sz="1800" i="0" dirty="0">
                <a:cs typeface="Times New Roman" panose="02020603050405020304" pitchFamily="18" charset="0"/>
              </a:rPr>
              <a:t> </a:t>
            </a:r>
            <a:r>
              <a:rPr lang="en-US" sz="1800" dirty="0">
                <a:cs typeface="Times New Roman" panose="02020603050405020304" pitchFamily="18" charset="0"/>
              </a:rPr>
              <a:t>f</a:t>
            </a:r>
            <a:r>
              <a:rPr lang="en-US" sz="1800" i="0" dirty="0">
                <a:cs typeface="Times New Roman" panose="02020603050405020304" pitchFamily="18" charset="0"/>
              </a:rPr>
              <a:t> </a:t>
            </a:r>
            <a:r>
              <a:rPr lang="en-US" sz="1800" i="0" dirty="0" err="1">
                <a:cs typeface="Times New Roman" panose="02020603050405020304" pitchFamily="18" charset="0"/>
              </a:rPr>
              <a:t>koja</a:t>
            </a:r>
            <a:r>
              <a:rPr lang="en-US" sz="1800" i="0" dirty="0">
                <a:cs typeface="Times New Roman" panose="02020603050405020304" pitchFamily="18" charset="0"/>
              </a:rPr>
              <a:t> </a:t>
            </a:r>
            <a:r>
              <a:rPr lang="en-US" sz="1800" i="0" dirty="0" err="1">
                <a:cs typeface="Times New Roman" panose="02020603050405020304" pitchFamily="18" charset="0"/>
              </a:rPr>
              <a:t>pamti</a:t>
            </a:r>
            <a:r>
              <a:rPr lang="en-US" sz="1800" i="0" dirty="0">
                <a:cs typeface="Times New Roman" panose="02020603050405020304" pitchFamily="18" charset="0"/>
              </a:rPr>
              <a:t> </a:t>
            </a:r>
            <a:r>
              <a:rPr lang="en-US" sz="1800" i="0" dirty="0" err="1">
                <a:cs typeface="Times New Roman" panose="02020603050405020304" pitchFamily="18" charset="0"/>
              </a:rPr>
              <a:t>vrednosti</a:t>
            </a:r>
            <a:r>
              <a:rPr lang="en-US" sz="1800" i="0" dirty="0">
                <a:cs typeface="Times New Roman" panose="02020603050405020304" pitchFamily="18" charset="0"/>
              </a:rPr>
              <a:t> </a:t>
            </a:r>
            <a:r>
              <a:rPr lang="en-US" sz="1800" i="0" dirty="0" err="1">
                <a:cs typeface="Times New Roman" panose="02020603050405020304" pitchFamily="18" charset="0"/>
              </a:rPr>
              <a:t>koje</a:t>
            </a:r>
            <a:r>
              <a:rPr lang="en-US" sz="1800" i="0" dirty="0">
                <a:cs typeface="Times New Roman" panose="02020603050405020304" pitchFamily="18" charset="0"/>
              </a:rPr>
              <a:t> je </a:t>
            </a:r>
            <a:r>
              <a:rPr lang="en-US" sz="1800" i="0" dirty="0" err="1">
                <a:cs typeface="Times New Roman" panose="02020603050405020304" pitchFamily="18" charset="0"/>
              </a:rPr>
              <a:t>ranije</a:t>
            </a:r>
            <a:r>
              <a:rPr lang="en-US" sz="1800" i="0" dirty="0">
                <a:cs typeface="Times New Roman" panose="02020603050405020304" pitchFamily="18" charset="0"/>
              </a:rPr>
              <a:t> </a:t>
            </a:r>
            <a:r>
              <a:rPr lang="en-US" sz="1800" i="0" dirty="0" err="1">
                <a:cs typeface="Times New Roman" panose="02020603050405020304" pitchFamily="18" charset="0"/>
              </a:rPr>
              <a:t>izra</a:t>
            </a:r>
            <a:r>
              <a:rPr lang="sr-Latn-CS" sz="1800" i="0" dirty="0">
                <a:cs typeface="Times New Roman" panose="02020603050405020304" pitchFamily="18" charset="0"/>
              </a:rPr>
              <a:t>č</a:t>
            </a:r>
            <a:r>
              <a:rPr lang="en-US" sz="1800" i="0" dirty="0" err="1">
                <a:cs typeface="Times New Roman" panose="02020603050405020304" pitchFamily="18" charset="0"/>
              </a:rPr>
              <a:t>unavala</a:t>
            </a:r>
            <a:r>
              <a:rPr lang="en-US" sz="1800" i="0" dirty="0">
                <a:cs typeface="Times New Roman" panose="02020603050405020304" pitchFamily="18" charset="0"/>
              </a:rPr>
              <a:t> </a:t>
            </a:r>
            <a:r>
              <a:rPr lang="en-US" sz="1800" i="0" dirty="0" err="1">
                <a:cs typeface="Times New Roman" panose="02020603050405020304" pitchFamily="18" charset="0"/>
              </a:rPr>
              <a:t>poziva</a:t>
            </a:r>
            <a:r>
              <a:rPr lang="en-US" sz="1800" i="0" dirty="0">
                <a:cs typeface="Times New Roman" panose="02020603050405020304" pitchFamily="18" charset="0"/>
              </a:rPr>
              <a:t> se </a:t>
            </a:r>
            <a:r>
              <a:rPr lang="en-US" sz="1800" i="0" dirty="0" err="1">
                <a:cs typeface="Times New Roman" panose="02020603050405020304" pitchFamily="18" charset="0"/>
              </a:rPr>
              <a:t>izrazom</a:t>
            </a:r>
            <a:r>
              <a:rPr lang="en-US" sz="1800" i="0" dirty="0">
                <a:cs typeface="Times New Roman" panose="02020603050405020304" pitchFamily="18" charset="0"/>
              </a:rPr>
              <a:t> </a:t>
            </a:r>
            <a:r>
              <a:rPr lang="en-US" sz="1800" i="0" dirty="0" err="1">
                <a:cs typeface="Times New Roman" panose="02020603050405020304" pitchFamily="18" charset="0"/>
              </a:rPr>
              <a:t>oblika</a:t>
            </a:r>
            <a:endParaRPr lang="en-US" sz="1800" i="0" dirty="0">
              <a:cs typeface="Times New Roman" panose="02020603050405020304" pitchFamily="18" charset="0"/>
            </a:endParaRPr>
          </a:p>
          <a:p>
            <a:pPr algn="just">
              <a:defRPr/>
            </a:pPr>
            <a:r>
              <a:rPr lang="en-US" sz="1800" i="0" dirty="0">
                <a:cs typeface="Times New Roman" panose="02020603050405020304" pitchFamily="18" charset="0"/>
              </a:rPr>
              <a:t> </a:t>
            </a:r>
            <a:endParaRPr lang="sr-Latn-CS" sz="1800" i="0" dirty="0"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en-US" sz="1800" b="1" dirty="0">
                <a:cs typeface="Times New Roman" panose="02020603050405020304" pitchFamily="18" charset="0"/>
              </a:rPr>
              <a:t>f[x</a:t>
            </a:r>
            <a:r>
              <a:rPr lang="en-US" sz="1800" b="1" dirty="0" smtClean="0">
                <a:cs typeface="Times New Roman" panose="02020603050405020304" pitchFamily="18" charset="0"/>
              </a:rPr>
              <a:t>_, y_, …]:= </a:t>
            </a:r>
            <a:r>
              <a:rPr lang="en-US" sz="1800" b="1" dirty="0">
                <a:cs typeface="Times New Roman" panose="02020603050405020304" pitchFamily="18" charset="0"/>
              </a:rPr>
              <a:t>f[x</a:t>
            </a:r>
            <a:r>
              <a:rPr lang="en-US" sz="1800" b="1" dirty="0" smtClean="0">
                <a:cs typeface="Times New Roman" panose="02020603050405020304" pitchFamily="18" charset="0"/>
              </a:rPr>
              <a:t>, y, z,…] = </a:t>
            </a:r>
            <a:r>
              <a:rPr lang="en-US" sz="1800" b="1" dirty="0" err="1" smtClean="0">
                <a:cs typeface="Times New Roman" panose="02020603050405020304" pitchFamily="18" charset="0"/>
              </a:rPr>
              <a:t>izraz</a:t>
            </a:r>
            <a:endParaRPr lang="sr-Latn-CS" sz="1800" b="1" dirty="0">
              <a:cs typeface="Times New Roman" panose="02020603050405020304" pitchFamily="18" charset="0"/>
            </a:endParaRPr>
          </a:p>
          <a:p>
            <a:pPr algn="ctr">
              <a:defRPr/>
            </a:pPr>
            <a:endParaRPr lang="en-US" sz="1800" b="1" i="0" dirty="0">
              <a:cs typeface="Times New Roman" panose="02020603050405020304" pitchFamily="18" charset="0"/>
            </a:endParaRPr>
          </a:p>
          <a:p>
            <a:pPr algn="ctr">
              <a:defRPr/>
            </a:pPr>
            <a:endParaRPr lang="sr-Latn-CS" sz="1800" b="1" i="0" dirty="0">
              <a:cs typeface="Times New Roman" panose="02020603050405020304" pitchFamily="18" charset="0"/>
            </a:endParaRPr>
          </a:p>
          <a:p>
            <a:pPr algn="just">
              <a:defRPr/>
            </a:pPr>
            <a:r>
              <a:rPr lang="en-US" sz="1800" i="0" dirty="0" err="1">
                <a:cs typeface="Times New Roman" panose="02020603050405020304" pitchFamily="18" charset="0"/>
              </a:rPr>
              <a:t>Koristi</a:t>
            </a:r>
            <a:r>
              <a:rPr lang="en-US" sz="1800" i="0" dirty="0">
                <a:cs typeface="Times New Roman" panose="02020603050405020304" pitchFamily="18" charset="0"/>
              </a:rPr>
              <a:t> se </a:t>
            </a:r>
            <a:r>
              <a:rPr lang="en-US" sz="1800" i="0" dirty="0" err="1">
                <a:cs typeface="Times New Roman" panose="02020603050405020304" pitchFamily="18" charset="0"/>
              </a:rPr>
              <a:t>kada</a:t>
            </a:r>
            <a:r>
              <a:rPr lang="en-US" sz="1800" i="0" dirty="0">
                <a:cs typeface="Times New Roman" panose="02020603050405020304" pitchFamily="18" charset="0"/>
              </a:rPr>
              <a:t> </a:t>
            </a:r>
            <a:r>
              <a:rPr lang="en-US" sz="1800" i="0" dirty="0" err="1">
                <a:cs typeface="Times New Roman" panose="02020603050405020304" pitchFamily="18" charset="0"/>
              </a:rPr>
              <a:t>su</a:t>
            </a:r>
            <a:r>
              <a:rPr lang="en-US" sz="1800" i="0" dirty="0">
                <a:cs typeface="Times New Roman" panose="02020603050405020304" pitchFamily="18" charset="0"/>
              </a:rPr>
              <a:t> </a:t>
            </a:r>
            <a:r>
              <a:rPr lang="en-US" sz="1800" i="0" dirty="0" err="1">
                <a:cs typeface="Times New Roman" panose="02020603050405020304" pitchFamily="18" charset="0"/>
              </a:rPr>
              <a:t>nam</a:t>
            </a:r>
            <a:r>
              <a:rPr lang="en-US" sz="1800" i="0" dirty="0">
                <a:cs typeface="Times New Roman" panose="02020603050405020304" pitchFamily="18" charset="0"/>
              </a:rPr>
              <a:t> vi</a:t>
            </a:r>
            <a:r>
              <a:rPr lang="sr-Latn-CS" sz="1800" i="0" dirty="0">
                <a:cs typeface="Times New Roman" panose="02020603050405020304" pitchFamily="18" charset="0"/>
              </a:rPr>
              <a:t>š</a:t>
            </a:r>
            <a:r>
              <a:rPr lang="en-US" sz="1800" i="0" dirty="0">
                <a:cs typeface="Times New Roman" panose="02020603050405020304" pitchFamily="18" charset="0"/>
              </a:rPr>
              <a:t>e </a:t>
            </a:r>
            <a:r>
              <a:rPr lang="en-US" sz="1800" i="0" dirty="0" err="1">
                <a:cs typeface="Times New Roman" panose="02020603050405020304" pitchFamily="18" charset="0"/>
              </a:rPr>
              <a:t>puta</a:t>
            </a:r>
            <a:r>
              <a:rPr lang="en-US" sz="1800" i="0" dirty="0">
                <a:cs typeface="Times New Roman" panose="02020603050405020304" pitchFamily="18" charset="0"/>
              </a:rPr>
              <a:t> </a:t>
            </a:r>
            <a:r>
              <a:rPr lang="en-US" sz="1800" i="0" dirty="0" err="1">
                <a:cs typeface="Times New Roman" panose="02020603050405020304" pitchFamily="18" charset="0"/>
              </a:rPr>
              <a:t>potrebne</a:t>
            </a:r>
            <a:r>
              <a:rPr lang="en-US" sz="1800" i="0" dirty="0">
                <a:cs typeface="Times New Roman" panose="02020603050405020304" pitchFamily="18" charset="0"/>
              </a:rPr>
              <a:t> </a:t>
            </a:r>
            <a:r>
              <a:rPr lang="en-US" sz="1800" i="0" dirty="0" err="1">
                <a:cs typeface="Times New Roman" panose="02020603050405020304" pitchFamily="18" charset="0"/>
              </a:rPr>
              <a:t>ve</a:t>
            </a:r>
            <a:r>
              <a:rPr lang="sr-Latn-CS" sz="1800" i="0" dirty="0">
                <a:cs typeface="Times New Roman" panose="02020603050405020304" pitchFamily="18" charset="0"/>
              </a:rPr>
              <a:t>ć</a:t>
            </a:r>
            <a:r>
              <a:rPr lang="en-US" sz="1800" i="0" dirty="0">
                <a:cs typeface="Times New Roman" panose="02020603050405020304" pitchFamily="18" charset="0"/>
              </a:rPr>
              <a:t> </a:t>
            </a:r>
            <a:r>
              <a:rPr lang="en-US" sz="1800" i="0" dirty="0" err="1">
                <a:cs typeface="Times New Roman" panose="02020603050405020304" pitchFamily="18" charset="0"/>
              </a:rPr>
              <a:t>izra</a:t>
            </a:r>
            <a:r>
              <a:rPr lang="sr-Latn-CS" sz="1800" i="0" dirty="0">
                <a:cs typeface="Times New Roman" panose="02020603050405020304" pitchFamily="18" charset="0"/>
              </a:rPr>
              <a:t>č</a:t>
            </a:r>
            <a:r>
              <a:rPr lang="en-US" sz="1800" i="0" dirty="0" err="1">
                <a:cs typeface="Times New Roman" panose="02020603050405020304" pitchFamily="18" charset="0"/>
              </a:rPr>
              <a:t>unate</a:t>
            </a:r>
            <a:r>
              <a:rPr lang="en-US" sz="1800" i="0" dirty="0">
                <a:cs typeface="Times New Roman" panose="02020603050405020304" pitchFamily="18" charset="0"/>
              </a:rPr>
              <a:t> </a:t>
            </a:r>
            <a:r>
              <a:rPr lang="en-US" sz="1800" i="0" dirty="0" err="1">
                <a:cs typeface="Times New Roman" panose="02020603050405020304" pitchFamily="18" charset="0"/>
              </a:rPr>
              <a:t>vrednosti</a:t>
            </a:r>
            <a:r>
              <a:rPr lang="en-US" sz="1800" i="0" dirty="0">
                <a:cs typeface="Times New Roman" panose="02020603050405020304" pitchFamily="18" charset="0"/>
              </a:rPr>
              <a:t> </a:t>
            </a:r>
            <a:r>
              <a:rPr lang="en-US" sz="1800" i="0" dirty="0" err="1">
                <a:cs typeface="Times New Roman" panose="02020603050405020304" pitchFamily="18" charset="0"/>
              </a:rPr>
              <a:t>funkcija</a:t>
            </a:r>
            <a:r>
              <a:rPr lang="en-US" sz="1800" i="0" dirty="0">
                <a:cs typeface="Times New Roman" panose="02020603050405020304" pitchFamily="18" charset="0"/>
              </a:rPr>
              <a:t>, </a:t>
            </a:r>
            <a:r>
              <a:rPr lang="en-US" sz="1800" i="0" dirty="0" err="1">
                <a:cs typeface="Times New Roman" panose="02020603050405020304" pitchFamily="18" charset="0"/>
              </a:rPr>
              <a:t>npr</a:t>
            </a:r>
            <a:r>
              <a:rPr lang="sr-Latn-CS" sz="1800" i="0" dirty="0">
                <a:cs typeface="Times New Roman" panose="02020603050405020304" pitchFamily="18" charset="0"/>
              </a:rPr>
              <a:t>.</a:t>
            </a:r>
            <a:r>
              <a:rPr lang="en-US" sz="1800" i="0" dirty="0">
                <a:cs typeface="Times New Roman" panose="02020603050405020304" pitchFamily="18" charset="0"/>
              </a:rPr>
              <a:t> u </a:t>
            </a:r>
            <a:r>
              <a:rPr lang="en-US" sz="1800" i="0" dirty="0" err="1">
                <a:cs typeface="Times New Roman" panose="02020603050405020304" pitchFamily="18" charset="0"/>
              </a:rPr>
              <a:t>rekurzivnim</a:t>
            </a:r>
            <a:r>
              <a:rPr lang="en-US" sz="1800" i="0" dirty="0">
                <a:cs typeface="Times New Roman" panose="02020603050405020304" pitchFamily="18" charset="0"/>
              </a:rPr>
              <a:t> </a:t>
            </a:r>
            <a:r>
              <a:rPr lang="en-US" sz="1800" i="0" dirty="0" err="1">
                <a:cs typeface="Times New Roman" panose="02020603050405020304" pitchFamily="18" charset="0"/>
              </a:rPr>
              <a:t>pozivima</a:t>
            </a:r>
            <a:r>
              <a:rPr lang="en-US" sz="1800" i="0" dirty="0">
                <a:cs typeface="Times New Roman" panose="02020603050405020304" pitchFamily="18" charset="0"/>
              </a:rPr>
              <a:t>. </a:t>
            </a:r>
            <a:r>
              <a:rPr lang="en-US" sz="1800" i="0" dirty="0" err="1">
                <a:cs typeface="Times New Roman" panose="02020603050405020304" pitchFamily="18" charset="0"/>
              </a:rPr>
              <a:t>Ovakvim</a:t>
            </a:r>
            <a:r>
              <a:rPr lang="en-US" sz="1800" i="0" dirty="0">
                <a:cs typeface="Times New Roman" panose="02020603050405020304" pitchFamily="18" charset="0"/>
              </a:rPr>
              <a:t> </a:t>
            </a:r>
            <a:r>
              <a:rPr lang="en-US" sz="1800" i="0" dirty="0" err="1">
                <a:cs typeface="Times New Roman" panose="02020603050405020304" pitchFamily="18" charset="0"/>
              </a:rPr>
              <a:t>definicijama</a:t>
            </a:r>
            <a:r>
              <a:rPr lang="en-US" sz="1800" i="0" dirty="0">
                <a:cs typeface="Times New Roman" panose="02020603050405020304" pitchFamily="18" charset="0"/>
              </a:rPr>
              <a:t> se </a:t>
            </a:r>
            <a:r>
              <a:rPr lang="en-US" sz="1800" i="0" dirty="0" err="1">
                <a:cs typeface="Times New Roman" panose="02020603050405020304" pitchFamily="18" charset="0"/>
              </a:rPr>
              <a:t>mogu</a:t>
            </a:r>
            <a:r>
              <a:rPr lang="en-US" sz="1800" i="0" dirty="0">
                <a:cs typeface="Times New Roman" panose="02020603050405020304" pitchFamily="18" charset="0"/>
              </a:rPr>
              <a:t> </a:t>
            </a:r>
            <a:r>
              <a:rPr lang="en-US" sz="1800" i="0" dirty="0" err="1">
                <a:cs typeface="Times New Roman" panose="02020603050405020304" pitchFamily="18" charset="0"/>
              </a:rPr>
              <a:t>ubrzati</a:t>
            </a:r>
            <a:r>
              <a:rPr lang="en-US" sz="1800" i="0" dirty="0">
                <a:cs typeface="Times New Roman" panose="02020603050405020304" pitchFamily="18" charset="0"/>
              </a:rPr>
              <a:t> </a:t>
            </a:r>
            <a:r>
              <a:rPr lang="en-US" sz="1800" i="0" dirty="0" err="1">
                <a:cs typeface="Times New Roman" panose="02020603050405020304" pitchFamily="18" charset="0"/>
              </a:rPr>
              <a:t>izra</a:t>
            </a:r>
            <a:r>
              <a:rPr lang="sr-Latn-CS" sz="1800" i="0" dirty="0">
                <a:cs typeface="Times New Roman" panose="02020603050405020304" pitchFamily="18" charset="0"/>
              </a:rPr>
              <a:t>č</a:t>
            </a:r>
            <a:r>
              <a:rPr lang="en-US" sz="1800" i="0" dirty="0" err="1">
                <a:cs typeface="Times New Roman" panose="02020603050405020304" pitchFamily="18" charset="0"/>
              </a:rPr>
              <a:t>unavanja</a:t>
            </a:r>
            <a:r>
              <a:rPr lang="en-US" sz="1800" i="0" dirty="0">
                <a:cs typeface="Times New Roman" panose="02020603050405020304" pitchFamily="18" charset="0"/>
              </a:rPr>
              <a:t> </a:t>
            </a:r>
            <a:r>
              <a:rPr lang="en-US" sz="1800" i="0" dirty="0" err="1">
                <a:cs typeface="Times New Roman" panose="02020603050405020304" pitchFamily="18" charset="0"/>
              </a:rPr>
              <a:t>rekurzivnih</a:t>
            </a:r>
            <a:r>
              <a:rPr lang="en-US" sz="1800" i="0" dirty="0">
                <a:cs typeface="Times New Roman" panose="02020603050405020304" pitchFamily="18" charset="0"/>
              </a:rPr>
              <a:t> </a:t>
            </a:r>
            <a:r>
              <a:rPr lang="en-US" sz="1800" i="0" dirty="0" err="1">
                <a:cs typeface="Times New Roman" panose="02020603050405020304" pitchFamily="18" charset="0"/>
              </a:rPr>
              <a:t>funkcija</a:t>
            </a:r>
            <a:r>
              <a:rPr lang="en-US" sz="1800" i="0" dirty="0">
                <a:cs typeface="Times New Roman" panose="02020603050405020304" pitchFamily="18" charset="0"/>
              </a:rPr>
              <a:t>. 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457200" y="296863"/>
            <a:ext cx="7543800" cy="631825"/>
          </a:xfrm>
        </p:spPr>
        <p:txBody>
          <a:bodyPr/>
          <a:lstStyle/>
          <a:p>
            <a:r>
              <a:rPr lang="sr-Latn-CS" altLang="sr-Latn-RS" sz="20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Bezuslovni skok</a:t>
            </a:r>
            <a:endParaRPr lang="en-US" altLang="sr-Latn-RS" sz="2000" i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7472363" cy="5286375"/>
          </a:xfrm>
        </p:spPr>
        <p:txBody>
          <a:bodyPr/>
          <a:lstStyle/>
          <a:p>
            <a:pPr algn="just"/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Pomo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ć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funkcija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Label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Goto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se mo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ž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izv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rš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iti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bezuslovni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skok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odre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eno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mesto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proceduri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Kada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funkcija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Label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navede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proceduri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funkcijom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Goto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izvr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š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avanje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programa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nastavlja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č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š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od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elementa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ozna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č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enog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Label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None/>
            </a:pPr>
            <a:r>
              <a:rPr lang="pl-PL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pl-PL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Label[ime] </a:t>
            </a:r>
            <a:r>
              <a:rPr lang="pl-PL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oznaka za funkciju </a:t>
            </a:r>
            <a:r>
              <a:rPr lang="pl-PL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Goto</a:t>
            </a:r>
          </a:p>
          <a:p>
            <a:pPr algn="just">
              <a:buFont typeface="Wingdings" panose="05000000000000000000" pitchFamily="2" charset="2"/>
              <a:buNone/>
            </a:pPr>
            <a:endParaRPr lang="pl-PL" altLang="sr-Latn-RS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None/>
            </a:pP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altLang="sr-Latn-RS" sz="1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Goto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altLang="sr-Latn-RS" sz="1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ime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prelazi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funkciju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Label[</a:t>
            </a:r>
            <a:r>
              <a:rPr lang="en-US" altLang="sr-Latn-RS" sz="1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ime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 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	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trenutno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aktivnoj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proceduri</a:t>
            </a: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None/>
            </a:pP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None/>
            </a:pP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Primer:</a:t>
            </a:r>
          </a:p>
          <a:p>
            <a:pPr algn="just">
              <a:buFont typeface="Wingdings" panose="05000000000000000000" pitchFamily="2" charset="2"/>
              <a:buNone/>
            </a:pPr>
            <a:endParaRPr lang="sr-Latn-CS" altLang="sr-Latn-RS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None/>
            </a:pP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(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t= 5; Label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start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Print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t−= 2; 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t&gt; 0, </a:t>
            </a:r>
            <a:r>
              <a:rPr lang="en-US" altLang="sr-Latn-RS" sz="1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Goto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start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]])</a:t>
            </a:r>
            <a:endParaRPr lang="en-US" altLang="sr-Latn-RS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None/>
            </a:pP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sr-Latn-CS" altLang="sr-Latn-RS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None/>
            </a:pP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3</a:t>
            </a:r>
          </a:p>
          <a:p>
            <a:pPr algn="just">
              <a:buFont typeface="Wingdings" panose="05000000000000000000" pitchFamily="2" charset="2"/>
              <a:buNone/>
            </a:pP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1</a:t>
            </a:r>
            <a:endParaRPr lang="en-US" altLang="sr-Latn-RS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2"/>
          <p:cNvSpPr txBox="1">
            <a:spLocks noChangeArrowheads="1"/>
          </p:cNvSpPr>
          <p:nvPr/>
        </p:nvSpPr>
        <p:spPr bwMode="auto">
          <a:xfrm>
            <a:off x="467544" y="649309"/>
            <a:ext cx="7313438" cy="5660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600" 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eaLnBrk="0" hangingPunct="0">
              <a:defRPr sz="1600" 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 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 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 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defRPr sz="1600" 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defRPr sz="1600" 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defRPr sz="1600" 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defRPr sz="1600" 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buFont typeface="Wingdings" panose="05000000000000000000" pitchFamily="2" charset="2"/>
              <a:buChar char="l"/>
            </a:pPr>
            <a:r>
              <a:rPr lang="sr-Latn-CS" altLang="sr-Latn-RS" sz="1800" i="0" dirty="0">
                <a:cs typeface="Times New Roman" panose="02020603050405020304" pitchFamily="18" charset="0"/>
              </a:rPr>
              <a:t>      P</a:t>
            </a:r>
            <a:r>
              <a:rPr lang="en-AU" altLang="sr-Latn-RS" sz="1800" i="0" dirty="0" err="1">
                <a:cs typeface="Times New Roman" panose="02020603050405020304" pitchFamily="18" charset="0"/>
              </a:rPr>
              <a:t>rednost</a:t>
            </a:r>
            <a:r>
              <a:rPr lang="en-AU" altLang="sr-Latn-RS" sz="1800" i="0" dirty="0">
                <a:cs typeface="Times New Roman" panose="02020603050405020304" pitchFamily="18" charset="0"/>
              </a:rPr>
              <a:t> </a:t>
            </a:r>
            <a:r>
              <a:rPr lang="en-AU" altLang="sr-Latn-RS" sz="1800" i="0" dirty="0" err="1">
                <a:cs typeface="Times New Roman" panose="02020603050405020304" pitchFamily="18" charset="0"/>
              </a:rPr>
              <a:t>rekurzivnih</a:t>
            </a:r>
            <a:r>
              <a:rPr lang="en-AU" altLang="sr-Latn-RS" sz="1800" i="0" dirty="0">
                <a:cs typeface="Times New Roman" panose="02020603050405020304" pitchFamily="18" charset="0"/>
              </a:rPr>
              <a:t> </a:t>
            </a:r>
            <a:r>
              <a:rPr lang="en-AU" altLang="sr-Latn-RS" sz="1800" i="0" dirty="0" err="1">
                <a:cs typeface="Times New Roman" panose="02020603050405020304" pitchFamily="18" charset="0"/>
              </a:rPr>
              <a:t>funkcija</a:t>
            </a:r>
            <a:r>
              <a:rPr lang="en-AU" altLang="sr-Latn-RS" sz="1800" i="0" dirty="0">
                <a:cs typeface="Times New Roman" panose="02020603050405020304" pitchFamily="18" charset="0"/>
              </a:rPr>
              <a:t> </a:t>
            </a:r>
            <a:r>
              <a:rPr lang="en-AU" altLang="sr-Latn-RS" sz="1800" i="0" dirty="0" err="1">
                <a:cs typeface="Times New Roman" panose="02020603050405020304" pitchFamily="18" charset="0"/>
              </a:rPr>
              <a:t>koje</a:t>
            </a:r>
            <a:r>
              <a:rPr lang="en-AU" altLang="sr-Latn-RS" sz="1800" i="0" dirty="0">
                <a:cs typeface="Times New Roman" panose="02020603050405020304" pitchFamily="18" charset="0"/>
              </a:rPr>
              <a:t> “</a:t>
            </a:r>
            <a:r>
              <a:rPr lang="en-AU" altLang="sr-Latn-RS" sz="1800" i="0" dirty="0" err="1">
                <a:cs typeface="Times New Roman" panose="02020603050405020304" pitchFamily="18" charset="0"/>
              </a:rPr>
              <a:t>pamte</a:t>
            </a:r>
            <a:r>
              <a:rPr lang="en-AU" altLang="sr-Latn-RS" sz="1800" i="0" dirty="0">
                <a:cs typeface="Times New Roman" panose="02020603050405020304" pitchFamily="18" charset="0"/>
              </a:rPr>
              <a:t>” </a:t>
            </a:r>
            <a:r>
              <a:rPr lang="en-AU" altLang="sr-Latn-RS" sz="1800" i="0" dirty="0" err="1">
                <a:cs typeface="Times New Roman" panose="02020603050405020304" pitchFamily="18" charset="0"/>
              </a:rPr>
              <a:t>vrednosti</a:t>
            </a:r>
            <a:r>
              <a:rPr lang="en-AU" altLang="sr-Latn-RS" sz="1800" i="0" dirty="0">
                <a:cs typeface="Times New Roman" panose="02020603050405020304" pitchFamily="18" charset="0"/>
              </a:rPr>
              <a:t> </a:t>
            </a:r>
            <a:r>
              <a:rPr lang="en-AU" altLang="sr-Latn-RS" sz="1800" i="0" dirty="0" err="1">
                <a:cs typeface="Times New Roman" panose="02020603050405020304" pitchFamily="18" charset="0"/>
              </a:rPr>
              <a:t>koje</a:t>
            </a:r>
            <a:r>
              <a:rPr lang="en-AU" altLang="sr-Latn-RS" sz="1800" i="0" dirty="0">
                <a:cs typeface="Times New Roman" panose="02020603050405020304" pitchFamily="18" charset="0"/>
              </a:rPr>
              <a:t> </a:t>
            </a:r>
            <a:r>
              <a:rPr lang="en-AU" altLang="sr-Latn-RS" sz="1800" i="0" dirty="0" err="1">
                <a:cs typeface="Times New Roman" panose="02020603050405020304" pitchFamily="18" charset="0"/>
              </a:rPr>
              <a:t>su</a:t>
            </a:r>
            <a:r>
              <a:rPr lang="en-AU" altLang="sr-Latn-RS" sz="1800" i="0" dirty="0">
                <a:cs typeface="Times New Roman" panose="02020603050405020304" pitchFamily="18" charset="0"/>
              </a:rPr>
              <a:t> </a:t>
            </a:r>
            <a:r>
              <a:rPr lang="en-AU" altLang="sr-Latn-RS" sz="1800" i="0" dirty="0" err="1">
                <a:cs typeface="Times New Roman" panose="02020603050405020304" pitchFamily="18" charset="0"/>
              </a:rPr>
              <a:t>ra</a:t>
            </a:r>
            <a:r>
              <a:rPr lang="sr-Latn-CS" altLang="sr-Latn-RS" sz="1800" i="0" dirty="0">
                <a:cs typeface="Times New Roman" panose="02020603050405020304" pitchFamily="18" charset="0"/>
              </a:rPr>
              <a:t>č</a:t>
            </a:r>
            <a:r>
              <a:rPr lang="en-AU" altLang="sr-Latn-RS" sz="1800" i="0" dirty="0" err="1">
                <a:cs typeface="Times New Roman" panose="02020603050405020304" pitchFamily="18" charset="0"/>
              </a:rPr>
              <a:t>unale</a:t>
            </a:r>
            <a:r>
              <a:rPr lang="en-AU" altLang="sr-Latn-RS" sz="1800" i="0" dirty="0">
                <a:cs typeface="Times New Roman" panose="02020603050405020304" pitchFamily="18" charset="0"/>
              </a:rPr>
              <a:t> u </a:t>
            </a:r>
            <a:r>
              <a:rPr lang="en-AU" altLang="sr-Latn-RS" sz="1800" i="0" dirty="0" err="1" smtClean="0">
                <a:cs typeface="Times New Roman" panose="02020603050405020304" pitchFamily="18" charset="0"/>
              </a:rPr>
              <a:t>odnosu</a:t>
            </a:r>
            <a:r>
              <a:rPr lang="en-AU" altLang="sr-Latn-RS" sz="1800" i="0" dirty="0" smtClean="0">
                <a:cs typeface="Times New Roman" panose="02020603050405020304" pitchFamily="18" charset="0"/>
              </a:rPr>
              <a:t> </a:t>
            </a:r>
            <a:r>
              <a:rPr lang="en-AU" altLang="sr-Latn-RS" sz="1800" i="0" dirty="0" err="1" smtClean="0">
                <a:cs typeface="Times New Roman" panose="02020603050405020304" pitchFamily="18" charset="0"/>
              </a:rPr>
              <a:t>na</a:t>
            </a:r>
            <a:r>
              <a:rPr lang="sr-Latn-CS" altLang="sr-Latn-RS" sz="1800" i="0" dirty="0" smtClean="0">
                <a:cs typeface="Times New Roman" panose="02020603050405020304" pitchFamily="18" charset="0"/>
              </a:rPr>
              <a:t> </a:t>
            </a:r>
            <a:r>
              <a:rPr lang="en-AU" altLang="sr-Latn-RS" sz="1800" i="0" dirty="0">
                <a:cs typeface="Times New Roman" panose="02020603050405020304" pitchFamily="18" charset="0"/>
              </a:rPr>
              <a:t>“obi</a:t>
            </a:r>
            <a:r>
              <a:rPr lang="sr-Latn-CS" altLang="sr-Latn-RS" sz="1800" i="0" dirty="0">
                <a:cs typeface="Times New Roman" panose="02020603050405020304" pitchFamily="18" charset="0"/>
              </a:rPr>
              <a:t>č</a:t>
            </a:r>
            <a:r>
              <a:rPr lang="en-AU" altLang="sr-Latn-RS" sz="1800" i="0" dirty="0">
                <a:cs typeface="Times New Roman" panose="02020603050405020304" pitchFamily="18" charset="0"/>
              </a:rPr>
              <a:t>ne” </a:t>
            </a:r>
            <a:r>
              <a:rPr lang="en-AU" altLang="sr-Latn-RS" sz="1800" i="0" dirty="0" err="1">
                <a:cs typeface="Times New Roman" panose="02020603050405020304" pitchFamily="18" charset="0"/>
              </a:rPr>
              <a:t>rekurzivne</a:t>
            </a:r>
            <a:r>
              <a:rPr lang="en-AU" altLang="sr-Latn-RS" sz="1800" i="0" dirty="0">
                <a:cs typeface="Times New Roman" panose="02020603050405020304" pitchFamily="18" charset="0"/>
              </a:rPr>
              <a:t> </a:t>
            </a:r>
            <a:r>
              <a:rPr lang="en-AU" altLang="sr-Latn-RS" sz="1800" i="0" dirty="0" err="1">
                <a:cs typeface="Times New Roman" panose="02020603050405020304" pitchFamily="18" charset="0"/>
              </a:rPr>
              <a:t>funkcije</a:t>
            </a:r>
            <a:r>
              <a:rPr lang="en-AU" altLang="sr-Latn-RS" sz="1800" i="0" dirty="0">
                <a:cs typeface="Times New Roman" panose="02020603050405020304" pitchFamily="18" charset="0"/>
              </a:rPr>
              <a:t>. </a:t>
            </a:r>
            <a:r>
              <a:rPr lang="en-AU" altLang="sr-Latn-RS" sz="1800" i="0" dirty="0" err="1">
                <a:cs typeface="Times New Roman" panose="02020603050405020304" pitchFamily="18" charset="0"/>
              </a:rPr>
              <a:t>Posmatramo</a:t>
            </a:r>
            <a:r>
              <a:rPr lang="en-AU" altLang="sr-Latn-RS" sz="1800" i="0" dirty="0">
                <a:cs typeface="Times New Roman" panose="02020603050405020304" pitchFamily="18" charset="0"/>
              </a:rPr>
              <a:t> </a:t>
            </a:r>
            <a:r>
              <a:rPr lang="en-AU" altLang="sr-Latn-RS" sz="1800" i="0" dirty="0" err="1">
                <a:cs typeface="Times New Roman" panose="02020603050405020304" pitchFamily="18" charset="0"/>
              </a:rPr>
              <a:t>funkciju</a:t>
            </a:r>
            <a:r>
              <a:rPr lang="en-AU" altLang="sr-Latn-RS" sz="1800" i="0" dirty="0">
                <a:cs typeface="Times New Roman" panose="02020603050405020304" pitchFamily="18" charset="0"/>
              </a:rPr>
              <a:t> </a:t>
            </a:r>
            <a:r>
              <a:rPr lang="en-AU" altLang="sr-Latn-RS" sz="1800" dirty="0">
                <a:cs typeface="Times New Roman" panose="02020603050405020304" pitchFamily="18" charset="0"/>
              </a:rPr>
              <a:t>fib</a:t>
            </a:r>
            <a:r>
              <a:rPr lang="en-AU" altLang="sr-Latn-RS" sz="1800" i="0" dirty="0">
                <a:cs typeface="Times New Roman" panose="02020603050405020304" pitchFamily="18" charset="0"/>
              </a:rPr>
              <a:t> </a:t>
            </a:r>
            <a:r>
              <a:rPr lang="en-AU" altLang="sr-Latn-RS" sz="1800" i="0" dirty="0" err="1">
                <a:cs typeface="Times New Roman" panose="02020603050405020304" pitchFamily="18" charset="0"/>
              </a:rPr>
              <a:t>za</a:t>
            </a:r>
            <a:r>
              <a:rPr lang="en-AU" altLang="sr-Latn-RS" sz="1800" i="0" dirty="0">
                <a:cs typeface="Times New Roman" panose="02020603050405020304" pitchFamily="18" charset="0"/>
              </a:rPr>
              <a:t> </a:t>
            </a:r>
            <a:r>
              <a:rPr lang="en-AU" altLang="sr-Latn-RS" sz="1800" i="0" dirty="0" err="1">
                <a:cs typeface="Times New Roman" panose="02020603050405020304" pitchFamily="18" charset="0"/>
              </a:rPr>
              <a:t>generisanje</a:t>
            </a:r>
            <a:r>
              <a:rPr lang="en-AU" altLang="sr-Latn-RS" sz="1800" i="0" dirty="0">
                <a:cs typeface="Times New Roman" panose="02020603050405020304" pitchFamily="18" charset="0"/>
              </a:rPr>
              <a:t> </a:t>
            </a:r>
            <a:r>
              <a:rPr lang="en-AU" altLang="sr-Latn-RS" sz="1800" i="0" dirty="0" err="1" smtClean="0">
                <a:cs typeface="Times New Roman" panose="02020603050405020304" pitchFamily="18" charset="0"/>
              </a:rPr>
              <a:t>Fibona</a:t>
            </a:r>
            <a:r>
              <a:rPr lang="sr-Latn-CS" altLang="sr-Latn-RS" sz="1800" i="0" dirty="0">
                <a:cs typeface="Times New Roman" panose="02020603050405020304" pitchFamily="18" charset="0"/>
              </a:rPr>
              <a:t>č</a:t>
            </a:r>
            <a:r>
              <a:rPr lang="en-AU" altLang="sr-Latn-RS" sz="1800" i="0" dirty="0" err="1">
                <a:cs typeface="Times New Roman" panose="02020603050405020304" pitchFamily="18" charset="0"/>
              </a:rPr>
              <a:t>ijevih</a:t>
            </a:r>
            <a:r>
              <a:rPr lang="en-AU" altLang="sr-Latn-RS" sz="1800" i="0" dirty="0">
                <a:cs typeface="Times New Roman" panose="02020603050405020304" pitchFamily="18" charset="0"/>
              </a:rPr>
              <a:t> </a:t>
            </a:r>
            <a:r>
              <a:rPr lang="en-AU" altLang="sr-Latn-RS" sz="1800" i="0" dirty="0" err="1">
                <a:cs typeface="Times New Roman" panose="02020603050405020304" pitchFamily="18" charset="0"/>
              </a:rPr>
              <a:t>brojeva</a:t>
            </a:r>
            <a:r>
              <a:rPr lang="en-AU" altLang="sr-Latn-RS" sz="1800" i="0" dirty="0">
                <a:cs typeface="Times New Roman" panose="02020603050405020304" pitchFamily="18" charset="0"/>
              </a:rPr>
              <a:t>: </a:t>
            </a:r>
          </a:p>
          <a:p>
            <a:pPr algn="just" eaLnBrk="1" hangingPunct="1"/>
            <a:endParaRPr lang="sr-Latn-CS" altLang="sr-Latn-RS" sz="1800" i="0" dirty="0">
              <a:cs typeface="Times New Roman" panose="02020603050405020304" pitchFamily="18" charset="0"/>
            </a:endParaRPr>
          </a:p>
          <a:p>
            <a:pPr lvl="1" algn="just" eaLnBrk="1" hangingPunct="1"/>
            <a:r>
              <a:rPr lang="sr-Latn-CS" altLang="sr-Latn-RS" sz="1800" i="0" dirty="0">
                <a:cs typeface="Times New Roman" panose="02020603050405020304" pitchFamily="18" charset="0"/>
              </a:rPr>
              <a:t>	</a:t>
            </a:r>
            <a:r>
              <a:rPr lang="sr-Latn-CS" altLang="sr-Latn-RS" sz="1800" dirty="0">
                <a:cs typeface="Times New Roman" panose="02020603050405020304" pitchFamily="18" charset="0"/>
              </a:rPr>
              <a:t>f</a:t>
            </a:r>
            <a:r>
              <a:rPr lang="en-AU" altLang="sr-Latn-RS" sz="1800" dirty="0" err="1">
                <a:cs typeface="Times New Roman" panose="02020603050405020304" pitchFamily="18" charset="0"/>
              </a:rPr>
              <a:t>ib</a:t>
            </a:r>
            <a:r>
              <a:rPr lang="sr-Latn-CS" altLang="sr-Latn-RS" sz="1800" dirty="0">
                <a:cs typeface="Times New Roman" panose="02020603050405020304" pitchFamily="18" charset="0"/>
              </a:rPr>
              <a:t>[</a:t>
            </a:r>
            <a:r>
              <a:rPr lang="en-AU" altLang="sr-Latn-RS" sz="1800" dirty="0">
                <a:cs typeface="Times New Roman" panose="02020603050405020304" pitchFamily="18" charset="0"/>
              </a:rPr>
              <a:t>1</a:t>
            </a:r>
            <a:r>
              <a:rPr lang="sr-Latn-CS" altLang="sr-Latn-RS" sz="1800" dirty="0">
                <a:cs typeface="Times New Roman" panose="02020603050405020304" pitchFamily="18" charset="0"/>
              </a:rPr>
              <a:t>]</a:t>
            </a:r>
            <a:r>
              <a:rPr lang="en-AU" altLang="sr-Latn-RS" sz="1800" dirty="0">
                <a:cs typeface="Times New Roman" panose="02020603050405020304" pitchFamily="18" charset="0"/>
              </a:rPr>
              <a:t> </a:t>
            </a:r>
            <a:r>
              <a:rPr lang="sr-Latn-CS" altLang="sr-Latn-RS" sz="1800" dirty="0">
                <a:cs typeface="Times New Roman" panose="02020603050405020304" pitchFamily="18" charset="0"/>
              </a:rPr>
              <a:t>:=</a:t>
            </a:r>
            <a:r>
              <a:rPr lang="en-AU" altLang="sr-Latn-RS" sz="1800" dirty="0">
                <a:cs typeface="Times New Roman" panose="02020603050405020304" pitchFamily="18" charset="0"/>
              </a:rPr>
              <a:t> 1</a:t>
            </a:r>
          </a:p>
          <a:p>
            <a:pPr lvl="1" algn="just" eaLnBrk="1" hangingPunct="1"/>
            <a:r>
              <a:rPr lang="sr-Latn-CS" altLang="sr-Latn-RS" sz="1800" dirty="0">
                <a:cs typeface="Times New Roman" panose="02020603050405020304" pitchFamily="18" charset="0"/>
              </a:rPr>
              <a:t>	f</a:t>
            </a:r>
            <a:r>
              <a:rPr lang="en-AU" altLang="sr-Latn-RS" sz="1800" dirty="0" err="1">
                <a:cs typeface="Times New Roman" panose="02020603050405020304" pitchFamily="18" charset="0"/>
              </a:rPr>
              <a:t>ib</a:t>
            </a:r>
            <a:r>
              <a:rPr lang="sr-Latn-CS" altLang="sr-Latn-RS" sz="1800" dirty="0">
                <a:cs typeface="Times New Roman" panose="02020603050405020304" pitchFamily="18" charset="0"/>
              </a:rPr>
              <a:t>[</a:t>
            </a:r>
            <a:r>
              <a:rPr lang="en-AU" altLang="sr-Latn-RS" sz="1800" dirty="0">
                <a:cs typeface="Times New Roman" panose="02020603050405020304" pitchFamily="18" charset="0"/>
              </a:rPr>
              <a:t>2</a:t>
            </a:r>
            <a:r>
              <a:rPr lang="sr-Latn-CS" altLang="sr-Latn-RS" sz="1800" dirty="0">
                <a:cs typeface="Times New Roman" panose="02020603050405020304" pitchFamily="18" charset="0"/>
              </a:rPr>
              <a:t>]</a:t>
            </a:r>
            <a:r>
              <a:rPr lang="en-AU" altLang="sr-Latn-RS" sz="1800" dirty="0">
                <a:cs typeface="Times New Roman" panose="02020603050405020304" pitchFamily="18" charset="0"/>
              </a:rPr>
              <a:t> :</a:t>
            </a:r>
            <a:r>
              <a:rPr lang="sr-Latn-CS" altLang="sr-Latn-RS" sz="1800" dirty="0">
                <a:cs typeface="Times New Roman" panose="02020603050405020304" pitchFamily="18" charset="0"/>
              </a:rPr>
              <a:t>=</a:t>
            </a:r>
            <a:r>
              <a:rPr lang="en-AU" altLang="sr-Latn-RS" sz="1800" dirty="0">
                <a:cs typeface="Times New Roman" panose="02020603050405020304" pitchFamily="18" charset="0"/>
              </a:rPr>
              <a:t> 2</a:t>
            </a:r>
          </a:p>
          <a:p>
            <a:pPr lvl="1" algn="just" eaLnBrk="1" hangingPunct="1"/>
            <a:r>
              <a:rPr lang="sr-Latn-CS" altLang="sr-Latn-RS" sz="1800" dirty="0">
                <a:cs typeface="Times New Roman" panose="02020603050405020304" pitchFamily="18" charset="0"/>
              </a:rPr>
              <a:t>	</a:t>
            </a:r>
            <a:r>
              <a:rPr lang="en-AU" altLang="sr-Latn-RS" sz="1800" dirty="0">
                <a:cs typeface="Times New Roman" panose="02020603050405020304" pitchFamily="18" charset="0"/>
              </a:rPr>
              <a:t>fib</a:t>
            </a:r>
            <a:r>
              <a:rPr lang="sr-Latn-CS" altLang="sr-Latn-RS" sz="1800" dirty="0">
                <a:cs typeface="Times New Roman" panose="02020603050405020304" pitchFamily="18" charset="0"/>
              </a:rPr>
              <a:t>[</a:t>
            </a:r>
            <a:r>
              <a:rPr lang="en-AU" altLang="sr-Latn-RS" sz="1800" dirty="0">
                <a:cs typeface="Times New Roman" panose="02020603050405020304" pitchFamily="18" charset="0"/>
              </a:rPr>
              <a:t>n</a:t>
            </a:r>
            <a:r>
              <a:rPr lang="en-AU" altLang="sr-Latn-RS" sz="1800" dirty="0" smtClean="0">
                <a:cs typeface="Times New Roman" panose="02020603050405020304" pitchFamily="18" charset="0"/>
              </a:rPr>
              <a:t>_ </a:t>
            </a:r>
            <a:r>
              <a:rPr lang="sr-Latn-CS" altLang="sr-Latn-RS" sz="1800" dirty="0" smtClean="0">
                <a:cs typeface="Times New Roman" panose="02020603050405020304" pitchFamily="18" charset="0"/>
              </a:rPr>
              <a:t>]</a:t>
            </a:r>
            <a:r>
              <a:rPr lang="en-AU" altLang="sr-Latn-RS" sz="1800" dirty="0" smtClean="0">
                <a:cs typeface="Times New Roman" panose="02020603050405020304" pitchFamily="18" charset="0"/>
              </a:rPr>
              <a:t> </a:t>
            </a:r>
            <a:r>
              <a:rPr lang="en-AU" altLang="sr-Latn-RS" sz="1800" dirty="0">
                <a:cs typeface="Times New Roman" panose="02020603050405020304" pitchFamily="18" charset="0"/>
              </a:rPr>
              <a:t>:</a:t>
            </a:r>
            <a:r>
              <a:rPr lang="sr-Latn-CS" altLang="sr-Latn-RS" sz="1800" dirty="0">
                <a:cs typeface="Times New Roman" panose="02020603050405020304" pitchFamily="18" charset="0"/>
              </a:rPr>
              <a:t>=</a:t>
            </a:r>
            <a:r>
              <a:rPr lang="en-AU" altLang="sr-Latn-RS" sz="1800" dirty="0">
                <a:cs typeface="Times New Roman" panose="02020603050405020304" pitchFamily="18" charset="0"/>
              </a:rPr>
              <a:t> fib</a:t>
            </a:r>
            <a:r>
              <a:rPr lang="sr-Latn-CS" altLang="sr-Latn-RS" sz="1800" dirty="0">
                <a:cs typeface="Times New Roman" panose="02020603050405020304" pitchFamily="18" charset="0"/>
              </a:rPr>
              <a:t>[</a:t>
            </a:r>
            <a:r>
              <a:rPr lang="en-AU" altLang="sr-Latn-RS" sz="1800" dirty="0">
                <a:cs typeface="Times New Roman" panose="02020603050405020304" pitchFamily="18" charset="0"/>
              </a:rPr>
              <a:t>n</a:t>
            </a:r>
            <a:r>
              <a:rPr lang="sr-Latn-CS" altLang="sr-Latn-RS" sz="1800" dirty="0">
                <a:cs typeface="Times New Roman" panose="02020603050405020304" pitchFamily="18" charset="0"/>
              </a:rPr>
              <a:t>-1]+</a:t>
            </a:r>
            <a:r>
              <a:rPr lang="en-AU" altLang="sr-Latn-RS" sz="1800" dirty="0">
                <a:cs typeface="Times New Roman" panose="02020603050405020304" pitchFamily="18" charset="0"/>
              </a:rPr>
              <a:t>fib</a:t>
            </a:r>
            <a:r>
              <a:rPr lang="sr-Latn-CS" altLang="sr-Latn-RS" sz="1800" dirty="0">
                <a:cs typeface="Times New Roman" panose="02020603050405020304" pitchFamily="18" charset="0"/>
              </a:rPr>
              <a:t>[</a:t>
            </a:r>
            <a:r>
              <a:rPr lang="en-AU" altLang="sr-Latn-RS" sz="1800" dirty="0">
                <a:cs typeface="Times New Roman" panose="02020603050405020304" pitchFamily="18" charset="0"/>
              </a:rPr>
              <a:t>n</a:t>
            </a:r>
            <a:r>
              <a:rPr lang="sr-Latn-CS" altLang="sr-Latn-RS" sz="1800" dirty="0">
                <a:cs typeface="Times New Roman" panose="02020603050405020304" pitchFamily="18" charset="0"/>
              </a:rPr>
              <a:t>-</a:t>
            </a:r>
            <a:r>
              <a:rPr lang="en-AU" altLang="sr-Latn-RS" sz="1800" dirty="0">
                <a:cs typeface="Times New Roman" panose="02020603050405020304" pitchFamily="18" charset="0"/>
              </a:rPr>
              <a:t>2</a:t>
            </a:r>
            <a:r>
              <a:rPr lang="sr-Latn-CS" altLang="sr-Latn-RS" sz="1800" dirty="0">
                <a:cs typeface="Times New Roman" panose="02020603050405020304" pitchFamily="18" charset="0"/>
              </a:rPr>
              <a:t>]</a:t>
            </a:r>
            <a:endParaRPr lang="en-AU" altLang="sr-Latn-RS" sz="1800" dirty="0">
              <a:cs typeface="Times New Roman" panose="02020603050405020304" pitchFamily="18" charset="0"/>
            </a:endParaRPr>
          </a:p>
          <a:p>
            <a:pPr algn="just" eaLnBrk="1" hangingPunct="1"/>
            <a:endParaRPr lang="en-AU" altLang="sr-Latn-RS" sz="1800" i="0" dirty="0">
              <a:cs typeface="Times New Roman" panose="02020603050405020304" pitchFamily="18" charset="0"/>
            </a:endParaRPr>
          </a:p>
          <a:p>
            <a:pPr algn="just" eaLnBrk="1" hangingPunct="1"/>
            <a:r>
              <a:rPr lang="sr-Latn-CS" altLang="sr-Latn-RS" sz="1800" i="0" dirty="0">
                <a:cs typeface="Times New Roman" panose="02020603050405020304" pitchFamily="18" charset="0"/>
              </a:rPr>
              <a:t>        </a:t>
            </a:r>
            <a:r>
              <a:rPr lang="en-AU" altLang="sr-Latn-RS" sz="1800" i="0" dirty="0" err="1">
                <a:cs typeface="Times New Roman" panose="02020603050405020304" pitchFamily="18" charset="0"/>
              </a:rPr>
              <a:t>Vreme</a:t>
            </a:r>
            <a:r>
              <a:rPr lang="en-AU" altLang="sr-Latn-RS" sz="1800" i="0" dirty="0">
                <a:cs typeface="Times New Roman" panose="02020603050405020304" pitchFamily="18" charset="0"/>
              </a:rPr>
              <a:t> </a:t>
            </a:r>
            <a:r>
              <a:rPr lang="en-AU" altLang="sr-Latn-RS" sz="1800" i="0" dirty="0" err="1">
                <a:cs typeface="Times New Roman" panose="02020603050405020304" pitchFamily="18" charset="0"/>
              </a:rPr>
              <a:t>potrebno</a:t>
            </a:r>
            <a:r>
              <a:rPr lang="en-AU" altLang="sr-Latn-RS" sz="1800" i="0" dirty="0">
                <a:cs typeface="Times New Roman" panose="02020603050405020304" pitchFamily="18" charset="0"/>
              </a:rPr>
              <a:t> </a:t>
            </a:r>
            <a:r>
              <a:rPr lang="en-AU" altLang="sr-Latn-RS" sz="1800" i="0" dirty="0" err="1">
                <a:cs typeface="Times New Roman" panose="02020603050405020304" pitchFamily="18" charset="0"/>
              </a:rPr>
              <a:t>za</a:t>
            </a:r>
            <a:r>
              <a:rPr lang="en-AU" altLang="sr-Latn-RS" sz="1800" i="0" dirty="0">
                <a:cs typeface="Times New Roman" panose="02020603050405020304" pitchFamily="18" charset="0"/>
              </a:rPr>
              <a:t> </a:t>
            </a:r>
            <a:r>
              <a:rPr lang="en-AU" altLang="sr-Latn-RS" sz="1800" i="0" dirty="0" err="1">
                <a:cs typeface="Times New Roman" panose="02020603050405020304" pitchFamily="18" charset="0"/>
              </a:rPr>
              <a:t>izra</a:t>
            </a:r>
            <a:r>
              <a:rPr lang="sr-Latn-CS" altLang="sr-Latn-RS" sz="1800" i="0" dirty="0">
                <a:cs typeface="Times New Roman" panose="02020603050405020304" pitchFamily="18" charset="0"/>
              </a:rPr>
              <a:t>č</a:t>
            </a:r>
            <a:r>
              <a:rPr lang="en-AU" altLang="sr-Latn-RS" sz="1800" i="0" dirty="0" err="1">
                <a:cs typeface="Times New Roman" panose="02020603050405020304" pitchFamily="18" charset="0"/>
              </a:rPr>
              <a:t>unavanje</a:t>
            </a:r>
            <a:r>
              <a:rPr lang="en-AU" altLang="sr-Latn-RS" sz="1800" i="0" dirty="0">
                <a:cs typeface="Times New Roman" panose="02020603050405020304" pitchFamily="18" charset="0"/>
              </a:rPr>
              <a:t> </a:t>
            </a:r>
            <a:r>
              <a:rPr lang="en-AU" altLang="sr-Latn-RS" sz="1800" i="0" dirty="0" err="1">
                <a:cs typeface="Times New Roman" panose="02020603050405020304" pitchFamily="18" charset="0"/>
              </a:rPr>
              <a:t>Fibona</a:t>
            </a:r>
            <a:r>
              <a:rPr lang="sr-Latn-CS" altLang="sr-Latn-RS" sz="1800" i="0" dirty="0">
                <a:cs typeface="Times New Roman" panose="02020603050405020304" pitchFamily="18" charset="0"/>
              </a:rPr>
              <a:t>č</a:t>
            </a:r>
            <a:r>
              <a:rPr lang="en-AU" altLang="sr-Latn-RS" sz="1800" i="0" dirty="0" err="1">
                <a:cs typeface="Times New Roman" panose="02020603050405020304" pitchFamily="18" charset="0"/>
              </a:rPr>
              <a:t>ijevih</a:t>
            </a:r>
            <a:r>
              <a:rPr lang="en-AU" altLang="sr-Latn-RS" sz="1800" i="0" dirty="0">
                <a:cs typeface="Times New Roman" panose="02020603050405020304" pitchFamily="18" charset="0"/>
              </a:rPr>
              <a:t> </a:t>
            </a:r>
            <a:r>
              <a:rPr lang="en-AU" altLang="sr-Latn-RS" sz="1800" i="0" dirty="0" err="1">
                <a:cs typeface="Times New Roman" panose="02020603050405020304" pitchFamily="18" charset="0"/>
              </a:rPr>
              <a:t>brojeva</a:t>
            </a:r>
            <a:r>
              <a:rPr lang="en-AU" altLang="sr-Latn-RS" sz="1800" i="0" dirty="0">
                <a:cs typeface="Times New Roman" panose="02020603050405020304" pitchFamily="18" charset="0"/>
              </a:rPr>
              <a:t>  se </a:t>
            </a:r>
            <a:r>
              <a:rPr lang="en-AU" altLang="sr-Latn-RS" sz="1800" i="0" dirty="0" err="1">
                <a:cs typeface="Times New Roman" panose="02020603050405020304" pitchFamily="18" charset="0"/>
              </a:rPr>
              <a:t>drasti</a:t>
            </a:r>
            <a:r>
              <a:rPr lang="sr-Latn-CS" altLang="sr-Latn-RS" sz="1800" i="0" dirty="0">
                <a:cs typeface="Times New Roman" panose="02020603050405020304" pitchFamily="18" charset="0"/>
              </a:rPr>
              <a:t>č</a:t>
            </a:r>
            <a:r>
              <a:rPr lang="en-AU" altLang="sr-Latn-RS" sz="1800" i="0" dirty="0">
                <a:cs typeface="Times New Roman" panose="02020603050405020304" pitchFamily="18" charset="0"/>
              </a:rPr>
              <a:t>no</a:t>
            </a:r>
            <a:r>
              <a:rPr lang="sr-Latn-CS" altLang="sr-Latn-RS" sz="1800" i="0" dirty="0">
                <a:cs typeface="Times New Roman" panose="02020603050405020304" pitchFamily="18" charset="0"/>
              </a:rPr>
              <a:t> </a:t>
            </a:r>
            <a:r>
              <a:rPr lang="en-AU" altLang="sr-Latn-RS" sz="1800" i="0" dirty="0" err="1">
                <a:cs typeface="Times New Roman" panose="02020603050405020304" pitchFamily="18" charset="0"/>
              </a:rPr>
              <a:t>pove</a:t>
            </a:r>
            <a:r>
              <a:rPr lang="sr-Latn-CS" altLang="sr-Latn-RS" sz="1800" i="0" dirty="0">
                <a:cs typeface="Times New Roman" panose="02020603050405020304" pitchFamily="18" charset="0"/>
              </a:rPr>
              <a:t>ć</a:t>
            </a:r>
            <a:r>
              <a:rPr lang="en-AU" altLang="sr-Latn-RS" sz="1800" i="0" dirty="0">
                <a:cs typeface="Times New Roman" panose="02020603050405020304" pitchFamily="18" charset="0"/>
              </a:rPr>
              <a:t>ava </a:t>
            </a:r>
            <a:r>
              <a:rPr lang="en-AU" altLang="sr-Latn-RS" sz="1800" i="0" dirty="0" err="1">
                <a:cs typeface="Times New Roman" panose="02020603050405020304" pitchFamily="18" charset="0"/>
              </a:rPr>
              <a:t>sa</a:t>
            </a:r>
            <a:r>
              <a:rPr lang="en-AU" altLang="sr-Latn-RS" sz="1800" i="0" dirty="0">
                <a:cs typeface="Times New Roman" panose="02020603050405020304" pitchFamily="18" charset="0"/>
              </a:rPr>
              <a:t> </a:t>
            </a:r>
            <a:r>
              <a:rPr lang="en-AU" altLang="sr-Latn-RS" sz="1800" i="0" dirty="0" err="1" smtClean="0">
                <a:cs typeface="Times New Roman" panose="02020603050405020304" pitchFamily="18" charset="0"/>
              </a:rPr>
              <a:t>pove</a:t>
            </a:r>
            <a:r>
              <a:rPr lang="sr-Latn-CS" altLang="sr-Latn-RS" sz="1800" i="0" dirty="0">
                <a:cs typeface="Times New Roman" panose="02020603050405020304" pitchFamily="18" charset="0"/>
              </a:rPr>
              <a:t>ć</a:t>
            </a:r>
            <a:r>
              <a:rPr lang="en-AU" altLang="sr-Latn-RS" sz="1800" i="0" dirty="0" err="1">
                <a:cs typeface="Times New Roman" panose="02020603050405020304" pitchFamily="18" charset="0"/>
              </a:rPr>
              <a:t>anjem</a:t>
            </a:r>
            <a:r>
              <a:rPr lang="en-AU" altLang="sr-Latn-RS" sz="1800" i="0" dirty="0">
                <a:cs typeface="Times New Roman" panose="02020603050405020304" pitchFamily="18" charset="0"/>
              </a:rPr>
              <a:t> argumenta: </a:t>
            </a:r>
          </a:p>
          <a:p>
            <a:pPr algn="just" eaLnBrk="1" hangingPunct="1"/>
            <a:endParaRPr lang="en-US" altLang="sr-Latn-RS" sz="1800" i="0" dirty="0">
              <a:cs typeface="Times New Roman" panose="02020603050405020304" pitchFamily="18" charset="0"/>
            </a:endParaRPr>
          </a:p>
          <a:p>
            <a:pPr algn="just" eaLnBrk="1" hangingPunct="1"/>
            <a:r>
              <a:rPr lang="sr-Latn-CS" altLang="sr-Latn-RS" sz="1800" i="0" dirty="0">
                <a:cs typeface="Times New Roman" panose="02020603050405020304" pitchFamily="18" charset="0"/>
              </a:rPr>
              <a:t>	</a:t>
            </a:r>
            <a:r>
              <a:rPr lang="en-AU" altLang="sr-Latn-RS" sz="1800" dirty="0">
                <a:cs typeface="Times New Roman" panose="02020603050405020304" pitchFamily="18" charset="0"/>
              </a:rPr>
              <a:t>fib</a:t>
            </a:r>
            <a:r>
              <a:rPr lang="sr-Latn-CS" altLang="sr-Latn-RS" sz="1800" dirty="0">
                <a:cs typeface="Times New Roman" panose="02020603050405020304" pitchFamily="18" charset="0"/>
              </a:rPr>
              <a:t>[</a:t>
            </a:r>
            <a:r>
              <a:rPr lang="en-AU" altLang="sr-Latn-RS" sz="1800" dirty="0">
                <a:cs typeface="Times New Roman" panose="02020603050405020304" pitchFamily="18" charset="0"/>
              </a:rPr>
              <a:t>10</a:t>
            </a:r>
            <a:r>
              <a:rPr lang="sr-Latn-CS" altLang="sr-Latn-RS" sz="1800" dirty="0">
                <a:cs typeface="Times New Roman" panose="02020603050405020304" pitchFamily="18" charset="0"/>
              </a:rPr>
              <a:t>] //</a:t>
            </a:r>
            <a:r>
              <a:rPr lang="en-AU" altLang="sr-Latn-RS" sz="1800" dirty="0">
                <a:cs typeface="Times New Roman" panose="02020603050405020304" pitchFamily="18" charset="0"/>
              </a:rPr>
              <a:t> Timing</a:t>
            </a:r>
          </a:p>
          <a:p>
            <a:pPr algn="just" eaLnBrk="1" hangingPunct="1"/>
            <a:r>
              <a:rPr lang="sr-Latn-CS" altLang="sr-Latn-RS" sz="1800" i="0" dirty="0">
                <a:cs typeface="Times New Roman" panose="02020603050405020304" pitchFamily="18" charset="0"/>
              </a:rPr>
              <a:t>	{</a:t>
            </a:r>
            <a:r>
              <a:rPr lang="en-AU" altLang="sr-Latn-RS" sz="1800" i="0" dirty="0">
                <a:cs typeface="Times New Roman" panose="02020603050405020304" pitchFamily="18" charset="0"/>
              </a:rPr>
              <a:t>0.Second,</a:t>
            </a:r>
            <a:r>
              <a:rPr lang="sr-Latn-CS" altLang="sr-Latn-RS" sz="1800" i="0" dirty="0">
                <a:cs typeface="Times New Roman" panose="02020603050405020304" pitchFamily="18" charset="0"/>
              </a:rPr>
              <a:t> </a:t>
            </a:r>
            <a:r>
              <a:rPr lang="en-AU" altLang="sr-Latn-RS" sz="1800" i="0" dirty="0">
                <a:cs typeface="Times New Roman" panose="02020603050405020304" pitchFamily="18" charset="0"/>
              </a:rPr>
              <a:t>89</a:t>
            </a:r>
            <a:r>
              <a:rPr lang="sr-Latn-CS" altLang="sr-Latn-RS" sz="1800" i="0" dirty="0">
                <a:cs typeface="Times New Roman" panose="02020603050405020304" pitchFamily="18" charset="0"/>
              </a:rPr>
              <a:t>}</a:t>
            </a:r>
            <a:endParaRPr lang="en-AU" altLang="sr-Latn-RS" sz="1800" i="0" dirty="0">
              <a:cs typeface="Times New Roman" panose="02020603050405020304" pitchFamily="18" charset="0"/>
            </a:endParaRPr>
          </a:p>
          <a:p>
            <a:pPr algn="just" eaLnBrk="1" hangingPunct="1"/>
            <a:r>
              <a:rPr lang="en-AU" altLang="sr-Latn-RS" sz="1800" i="0" dirty="0">
                <a:cs typeface="Times New Roman" panose="02020603050405020304" pitchFamily="18" charset="0"/>
              </a:rPr>
              <a:t> </a:t>
            </a:r>
            <a:r>
              <a:rPr lang="sr-Latn-CS" altLang="sr-Latn-RS" sz="1800" i="0" dirty="0">
                <a:cs typeface="Times New Roman" panose="02020603050405020304" pitchFamily="18" charset="0"/>
              </a:rPr>
              <a:t>	</a:t>
            </a:r>
            <a:r>
              <a:rPr lang="en-AU" altLang="sr-Latn-RS" sz="1800" dirty="0">
                <a:cs typeface="Times New Roman" panose="02020603050405020304" pitchFamily="18" charset="0"/>
              </a:rPr>
              <a:t>fib</a:t>
            </a:r>
            <a:r>
              <a:rPr lang="sr-Latn-CS" altLang="sr-Latn-RS" sz="1800" dirty="0">
                <a:cs typeface="Times New Roman" panose="02020603050405020304" pitchFamily="18" charset="0"/>
              </a:rPr>
              <a:t>[</a:t>
            </a:r>
            <a:r>
              <a:rPr lang="en-AU" altLang="sr-Latn-RS" sz="1800" dirty="0">
                <a:cs typeface="Times New Roman" panose="02020603050405020304" pitchFamily="18" charset="0"/>
              </a:rPr>
              <a:t>20</a:t>
            </a:r>
            <a:r>
              <a:rPr lang="sr-Latn-CS" altLang="sr-Latn-RS" sz="1800" dirty="0">
                <a:cs typeface="Times New Roman" panose="02020603050405020304" pitchFamily="18" charset="0"/>
              </a:rPr>
              <a:t>] //</a:t>
            </a:r>
            <a:r>
              <a:rPr lang="en-AU" altLang="sr-Latn-RS" sz="1800" dirty="0">
                <a:cs typeface="Times New Roman" panose="02020603050405020304" pitchFamily="18" charset="0"/>
              </a:rPr>
              <a:t> Timing</a:t>
            </a:r>
          </a:p>
          <a:p>
            <a:pPr algn="just" eaLnBrk="1" hangingPunct="1"/>
            <a:r>
              <a:rPr lang="sr-Latn-CS" altLang="sr-Latn-RS" sz="1800" i="0" dirty="0">
                <a:cs typeface="Times New Roman" panose="02020603050405020304" pitchFamily="18" charset="0"/>
              </a:rPr>
              <a:t>	{</a:t>
            </a:r>
            <a:r>
              <a:rPr lang="en-AU" altLang="sr-Latn-RS" sz="1800" i="0" dirty="0">
                <a:cs typeface="Times New Roman" panose="02020603050405020304" pitchFamily="18" charset="0"/>
              </a:rPr>
              <a:t>0.220000000000255Second,</a:t>
            </a:r>
            <a:r>
              <a:rPr lang="sr-Latn-CS" altLang="sr-Latn-RS" sz="1800" i="0" dirty="0">
                <a:cs typeface="Times New Roman" panose="02020603050405020304" pitchFamily="18" charset="0"/>
              </a:rPr>
              <a:t> </a:t>
            </a:r>
            <a:r>
              <a:rPr lang="en-AU" altLang="sr-Latn-RS" sz="1800" i="0" dirty="0">
                <a:cs typeface="Times New Roman" panose="02020603050405020304" pitchFamily="18" charset="0"/>
              </a:rPr>
              <a:t>10946</a:t>
            </a:r>
            <a:r>
              <a:rPr lang="sr-Latn-CS" altLang="sr-Latn-RS" sz="1800" i="0" dirty="0">
                <a:cs typeface="Times New Roman" panose="02020603050405020304" pitchFamily="18" charset="0"/>
              </a:rPr>
              <a:t>}</a:t>
            </a:r>
            <a:endParaRPr lang="en-AU" altLang="sr-Latn-RS" sz="1800" i="0" dirty="0">
              <a:cs typeface="Times New Roman" panose="02020603050405020304" pitchFamily="18" charset="0"/>
            </a:endParaRPr>
          </a:p>
          <a:p>
            <a:pPr algn="just" eaLnBrk="1" hangingPunct="1"/>
            <a:r>
              <a:rPr lang="sr-Latn-CS" altLang="sr-Latn-RS" sz="1800" i="0" dirty="0">
                <a:cs typeface="Times New Roman" panose="02020603050405020304" pitchFamily="18" charset="0"/>
              </a:rPr>
              <a:t>	</a:t>
            </a:r>
            <a:r>
              <a:rPr lang="en-AU" altLang="sr-Latn-RS" sz="1800" dirty="0">
                <a:cs typeface="Times New Roman" panose="02020603050405020304" pitchFamily="18" charset="0"/>
              </a:rPr>
              <a:t>fib</a:t>
            </a:r>
            <a:r>
              <a:rPr lang="sr-Latn-CS" altLang="sr-Latn-RS" sz="1800" dirty="0">
                <a:cs typeface="Times New Roman" panose="02020603050405020304" pitchFamily="18" charset="0"/>
              </a:rPr>
              <a:t>[</a:t>
            </a:r>
            <a:r>
              <a:rPr lang="en-AU" altLang="sr-Latn-RS" sz="1800" dirty="0">
                <a:cs typeface="Times New Roman" panose="02020603050405020304" pitchFamily="18" charset="0"/>
              </a:rPr>
              <a:t>30</a:t>
            </a:r>
            <a:r>
              <a:rPr lang="sr-Latn-CS" altLang="sr-Latn-RS" sz="1800" dirty="0">
                <a:cs typeface="Times New Roman" panose="02020603050405020304" pitchFamily="18" charset="0"/>
              </a:rPr>
              <a:t>] //</a:t>
            </a:r>
            <a:r>
              <a:rPr lang="en-AU" altLang="sr-Latn-RS" sz="1800" dirty="0">
                <a:cs typeface="Times New Roman" panose="02020603050405020304" pitchFamily="18" charset="0"/>
              </a:rPr>
              <a:t> Timing</a:t>
            </a:r>
          </a:p>
          <a:p>
            <a:pPr algn="just" eaLnBrk="1" hangingPunct="1"/>
            <a:r>
              <a:rPr lang="sr-Latn-CS" altLang="sr-Latn-RS" sz="1800" i="0" dirty="0">
                <a:cs typeface="Times New Roman" panose="02020603050405020304" pitchFamily="18" charset="0"/>
              </a:rPr>
              <a:t>	{</a:t>
            </a:r>
            <a:r>
              <a:rPr lang="en-AU" altLang="sr-Latn-RS" sz="1800" i="0" dirty="0">
                <a:cs typeface="Times New Roman" panose="02020603050405020304" pitchFamily="18" charset="0"/>
              </a:rPr>
              <a:t>26.6900000000001Second,</a:t>
            </a:r>
            <a:r>
              <a:rPr lang="sr-Latn-CS" altLang="sr-Latn-RS" sz="1800" i="0" dirty="0">
                <a:cs typeface="Times New Roman" panose="02020603050405020304" pitchFamily="18" charset="0"/>
              </a:rPr>
              <a:t> </a:t>
            </a:r>
            <a:r>
              <a:rPr lang="en-AU" altLang="sr-Latn-RS" sz="1800" i="0" dirty="0">
                <a:cs typeface="Times New Roman" panose="02020603050405020304" pitchFamily="18" charset="0"/>
              </a:rPr>
              <a:t>1346269</a:t>
            </a:r>
            <a:r>
              <a:rPr lang="sr-Latn-CS" altLang="sr-Latn-RS" sz="1800" i="0" dirty="0">
                <a:cs typeface="Times New Roman" panose="02020603050405020304" pitchFamily="18" charset="0"/>
              </a:rPr>
              <a:t>}</a:t>
            </a:r>
            <a:endParaRPr lang="en-AU" altLang="sr-Latn-RS" sz="1800" i="0" dirty="0">
              <a:cs typeface="Times New Roman" panose="02020603050405020304" pitchFamily="18" charset="0"/>
            </a:endParaRPr>
          </a:p>
          <a:p>
            <a:pPr algn="just" eaLnBrk="1" hangingPunct="1"/>
            <a:r>
              <a:rPr lang="en-AU" altLang="sr-Latn-RS" sz="1800" i="0" dirty="0">
                <a:cs typeface="Times New Roman" panose="02020603050405020304" pitchFamily="18" charset="0"/>
              </a:rPr>
              <a:t>  </a:t>
            </a:r>
          </a:p>
          <a:p>
            <a:pPr eaLnBrk="1" hangingPunct="1"/>
            <a:endParaRPr lang="en-AU" altLang="sr-Latn-RS" sz="1800" dirty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1"/>
          <p:cNvSpPr txBox="1">
            <a:spLocks noChangeArrowheads="1"/>
          </p:cNvSpPr>
          <p:nvPr/>
        </p:nvSpPr>
        <p:spPr bwMode="auto">
          <a:xfrm>
            <a:off x="642938" y="857250"/>
            <a:ext cx="7097414" cy="39980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600" 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 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 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 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 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defRPr sz="1600" 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defRPr sz="1600" 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defRPr sz="1600" 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defRPr sz="1600" 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/>
            <a:r>
              <a:rPr lang="sr-Latn-CS" altLang="sr-Latn-RS" sz="1800" i="0" dirty="0">
                <a:cs typeface="Times New Roman" panose="02020603050405020304" pitchFamily="18" charset="0"/>
              </a:rPr>
              <a:t>P</a:t>
            </a:r>
            <a:r>
              <a:rPr lang="en-AU" altLang="sr-Latn-RS" sz="1800" i="0" dirty="0" err="1">
                <a:cs typeface="Times New Roman" panose="02020603050405020304" pitchFamily="18" charset="0"/>
              </a:rPr>
              <a:t>omo</a:t>
            </a:r>
            <a:r>
              <a:rPr lang="sr-Latn-CS" altLang="sr-Latn-RS" sz="1800" i="0" dirty="0">
                <a:cs typeface="Times New Roman" panose="02020603050405020304" pitchFamily="18" charset="0"/>
              </a:rPr>
              <a:t>ć</a:t>
            </a:r>
            <a:r>
              <a:rPr lang="en-AU" altLang="sr-Latn-RS" sz="1800" i="0" dirty="0">
                <a:cs typeface="Times New Roman" panose="02020603050405020304" pitchFamily="18" charset="0"/>
              </a:rPr>
              <a:t>u </a:t>
            </a:r>
            <a:r>
              <a:rPr lang="en-AU" altLang="sr-Latn-RS" sz="1800" i="0" dirty="0" err="1">
                <a:cs typeface="Times New Roman" panose="02020603050405020304" pitchFamily="18" charset="0"/>
              </a:rPr>
              <a:t>slede</a:t>
            </a:r>
            <a:r>
              <a:rPr lang="sr-Latn-CS" altLang="sr-Latn-RS" sz="1800" i="0" dirty="0">
                <a:cs typeface="Times New Roman" panose="02020603050405020304" pitchFamily="18" charset="0"/>
              </a:rPr>
              <a:t>ć</a:t>
            </a:r>
            <a:r>
              <a:rPr lang="en-AU" altLang="sr-Latn-RS" sz="1800" i="0" dirty="0">
                <a:cs typeface="Times New Roman" panose="02020603050405020304" pitchFamily="18" charset="0"/>
              </a:rPr>
              <a:t>e </a:t>
            </a:r>
            <a:r>
              <a:rPr lang="en-AU" altLang="sr-Latn-RS" sz="1800" i="0" dirty="0" err="1">
                <a:cs typeface="Times New Roman" panose="02020603050405020304" pitchFamily="18" charset="0"/>
              </a:rPr>
              <a:t>definicije</a:t>
            </a:r>
            <a:r>
              <a:rPr lang="en-AU" altLang="sr-Latn-RS" sz="1800" i="0" dirty="0">
                <a:cs typeface="Times New Roman" panose="02020603050405020304" pitchFamily="18" charset="0"/>
              </a:rPr>
              <a:t> </a:t>
            </a:r>
            <a:r>
              <a:rPr lang="en-AU" altLang="sr-Latn-RS" sz="1800" i="0" dirty="0" err="1">
                <a:cs typeface="Times New Roman" panose="02020603050405020304" pitchFamily="18" charset="0"/>
              </a:rPr>
              <a:t>kojom</a:t>
            </a:r>
            <a:r>
              <a:rPr lang="en-AU" altLang="sr-Latn-RS" sz="1800" i="0" dirty="0">
                <a:cs typeface="Times New Roman" panose="02020603050405020304" pitchFamily="18" charset="0"/>
              </a:rPr>
              <a:t> se </a:t>
            </a:r>
            <a:r>
              <a:rPr lang="en-AU" altLang="sr-Latn-RS" sz="1800" i="0" dirty="0" err="1">
                <a:cs typeface="Times New Roman" panose="02020603050405020304" pitchFamily="18" charset="0"/>
              </a:rPr>
              <a:t>pamte</a:t>
            </a:r>
            <a:r>
              <a:rPr lang="en-AU" altLang="sr-Latn-RS" sz="1800" i="0" dirty="0">
                <a:cs typeface="Times New Roman" panose="02020603050405020304" pitchFamily="18" charset="0"/>
              </a:rPr>
              <a:t> </a:t>
            </a:r>
            <a:r>
              <a:rPr lang="en-AU" altLang="sr-Latn-RS" sz="1800" i="0" dirty="0" err="1">
                <a:cs typeface="Times New Roman" panose="02020603050405020304" pitchFamily="18" charset="0"/>
              </a:rPr>
              <a:t>izra</a:t>
            </a:r>
            <a:r>
              <a:rPr lang="sr-Latn-CS" altLang="sr-Latn-RS" sz="1800" i="0" dirty="0">
                <a:cs typeface="Times New Roman" panose="02020603050405020304" pitchFamily="18" charset="0"/>
              </a:rPr>
              <a:t>č</a:t>
            </a:r>
            <a:r>
              <a:rPr lang="en-AU" altLang="sr-Latn-RS" sz="1800" i="0" dirty="0" err="1">
                <a:cs typeface="Times New Roman" panose="02020603050405020304" pitchFamily="18" charset="0"/>
              </a:rPr>
              <a:t>unate</a:t>
            </a:r>
            <a:r>
              <a:rPr lang="en-AU" altLang="sr-Latn-RS" sz="1800" i="0" dirty="0">
                <a:cs typeface="Times New Roman" panose="02020603050405020304" pitchFamily="18" charset="0"/>
              </a:rPr>
              <a:t> </a:t>
            </a:r>
            <a:r>
              <a:rPr lang="sr-Latn-CS" altLang="sr-Latn-RS" sz="1800" i="0" dirty="0">
                <a:cs typeface="Times New Roman" panose="02020603050405020304" pitchFamily="18" charset="0"/>
              </a:rPr>
              <a:t>v</a:t>
            </a:r>
            <a:r>
              <a:rPr lang="en-AU" altLang="sr-Latn-RS" sz="1800" i="0" dirty="0" err="1">
                <a:cs typeface="Times New Roman" panose="02020603050405020304" pitchFamily="18" charset="0"/>
              </a:rPr>
              <a:t>rednosti</a:t>
            </a:r>
            <a:r>
              <a:rPr lang="en-AU" altLang="sr-Latn-RS" sz="1800" i="0" dirty="0">
                <a:cs typeface="Times New Roman" panose="02020603050405020304" pitchFamily="18" charset="0"/>
              </a:rPr>
              <a:t>  </a:t>
            </a:r>
            <a:endParaRPr lang="sr-Latn-CS" altLang="sr-Latn-RS" sz="1800" i="0" dirty="0">
              <a:cs typeface="Times New Roman" panose="02020603050405020304" pitchFamily="18" charset="0"/>
            </a:endParaRPr>
          </a:p>
          <a:p>
            <a:pPr algn="just" eaLnBrk="1" hangingPunct="1"/>
            <a:endParaRPr lang="en-AU" altLang="sr-Latn-RS" sz="1800" i="0" dirty="0">
              <a:cs typeface="Times New Roman" panose="02020603050405020304" pitchFamily="18" charset="0"/>
            </a:endParaRPr>
          </a:p>
          <a:p>
            <a:pPr algn="just" eaLnBrk="1" hangingPunct="1"/>
            <a:r>
              <a:rPr lang="sr-Latn-CS" altLang="sr-Latn-RS" sz="1800" dirty="0">
                <a:cs typeface="Times New Roman" panose="02020603050405020304" pitchFamily="18" charset="0"/>
              </a:rPr>
              <a:t>	fib1[1]</a:t>
            </a:r>
            <a:r>
              <a:rPr lang="en-AU" altLang="sr-Latn-RS" sz="1800" dirty="0">
                <a:cs typeface="Times New Roman" panose="02020603050405020304" pitchFamily="18" charset="0"/>
              </a:rPr>
              <a:t> </a:t>
            </a:r>
            <a:r>
              <a:rPr lang="sr-Latn-CS" altLang="sr-Latn-RS" sz="1800" dirty="0">
                <a:cs typeface="Times New Roman" panose="02020603050405020304" pitchFamily="18" charset="0"/>
              </a:rPr>
              <a:t> :=1; fib1[2] :=2</a:t>
            </a:r>
          </a:p>
          <a:p>
            <a:pPr algn="just" eaLnBrk="1" hangingPunct="1"/>
            <a:r>
              <a:rPr lang="sr-Latn-CS" altLang="sr-Latn-RS" sz="1800" dirty="0">
                <a:cs typeface="Times New Roman" panose="02020603050405020304" pitchFamily="18" charset="0"/>
              </a:rPr>
              <a:t>	fib1[n_] := fib1[n]=fib1[n-1]+fib1[n-2]</a:t>
            </a:r>
          </a:p>
          <a:p>
            <a:pPr algn="just" eaLnBrk="1" hangingPunct="1"/>
            <a:endParaRPr lang="sr-Latn-CS" altLang="sr-Latn-RS" sz="1800" dirty="0">
              <a:cs typeface="Times New Roman" panose="02020603050405020304" pitchFamily="18" charset="0"/>
            </a:endParaRPr>
          </a:p>
          <a:p>
            <a:pPr algn="just" eaLnBrk="1" hangingPunct="1"/>
            <a:r>
              <a:rPr lang="sr-Latn-CS" altLang="sr-Latn-RS" sz="1800" i="0" dirty="0">
                <a:cs typeface="Times New Roman" panose="02020603050405020304" pitchFamily="18" charset="0"/>
              </a:rPr>
              <a:t>znatno se smanjuje vreme izračunavanja:</a:t>
            </a:r>
          </a:p>
          <a:p>
            <a:pPr algn="just" eaLnBrk="1" hangingPunct="1"/>
            <a:endParaRPr lang="sr-Latn-CS" altLang="sr-Latn-RS" sz="1800" i="0" dirty="0">
              <a:cs typeface="Times New Roman" panose="02020603050405020304" pitchFamily="18" charset="0"/>
            </a:endParaRPr>
          </a:p>
          <a:p>
            <a:pPr algn="just" eaLnBrk="1" hangingPunct="1"/>
            <a:r>
              <a:rPr lang="sr-Latn-CS" altLang="sr-Latn-RS" sz="1800" i="0" dirty="0">
                <a:cs typeface="Times New Roman" panose="02020603050405020304" pitchFamily="18" charset="0"/>
              </a:rPr>
              <a:t>	</a:t>
            </a:r>
            <a:r>
              <a:rPr lang="sr-Latn-CS" altLang="sr-Latn-RS" sz="1800" dirty="0">
                <a:cs typeface="Times New Roman" panose="02020603050405020304" pitchFamily="18" charset="0"/>
              </a:rPr>
              <a:t>fib1[10] // Timing</a:t>
            </a:r>
          </a:p>
          <a:p>
            <a:pPr algn="just" eaLnBrk="1" hangingPunct="1"/>
            <a:r>
              <a:rPr lang="sr-Latn-CS" altLang="sr-Latn-RS" sz="1800" i="0" dirty="0">
                <a:cs typeface="Times New Roman" panose="02020603050405020304" pitchFamily="18" charset="0"/>
              </a:rPr>
              <a:t>	{0.Second, 89}</a:t>
            </a:r>
          </a:p>
          <a:p>
            <a:pPr algn="just" eaLnBrk="1" hangingPunct="1"/>
            <a:r>
              <a:rPr lang="sr-Latn-CS" altLang="sr-Latn-RS" sz="1800" i="0" dirty="0">
                <a:cs typeface="Times New Roman" panose="02020603050405020304" pitchFamily="18" charset="0"/>
              </a:rPr>
              <a:t>	</a:t>
            </a:r>
            <a:r>
              <a:rPr lang="sr-Latn-CS" altLang="sr-Latn-RS" sz="1800" dirty="0">
                <a:cs typeface="Times New Roman" panose="02020603050405020304" pitchFamily="18" charset="0"/>
              </a:rPr>
              <a:t>fib1[20] // Timing</a:t>
            </a:r>
          </a:p>
          <a:p>
            <a:pPr algn="just" eaLnBrk="1" hangingPunct="1"/>
            <a:r>
              <a:rPr lang="sr-Latn-CS" altLang="sr-Latn-RS" sz="1800" i="0" dirty="0">
                <a:cs typeface="Times New Roman" panose="02020603050405020304" pitchFamily="18" charset="0"/>
              </a:rPr>
              <a:t>	{0.Second, 10946}</a:t>
            </a:r>
          </a:p>
          <a:p>
            <a:pPr algn="just" eaLnBrk="1" hangingPunct="1"/>
            <a:r>
              <a:rPr lang="sr-Latn-CS" altLang="sr-Latn-RS" sz="1800" i="0" dirty="0">
                <a:cs typeface="Times New Roman" panose="02020603050405020304" pitchFamily="18" charset="0"/>
              </a:rPr>
              <a:t>	</a:t>
            </a:r>
            <a:r>
              <a:rPr lang="sr-Latn-CS" altLang="sr-Latn-RS" sz="1800" dirty="0">
                <a:cs typeface="Times New Roman" panose="02020603050405020304" pitchFamily="18" charset="0"/>
              </a:rPr>
              <a:t>fib1[30] // Timing</a:t>
            </a:r>
          </a:p>
          <a:p>
            <a:pPr algn="just" eaLnBrk="1" hangingPunct="1"/>
            <a:r>
              <a:rPr lang="sr-Latn-CS" altLang="sr-Latn-RS" sz="1800" i="0" dirty="0">
                <a:cs typeface="Times New Roman" panose="02020603050405020304" pitchFamily="18" charset="0"/>
              </a:rPr>
              <a:t>	{0.Second, 1346269}</a:t>
            </a:r>
            <a:endParaRPr lang="en-AU" altLang="sr-Latn-RS" sz="1800" i="0" dirty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457200" y="409575"/>
            <a:ext cx="7543800" cy="642938"/>
          </a:xfrm>
        </p:spPr>
        <p:txBody>
          <a:bodyPr/>
          <a:lstStyle/>
          <a:p>
            <a:pPr eaLnBrk="1" hangingPunct="1"/>
            <a:r>
              <a:rPr lang="sr-Latn-CS" altLang="sr-Latn-R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Procedure</a:t>
            </a:r>
            <a:endParaRPr lang="en-AU" altLang="sr-Latn-RS" sz="20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214313" y="1628775"/>
            <a:ext cx="7786687" cy="3744913"/>
          </a:xfrm>
        </p:spPr>
        <p:txBody>
          <a:bodyPr/>
          <a:lstStyle/>
          <a:p>
            <a:pPr algn="just" eaLnBrk="1" hangingPunct="1"/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Č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esto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doga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da se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odre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eni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nizovi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naredbi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ponavljaju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naredbe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se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mogu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grupisati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zajedno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u procedure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Procedura – niz naredbi razdvojenih znakom  </a:t>
            </a:r>
            <a:r>
              <a:rPr lang="sr-Latn-CS" altLang="sr-Latn-R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Izrazi u proceduri izračunavaju se jedan za drugim s leva na desno. Konačni rezultat procedure je vrednost poslednjeg izraza. 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AU" altLang="sr-Latn-RS" sz="1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izraz</a:t>
            </a:r>
            <a:r>
              <a:rPr lang="sr-Latn-CS" altLang="sr-Latn-RS" sz="1800" b="1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AU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; </a:t>
            </a:r>
            <a:r>
              <a:rPr lang="en-AU" altLang="sr-Latn-RS" sz="1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izraz</a:t>
            </a:r>
            <a:r>
              <a:rPr lang="sr-Latn-CS" altLang="sr-Latn-RS" sz="1800" b="1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AU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; ...  ; </a:t>
            </a:r>
            <a:r>
              <a:rPr lang="en-AU" altLang="sr-Latn-RS" sz="1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izraz</a:t>
            </a:r>
            <a:r>
              <a:rPr lang="sr-Latn-CS" altLang="sr-Latn-RS" sz="1800" b="1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AU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Procedura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od n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izraza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AU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AU" altLang="sr-Latn-RS" sz="1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izraz</a:t>
            </a:r>
            <a:r>
              <a:rPr lang="sr-Latn-CS" altLang="sr-Latn-RS" sz="1800" b="1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AU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; </a:t>
            </a:r>
            <a:r>
              <a:rPr lang="en-AU" altLang="sr-Latn-RS" sz="1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izraz</a:t>
            </a:r>
            <a:r>
              <a:rPr lang="sr-Latn-CS" altLang="sr-Latn-RS" sz="1800" b="1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AU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; ... ; </a:t>
            </a:r>
            <a:r>
              <a:rPr lang="en-AU" altLang="sr-Latn-RS" sz="1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izraz</a:t>
            </a:r>
            <a:r>
              <a:rPr lang="sr-Latn-CS" altLang="sr-Latn-RS" sz="1800" b="1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AU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)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Procedura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se mo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ž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staviti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zagrade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Ukoliko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iza poslednje naredbe u proceduri stoji znak </a:t>
            </a:r>
            <a:r>
              <a:rPr lang="sr-Latn-CS" altLang="sr-Latn-R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rezultat sekvence naredbi je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NULL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 ne prikazuje se. 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Content Placeholder 2"/>
          <p:cNvSpPr>
            <a:spLocks noGrp="1"/>
          </p:cNvSpPr>
          <p:nvPr>
            <p:ph idx="1"/>
          </p:nvPr>
        </p:nvSpPr>
        <p:spPr>
          <a:xfrm>
            <a:off x="357188" y="1000125"/>
            <a:ext cx="7527180" cy="4411663"/>
          </a:xfrm>
        </p:spPr>
        <p:txBody>
          <a:bodyPr/>
          <a:lstStyle/>
          <a:p>
            <a:pPr algn="just" eaLnBrk="1" hangingPunct="1"/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Funkcija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se mo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ž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definisati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pomo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ć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sekvence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izraza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jednostavnim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navo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enjem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niza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naredbi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razdvojeni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znakom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AU" altLang="sr-Latn-R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iza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operatora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dodele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AU" altLang="sr-Latn-R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:=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U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jednoj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takvoj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funkciji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se mo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ž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izvr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š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iti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vi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š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nezavisnih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operacija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Tako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definisana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funkcija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poziva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isti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či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kao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sve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ostale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funkcije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Vrednost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poslednjeg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izraza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vra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ć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kao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rezultat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funkcije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Kada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funkcija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defini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š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kao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procedura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niz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naredbi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koje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joj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pripadaju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mora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navesti u malim zagradama.</a:t>
            </a:r>
            <a:endParaRPr lang="en-AU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AU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457200" y="132879"/>
            <a:ext cx="7543800" cy="631825"/>
          </a:xfrm>
        </p:spPr>
        <p:txBody>
          <a:bodyPr/>
          <a:lstStyle/>
          <a:p>
            <a:pPr eaLnBrk="1" hangingPunct="1"/>
            <a:r>
              <a:rPr lang="sr-Latn-CS" altLang="sr-Latn-R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Tipovi brojeva i brojni sistemi</a:t>
            </a:r>
            <a:endParaRPr lang="en-AU" altLang="sr-Latn-RS" sz="20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357188" y="980728"/>
            <a:ext cx="7572375" cy="5544616"/>
          </a:xfrm>
        </p:spPr>
        <p:txBody>
          <a:bodyPr/>
          <a:lstStyle/>
          <a:p>
            <a:pPr algn="just" eaLnBrk="1" hangingPunct="1"/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Tipovi: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Integer</a:t>
            </a:r>
            <a:r>
              <a:rPr lang="sr-Latn-CS" altLang="sr-Latn-R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Celi brojevi proizvoljne dužine</a:t>
            </a:r>
            <a:endParaRPr lang="sr-Latn-CS" altLang="sr-Latn-RS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sr-Latn-CS" altLang="sr-Latn-R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Rational</a:t>
            </a:r>
            <a:r>
              <a:rPr lang="sr-Latn-CS" altLang="sr-Latn-R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Racionalni brojevi oblika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integer/integer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najmanjoj formi</a:t>
            </a:r>
            <a:endParaRPr lang="sr-Latn-CS" altLang="sr-Latn-RS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sr-Latn-CS" altLang="sr-Latn-R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Real</a:t>
            </a:r>
            <a:r>
              <a:rPr lang="sr-Latn-CS" altLang="sr-Latn-R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Približni realni brojevi sa proizvoljnom 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specificiranom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tačnošću</a:t>
            </a:r>
            <a:endParaRPr lang="sr-Latn-CS" altLang="sr-Latn-RS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sr-Latn-CS" altLang="sr-Latn-R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Complex</a:t>
            </a:r>
            <a:r>
              <a:rPr lang="sr-Latn-CS" altLang="sr-Latn-R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Kompleksni brojevi oblika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x+yI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gde su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realni brojevi</a:t>
            </a: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Realni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brojevi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mogu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zapisati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fiksnom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ili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eksponencijalnom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zapisu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fiksni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oblik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Mathematica1" panose="05000502060100000001" pitchFamily="2" charset="2"/>
              </a:rPr>
              <a:t>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celi.decimalni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eksponencijalni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oblik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Mathematica1" panose="05000502060100000001" pitchFamily="2" charset="2"/>
              </a:rPr>
              <a:t>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mantisa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baza^eksponent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ž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 se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koristiti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brojni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sitem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proizvoljnom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osnovom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Zapis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dekadnog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broja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bazi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dobija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funkcijom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endParaRPr lang="en-AU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en-AU" altLang="sr-Latn-RS" sz="1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BaseForm</a:t>
            </a:r>
            <a:r>
              <a:rPr lang="en-AU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AU" altLang="sr-Latn-RS" sz="1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n,b</a:t>
            </a:r>
            <a:r>
              <a:rPr lang="en-AU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en-AU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Content Placeholder 2"/>
          <p:cNvSpPr>
            <a:spLocks noGrp="1"/>
          </p:cNvSpPr>
          <p:nvPr>
            <p:ph idx="1"/>
          </p:nvPr>
        </p:nvSpPr>
        <p:spPr>
          <a:xfrm>
            <a:off x="414338" y="260648"/>
            <a:ext cx="7974086" cy="6336704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Primer: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sr-Latn-CS" altLang="sr-Latn-RS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Vrednost izraza 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BaseForm[37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2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 binarni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broj</a:t>
            </a:r>
            <a:r>
              <a:rPr lang="en-US" altLang="sr-Latn-R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100101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sr-Latn-CS" altLang="sr-Latn-RS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Brojna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vrednost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proizvoljnoj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bazi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se mo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ž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zadati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izrazom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en-AU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base^^digits</a:t>
            </a:r>
            <a:r>
              <a:rPr lang="en-AU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AU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r-Latn-CS" altLang="sr-Latn-RS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kome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base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predstavlja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osnovu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brojnog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sistema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dok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izraz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digits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sadr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ž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cifre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u tom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brojnom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sistemu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Primeri: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 2^^100101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37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	BaseForm[37, 2]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100101</a:t>
            </a:r>
            <a:r>
              <a:rPr lang="sr-Latn-CS" altLang="sr-Latn-RS" sz="1800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       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(* Brojna vrednost prevedena iz osnove 16 u osnovu 10 *)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16^^ffffaa00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4294945280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16^^fffaa2 + 16^^ff - 1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16776096</a:t>
            </a:r>
            <a:endParaRPr lang="en-AU" altLang="sr-Latn-RS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457200" y="439738"/>
            <a:ext cx="7543800" cy="631825"/>
          </a:xfrm>
        </p:spPr>
        <p:txBody>
          <a:bodyPr/>
          <a:lstStyle/>
          <a:p>
            <a:pPr eaLnBrk="1" hangingPunct="1"/>
            <a:r>
              <a:rPr lang="sr-Latn-CS" altLang="sr-Latn-RS" sz="20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Komentari</a:t>
            </a:r>
            <a:endParaRPr lang="en-AU" altLang="sr-Latn-RS" sz="2000" i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357188" y="1589088"/>
            <a:ext cx="7500937" cy="4411662"/>
          </a:xfrm>
        </p:spPr>
        <p:txBody>
          <a:bodyPr/>
          <a:lstStyle/>
          <a:p>
            <a:pPr algn="just" eaLnBrk="1" hangingPunct="1"/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Ponekad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zbog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boljeg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razumevanja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programa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potrebno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koristiti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razne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komentare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Komentari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se o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građuj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znacima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(*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*)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ubacuju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bilo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gde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tekst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programa</a:t>
            </a:r>
            <a:r>
              <a:rPr lang="en-AU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Primer: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sr-Latn-CS" altLang="sr-Latn-RS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If[a&gt;b, (*onda*) p, (*inače*) q]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If[a&gt;b, p, q]</a:t>
            </a:r>
            <a:endParaRPr lang="en-AU" altLang="sr-Latn-RS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90000"/>
          </a:lnSpc>
          <a:spcBef>
            <a:spcPct val="20000"/>
          </a:spcBef>
          <a:spcAft>
            <a:spcPct val="0"/>
          </a:spcAft>
          <a:buClr>
            <a:schemeClr val="tx2"/>
          </a:buClr>
          <a:buSzPct val="70000"/>
          <a:buFont typeface="Wingdings" pitchFamily="2" charset="2"/>
          <a:buNone/>
          <a:tabLst/>
          <a:defRPr kumimoji="0" lang="en-US" sz="16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90000"/>
          </a:lnSpc>
          <a:spcBef>
            <a:spcPct val="20000"/>
          </a:spcBef>
          <a:spcAft>
            <a:spcPct val="0"/>
          </a:spcAft>
          <a:buClr>
            <a:schemeClr val="tx2"/>
          </a:buClr>
          <a:buSzPct val="70000"/>
          <a:buFont typeface="Wingdings" pitchFamily="2" charset="2"/>
          <a:buNone/>
          <a:tabLst/>
          <a:defRPr kumimoji="0" lang="en-US" sz="16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1868</TotalTime>
  <Words>745</Words>
  <Application>Microsoft Office PowerPoint</Application>
  <PresentationFormat>On-screen Show (4:3)</PresentationFormat>
  <Paragraphs>263</Paragraphs>
  <Slides>20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Times New Roman</vt:lpstr>
      <vt:lpstr>Wingdings</vt:lpstr>
      <vt:lpstr>Arial</vt:lpstr>
      <vt:lpstr>Calibri</vt:lpstr>
      <vt:lpstr>Mathematica1</vt:lpstr>
      <vt:lpstr>Network</vt:lpstr>
      <vt:lpstr>Equation</vt:lpstr>
      <vt:lpstr>Korisničke funkcije            vežbe br. 6</vt:lpstr>
      <vt:lpstr>PowerPoint Presentation</vt:lpstr>
      <vt:lpstr>PowerPoint Presentation</vt:lpstr>
      <vt:lpstr>PowerPoint Presentation</vt:lpstr>
      <vt:lpstr>Procedure</vt:lpstr>
      <vt:lpstr>PowerPoint Presentation</vt:lpstr>
      <vt:lpstr>Tipovi brojeva i brojni sistemi</vt:lpstr>
      <vt:lpstr>PowerPoint Presentation</vt:lpstr>
      <vt:lpstr>Komentari</vt:lpstr>
      <vt:lpstr>Uslovni izrazi</vt:lpstr>
      <vt:lpstr>PowerPoint Presentation</vt:lpstr>
      <vt:lpstr>PowerPoint Presentation</vt:lpstr>
      <vt:lpstr>PowerPoint Presentation</vt:lpstr>
      <vt:lpstr>Ciklusi  -  Do ciklusi</vt:lpstr>
      <vt:lpstr>While i For ciklusi  </vt:lpstr>
      <vt:lpstr>PowerPoint Presentation</vt:lpstr>
      <vt:lpstr>Kontrola petlji</vt:lpstr>
      <vt:lpstr>Posebne vrste ciklusa</vt:lpstr>
      <vt:lpstr>PowerPoint Presentation</vt:lpstr>
      <vt:lpstr>Bezuslovni skok</vt:lpstr>
    </vt:vector>
  </TitlesOfParts>
  <Company>PMF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Mathematica</dc:title>
  <dc:creator>sqldev</dc:creator>
  <cp:lastModifiedBy>Nine</cp:lastModifiedBy>
  <cp:revision>510</cp:revision>
  <dcterms:created xsi:type="dcterms:W3CDTF">2007-11-19T11:31:25Z</dcterms:created>
  <dcterms:modified xsi:type="dcterms:W3CDTF">2017-03-22T19:26:53Z</dcterms:modified>
</cp:coreProperties>
</file>