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0" r:id="rId3"/>
    <p:sldId id="290" r:id="rId4"/>
    <p:sldId id="291" r:id="rId5"/>
    <p:sldId id="292" r:id="rId6"/>
    <p:sldId id="293" r:id="rId7"/>
    <p:sldId id="297" r:id="rId8"/>
    <p:sldId id="298" r:id="rId9"/>
    <p:sldId id="299" r:id="rId10"/>
    <p:sldId id="301" r:id="rId11"/>
    <p:sldId id="294" r:id="rId12"/>
    <p:sldId id="295" r:id="rId13"/>
    <p:sldId id="296" r:id="rId14"/>
    <p:sldId id="302" r:id="rId15"/>
    <p:sldId id="303" r:id="rId16"/>
    <p:sldId id="304" r:id="rId17"/>
    <p:sldId id="305" r:id="rId18"/>
    <p:sldId id="30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>
      <p:cViewPr varScale="1">
        <p:scale>
          <a:sx n="82" d="100"/>
          <a:sy n="82" d="100"/>
        </p:scale>
        <p:origin x="14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D146CE1-F53D-4093-8D97-43559463B71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437AABE-D13A-472D-8F84-537EBBB26F2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Registri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Predavanje</a:t>
            </a:r>
            <a:r>
              <a:rPr lang="en-US" dirty="0"/>
              <a:t> </a:t>
            </a:r>
            <a:r>
              <a:rPr lang="sr-Latn-ME" dirty="0"/>
              <a:t>5</a:t>
            </a:r>
            <a:r>
              <a:rPr lang="en-US" dirty="0"/>
              <a:t>, Prva </a:t>
            </a:r>
            <a:r>
              <a:rPr lang="sr-Latn-RS" dirty="0"/>
              <a:t>kragujevačka gimnazija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26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879B-D668-46BA-AF0E-330C5A088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Mikroprocesor</a:t>
            </a:r>
            <a:r>
              <a:rPr lang="en-GB" dirty="0"/>
              <a:t> i8086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C87602-E8FD-42B9-B468-07534506A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2756" y="1447800"/>
            <a:ext cx="7538488" cy="515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45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58C50-871A-4B55-B94F-3840ACB3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Registri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3553B-860B-4395-9AF5-3977A12A6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U </a:t>
            </a:r>
            <a:r>
              <a:rPr lang="en-GB" dirty="0" err="1"/>
              <a:t>centralnom</a:t>
            </a:r>
            <a:r>
              <a:rPr lang="en-GB" dirty="0"/>
              <a:t> </a:t>
            </a:r>
            <a:r>
              <a:rPr lang="en-GB" dirty="0" err="1"/>
              <a:t>procesoru</a:t>
            </a:r>
            <a:r>
              <a:rPr lang="en-GB" dirty="0"/>
              <a:t> </a:t>
            </a:r>
            <a:r>
              <a:rPr lang="en-GB" dirty="0" err="1"/>
              <a:t>postoji</a:t>
            </a:r>
            <a:r>
              <a:rPr lang="en-GB" dirty="0"/>
              <a:t> </a:t>
            </a:r>
            <a:r>
              <a:rPr lang="en-GB" dirty="0" err="1"/>
              <a:t>više</a:t>
            </a:r>
            <a:r>
              <a:rPr lang="en-GB" dirty="0"/>
              <a:t> </a:t>
            </a:r>
            <a:r>
              <a:rPr lang="en-GB" dirty="0" err="1"/>
              <a:t>različitih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se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klasifikovati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različitim</a:t>
            </a:r>
            <a:r>
              <a:rPr lang="en-GB" dirty="0"/>
              <a:t> </a:t>
            </a:r>
            <a:r>
              <a:rPr lang="en-GB" dirty="0" err="1"/>
              <a:t>kriterijumima</a:t>
            </a:r>
            <a:r>
              <a:rPr lang="en-GB" dirty="0"/>
              <a:t>: </a:t>
            </a:r>
            <a:r>
              <a:rPr lang="en-GB" dirty="0" err="1"/>
              <a:t>nameni</a:t>
            </a:r>
            <a:r>
              <a:rPr lang="en-GB" dirty="0"/>
              <a:t>, </a:t>
            </a:r>
            <a:r>
              <a:rPr lang="en-GB" dirty="0" err="1"/>
              <a:t>vrsti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</a:t>
            </a:r>
            <a:r>
              <a:rPr lang="en-GB" dirty="0" err="1"/>
              <a:t>koju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da </a:t>
            </a:r>
            <a:r>
              <a:rPr lang="en-GB" dirty="0" err="1"/>
              <a:t>sadrže</a:t>
            </a:r>
            <a:r>
              <a:rPr lang="en-GB" dirty="0"/>
              <a:t>, </a:t>
            </a:r>
            <a:r>
              <a:rPr lang="en-GB" dirty="0" err="1"/>
              <a:t>mogućnosti</a:t>
            </a:r>
            <a:r>
              <a:rPr lang="en-GB" dirty="0"/>
              <a:t> </a:t>
            </a:r>
            <a:r>
              <a:rPr lang="en-GB" dirty="0" err="1"/>
              <a:t>pristupa</a:t>
            </a:r>
            <a:r>
              <a:rPr lang="en-GB" dirty="0"/>
              <a:t> (da li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vidljivi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programima</a:t>
            </a:r>
            <a:r>
              <a:rPr lang="en-GB" dirty="0"/>
              <a:t> </a:t>
            </a:r>
            <a:r>
              <a:rPr lang="en-GB" dirty="0" err="1"/>
              <a:t>operativnog</a:t>
            </a:r>
            <a:r>
              <a:rPr lang="en-GB" dirty="0"/>
              <a:t> </a:t>
            </a:r>
            <a:r>
              <a:rPr lang="en-GB" dirty="0" err="1"/>
              <a:t>sistema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korisničkim</a:t>
            </a:r>
            <a:r>
              <a:rPr lang="en-GB" dirty="0"/>
              <a:t> </a:t>
            </a:r>
            <a:r>
              <a:rPr lang="en-GB" dirty="0" err="1"/>
              <a:t>programima</a:t>
            </a:r>
            <a:r>
              <a:rPr lang="en-GB" dirty="0"/>
              <a:t>), </a:t>
            </a:r>
            <a:r>
              <a:rPr lang="en-GB" dirty="0" err="1"/>
              <a:t>itd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 err="1"/>
              <a:t>Najčešće</a:t>
            </a:r>
            <a:r>
              <a:rPr lang="en-GB" dirty="0"/>
              <a:t> </a:t>
            </a:r>
            <a:r>
              <a:rPr lang="en-GB" dirty="0" err="1"/>
              <a:t>korišćen</a:t>
            </a:r>
            <a:r>
              <a:rPr lang="en-GB" dirty="0"/>
              <a:t> </a:t>
            </a:r>
            <a:r>
              <a:rPr lang="en-GB" dirty="0" err="1"/>
              <a:t>kriterijum</a:t>
            </a:r>
            <a:r>
              <a:rPr lang="en-GB" dirty="0"/>
              <a:t> </a:t>
            </a:r>
            <a:r>
              <a:rPr lang="en-GB" dirty="0" err="1"/>
              <a:t>klasifikacije</a:t>
            </a:r>
            <a:r>
              <a:rPr lang="en-GB" dirty="0"/>
              <a:t> je </a:t>
            </a:r>
            <a:r>
              <a:rPr lang="en-GB" dirty="0" err="1"/>
              <a:t>namena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.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centralnog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 se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nameni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podeliti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:</a:t>
            </a:r>
            <a:endParaRPr lang="sr-Latn-ME" dirty="0"/>
          </a:p>
          <a:p>
            <a:pPr lvl="1"/>
            <a:r>
              <a:rPr lang="en-GB" dirty="0" err="1"/>
              <a:t>Registre</a:t>
            </a:r>
            <a:r>
              <a:rPr lang="en-GB" dirty="0"/>
              <a:t> </a:t>
            </a:r>
            <a:r>
              <a:rPr lang="en-GB" dirty="0" err="1"/>
              <a:t>opšte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(</a:t>
            </a:r>
            <a:r>
              <a:rPr lang="en-GB" dirty="0" err="1"/>
              <a:t>još</a:t>
            </a:r>
            <a:r>
              <a:rPr lang="en-GB" dirty="0"/>
              <a:t> se </a:t>
            </a:r>
            <a:r>
              <a:rPr lang="en-GB" dirty="0" err="1"/>
              <a:t>nazivaju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opšti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)</a:t>
            </a:r>
            <a:endParaRPr lang="sr-Latn-ME" dirty="0"/>
          </a:p>
          <a:p>
            <a:pPr lvl="1"/>
            <a:r>
              <a:rPr lang="en-GB" dirty="0" err="1"/>
              <a:t>Registre</a:t>
            </a:r>
            <a:r>
              <a:rPr lang="en-GB" dirty="0"/>
              <a:t> </a:t>
            </a:r>
            <a:r>
              <a:rPr lang="en-GB" dirty="0" err="1"/>
              <a:t>specijalizovane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(</a:t>
            </a:r>
            <a:r>
              <a:rPr lang="en-GB" dirty="0" err="1"/>
              <a:t>još</a:t>
            </a:r>
            <a:r>
              <a:rPr lang="en-GB" dirty="0"/>
              <a:t> se </a:t>
            </a:r>
            <a:r>
              <a:rPr lang="en-GB" dirty="0" err="1"/>
              <a:t>nazivaju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specijalizovani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2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58AB-D3F1-414E-8AC1-EAC2499C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Registri opšte </a:t>
            </a:r>
            <a:r>
              <a:rPr lang="sr-Latn-ME" dirty="0" err="1"/>
              <a:t>namene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FCBD-DCE4-4AC5-A4AE-9ADC40CDD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opšte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se </a:t>
            </a:r>
            <a:r>
              <a:rPr lang="en-GB" dirty="0" err="1"/>
              <a:t>koriste</a:t>
            </a:r>
            <a:r>
              <a:rPr lang="en-GB" dirty="0"/>
              <a:t> za </a:t>
            </a:r>
            <a:r>
              <a:rPr lang="en-GB" dirty="0" err="1"/>
              <a:t>različite</a:t>
            </a:r>
            <a:r>
              <a:rPr lang="en-GB" dirty="0"/>
              <a:t> </a:t>
            </a:r>
            <a:r>
              <a:rPr lang="en-GB" dirty="0" err="1"/>
              <a:t>funkcije</a:t>
            </a:r>
            <a:r>
              <a:rPr lang="en-GB" dirty="0"/>
              <a:t>, </a:t>
            </a:r>
            <a:r>
              <a:rPr lang="en-GB" dirty="0" err="1"/>
              <a:t>npr</a:t>
            </a:r>
            <a:r>
              <a:rPr lang="en-GB" dirty="0"/>
              <a:t> za </a:t>
            </a:r>
            <a:r>
              <a:rPr lang="en-GB" dirty="0" err="1"/>
              <a:t>čuvanje</a:t>
            </a:r>
            <a:r>
              <a:rPr lang="en-GB" dirty="0"/>
              <a:t> </a:t>
            </a:r>
            <a:r>
              <a:rPr lang="en-GB" dirty="0" err="1"/>
              <a:t>različitih</a:t>
            </a:r>
            <a:r>
              <a:rPr lang="en-GB" dirty="0"/>
              <a:t> </a:t>
            </a:r>
            <a:r>
              <a:rPr lang="en-GB" dirty="0" err="1"/>
              <a:t>vrsta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, </a:t>
            </a:r>
            <a:r>
              <a:rPr lang="en-GB" dirty="0" err="1"/>
              <a:t>adresa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kodova</a:t>
            </a:r>
            <a:r>
              <a:rPr lang="en-GB" dirty="0"/>
              <a:t> </a:t>
            </a:r>
            <a:r>
              <a:rPr lang="en-GB" dirty="0" err="1"/>
              <a:t>generisanih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izvršavanju</a:t>
            </a:r>
            <a:r>
              <a:rPr lang="en-GB" dirty="0"/>
              <a:t> </a:t>
            </a:r>
            <a:r>
              <a:rPr lang="en-GB" dirty="0" err="1"/>
              <a:t>programa</a:t>
            </a:r>
            <a:r>
              <a:rPr lang="en-GB" dirty="0"/>
              <a:t>. </a:t>
            </a:r>
            <a:r>
              <a:rPr lang="en-GB" dirty="0" err="1"/>
              <a:t>Korisnički</a:t>
            </a:r>
            <a:r>
              <a:rPr lang="en-GB" dirty="0"/>
              <a:t> program </a:t>
            </a:r>
            <a:r>
              <a:rPr lang="en-GB" dirty="0" err="1"/>
              <a:t>može</a:t>
            </a:r>
            <a:r>
              <a:rPr lang="en-GB" dirty="0"/>
              <a:t> da </a:t>
            </a:r>
            <a:r>
              <a:rPr lang="en-GB" dirty="0" err="1"/>
              <a:t>im</a:t>
            </a:r>
            <a:r>
              <a:rPr lang="en-GB" dirty="0"/>
              <a:t> </a:t>
            </a:r>
            <a:r>
              <a:rPr lang="en-GB" dirty="0" err="1"/>
              <a:t>pristupi</a:t>
            </a:r>
            <a:r>
              <a:rPr lang="en-GB" dirty="0"/>
              <a:t>, </a:t>
            </a:r>
            <a:r>
              <a:rPr lang="en-GB" dirty="0" err="1"/>
              <a:t>čita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menja</a:t>
            </a:r>
            <a:r>
              <a:rPr lang="en-GB" dirty="0"/>
              <a:t> </a:t>
            </a:r>
            <a:r>
              <a:rPr lang="en-GB" dirty="0" err="1"/>
              <a:t>njihov</a:t>
            </a:r>
            <a:r>
              <a:rPr lang="en-GB" dirty="0"/>
              <a:t> </a:t>
            </a:r>
            <a:r>
              <a:rPr lang="en-GB" dirty="0" err="1"/>
              <a:t>sadržaj</a:t>
            </a:r>
            <a:r>
              <a:rPr lang="en-GB" dirty="0"/>
              <a:t> bez </a:t>
            </a:r>
            <a:r>
              <a:rPr lang="en-GB" dirty="0" err="1"/>
              <a:t>ograničenja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 err="1"/>
              <a:t>Procesori</a:t>
            </a:r>
            <a:r>
              <a:rPr lang="en-GB" dirty="0"/>
              <a:t> </a:t>
            </a:r>
            <a:r>
              <a:rPr lang="en-GB" dirty="0" err="1"/>
              <a:t>jednostavnije</a:t>
            </a:r>
            <a:r>
              <a:rPr lang="en-GB" dirty="0"/>
              <a:t> </a:t>
            </a:r>
            <a:r>
              <a:rPr lang="en-GB" dirty="0" err="1"/>
              <a:t>konstrukcije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imali</a:t>
            </a:r>
            <a:r>
              <a:rPr lang="en-GB" dirty="0"/>
              <a:t> </a:t>
            </a:r>
            <a:r>
              <a:rPr lang="en-GB" dirty="0" err="1"/>
              <a:t>jedan</a:t>
            </a:r>
            <a:r>
              <a:rPr lang="en-GB" dirty="0"/>
              <a:t> </a:t>
            </a:r>
            <a:r>
              <a:rPr lang="en-GB" dirty="0" err="1"/>
              <a:t>opšti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nazvan</a:t>
            </a:r>
            <a:r>
              <a:rPr lang="en-GB" dirty="0"/>
              <a:t> </a:t>
            </a:r>
            <a:r>
              <a:rPr lang="en-GB" b="1" dirty="0" err="1"/>
              <a:t>akumulator</a:t>
            </a:r>
            <a:r>
              <a:rPr lang="en-GB" dirty="0"/>
              <a:t>. </a:t>
            </a:r>
            <a:r>
              <a:rPr lang="en-GB" dirty="0" err="1"/>
              <a:t>Savremeni</a:t>
            </a:r>
            <a:r>
              <a:rPr lang="en-GB" dirty="0"/>
              <a:t> </a:t>
            </a:r>
            <a:r>
              <a:rPr lang="en-GB" dirty="0" err="1"/>
              <a:t>mikroprocesori</a:t>
            </a:r>
            <a:r>
              <a:rPr lang="en-GB" dirty="0"/>
              <a:t> </a:t>
            </a:r>
            <a:r>
              <a:rPr lang="en-GB" dirty="0" err="1"/>
              <a:t>sadrže</a:t>
            </a:r>
            <a:r>
              <a:rPr lang="en-GB" dirty="0"/>
              <a:t> </a:t>
            </a:r>
            <a:r>
              <a:rPr lang="en-GB" dirty="0" err="1"/>
              <a:t>veći</a:t>
            </a:r>
            <a:r>
              <a:rPr lang="en-GB" dirty="0"/>
              <a:t> </a:t>
            </a:r>
            <a:r>
              <a:rPr lang="en-GB" dirty="0" err="1"/>
              <a:t>broj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opšte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. 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19288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58AB-D3F1-414E-8AC1-EAC2499C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Registri opšte </a:t>
            </a:r>
            <a:r>
              <a:rPr lang="sr-Latn-ME" dirty="0" err="1"/>
              <a:t>namene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FCBD-DCE4-4AC5-A4AE-9ADC40CDD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GB" dirty="0"/>
              <a:t>U </a:t>
            </a:r>
            <a:r>
              <a:rPr lang="en-GB" dirty="0" err="1"/>
              <a:t>zavisnosti</a:t>
            </a:r>
            <a:r>
              <a:rPr lang="en-GB" dirty="0"/>
              <a:t> od </a:t>
            </a:r>
            <a:r>
              <a:rPr lang="en-GB" dirty="0" err="1"/>
              <a:t>dizajna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odgovarajućeg</a:t>
            </a:r>
            <a:r>
              <a:rPr lang="en-GB" dirty="0"/>
              <a:t> </a:t>
            </a:r>
            <a:r>
              <a:rPr lang="en-GB" dirty="0" err="1"/>
              <a:t>mašinskog</a:t>
            </a:r>
            <a:r>
              <a:rPr lang="en-GB" dirty="0"/>
              <a:t> </a:t>
            </a:r>
            <a:r>
              <a:rPr lang="en-GB" dirty="0" err="1"/>
              <a:t>jezika</a:t>
            </a:r>
            <a:r>
              <a:rPr lang="en-GB" dirty="0"/>
              <a:t>, </a:t>
            </a:r>
            <a:r>
              <a:rPr lang="en-GB" dirty="0" err="1"/>
              <a:t>opšti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se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dodatno</a:t>
            </a:r>
            <a:r>
              <a:rPr lang="en-GB" dirty="0"/>
              <a:t> </a:t>
            </a:r>
            <a:r>
              <a:rPr lang="en-GB" dirty="0" err="1"/>
              <a:t>podeliti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nameni</a:t>
            </a:r>
            <a:r>
              <a:rPr lang="en-GB" dirty="0"/>
              <a:t>, </a:t>
            </a:r>
            <a:r>
              <a:rPr lang="en-GB" dirty="0" err="1"/>
              <a:t>npr</a:t>
            </a:r>
            <a:r>
              <a:rPr lang="en-GB" dirty="0"/>
              <a:t>. </a:t>
            </a:r>
            <a:r>
              <a:rPr lang="en-GB" dirty="0" err="1"/>
              <a:t>na</a:t>
            </a:r>
            <a:r>
              <a:rPr lang="en-GB" dirty="0"/>
              <a:t>:</a:t>
            </a:r>
            <a:endParaRPr lang="sr-Latn-ME" dirty="0"/>
          </a:p>
          <a:p>
            <a:pPr lvl="1"/>
            <a:r>
              <a:rPr lang="en-GB" dirty="0" err="1"/>
              <a:t>Akumulatore</a:t>
            </a:r>
            <a:r>
              <a:rPr lang="en-GB" dirty="0"/>
              <a:t> – </a:t>
            </a:r>
            <a:r>
              <a:rPr lang="en-GB" dirty="0" err="1"/>
              <a:t>koriste</a:t>
            </a:r>
            <a:r>
              <a:rPr lang="en-GB" dirty="0"/>
              <a:t> se za </a:t>
            </a:r>
            <a:r>
              <a:rPr lang="en-GB" dirty="0" err="1"/>
              <a:t>aritmetičko-logičke</a:t>
            </a:r>
            <a:r>
              <a:rPr lang="en-GB" dirty="0"/>
              <a:t> </a:t>
            </a:r>
            <a:r>
              <a:rPr lang="en-GB" dirty="0" err="1"/>
              <a:t>operacije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čuvanje</a:t>
            </a:r>
            <a:r>
              <a:rPr lang="en-GB" dirty="0"/>
              <a:t> </a:t>
            </a:r>
            <a:r>
              <a:rPr lang="en-GB" dirty="0" err="1"/>
              <a:t>znakovnih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</a:t>
            </a:r>
            <a:endParaRPr lang="sr-Latn-ME" dirty="0"/>
          </a:p>
          <a:p>
            <a:pPr lvl="1"/>
            <a:r>
              <a:rPr lang="en-GB" dirty="0" err="1"/>
              <a:t>Indeks</a:t>
            </a:r>
            <a:r>
              <a:rPr lang="en-GB" dirty="0"/>
              <a:t> </a:t>
            </a:r>
            <a:r>
              <a:rPr lang="en-GB" dirty="0" err="1"/>
              <a:t>registre</a:t>
            </a:r>
            <a:r>
              <a:rPr lang="en-GB" dirty="0"/>
              <a:t> – </a:t>
            </a:r>
            <a:r>
              <a:rPr lang="en-GB" dirty="0" err="1"/>
              <a:t>koriste</a:t>
            </a:r>
            <a:r>
              <a:rPr lang="en-GB" dirty="0"/>
              <a:t> se za </a:t>
            </a:r>
            <a:r>
              <a:rPr lang="en-GB" dirty="0" err="1"/>
              <a:t>indeksno</a:t>
            </a:r>
            <a:r>
              <a:rPr lang="en-GB" dirty="0"/>
              <a:t> </a:t>
            </a:r>
            <a:r>
              <a:rPr lang="en-GB" dirty="0" err="1"/>
              <a:t>adresiranje</a:t>
            </a:r>
            <a:endParaRPr lang="sr-Latn-ME" dirty="0"/>
          </a:p>
          <a:p>
            <a:pPr lvl="1"/>
            <a:r>
              <a:rPr lang="en-GB" dirty="0" err="1"/>
              <a:t>Pokazivače</a:t>
            </a:r>
            <a:r>
              <a:rPr lang="en-GB" dirty="0"/>
              <a:t> </a:t>
            </a:r>
            <a:r>
              <a:rPr lang="en-GB" dirty="0" err="1"/>
              <a:t>segmenata</a:t>
            </a:r>
            <a:r>
              <a:rPr lang="en-GB" dirty="0"/>
              <a:t> – </a:t>
            </a:r>
            <a:r>
              <a:rPr lang="en-GB" dirty="0" err="1"/>
              <a:t>sadrže</a:t>
            </a:r>
            <a:r>
              <a:rPr lang="en-GB" dirty="0"/>
              <a:t> </a:t>
            </a:r>
            <a:r>
              <a:rPr lang="en-GB" dirty="0" err="1"/>
              <a:t>početnu</a:t>
            </a:r>
            <a:r>
              <a:rPr lang="en-GB" dirty="0"/>
              <a:t> </a:t>
            </a:r>
            <a:r>
              <a:rPr lang="en-GB" dirty="0" err="1"/>
              <a:t>adresu</a:t>
            </a:r>
            <a:r>
              <a:rPr lang="en-GB" dirty="0"/>
              <a:t> </a:t>
            </a:r>
            <a:r>
              <a:rPr lang="en-GB" dirty="0" err="1"/>
              <a:t>segmenta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računarima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segmentnim</a:t>
            </a:r>
            <a:r>
              <a:rPr lang="en-GB" dirty="0"/>
              <a:t> </a:t>
            </a:r>
            <a:r>
              <a:rPr lang="en-GB" dirty="0" err="1"/>
              <a:t>adresiranjem</a:t>
            </a:r>
            <a:endParaRPr lang="sr-Latn-ME" dirty="0"/>
          </a:p>
          <a:p>
            <a:pPr lvl="1"/>
            <a:r>
              <a:rPr lang="en-GB" dirty="0" err="1"/>
              <a:t>Pokazivače</a:t>
            </a:r>
            <a:r>
              <a:rPr lang="en-GB" dirty="0"/>
              <a:t> </a:t>
            </a:r>
            <a:r>
              <a:rPr lang="en-GB" dirty="0" err="1"/>
              <a:t>steka</a:t>
            </a:r>
            <a:r>
              <a:rPr lang="en-GB" dirty="0"/>
              <a:t> – </a:t>
            </a:r>
            <a:r>
              <a:rPr lang="en-GB" dirty="0" err="1"/>
              <a:t>pokazuju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početak</a:t>
            </a:r>
            <a:r>
              <a:rPr lang="en-GB" dirty="0"/>
              <a:t> </a:t>
            </a:r>
            <a:r>
              <a:rPr lang="en-GB" dirty="0" err="1"/>
              <a:t>memorije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je </a:t>
            </a:r>
            <a:r>
              <a:rPr lang="en-GB" dirty="0" err="1"/>
              <a:t>odre</a:t>
            </a:r>
            <a:r>
              <a:rPr lang="sr-Latn-ME" dirty="0"/>
              <a:t>đ</a:t>
            </a:r>
            <a:r>
              <a:rPr lang="en-GB" dirty="0" err="1"/>
              <a:t>ena</a:t>
            </a:r>
            <a:r>
              <a:rPr lang="en-GB" dirty="0"/>
              <a:t> za </a:t>
            </a:r>
            <a:r>
              <a:rPr lang="en-GB" dirty="0" err="1"/>
              <a:t>stek</a:t>
            </a:r>
            <a:endParaRPr lang="sr-Latn-ME" dirty="0"/>
          </a:p>
          <a:p>
            <a:pPr marL="457200" lvl="1" indent="0">
              <a:buNone/>
            </a:pPr>
            <a:r>
              <a:rPr lang="en-GB" dirty="0" err="1"/>
              <a:t>Podela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opšte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striktna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svim</a:t>
            </a:r>
            <a:r>
              <a:rPr lang="en-GB" dirty="0"/>
              <a:t> </a:t>
            </a:r>
            <a:r>
              <a:rPr lang="en-GB" dirty="0" err="1"/>
              <a:t>procesorima</a:t>
            </a:r>
            <a:r>
              <a:rPr lang="en-GB" dirty="0"/>
              <a:t>. Na </a:t>
            </a:r>
            <a:r>
              <a:rPr lang="en-GB" dirty="0" err="1"/>
              <a:t>nekima</a:t>
            </a:r>
            <a:r>
              <a:rPr lang="en-GB" dirty="0"/>
              <a:t> je </a:t>
            </a:r>
            <a:r>
              <a:rPr lang="en-GB" dirty="0" err="1"/>
              <a:t>strogo</a:t>
            </a:r>
            <a:r>
              <a:rPr lang="en-GB" dirty="0"/>
              <a:t> </a:t>
            </a:r>
            <a:r>
              <a:rPr lang="en-GB" dirty="0" err="1"/>
              <a:t>odre</a:t>
            </a:r>
            <a:r>
              <a:rPr lang="sr-Latn-ME" dirty="0"/>
              <a:t>đ</a:t>
            </a:r>
            <a:r>
              <a:rPr lang="en-GB" dirty="0" err="1"/>
              <a:t>eno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opšti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da </a:t>
            </a:r>
            <a:r>
              <a:rPr lang="en-GB" dirty="0" err="1"/>
              <a:t>sadrže</a:t>
            </a:r>
            <a:r>
              <a:rPr lang="en-GB" dirty="0"/>
              <a:t> </a:t>
            </a:r>
            <a:r>
              <a:rPr lang="en-GB" dirty="0" err="1"/>
              <a:t>podatke</a:t>
            </a:r>
            <a:r>
              <a:rPr lang="en-GB" dirty="0"/>
              <a:t> a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adrese</a:t>
            </a:r>
            <a:r>
              <a:rPr lang="en-GB" dirty="0"/>
              <a:t>,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drugim</a:t>
            </a:r>
            <a:r>
              <a:rPr lang="en-GB" dirty="0"/>
              <a:t> </a:t>
            </a:r>
            <a:r>
              <a:rPr lang="en-GB" dirty="0" err="1"/>
              <a:t>programer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operativni</a:t>
            </a:r>
            <a:r>
              <a:rPr lang="en-GB" dirty="0"/>
              <a:t> </a:t>
            </a:r>
            <a:r>
              <a:rPr lang="en-GB" dirty="0" err="1"/>
              <a:t>sistem</a:t>
            </a:r>
            <a:r>
              <a:rPr lang="en-GB" dirty="0"/>
              <a:t> </a:t>
            </a:r>
            <a:r>
              <a:rPr lang="en-GB" dirty="0" err="1"/>
              <a:t>odreĎuju</a:t>
            </a:r>
            <a:r>
              <a:rPr lang="en-GB" dirty="0"/>
              <a:t> </a:t>
            </a:r>
            <a:r>
              <a:rPr lang="en-GB" dirty="0" err="1"/>
              <a:t>podelu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7464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58AB-D3F1-414E-8AC1-EAC2499C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Registri opšte </a:t>
            </a:r>
            <a:r>
              <a:rPr lang="sr-Latn-ME" dirty="0" err="1"/>
              <a:t>namene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FCBD-DCE4-4AC5-A4AE-9ADC40CDD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pPr lvl="1"/>
            <a:r>
              <a:rPr lang="en-GB" dirty="0" err="1"/>
              <a:t>Veličina</a:t>
            </a:r>
            <a:r>
              <a:rPr lang="en-GB" dirty="0"/>
              <a:t> </a:t>
            </a:r>
            <a:r>
              <a:rPr lang="en-GB" dirty="0" err="1"/>
              <a:t>opštih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zavisi</a:t>
            </a:r>
            <a:r>
              <a:rPr lang="en-GB" dirty="0"/>
              <a:t> od </a:t>
            </a:r>
            <a:r>
              <a:rPr lang="en-GB" dirty="0" err="1"/>
              <a:t>arhitekture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. </a:t>
            </a:r>
            <a:r>
              <a:rPr lang="en-GB" dirty="0" err="1"/>
              <a:t>Opšti</a:t>
            </a:r>
            <a:r>
              <a:rPr lang="en-GB" dirty="0"/>
              <a:t> </a:t>
            </a:r>
            <a:r>
              <a:rPr lang="en-GB" dirty="0" err="1"/>
              <a:t>registr</a:t>
            </a:r>
            <a:r>
              <a:rPr lang="sr-Latn-ME" dirty="0"/>
              <a:t>i </a:t>
            </a:r>
            <a:r>
              <a:rPr lang="en-GB" dirty="0" err="1"/>
              <a:t>procesora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64-bitnom </a:t>
            </a:r>
            <a:r>
              <a:rPr lang="en-GB" dirty="0" err="1"/>
              <a:t>arhitekturom</a:t>
            </a:r>
            <a:r>
              <a:rPr lang="en-GB" dirty="0"/>
              <a:t> </a:t>
            </a:r>
            <a:r>
              <a:rPr lang="en-GB" dirty="0" err="1"/>
              <a:t>imaju</a:t>
            </a:r>
            <a:r>
              <a:rPr lang="en-GB" dirty="0"/>
              <a:t> 64 </a:t>
            </a:r>
            <a:r>
              <a:rPr lang="en-GB" dirty="0" err="1"/>
              <a:t>bita</a:t>
            </a:r>
            <a:r>
              <a:rPr lang="en-GB" dirty="0"/>
              <a:t>. </a:t>
            </a:r>
            <a:r>
              <a:rPr lang="en-GB" dirty="0" err="1"/>
              <a:t>Opšti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32-bitnom </a:t>
            </a:r>
            <a:r>
              <a:rPr lang="en-GB" dirty="0" err="1"/>
              <a:t>arhitekturom</a:t>
            </a:r>
            <a:r>
              <a:rPr lang="en-GB" dirty="0"/>
              <a:t> </a:t>
            </a:r>
            <a:r>
              <a:rPr lang="en-GB" dirty="0" err="1"/>
              <a:t>imaju</a:t>
            </a:r>
            <a:r>
              <a:rPr lang="sr-Latn-ME" dirty="0"/>
              <a:t> </a:t>
            </a:r>
            <a:r>
              <a:rPr lang="en-GB" dirty="0"/>
              <a:t>32 </a:t>
            </a:r>
            <a:r>
              <a:rPr lang="en-GB" dirty="0" err="1"/>
              <a:t>bita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u </a:t>
            </a:r>
            <a:r>
              <a:rPr lang="en-GB" dirty="0" err="1"/>
              <a:t>slučaju</a:t>
            </a:r>
            <a:r>
              <a:rPr lang="en-GB" dirty="0"/>
              <a:t> </a:t>
            </a:r>
            <a:r>
              <a:rPr lang="en-GB" dirty="0" err="1"/>
              <a:t>potrebe</a:t>
            </a:r>
            <a:r>
              <a:rPr lang="en-GB" dirty="0"/>
              <a:t>, </a:t>
            </a:r>
            <a:r>
              <a:rPr lang="en-GB" dirty="0" err="1"/>
              <a:t>dva</a:t>
            </a:r>
            <a:r>
              <a:rPr lang="en-GB" dirty="0"/>
              <a:t> </a:t>
            </a:r>
            <a:r>
              <a:rPr lang="en-GB" dirty="0" err="1"/>
              <a:t>susedna</a:t>
            </a:r>
            <a:r>
              <a:rPr lang="en-GB" dirty="0"/>
              <a:t> </a:t>
            </a:r>
            <a:r>
              <a:rPr lang="en-GB" dirty="0" err="1"/>
              <a:t>registra</a:t>
            </a:r>
            <a:r>
              <a:rPr lang="en-GB" dirty="0"/>
              <a:t> se </a:t>
            </a:r>
            <a:r>
              <a:rPr lang="en-GB" dirty="0" err="1"/>
              <a:t>koriste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od 64 </a:t>
            </a:r>
            <a:r>
              <a:rPr lang="en-GB" dirty="0" err="1"/>
              <a:t>bita</a:t>
            </a:r>
            <a:r>
              <a:rPr lang="en-GB" dirty="0"/>
              <a:t>. </a:t>
            </a:r>
            <a:endParaRPr lang="sr-Latn-ME" dirty="0"/>
          </a:p>
          <a:p>
            <a:pPr lvl="1"/>
            <a:r>
              <a:rPr lang="en-GB" dirty="0"/>
              <a:t>U </a:t>
            </a:r>
            <a:r>
              <a:rPr lang="en-GB" dirty="0" err="1"/>
              <a:t>opštem</a:t>
            </a:r>
            <a:r>
              <a:rPr lang="en-GB" dirty="0"/>
              <a:t> </a:t>
            </a:r>
            <a:r>
              <a:rPr lang="en-GB" dirty="0" err="1"/>
              <a:t>slučaju</a:t>
            </a:r>
            <a:r>
              <a:rPr lang="en-GB" dirty="0"/>
              <a:t>,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opšte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mora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dovoljno</a:t>
            </a:r>
            <a:r>
              <a:rPr lang="en-GB" dirty="0"/>
              <a:t> </a:t>
            </a:r>
            <a:r>
              <a:rPr lang="en-GB" dirty="0" err="1"/>
              <a:t>veliki</a:t>
            </a:r>
            <a:r>
              <a:rPr lang="en-GB" dirty="0"/>
              <a:t> da </a:t>
            </a:r>
            <a:r>
              <a:rPr lang="en-GB" dirty="0" err="1"/>
              <a:t>može</a:t>
            </a:r>
            <a:r>
              <a:rPr lang="en-GB" dirty="0"/>
              <a:t> da </a:t>
            </a:r>
            <a:r>
              <a:rPr lang="en-GB" dirty="0" err="1"/>
              <a:t>prihvati</a:t>
            </a:r>
            <a:r>
              <a:rPr lang="en-GB" dirty="0"/>
              <a:t> </a:t>
            </a:r>
            <a:r>
              <a:rPr lang="en-GB" dirty="0" err="1"/>
              <a:t>celu</a:t>
            </a:r>
            <a:r>
              <a:rPr lang="en-GB" dirty="0"/>
              <a:t> </a:t>
            </a:r>
            <a:r>
              <a:rPr lang="en-GB" dirty="0" err="1"/>
              <a:t>reč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se </a:t>
            </a:r>
            <a:r>
              <a:rPr lang="en-GB" dirty="0" err="1"/>
              <a:t>obra</a:t>
            </a:r>
            <a:r>
              <a:rPr lang="sr-Latn-ME" dirty="0"/>
              <a:t>đ</a:t>
            </a:r>
            <a:r>
              <a:rPr lang="en-GB" dirty="0" err="1"/>
              <a:t>uje</a:t>
            </a:r>
            <a:r>
              <a:rPr lang="en-GB" dirty="0"/>
              <a:t> u </a:t>
            </a:r>
            <a:r>
              <a:rPr lang="en-GB" dirty="0" err="1"/>
              <a:t>procesoru</a:t>
            </a:r>
            <a:r>
              <a:rPr lang="en-GB" dirty="0"/>
              <a:t>, </a:t>
            </a:r>
            <a:r>
              <a:rPr lang="en-GB" dirty="0" err="1"/>
              <a:t>odnosno</a:t>
            </a:r>
            <a:r>
              <a:rPr lang="en-GB" dirty="0"/>
              <a:t> </a:t>
            </a:r>
            <a:r>
              <a:rPr lang="en-GB" dirty="0" err="1"/>
              <a:t>dovoljno</a:t>
            </a:r>
            <a:r>
              <a:rPr lang="en-GB" dirty="0"/>
              <a:t> </a:t>
            </a:r>
            <a:r>
              <a:rPr lang="en-GB" dirty="0" err="1"/>
              <a:t>veliki</a:t>
            </a:r>
            <a:r>
              <a:rPr lang="en-GB" dirty="0"/>
              <a:t> da </a:t>
            </a:r>
            <a:r>
              <a:rPr lang="en-GB" dirty="0" err="1"/>
              <a:t>prihvati</a:t>
            </a:r>
            <a:r>
              <a:rPr lang="en-GB" dirty="0"/>
              <a:t> </a:t>
            </a:r>
            <a:r>
              <a:rPr lang="en-GB" dirty="0" err="1"/>
              <a:t>kompletnu</a:t>
            </a:r>
            <a:r>
              <a:rPr lang="en-GB" dirty="0"/>
              <a:t> </a:t>
            </a:r>
            <a:r>
              <a:rPr lang="en-GB" dirty="0" err="1"/>
              <a:t>adresu</a:t>
            </a:r>
            <a:r>
              <a:rPr lang="en-GB" dirty="0"/>
              <a:t> </a:t>
            </a:r>
            <a:r>
              <a:rPr lang="en-GB" dirty="0" err="1"/>
              <a:t>ukoliko</a:t>
            </a:r>
            <a:r>
              <a:rPr lang="en-GB" dirty="0"/>
              <a:t> se </a:t>
            </a:r>
            <a:r>
              <a:rPr lang="en-GB" dirty="0" err="1"/>
              <a:t>koristi</a:t>
            </a:r>
            <a:r>
              <a:rPr lang="en-GB" dirty="0"/>
              <a:t> za </a:t>
            </a:r>
            <a:r>
              <a:rPr lang="en-GB" dirty="0" err="1"/>
              <a:t>adresiranje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8348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5C1F-8CC3-4949-903F-AE87264D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Registri</a:t>
            </a:r>
            <a:r>
              <a:rPr lang="en-GB" dirty="0"/>
              <a:t> op</a:t>
            </a:r>
            <a:r>
              <a:rPr lang="sr-Latn-ME" dirty="0" err="1"/>
              <a:t>šte</a:t>
            </a:r>
            <a:r>
              <a:rPr lang="sr-Latn-ME" dirty="0"/>
              <a:t> </a:t>
            </a:r>
            <a:r>
              <a:rPr lang="sr-Latn-ME" dirty="0" err="1"/>
              <a:t>namene</a:t>
            </a:r>
            <a:r>
              <a:rPr lang="sr-Latn-ME" dirty="0"/>
              <a:t> – </a:t>
            </a:r>
            <a:r>
              <a:rPr lang="sr-Latn-ME" dirty="0" err="1"/>
              <a:t>ragistri</a:t>
            </a:r>
            <a:r>
              <a:rPr lang="sr-Latn-ME" dirty="0"/>
              <a:t> podataka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6F27-AE2E-49AC-8CC1-D2B5EF2EB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/>
              <a:t>(i8086)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se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tretirati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4 </a:t>
            </a:r>
            <a:r>
              <a:rPr lang="en-GB" dirty="0" err="1"/>
              <a:t>šesnaestobitna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8 </a:t>
            </a:r>
            <a:r>
              <a:rPr lang="en-GB" dirty="0" err="1"/>
              <a:t>osmobitnih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zavisno</a:t>
            </a:r>
            <a:r>
              <a:rPr lang="en-GB" dirty="0"/>
              <a:t> od toga da li se </a:t>
            </a:r>
            <a:r>
              <a:rPr lang="en-GB" dirty="0" err="1"/>
              <a:t>operiše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rečima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bajtovima</a:t>
            </a:r>
            <a:r>
              <a:rPr lang="en-GB" dirty="0"/>
              <a:t>. </a:t>
            </a:r>
            <a:r>
              <a:rPr lang="en-GB" dirty="0" err="1"/>
              <a:t>Šesnaestobitni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označeni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AX, BX, CX </a:t>
            </a:r>
            <a:r>
              <a:rPr lang="en-GB" dirty="0" err="1"/>
              <a:t>i</a:t>
            </a:r>
            <a:r>
              <a:rPr lang="en-GB" dirty="0"/>
              <a:t> DX </a:t>
            </a:r>
            <a:r>
              <a:rPr lang="en-GB" dirty="0" err="1"/>
              <a:t>i</a:t>
            </a:r>
            <a:r>
              <a:rPr lang="en-GB" dirty="0"/>
              <a:t> u </a:t>
            </a:r>
            <a:r>
              <a:rPr lang="en-GB" dirty="0" err="1"/>
              <a:t>svakom</a:t>
            </a:r>
            <a:r>
              <a:rPr lang="en-GB" dirty="0"/>
              <a:t> </a:t>
            </a:r>
            <a:r>
              <a:rPr lang="en-GB" dirty="0" err="1"/>
              <a:t>razlikujemo</a:t>
            </a:r>
            <a:r>
              <a:rPr lang="en-GB" dirty="0"/>
              <a:t> </a:t>
            </a:r>
            <a:r>
              <a:rPr lang="en-GB" dirty="0" err="1"/>
              <a:t>viši</a:t>
            </a:r>
            <a:r>
              <a:rPr lang="en-GB" dirty="0"/>
              <a:t> (High)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niži</a:t>
            </a:r>
            <a:r>
              <a:rPr lang="en-GB" dirty="0"/>
              <a:t> (Low) </a:t>
            </a:r>
            <a:r>
              <a:rPr lang="en-GB" dirty="0" err="1"/>
              <a:t>bajt</a:t>
            </a:r>
            <a:r>
              <a:rPr lang="en-GB" dirty="0"/>
              <a:t>. </a:t>
            </a:r>
            <a:r>
              <a:rPr lang="en-GB" dirty="0" err="1"/>
              <a:t>Pošto</a:t>
            </a:r>
            <a:r>
              <a:rPr lang="en-GB" dirty="0"/>
              <a:t> se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nalaze</a:t>
            </a:r>
            <a:r>
              <a:rPr lang="en-GB" dirty="0"/>
              <a:t> </a:t>
            </a:r>
            <a:r>
              <a:rPr lang="en-GB" dirty="0" err="1"/>
              <a:t>unutar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, </a:t>
            </a:r>
            <a:r>
              <a:rPr lang="en-GB" dirty="0" err="1"/>
              <a:t>oni</a:t>
            </a:r>
            <a:r>
              <a:rPr lang="en-GB" dirty="0"/>
              <a:t> </a:t>
            </a:r>
            <a:r>
              <a:rPr lang="en-GB" dirty="0" err="1"/>
              <a:t>predstavljaju</a:t>
            </a:r>
            <a:r>
              <a:rPr lang="en-GB" dirty="0"/>
              <a:t> </a:t>
            </a:r>
            <a:r>
              <a:rPr lang="en-GB" dirty="0" err="1"/>
              <a:t>najbržu</a:t>
            </a:r>
            <a:r>
              <a:rPr lang="en-GB" dirty="0"/>
              <a:t> </a:t>
            </a:r>
            <a:r>
              <a:rPr lang="en-GB" dirty="0" err="1"/>
              <a:t>memoriju</a:t>
            </a:r>
            <a:r>
              <a:rPr lang="en-GB" dirty="0"/>
              <a:t> u </a:t>
            </a:r>
            <a:r>
              <a:rPr lang="en-GB" dirty="0" err="1"/>
              <a:t>računaru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</a:t>
            </a:r>
            <a:r>
              <a:rPr lang="en-GB" dirty="0" err="1"/>
              <a:t>ih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svega</a:t>
            </a:r>
            <a:r>
              <a:rPr lang="en-GB" dirty="0"/>
              <a:t> </a:t>
            </a:r>
            <a:r>
              <a:rPr lang="en-GB" dirty="0" err="1"/>
              <a:t>nekoliko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68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5C1F-8CC3-4949-903F-AE87264D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Registri</a:t>
            </a:r>
            <a:r>
              <a:rPr lang="en-GB" dirty="0"/>
              <a:t> op</a:t>
            </a:r>
            <a:r>
              <a:rPr lang="sr-Latn-ME" dirty="0" err="1"/>
              <a:t>šte</a:t>
            </a:r>
            <a:r>
              <a:rPr lang="sr-Latn-ME" dirty="0"/>
              <a:t> </a:t>
            </a:r>
            <a:r>
              <a:rPr lang="sr-Latn-ME" dirty="0" err="1"/>
              <a:t>namene</a:t>
            </a:r>
            <a:r>
              <a:rPr lang="sr-Latn-ME" dirty="0"/>
              <a:t> – </a:t>
            </a:r>
            <a:r>
              <a:rPr lang="sr-Latn-ME" dirty="0" err="1"/>
              <a:t>ragistri</a:t>
            </a:r>
            <a:r>
              <a:rPr lang="sr-Latn-ME" dirty="0"/>
              <a:t> podataka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6F27-AE2E-49AC-8CC1-D2B5EF2EB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AX – </a:t>
            </a:r>
            <a:r>
              <a:rPr lang="en-GB" dirty="0" err="1"/>
              <a:t>akumulator</a:t>
            </a:r>
            <a:r>
              <a:rPr lang="en-GB" dirty="0"/>
              <a:t> se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množenja</a:t>
            </a:r>
            <a:r>
              <a:rPr lang="en-GB" dirty="0"/>
              <a:t> </a:t>
            </a:r>
            <a:r>
              <a:rPr lang="en-GB" dirty="0" err="1"/>
              <a:t>reči</a:t>
            </a:r>
            <a:r>
              <a:rPr lang="en-GB" dirty="0"/>
              <a:t>, </a:t>
            </a:r>
            <a:r>
              <a:rPr lang="en-GB" dirty="0" err="1"/>
              <a:t>deljenja</a:t>
            </a:r>
            <a:r>
              <a:rPr lang="en-GB" dirty="0"/>
              <a:t>, </a:t>
            </a:r>
            <a:r>
              <a:rPr lang="en-GB" dirty="0" err="1"/>
              <a:t>ulazno</a:t>
            </a:r>
            <a:r>
              <a:rPr lang="en-GB" dirty="0"/>
              <a:t> </a:t>
            </a:r>
            <a:r>
              <a:rPr lang="en-GB" dirty="0" err="1"/>
              <a:t>izlaznih</a:t>
            </a:r>
            <a:r>
              <a:rPr lang="en-GB" dirty="0"/>
              <a:t> </a:t>
            </a:r>
            <a:r>
              <a:rPr lang="en-GB" dirty="0" err="1"/>
              <a:t>operacija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nekih</a:t>
            </a:r>
            <a:r>
              <a:rPr lang="en-GB" dirty="0"/>
              <a:t> </a:t>
            </a:r>
            <a:r>
              <a:rPr lang="en-GB" dirty="0" err="1"/>
              <a:t>operacija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azbučnim</a:t>
            </a:r>
            <a:r>
              <a:rPr lang="en-GB" dirty="0"/>
              <a:t> </a:t>
            </a:r>
            <a:r>
              <a:rPr lang="en-GB" dirty="0" err="1"/>
              <a:t>podacima</a:t>
            </a:r>
            <a:r>
              <a:rPr lang="en-GB" dirty="0"/>
              <a:t>. </a:t>
            </a:r>
            <a:r>
              <a:rPr lang="en-GB" dirty="0" err="1"/>
              <a:t>Sličnu</a:t>
            </a:r>
            <a:r>
              <a:rPr lang="en-GB" dirty="0"/>
              <a:t> </a:t>
            </a:r>
            <a:r>
              <a:rPr lang="en-GB" dirty="0" err="1"/>
              <a:t>ulogu</a:t>
            </a:r>
            <a:r>
              <a:rPr lang="en-GB" dirty="0"/>
              <a:t> </a:t>
            </a:r>
            <a:r>
              <a:rPr lang="en-GB" dirty="0" err="1"/>
              <a:t>imaju</a:t>
            </a:r>
            <a:r>
              <a:rPr lang="en-GB" dirty="0"/>
              <a:t> AL </a:t>
            </a:r>
            <a:r>
              <a:rPr lang="en-GB" dirty="0" err="1"/>
              <a:t>i</a:t>
            </a:r>
            <a:r>
              <a:rPr lang="en-GB" dirty="0"/>
              <a:t> AH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kada</a:t>
            </a:r>
            <a:r>
              <a:rPr lang="en-GB" dirty="0"/>
              <a:t> se </a:t>
            </a:r>
            <a:r>
              <a:rPr lang="en-GB" dirty="0" err="1"/>
              <a:t>operiše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bajtovima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BX – </a:t>
            </a:r>
            <a:r>
              <a:rPr lang="en-GB" dirty="0" err="1"/>
              <a:t>bazni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se </a:t>
            </a:r>
            <a:r>
              <a:rPr lang="en-GB" dirty="0" err="1"/>
              <a:t>koristi</a:t>
            </a:r>
            <a:r>
              <a:rPr lang="en-GB" dirty="0"/>
              <a:t> u </a:t>
            </a:r>
            <a:r>
              <a:rPr lang="en-GB" dirty="0" err="1"/>
              <a:t>baznom</a:t>
            </a:r>
            <a:r>
              <a:rPr lang="en-GB" dirty="0"/>
              <a:t> </a:t>
            </a:r>
            <a:r>
              <a:rPr lang="en-GB" dirty="0" err="1"/>
              <a:t>modu</a:t>
            </a:r>
            <a:r>
              <a:rPr lang="en-GB" dirty="0"/>
              <a:t> </a:t>
            </a:r>
            <a:r>
              <a:rPr lang="en-GB" dirty="0" err="1"/>
              <a:t>adresiranja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CX –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brojač</a:t>
            </a:r>
            <a:r>
              <a:rPr lang="en-GB" dirty="0"/>
              <a:t> </a:t>
            </a:r>
            <a:r>
              <a:rPr lang="en-GB" dirty="0" err="1"/>
              <a:t>služi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brojač</a:t>
            </a:r>
            <a:r>
              <a:rPr lang="en-GB" dirty="0"/>
              <a:t> u </a:t>
            </a:r>
            <a:r>
              <a:rPr lang="en-GB" dirty="0" err="1"/>
              <a:t>instrukcijama</a:t>
            </a:r>
            <a:r>
              <a:rPr lang="en-GB" dirty="0"/>
              <a:t> za </a:t>
            </a:r>
            <a:r>
              <a:rPr lang="en-GB" dirty="0" err="1"/>
              <a:t>opis</a:t>
            </a:r>
            <a:r>
              <a:rPr lang="en-GB" dirty="0"/>
              <a:t> </a:t>
            </a:r>
            <a:r>
              <a:rPr lang="en-GB" dirty="0" err="1"/>
              <a:t>ciklusa</a:t>
            </a:r>
            <a:r>
              <a:rPr lang="en-GB" dirty="0"/>
              <a:t>, </a:t>
            </a:r>
            <a:r>
              <a:rPr lang="en-GB" dirty="0" err="1"/>
              <a:t>osnosno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operacija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azbučnim</a:t>
            </a:r>
            <a:r>
              <a:rPr lang="en-GB" dirty="0"/>
              <a:t> </a:t>
            </a:r>
            <a:r>
              <a:rPr lang="en-GB" dirty="0" err="1"/>
              <a:t>podacima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DX –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ulogu</a:t>
            </a:r>
            <a:r>
              <a:rPr lang="en-GB" dirty="0"/>
              <a:t> </a:t>
            </a:r>
            <a:r>
              <a:rPr lang="en-GB" dirty="0" err="1"/>
              <a:t>pomoćnog</a:t>
            </a:r>
            <a:r>
              <a:rPr lang="en-GB" dirty="0"/>
              <a:t> </a:t>
            </a:r>
            <a:r>
              <a:rPr lang="en-GB" dirty="0" err="1"/>
              <a:t>akumulatora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množenja</a:t>
            </a:r>
            <a:r>
              <a:rPr lang="en-GB" dirty="0"/>
              <a:t> </a:t>
            </a:r>
            <a:r>
              <a:rPr lang="en-GB" dirty="0" err="1"/>
              <a:t>reči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deljenja</a:t>
            </a:r>
            <a:r>
              <a:rPr lang="en-GB" dirty="0"/>
              <a:t>. </a:t>
            </a:r>
            <a:r>
              <a:rPr lang="en-GB" dirty="0" err="1"/>
              <a:t>Često</a:t>
            </a:r>
            <a:r>
              <a:rPr lang="en-GB" dirty="0"/>
              <a:t> se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za </a:t>
            </a:r>
            <a:r>
              <a:rPr lang="en-GB" dirty="0" err="1"/>
              <a:t>čuvanje</a:t>
            </a:r>
            <a:r>
              <a:rPr lang="en-GB" dirty="0"/>
              <a:t> </a:t>
            </a:r>
            <a:r>
              <a:rPr lang="en-GB" dirty="0" err="1"/>
              <a:t>adrese</a:t>
            </a:r>
            <a:r>
              <a:rPr lang="en-GB" dirty="0"/>
              <a:t> </a:t>
            </a:r>
            <a:r>
              <a:rPr lang="en-GB" dirty="0" err="1"/>
              <a:t>prihvatnog</a:t>
            </a:r>
            <a:r>
              <a:rPr lang="en-GB" dirty="0"/>
              <a:t> </a:t>
            </a:r>
            <a:r>
              <a:rPr lang="en-GB" dirty="0" err="1"/>
              <a:t>registra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ulaza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izlaza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0854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5C1F-8CC3-4949-903F-AE87264D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Registri</a:t>
            </a:r>
            <a:r>
              <a:rPr lang="en-GB" dirty="0"/>
              <a:t> op</a:t>
            </a:r>
            <a:r>
              <a:rPr lang="sr-Latn-ME" dirty="0" err="1"/>
              <a:t>šte</a:t>
            </a:r>
            <a:r>
              <a:rPr lang="sr-Latn-ME" dirty="0"/>
              <a:t> </a:t>
            </a:r>
            <a:r>
              <a:rPr lang="sr-Latn-ME" dirty="0" err="1"/>
              <a:t>namene</a:t>
            </a:r>
            <a:r>
              <a:rPr lang="sr-Latn-ME" dirty="0"/>
              <a:t> – </a:t>
            </a:r>
            <a:r>
              <a:rPr lang="sr-Latn-ME" dirty="0" err="1"/>
              <a:t>ragistri</a:t>
            </a:r>
            <a:r>
              <a:rPr lang="sr-Latn-ME" dirty="0"/>
              <a:t> podataka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6F27-AE2E-49AC-8CC1-D2B5EF2EB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/>
          </a:bodyPr>
          <a:lstStyle/>
          <a:p>
            <a:r>
              <a:rPr lang="en-GB" dirty="0"/>
              <a:t>Primer: </a:t>
            </a:r>
            <a:r>
              <a:rPr lang="en-GB" dirty="0" err="1"/>
              <a:t>Podela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viši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niži</a:t>
            </a:r>
            <a:r>
              <a:rPr lang="en-GB" dirty="0"/>
              <a:t> </a:t>
            </a:r>
            <a:r>
              <a:rPr lang="en-GB" dirty="0" err="1"/>
              <a:t>bajt</a:t>
            </a:r>
            <a:r>
              <a:rPr lang="en-GB" dirty="0"/>
              <a:t>. </a:t>
            </a:r>
            <a:r>
              <a:rPr lang="en-GB" dirty="0" err="1"/>
              <a:t>Ako</a:t>
            </a:r>
            <a:r>
              <a:rPr lang="en-GB" dirty="0"/>
              <a:t> je </a:t>
            </a:r>
            <a:r>
              <a:rPr lang="en-GB" dirty="0" err="1"/>
              <a:t>npr</a:t>
            </a:r>
            <a:r>
              <a:rPr lang="en-GB" dirty="0"/>
              <a:t>. AX=0011 0000 0011 1001b, </a:t>
            </a:r>
            <a:r>
              <a:rPr lang="en-GB" dirty="0" err="1"/>
              <a:t>onda</a:t>
            </a:r>
            <a:r>
              <a:rPr lang="en-GB" dirty="0"/>
              <a:t> je AH=0011 0000b, a AL=0011 1001b. </a:t>
            </a:r>
            <a:r>
              <a:rPr lang="en-GB" dirty="0" err="1"/>
              <a:t>Ukoliko</a:t>
            </a:r>
            <a:r>
              <a:rPr lang="en-GB" dirty="0"/>
              <a:t> se </a:t>
            </a:r>
            <a:r>
              <a:rPr lang="en-GB" dirty="0" err="1"/>
              <a:t>promeni</a:t>
            </a:r>
            <a:r>
              <a:rPr lang="en-GB" dirty="0"/>
              <a:t> </a:t>
            </a:r>
            <a:r>
              <a:rPr lang="en-GB" dirty="0" err="1"/>
              <a:t>sadržaj</a:t>
            </a:r>
            <a:r>
              <a:rPr lang="en-GB" dirty="0"/>
              <a:t> </a:t>
            </a:r>
            <a:r>
              <a:rPr lang="en-GB" dirty="0" err="1"/>
              <a:t>bilo</a:t>
            </a:r>
            <a:r>
              <a:rPr lang="en-GB" dirty="0"/>
              <a:t> AH, </a:t>
            </a:r>
            <a:r>
              <a:rPr lang="en-GB" dirty="0" err="1"/>
              <a:t>bilo</a:t>
            </a:r>
            <a:r>
              <a:rPr lang="en-GB" dirty="0"/>
              <a:t> AL, </a:t>
            </a:r>
            <a:r>
              <a:rPr lang="en-GB" dirty="0" err="1"/>
              <a:t>menja</a:t>
            </a:r>
            <a:r>
              <a:rPr lang="en-GB" dirty="0"/>
              <a:t> se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sadržaj</a:t>
            </a:r>
            <a:r>
              <a:rPr lang="en-GB" dirty="0"/>
              <a:t> AX</a:t>
            </a:r>
          </a:p>
        </p:txBody>
      </p:sp>
    </p:spTree>
    <p:extLst>
      <p:ext uri="{BB962C8B-B14F-4D97-AF65-F5344CB8AC3E}">
        <p14:creationId xmlns:p14="http://schemas.microsoft.com/office/powerpoint/2010/main" val="1832683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5C1F-8CC3-4949-903F-AE87264D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dirty="0"/>
              <a:t>pokazivački I indeks registri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6F27-AE2E-49AC-8CC1-D2B5EF2EB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Pokazivački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indeksni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se </a:t>
            </a:r>
            <a:r>
              <a:rPr lang="en-GB" dirty="0" err="1"/>
              <a:t>koriste</a:t>
            </a:r>
            <a:r>
              <a:rPr lang="en-GB" dirty="0"/>
              <a:t> za rad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adresama</a:t>
            </a:r>
            <a:r>
              <a:rPr lang="en-GB" dirty="0"/>
              <a:t>. Da bi se </a:t>
            </a:r>
            <a:r>
              <a:rPr lang="en-GB" dirty="0" err="1"/>
              <a:t>pristupilo</a:t>
            </a:r>
            <a:r>
              <a:rPr lang="en-GB" dirty="0"/>
              <a:t> </a:t>
            </a:r>
            <a:r>
              <a:rPr lang="en-GB" dirty="0" err="1"/>
              <a:t>podacima</a:t>
            </a:r>
            <a:r>
              <a:rPr lang="en-GB" dirty="0"/>
              <a:t> u </a:t>
            </a:r>
            <a:r>
              <a:rPr lang="en-GB" dirty="0" err="1"/>
              <a:t>segmentu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, </a:t>
            </a:r>
            <a:r>
              <a:rPr lang="en-GB" dirty="0" err="1"/>
              <a:t>adresa</a:t>
            </a:r>
            <a:r>
              <a:rPr lang="en-GB" dirty="0"/>
              <a:t> </a:t>
            </a:r>
            <a:r>
              <a:rPr lang="en-GB" dirty="0" err="1"/>
              <a:t>segmenta</a:t>
            </a:r>
            <a:r>
              <a:rPr lang="en-GB" dirty="0"/>
              <a:t> se </a:t>
            </a:r>
            <a:r>
              <a:rPr lang="en-GB" dirty="0" err="1"/>
              <a:t>čuva</a:t>
            </a:r>
            <a:r>
              <a:rPr lang="en-GB" dirty="0"/>
              <a:t> u </a:t>
            </a:r>
            <a:r>
              <a:rPr lang="en-GB" dirty="0" err="1"/>
              <a:t>registru</a:t>
            </a:r>
            <a:r>
              <a:rPr lang="en-GB" dirty="0"/>
              <a:t> </a:t>
            </a:r>
            <a:r>
              <a:rPr lang="en-GB" dirty="0" err="1"/>
              <a:t>segmenta</a:t>
            </a:r>
            <a:r>
              <a:rPr lang="en-GB" dirty="0"/>
              <a:t> </a:t>
            </a:r>
            <a:r>
              <a:rPr lang="en-GB" dirty="0" err="1"/>
              <a:t>podataka</a:t>
            </a:r>
            <a:r>
              <a:rPr lang="en-GB" dirty="0"/>
              <a:t>, a </a:t>
            </a:r>
            <a:r>
              <a:rPr lang="en-GB" dirty="0" err="1"/>
              <a:t>dodatak</a:t>
            </a:r>
            <a:r>
              <a:rPr lang="en-GB" dirty="0"/>
              <a:t> u </a:t>
            </a:r>
            <a:r>
              <a:rPr lang="en-GB" dirty="0" err="1"/>
              <a:t>jednom</a:t>
            </a:r>
            <a:r>
              <a:rPr lang="en-GB" dirty="0"/>
              <a:t> od </a:t>
            </a:r>
            <a:r>
              <a:rPr lang="en-GB" dirty="0" err="1"/>
              <a:t>sledećih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: BP, SI </a:t>
            </a:r>
            <a:r>
              <a:rPr lang="en-GB" dirty="0" err="1"/>
              <a:t>ili</a:t>
            </a:r>
            <a:r>
              <a:rPr lang="en-GB" dirty="0"/>
              <a:t> DI.</a:t>
            </a:r>
            <a:endParaRPr lang="sr-Latn-ME" dirty="0"/>
          </a:p>
          <a:p>
            <a:pPr lvl="1"/>
            <a:r>
              <a:rPr lang="en-GB" dirty="0"/>
              <a:t>BP (Base Pointer) – se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kod</a:t>
            </a:r>
            <a:r>
              <a:rPr lang="en-GB" dirty="0"/>
              <a:t> </a:t>
            </a:r>
            <a:r>
              <a:rPr lang="en-GB" dirty="0" err="1"/>
              <a:t>većine</a:t>
            </a:r>
            <a:r>
              <a:rPr lang="en-GB" dirty="0"/>
              <a:t> </a:t>
            </a:r>
            <a:r>
              <a:rPr lang="en-GB" dirty="0" err="1"/>
              <a:t>aritmetičkih</a:t>
            </a:r>
            <a:r>
              <a:rPr lang="en-GB" dirty="0"/>
              <a:t> </a:t>
            </a:r>
            <a:r>
              <a:rPr lang="en-GB" dirty="0" err="1"/>
              <a:t>operacija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bazno</a:t>
            </a:r>
            <a:r>
              <a:rPr lang="en-GB" dirty="0"/>
              <a:t> </a:t>
            </a:r>
            <a:r>
              <a:rPr lang="en-GB" dirty="0" err="1"/>
              <a:t>indeksnog</a:t>
            </a:r>
            <a:r>
              <a:rPr lang="en-GB" dirty="0"/>
              <a:t> </a:t>
            </a:r>
            <a:r>
              <a:rPr lang="en-GB" dirty="0" err="1"/>
              <a:t>adresiranja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dopunski</a:t>
            </a:r>
            <a:r>
              <a:rPr lang="en-GB" dirty="0"/>
              <a:t> </a:t>
            </a:r>
            <a:r>
              <a:rPr lang="en-GB" dirty="0" err="1"/>
              <a:t>pokazivač</a:t>
            </a:r>
            <a:r>
              <a:rPr lang="en-GB" dirty="0"/>
              <a:t> za rad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podacima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stekovima</a:t>
            </a:r>
            <a:r>
              <a:rPr lang="en-GB" dirty="0"/>
              <a:t>. </a:t>
            </a:r>
            <a:endParaRPr lang="sr-Latn-ME" dirty="0"/>
          </a:p>
          <a:p>
            <a:pPr lvl="1"/>
            <a:r>
              <a:rPr lang="en-GB" dirty="0"/>
              <a:t>SI (Source Index) – je </a:t>
            </a:r>
            <a:r>
              <a:rPr lang="en-GB" dirty="0" err="1"/>
              <a:t>indeks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se </a:t>
            </a:r>
            <a:r>
              <a:rPr lang="en-GB" dirty="0" err="1"/>
              <a:t>koristi</a:t>
            </a:r>
            <a:r>
              <a:rPr lang="en-GB" dirty="0"/>
              <a:t> u </a:t>
            </a:r>
            <a:r>
              <a:rPr lang="en-GB" dirty="0" err="1"/>
              <a:t>operacijama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nizovima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čemu</a:t>
            </a:r>
            <a:r>
              <a:rPr lang="en-GB" dirty="0"/>
              <a:t> </a:t>
            </a:r>
            <a:r>
              <a:rPr lang="en-GB" dirty="0" err="1"/>
              <a:t>ukazuje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lokacije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uzeti</a:t>
            </a:r>
            <a:r>
              <a:rPr lang="en-GB" dirty="0"/>
              <a:t> </a:t>
            </a:r>
            <a:r>
              <a:rPr lang="en-GB" dirty="0" err="1"/>
              <a:t>izvorne</a:t>
            </a:r>
            <a:r>
              <a:rPr lang="en-GB" dirty="0"/>
              <a:t> </a:t>
            </a:r>
            <a:r>
              <a:rPr lang="en-GB" dirty="0" err="1"/>
              <a:t>podatke</a:t>
            </a:r>
            <a:r>
              <a:rPr lang="en-GB" dirty="0"/>
              <a:t> pa </a:t>
            </a:r>
            <a:r>
              <a:rPr lang="en-GB" dirty="0" err="1"/>
              <a:t>otuda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naziv</a:t>
            </a:r>
            <a:r>
              <a:rPr lang="en-GB" dirty="0"/>
              <a:t> </a:t>
            </a:r>
            <a:r>
              <a:rPr lang="en-GB" dirty="0" err="1"/>
              <a:t>izvorni</a:t>
            </a:r>
            <a:r>
              <a:rPr lang="en-GB" dirty="0"/>
              <a:t> </a:t>
            </a:r>
            <a:r>
              <a:rPr lang="en-GB" dirty="0" err="1"/>
              <a:t>indeks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. </a:t>
            </a:r>
            <a:endParaRPr lang="sr-Latn-ME" dirty="0"/>
          </a:p>
          <a:p>
            <a:pPr lvl="1"/>
            <a:r>
              <a:rPr lang="en-GB" dirty="0"/>
              <a:t>DI (Destination Index) –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sličnu</a:t>
            </a:r>
            <a:r>
              <a:rPr lang="en-GB" dirty="0"/>
              <a:t> </a:t>
            </a:r>
            <a:r>
              <a:rPr lang="en-GB" dirty="0" err="1"/>
              <a:t>ulogu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SI s tom </a:t>
            </a:r>
            <a:r>
              <a:rPr lang="en-GB" dirty="0" err="1"/>
              <a:t>razlikom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on </a:t>
            </a:r>
            <a:r>
              <a:rPr lang="en-GB" dirty="0" err="1"/>
              <a:t>ukazuje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lokacije</a:t>
            </a:r>
            <a:r>
              <a:rPr lang="en-GB" dirty="0"/>
              <a:t> u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upisati</a:t>
            </a:r>
            <a:r>
              <a:rPr lang="en-GB" dirty="0"/>
              <a:t> </a:t>
            </a:r>
            <a:r>
              <a:rPr lang="en-GB" dirty="0" err="1"/>
              <a:t>rezultat</a:t>
            </a:r>
            <a:r>
              <a:rPr lang="en-GB" dirty="0"/>
              <a:t>. </a:t>
            </a:r>
            <a:endParaRPr lang="sr-Latn-ME" dirty="0"/>
          </a:p>
          <a:p>
            <a:pPr lvl="1"/>
            <a:r>
              <a:rPr lang="en-GB" dirty="0"/>
              <a:t>SP (Stack Pointer) – je </a:t>
            </a:r>
            <a:r>
              <a:rPr lang="en-GB" dirty="0" err="1"/>
              <a:t>klasični</a:t>
            </a:r>
            <a:r>
              <a:rPr lang="en-GB" dirty="0"/>
              <a:t> </a:t>
            </a:r>
            <a:r>
              <a:rPr lang="en-GB" dirty="0" err="1"/>
              <a:t>pokazivač</a:t>
            </a:r>
            <a:r>
              <a:rPr lang="en-GB" dirty="0"/>
              <a:t> </a:t>
            </a:r>
            <a:r>
              <a:rPr lang="en-GB" dirty="0" err="1"/>
              <a:t>steka</a:t>
            </a:r>
            <a:r>
              <a:rPr lang="en-GB" dirty="0"/>
              <a:t>.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stekom</a:t>
            </a:r>
            <a:r>
              <a:rPr lang="en-GB" dirty="0"/>
              <a:t>, </a:t>
            </a:r>
            <a:r>
              <a:rPr lang="en-GB" dirty="0" err="1"/>
              <a:t>adresa</a:t>
            </a:r>
            <a:r>
              <a:rPr lang="en-GB" dirty="0"/>
              <a:t> </a:t>
            </a:r>
            <a:r>
              <a:rPr lang="en-GB" dirty="0" err="1"/>
              <a:t>steksegmenta</a:t>
            </a:r>
            <a:r>
              <a:rPr lang="en-GB" dirty="0"/>
              <a:t> je u </a:t>
            </a:r>
            <a:r>
              <a:rPr lang="en-GB" dirty="0" err="1"/>
              <a:t>stek</a:t>
            </a:r>
            <a:r>
              <a:rPr lang="en-GB" dirty="0"/>
              <a:t>-segment </a:t>
            </a:r>
            <a:r>
              <a:rPr lang="en-GB" dirty="0" err="1"/>
              <a:t>registru</a:t>
            </a:r>
            <a:r>
              <a:rPr lang="en-GB" dirty="0"/>
              <a:t>.</a:t>
            </a:r>
            <a:endParaRPr lang="sr-Latn-ME" dirty="0"/>
          </a:p>
          <a:p>
            <a:pPr lvl="1"/>
            <a:r>
              <a:rPr lang="en-GB" dirty="0"/>
              <a:t>IP (Instruction Pointer) – </a:t>
            </a:r>
            <a:r>
              <a:rPr lang="en-GB" dirty="0" err="1"/>
              <a:t>Pokazivač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sledeću</a:t>
            </a:r>
            <a:r>
              <a:rPr lang="en-GB" dirty="0"/>
              <a:t> </a:t>
            </a:r>
            <a:r>
              <a:rPr lang="en-GB" dirty="0" err="1"/>
              <a:t>instrukciju</a:t>
            </a:r>
            <a:r>
              <a:rPr lang="en-GB" dirty="0"/>
              <a:t>. </a:t>
            </a:r>
            <a:r>
              <a:rPr lang="en-GB" dirty="0" err="1"/>
              <a:t>Radi</a:t>
            </a:r>
            <a:r>
              <a:rPr lang="en-GB" dirty="0"/>
              <a:t> u </a:t>
            </a:r>
            <a:r>
              <a:rPr lang="en-GB" dirty="0" err="1"/>
              <a:t>sprezi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CS </a:t>
            </a:r>
            <a:r>
              <a:rPr lang="en-GB" dirty="0" err="1"/>
              <a:t>registrom</a:t>
            </a:r>
            <a:r>
              <a:rPr lang="en-GB" dirty="0"/>
              <a:t>, </a:t>
            </a:r>
            <a:r>
              <a:rPr lang="en-GB" dirty="0" err="1"/>
              <a:t>formirajući</a:t>
            </a:r>
            <a:r>
              <a:rPr lang="en-GB" dirty="0"/>
              <a:t> </a:t>
            </a:r>
            <a:r>
              <a:rPr lang="en-GB" dirty="0" err="1"/>
              <a:t>adresu</a:t>
            </a:r>
            <a:r>
              <a:rPr lang="en-GB" dirty="0"/>
              <a:t> </a:t>
            </a:r>
            <a:r>
              <a:rPr lang="en-GB" dirty="0" err="1"/>
              <a:t>sledeće</a:t>
            </a:r>
            <a:r>
              <a:rPr lang="en-GB" dirty="0"/>
              <a:t> </a:t>
            </a:r>
            <a:r>
              <a:rPr lang="en-GB" dirty="0" err="1"/>
              <a:t>instrukcije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1452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36FF-289E-417D-BC80-C1ECE556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Specijalizovani registri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96F78-0622-4DDB-A94A-8E6B9AB0D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U </a:t>
            </a:r>
            <a:r>
              <a:rPr lang="en-GB" dirty="0" err="1"/>
              <a:t>svakom</a:t>
            </a:r>
            <a:r>
              <a:rPr lang="en-GB" dirty="0"/>
              <a:t> </a:t>
            </a:r>
            <a:r>
              <a:rPr lang="en-GB" dirty="0" err="1"/>
              <a:t>procesoru</a:t>
            </a:r>
            <a:r>
              <a:rPr lang="en-GB" dirty="0"/>
              <a:t> </a:t>
            </a:r>
            <a:r>
              <a:rPr lang="en-GB" dirty="0" err="1"/>
              <a:t>postoji</a:t>
            </a:r>
            <a:r>
              <a:rPr lang="en-GB" dirty="0"/>
              <a:t> </a:t>
            </a:r>
            <a:r>
              <a:rPr lang="en-GB" dirty="0" err="1"/>
              <a:t>velik</a:t>
            </a:r>
            <a:r>
              <a:rPr lang="en-GB" dirty="0"/>
              <a:t> </a:t>
            </a:r>
            <a:r>
              <a:rPr lang="en-GB" dirty="0" err="1"/>
              <a:t>broj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specijalizovane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se </a:t>
            </a:r>
            <a:r>
              <a:rPr lang="en-GB" dirty="0" err="1"/>
              <a:t>koriste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izvršavanju</a:t>
            </a:r>
            <a:r>
              <a:rPr lang="en-GB" dirty="0"/>
              <a:t> </a:t>
            </a:r>
            <a:r>
              <a:rPr lang="en-GB" dirty="0" err="1"/>
              <a:t>operacija</a:t>
            </a:r>
            <a:r>
              <a:rPr lang="en-GB" dirty="0"/>
              <a:t>, </a:t>
            </a:r>
            <a:r>
              <a:rPr lang="en-GB" dirty="0" err="1"/>
              <a:t>njihovoj</a:t>
            </a:r>
            <a:r>
              <a:rPr lang="en-GB" dirty="0"/>
              <a:t> </a:t>
            </a:r>
            <a:r>
              <a:rPr lang="en-GB" dirty="0" err="1"/>
              <a:t>kontroli</a:t>
            </a:r>
            <a:r>
              <a:rPr lang="en-GB" dirty="0"/>
              <a:t>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za </a:t>
            </a:r>
            <a:r>
              <a:rPr lang="en-GB" dirty="0" err="1"/>
              <a:t>prikaz</a:t>
            </a:r>
            <a:r>
              <a:rPr lang="en-GB" dirty="0"/>
              <a:t> </a:t>
            </a:r>
            <a:r>
              <a:rPr lang="en-GB" dirty="0" err="1"/>
              <a:t>tekućeg</a:t>
            </a:r>
            <a:r>
              <a:rPr lang="en-GB" dirty="0"/>
              <a:t> </a:t>
            </a:r>
            <a:r>
              <a:rPr lang="en-GB" dirty="0" err="1"/>
              <a:t>stanja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programa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se </a:t>
            </a:r>
            <a:r>
              <a:rPr lang="en-GB" dirty="0" err="1"/>
              <a:t>izvršava</a:t>
            </a:r>
            <a:r>
              <a:rPr lang="en-GB" dirty="0"/>
              <a:t>. </a:t>
            </a:r>
            <a:r>
              <a:rPr lang="en-GB" dirty="0" err="1"/>
              <a:t>Većina</a:t>
            </a:r>
            <a:r>
              <a:rPr lang="en-GB" dirty="0"/>
              <a:t> </a:t>
            </a:r>
            <a:r>
              <a:rPr lang="en-GB" dirty="0" err="1"/>
              <a:t>ovih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direktno</a:t>
            </a:r>
            <a:r>
              <a:rPr lang="en-GB" dirty="0"/>
              <a:t> </a:t>
            </a:r>
            <a:r>
              <a:rPr lang="en-GB" dirty="0" err="1"/>
              <a:t>dostupna</a:t>
            </a:r>
            <a:r>
              <a:rPr lang="en-GB" dirty="0"/>
              <a:t> </a:t>
            </a:r>
            <a:r>
              <a:rPr lang="en-GB" dirty="0" err="1"/>
              <a:t>korisničkim</a:t>
            </a:r>
            <a:r>
              <a:rPr lang="en-GB" dirty="0"/>
              <a:t> </a:t>
            </a:r>
            <a:r>
              <a:rPr lang="en-GB" dirty="0" err="1"/>
              <a:t>programima</a:t>
            </a:r>
            <a:r>
              <a:rPr lang="en-GB" dirty="0"/>
              <a:t>. </a:t>
            </a:r>
            <a:r>
              <a:rPr lang="en-GB" dirty="0" err="1"/>
              <a:t>Neke</a:t>
            </a:r>
            <a:r>
              <a:rPr lang="en-GB" dirty="0"/>
              <a:t> od </a:t>
            </a:r>
            <a:r>
              <a:rPr lang="en-GB" dirty="0" err="1"/>
              <a:t>njih</a:t>
            </a:r>
            <a:r>
              <a:rPr lang="en-GB" dirty="0"/>
              <a:t> </a:t>
            </a:r>
            <a:r>
              <a:rPr lang="en-GB" dirty="0" err="1"/>
              <a:t>koriste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programi</a:t>
            </a:r>
            <a:r>
              <a:rPr lang="en-GB" dirty="0"/>
              <a:t> </a:t>
            </a:r>
            <a:r>
              <a:rPr lang="en-GB" dirty="0" err="1"/>
              <a:t>operativnog</a:t>
            </a:r>
            <a:r>
              <a:rPr lang="en-GB" dirty="0"/>
              <a:t> </a:t>
            </a:r>
            <a:r>
              <a:rPr lang="en-GB" dirty="0" err="1"/>
              <a:t>sistema</a:t>
            </a:r>
            <a:r>
              <a:rPr lang="en-GB" dirty="0"/>
              <a:t>,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en-GB" dirty="0" err="1"/>
              <a:t>dostupni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nivou</a:t>
            </a:r>
            <a:r>
              <a:rPr lang="en-GB" dirty="0"/>
              <a:t> </a:t>
            </a:r>
            <a:r>
              <a:rPr lang="en-GB" dirty="0" err="1"/>
              <a:t>mikrokoda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3252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36FF-289E-417D-BC80-C1ECE556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Specijalizovani registri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96F78-0622-4DDB-A94A-8E6B9AB0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Neki</a:t>
            </a:r>
            <a:r>
              <a:rPr lang="en-GB" dirty="0"/>
              <a:t> od </a:t>
            </a:r>
            <a:r>
              <a:rPr lang="en-GB" dirty="0" err="1"/>
              <a:t>specijalizovanih</a:t>
            </a:r>
            <a:r>
              <a:rPr lang="en-GB" dirty="0"/>
              <a:t> </a:t>
            </a:r>
            <a:r>
              <a:rPr lang="en-GB" dirty="0" err="1"/>
              <a:t>registara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:</a:t>
            </a:r>
            <a:endParaRPr lang="sr-Latn-ME" dirty="0"/>
          </a:p>
          <a:p>
            <a:pPr lvl="1"/>
            <a:r>
              <a:rPr lang="en-GB" dirty="0" err="1"/>
              <a:t>Instrukcioni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(IR) –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poslednju</a:t>
            </a:r>
            <a:r>
              <a:rPr lang="en-GB" dirty="0"/>
              <a:t> </a:t>
            </a:r>
            <a:r>
              <a:rPr lang="en-GB" dirty="0" err="1"/>
              <a:t>pročitanu</a:t>
            </a:r>
            <a:r>
              <a:rPr lang="en-GB" dirty="0"/>
              <a:t> </a:t>
            </a:r>
            <a:r>
              <a:rPr lang="en-GB" dirty="0" err="1"/>
              <a:t>instrukciju</a:t>
            </a:r>
            <a:r>
              <a:rPr lang="en-GB" dirty="0"/>
              <a:t> </a:t>
            </a:r>
            <a:endParaRPr lang="sr-Latn-ME" dirty="0"/>
          </a:p>
          <a:p>
            <a:pPr lvl="1"/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memorijskih</a:t>
            </a:r>
            <a:r>
              <a:rPr lang="en-GB" dirty="0"/>
              <a:t> </a:t>
            </a:r>
            <a:r>
              <a:rPr lang="en-GB" dirty="0" err="1"/>
              <a:t>adresa</a:t>
            </a:r>
            <a:r>
              <a:rPr lang="en-GB" dirty="0"/>
              <a:t> (RMA) –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adresu</a:t>
            </a:r>
            <a:r>
              <a:rPr lang="en-GB" dirty="0"/>
              <a:t> u </a:t>
            </a:r>
            <a:r>
              <a:rPr lang="en-GB" dirty="0" err="1"/>
              <a:t>memoriji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preneti</a:t>
            </a:r>
            <a:r>
              <a:rPr lang="en-GB" dirty="0"/>
              <a:t> </a:t>
            </a:r>
            <a:r>
              <a:rPr lang="en-GB" dirty="0" err="1"/>
              <a:t>sadržaj</a:t>
            </a:r>
            <a:r>
              <a:rPr lang="en-GB" dirty="0"/>
              <a:t> u PRM </a:t>
            </a:r>
            <a:r>
              <a:rPr lang="en-GB" dirty="0" err="1"/>
              <a:t>ili</a:t>
            </a:r>
            <a:r>
              <a:rPr lang="en-GB" dirty="0"/>
              <a:t> u </a:t>
            </a:r>
            <a:r>
              <a:rPr lang="en-GB" dirty="0" err="1"/>
              <a:t>koju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upisati</a:t>
            </a:r>
            <a:r>
              <a:rPr lang="en-GB" dirty="0"/>
              <a:t> </a:t>
            </a:r>
            <a:r>
              <a:rPr lang="en-GB" dirty="0" err="1"/>
              <a:t>sadržaj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PRM </a:t>
            </a:r>
            <a:endParaRPr lang="sr-Latn-ME" dirty="0"/>
          </a:p>
          <a:p>
            <a:pPr lvl="1"/>
            <a:r>
              <a:rPr lang="en-GB" dirty="0" err="1"/>
              <a:t>Prihvatni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memorije</a:t>
            </a:r>
            <a:r>
              <a:rPr lang="en-GB" dirty="0"/>
              <a:t> (PRM) –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reč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je </a:t>
            </a:r>
            <a:r>
              <a:rPr lang="en-GB" dirty="0" err="1"/>
              <a:t>poslednja</a:t>
            </a:r>
            <a:r>
              <a:rPr lang="en-GB" dirty="0"/>
              <a:t> </a:t>
            </a:r>
            <a:r>
              <a:rPr lang="en-GB" dirty="0" err="1"/>
              <a:t>pročitana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memorije</a:t>
            </a:r>
            <a:r>
              <a:rPr lang="en-GB" dirty="0"/>
              <a:t>,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koju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upisati</a:t>
            </a:r>
            <a:r>
              <a:rPr lang="en-GB" dirty="0"/>
              <a:t> u </a:t>
            </a:r>
            <a:r>
              <a:rPr lang="en-GB" dirty="0" err="1"/>
              <a:t>memoriju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adresu</a:t>
            </a:r>
            <a:r>
              <a:rPr lang="en-GB" dirty="0"/>
              <a:t> </a:t>
            </a:r>
            <a:r>
              <a:rPr lang="en-GB" dirty="0" err="1"/>
              <a:t>koja</a:t>
            </a:r>
            <a:r>
              <a:rPr lang="en-GB" dirty="0"/>
              <a:t> je </a:t>
            </a:r>
            <a:r>
              <a:rPr lang="en-GB" dirty="0" err="1"/>
              <a:t>sadržana</a:t>
            </a:r>
            <a:r>
              <a:rPr lang="en-GB" dirty="0"/>
              <a:t> u RMA </a:t>
            </a:r>
            <a:endParaRPr lang="sr-Latn-ME" dirty="0"/>
          </a:p>
          <a:p>
            <a:pPr lvl="1"/>
            <a:r>
              <a:rPr lang="en-GB" dirty="0" err="1"/>
              <a:t>Brojač</a:t>
            </a:r>
            <a:r>
              <a:rPr lang="en-GB" dirty="0"/>
              <a:t> </a:t>
            </a:r>
            <a:r>
              <a:rPr lang="en-GB" dirty="0" err="1"/>
              <a:t>instrukcija</a:t>
            </a:r>
            <a:r>
              <a:rPr lang="en-GB" dirty="0"/>
              <a:t> (PC) –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adresu</a:t>
            </a:r>
            <a:r>
              <a:rPr lang="en-GB" dirty="0"/>
              <a:t> </a:t>
            </a:r>
            <a:r>
              <a:rPr lang="en-GB" dirty="0" err="1"/>
              <a:t>naredne</a:t>
            </a:r>
            <a:r>
              <a:rPr lang="en-GB" dirty="0"/>
              <a:t> </a:t>
            </a:r>
            <a:r>
              <a:rPr lang="en-GB" dirty="0" err="1"/>
              <a:t>instrukcije</a:t>
            </a:r>
            <a:r>
              <a:rPr lang="en-GB" dirty="0"/>
              <a:t> </a:t>
            </a:r>
            <a:r>
              <a:rPr lang="en-GB" dirty="0" err="1"/>
              <a:t>koju</a:t>
            </a:r>
            <a:r>
              <a:rPr lang="en-GB" dirty="0"/>
              <a:t>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preneti</a:t>
            </a:r>
            <a:r>
              <a:rPr lang="en-GB" dirty="0"/>
              <a:t> u </a:t>
            </a:r>
            <a:r>
              <a:rPr lang="en-GB" dirty="0" err="1"/>
              <a:t>procesor</a:t>
            </a:r>
            <a:r>
              <a:rPr lang="en-GB" dirty="0"/>
              <a:t> </a:t>
            </a:r>
            <a:endParaRPr lang="sr-Latn-ME" dirty="0"/>
          </a:p>
          <a:p>
            <a:pPr lvl="1"/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sadrži</a:t>
            </a:r>
            <a:r>
              <a:rPr lang="en-GB" dirty="0"/>
              <a:t> status </a:t>
            </a:r>
            <a:r>
              <a:rPr lang="en-GB" dirty="0" err="1"/>
              <a:t>programa</a:t>
            </a:r>
            <a:r>
              <a:rPr lang="en-GB" dirty="0"/>
              <a:t> </a:t>
            </a:r>
            <a:r>
              <a:rPr lang="en-GB" dirty="0" err="1"/>
              <a:t>koji</a:t>
            </a:r>
            <a:r>
              <a:rPr lang="en-GB" dirty="0"/>
              <a:t> se </a:t>
            </a:r>
            <a:r>
              <a:rPr lang="en-GB" dirty="0" err="1"/>
              <a:t>trenutno</a:t>
            </a:r>
            <a:r>
              <a:rPr lang="en-GB" dirty="0"/>
              <a:t> </a:t>
            </a:r>
            <a:r>
              <a:rPr lang="en-GB" dirty="0" err="1"/>
              <a:t>izvršava</a:t>
            </a:r>
            <a:r>
              <a:rPr lang="en-GB" dirty="0"/>
              <a:t> (PSW, </a:t>
            </a:r>
            <a:r>
              <a:rPr lang="en-GB" dirty="0" err="1"/>
              <a:t>eng.</a:t>
            </a:r>
            <a:r>
              <a:rPr lang="en-GB" dirty="0"/>
              <a:t> Program Status Word) </a:t>
            </a:r>
            <a:endParaRPr lang="sr-Latn-ME" dirty="0"/>
          </a:p>
          <a:p>
            <a:pPr lvl="1"/>
            <a:r>
              <a:rPr lang="en-GB" dirty="0" err="1"/>
              <a:t>Kontrolni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– </a:t>
            </a:r>
            <a:r>
              <a:rPr lang="en-GB" dirty="0" err="1"/>
              <a:t>sadrže</a:t>
            </a:r>
            <a:r>
              <a:rPr lang="en-GB" dirty="0"/>
              <a:t> </a:t>
            </a:r>
            <a:r>
              <a:rPr lang="en-GB" dirty="0" err="1"/>
              <a:t>specifične</a:t>
            </a:r>
            <a:r>
              <a:rPr lang="en-GB" dirty="0"/>
              <a:t> </a:t>
            </a:r>
            <a:r>
              <a:rPr lang="en-GB" dirty="0" err="1"/>
              <a:t>informacije</a:t>
            </a:r>
            <a:r>
              <a:rPr lang="en-GB" dirty="0"/>
              <a:t> za </a:t>
            </a:r>
            <a:r>
              <a:rPr lang="en-GB" dirty="0" err="1"/>
              <a:t>svaku</a:t>
            </a:r>
            <a:r>
              <a:rPr lang="en-GB" dirty="0"/>
              <a:t> </a:t>
            </a:r>
            <a:r>
              <a:rPr lang="en-GB" dirty="0" err="1"/>
              <a:t>mašinu</a:t>
            </a:r>
            <a:r>
              <a:rPr lang="en-GB" dirty="0"/>
              <a:t>: </a:t>
            </a:r>
            <a:r>
              <a:rPr lang="en-GB" dirty="0" err="1"/>
              <a:t>tekuče</a:t>
            </a:r>
            <a:r>
              <a:rPr lang="en-GB" dirty="0"/>
              <a:t> </a:t>
            </a:r>
            <a:r>
              <a:rPr lang="en-GB" dirty="0" err="1"/>
              <a:t>stanje</a:t>
            </a:r>
            <a:r>
              <a:rPr lang="en-GB" dirty="0"/>
              <a:t> </a:t>
            </a:r>
            <a:r>
              <a:rPr lang="en-GB" dirty="0" err="1"/>
              <a:t>mašine</a:t>
            </a:r>
            <a:r>
              <a:rPr lang="en-GB" dirty="0"/>
              <a:t>, </a:t>
            </a:r>
            <a:r>
              <a:rPr lang="en-GB" dirty="0" err="1"/>
              <a:t>vektor</a:t>
            </a:r>
            <a:r>
              <a:rPr lang="en-GB" dirty="0"/>
              <a:t> </a:t>
            </a:r>
            <a:r>
              <a:rPr lang="en-GB" dirty="0" err="1"/>
              <a:t>prekida</a:t>
            </a:r>
            <a:r>
              <a:rPr lang="en-GB" dirty="0"/>
              <a:t>, rad u </a:t>
            </a:r>
            <a:r>
              <a:rPr lang="en-GB" dirty="0" err="1"/>
              <a:t>posebnom</a:t>
            </a:r>
            <a:r>
              <a:rPr lang="en-GB" dirty="0"/>
              <a:t> </a:t>
            </a:r>
            <a:r>
              <a:rPr lang="en-GB" dirty="0" err="1"/>
              <a:t>režimu</a:t>
            </a:r>
            <a:r>
              <a:rPr lang="en-GB" dirty="0"/>
              <a:t> </a:t>
            </a:r>
            <a:r>
              <a:rPr lang="en-GB" dirty="0" err="1"/>
              <a:t>izvršavanja</a:t>
            </a:r>
            <a:r>
              <a:rPr lang="en-GB" dirty="0"/>
              <a:t> </a:t>
            </a:r>
            <a:r>
              <a:rPr lang="en-GB" dirty="0" err="1"/>
              <a:t>instrukcija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26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36FF-289E-417D-BC80-C1ECE556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/>
              <a:t>SPECIJALIZOVANI REGISTRI – STATUSNI REGISTAR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96F78-0622-4DDB-A94A-8E6B9AB0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/>
          </a:bodyPr>
          <a:lstStyle/>
          <a:p>
            <a:r>
              <a:rPr lang="en-GB" dirty="0" err="1"/>
              <a:t>Statusni</a:t>
            </a:r>
            <a:r>
              <a:rPr lang="en-GB" dirty="0"/>
              <a:t> </a:t>
            </a:r>
            <a:r>
              <a:rPr lang="en-GB" dirty="0" err="1"/>
              <a:t>registar</a:t>
            </a:r>
            <a:r>
              <a:rPr lang="en-GB" dirty="0"/>
              <a:t>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zastavice</a:t>
            </a:r>
            <a:r>
              <a:rPr lang="en-GB" dirty="0"/>
              <a:t> (flags)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biti</a:t>
            </a:r>
            <a:r>
              <a:rPr lang="en-GB" dirty="0"/>
              <a:t> </a:t>
            </a:r>
            <a:r>
              <a:rPr lang="en-GB" dirty="0" err="1"/>
              <a:t>podignute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spuštene</a:t>
            </a:r>
            <a:r>
              <a:rPr lang="en-GB" dirty="0"/>
              <a:t>. </a:t>
            </a:r>
            <a:r>
              <a:rPr lang="en-GB" dirty="0" err="1"/>
              <a:t>Ulogu</a:t>
            </a:r>
            <a:r>
              <a:rPr lang="en-GB" dirty="0"/>
              <a:t> </a:t>
            </a:r>
            <a:r>
              <a:rPr lang="en-GB" dirty="0" err="1"/>
              <a:t>jedne</a:t>
            </a:r>
            <a:r>
              <a:rPr lang="en-GB" dirty="0"/>
              <a:t> </a:t>
            </a:r>
            <a:r>
              <a:rPr lang="en-GB" dirty="0" err="1"/>
              <a:t>zastavice</a:t>
            </a:r>
            <a:r>
              <a:rPr lang="en-GB" dirty="0"/>
              <a:t> </a:t>
            </a:r>
            <a:r>
              <a:rPr lang="en-GB" dirty="0" err="1"/>
              <a:t>igra</a:t>
            </a:r>
            <a:r>
              <a:rPr lang="en-GB" dirty="0"/>
              <a:t> </a:t>
            </a:r>
            <a:r>
              <a:rPr lang="en-GB" dirty="0" err="1"/>
              <a:t>jedna</a:t>
            </a:r>
            <a:r>
              <a:rPr lang="en-GB" dirty="0"/>
              <a:t> </a:t>
            </a:r>
            <a:r>
              <a:rPr lang="en-GB" dirty="0" err="1"/>
              <a:t>ćelija</a:t>
            </a:r>
            <a:r>
              <a:rPr lang="en-GB" dirty="0"/>
              <a:t>, </a:t>
            </a:r>
            <a:r>
              <a:rPr lang="en-GB" dirty="0" err="1"/>
              <a:t>odnosno</a:t>
            </a:r>
            <a:r>
              <a:rPr lang="en-GB" dirty="0"/>
              <a:t> </a:t>
            </a:r>
            <a:r>
              <a:rPr lang="en-GB" dirty="0" err="1"/>
              <a:t>jedan</a:t>
            </a:r>
            <a:r>
              <a:rPr lang="en-GB" dirty="0"/>
              <a:t> bit. </a:t>
            </a:r>
            <a:r>
              <a:rPr lang="en-GB" dirty="0" err="1"/>
              <a:t>Ako</a:t>
            </a:r>
            <a:r>
              <a:rPr lang="en-GB" dirty="0"/>
              <a:t> je </a:t>
            </a:r>
            <a:r>
              <a:rPr lang="en-GB" dirty="0" err="1"/>
              <a:t>sadržaj</a:t>
            </a:r>
            <a:r>
              <a:rPr lang="en-GB" dirty="0"/>
              <a:t> </a:t>
            </a:r>
            <a:r>
              <a:rPr lang="en-GB" dirty="0" err="1"/>
              <a:t>ćelije</a:t>
            </a:r>
            <a:r>
              <a:rPr lang="en-GB" dirty="0"/>
              <a:t> 1, </a:t>
            </a:r>
            <a:r>
              <a:rPr lang="en-GB" dirty="0" err="1"/>
              <a:t>zastavica</a:t>
            </a:r>
            <a:r>
              <a:rPr lang="en-GB" dirty="0"/>
              <a:t> je </a:t>
            </a:r>
            <a:r>
              <a:rPr lang="en-GB" dirty="0" err="1"/>
              <a:t>podignuta</a:t>
            </a:r>
            <a:r>
              <a:rPr lang="en-GB" dirty="0"/>
              <a:t>, u </a:t>
            </a:r>
            <a:r>
              <a:rPr lang="en-GB" dirty="0" err="1"/>
              <a:t>suprotnom</a:t>
            </a:r>
            <a:r>
              <a:rPr lang="en-GB" dirty="0"/>
              <a:t> je </a:t>
            </a:r>
            <a:r>
              <a:rPr lang="en-GB" dirty="0" err="1"/>
              <a:t>spuštena</a:t>
            </a:r>
            <a:r>
              <a:rPr lang="en-GB" dirty="0"/>
              <a:t>. </a:t>
            </a:r>
            <a:r>
              <a:rPr lang="en-GB" dirty="0" err="1"/>
              <a:t>Flegovi</a:t>
            </a:r>
            <a:r>
              <a:rPr lang="en-GB" dirty="0"/>
              <a:t> se </a:t>
            </a:r>
            <a:r>
              <a:rPr lang="en-GB" dirty="0" err="1"/>
              <a:t>koriste</a:t>
            </a:r>
            <a:r>
              <a:rPr lang="en-GB" dirty="0"/>
              <a:t> u </a:t>
            </a:r>
            <a:r>
              <a:rPr lang="en-GB" dirty="0" err="1"/>
              <a:t>instrukcijama</a:t>
            </a:r>
            <a:r>
              <a:rPr lang="en-GB" dirty="0"/>
              <a:t> </a:t>
            </a:r>
            <a:r>
              <a:rPr lang="en-GB" dirty="0" err="1"/>
              <a:t>grananja</a:t>
            </a:r>
            <a:r>
              <a:rPr lang="en-GB" dirty="0"/>
              <a:t>. </a:t>
            </a:r>
            <a:r>
              <a:rPr lang="en-GB" dirty="0" err="1"/>
              <a:t>Naime</a:t>
            </a:r>
            <a:r>
              <a:rPr lang="en-GB" dirty="0"/>
              <a:t>, </a:t>
            </a:r>
            <a:r>
              <a:rPr lang="en-GB" dirty="0" err="1"/>
              <a:t>često</a:t>
            </a:r>
            <a:r>
              <a:rPr lang="en-GB" dirty="0"/>
              <a:t> </a:t>
            </a:r>
            <a:r>
              <a:rPr lang="en-GB" dirty="0" err="1"/>
              <a:t>tok</a:t>
            </a:r>
            <a:r>
              <a:rPr lang="en-GB" dirty="0"/>
              <a:t> </a:t>
            </a:r>
            <a:r>
              <a:rPr lang="en-GB" dirty="0" err="1"/>
              <a:t>programa</a:t>
            </a:r>
            <a:r>
              <a:rPr lang="en-GB" dirty="0"/>
              <a:t> </a:t>
            </a:r>
            <a:r>
              <a:rPr lang="en-GB" dirty="0" err="1"/>
              <a:t>zavisi</a:t>
            </a:r>
            <a:r>
              <a:rPr lang="en-GB" dirty="0"/>
              <a:t> od toga da li je </a:t>
            </a:r>
            <a:r>
              <a:rPr lang="en-GB" dirty="0" err="1"/>
              <a:t>dobijeni</a:t>
            </a:r>
            <a:r>
              <a:rPr lang="en-GB" dirty="0"/>
              <a:t>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nula</a:t>
            </a:r>
            <a:r>
              <a:rPr lang="en-GB" dirty="0"/>
              <a:t>, </a:t>
            </a:r>
            <a:r>
              <a:rPr lang="en-GB" dirty="0" err="1"/>
              <a:t>pozitivan</a:t>
            </a:r>
            <a:r>
              <a:rPr lang="en-GB" dirty="0"/>
              <a:t>,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paran</a:t>
            </a:r>
            <a:r>
              <a:rPr lang="en-GB" dirty="0"/>
              <a:t> </a:t>
            </a:r>
            <a:r>
              <a:rPr lang="en-GB" dirty="0" err="1"/>
              <a:t>broj</a:t>
            </a:r>
            <a:r>
              <a:rPr lang="en-GB" dirty="0"/>
              <a:t> </a:t>
            </a:r>
            <a:r>
              <a:rPr lang="en-GB" dirty="0" err="1"/>
              <a:t>binarnih</a:t>
            </a:r>
            <a:r>
              <a:rPr lang="en-GB" dirty="0"/>
              <a:t> </a:t>
            </a:r>
            <a:r>
              <a:rPr lang="en-GB" dirty="0" err="1"/>
              <a:t>jedinica</a:t>
            </a:r>
            <a:r>
              <a:rPr lang="en-GB" dirty="0"/>
              <a:t> </a:t>
            </a:r>
            <a:r>
              <a:rPr lang="en-GB" dirty="0" err="1"/>
              <a:t>itd</a:t>
            </a:r>
            <a:r>
              <a:rPr lang="sr-Latn-M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8303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36FF-289E-417D-BC80-C1ECE556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/>
              <a:t>SPECIJALIZOVANI REGISTRI – STATUSNI REGISTAR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96F78-0622-4DDB-A94A-8E6B9AB0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227638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CF (Carry Flag) - </a:t>
            </a:r>
            <a:r>
              <a:rPr lang="en-GB" dirty="0" err="1"/>
              <a:t>postavlja</a:t>
            </a:r>
            <a:r>
              <a:rPr lang="en-GB" dirty="0"/>
              <a:t> se </a:t>
            </a:r>
            <a:r>
              <a:rPr lang="en-GB" dirty="0" err="1"/>
              <a:t>na</a:t>
            </a:r>
            <a:r>
              <a:rPr lang="en-GB" dirty="0"/>
              <a:t> 1 </a:t>
            </a:r>
            <a:r>
              <a:rPr lang="en-GB" dirty="0" err="1"/>
              <a:t>ako</a:t>
            </a:r>
            <a:r>
              <a:rPr lang="en-GB" dirty="0"/>
              <a:t> </a:t>
            </a:r>
            <a:r>
              <a:rPr lang="en-GB" dirty="0" err="1"/>
              <a:t>postoji</a:t>
            </a:r>
            <a:r>
              <a:rPr lang="en-GB" dirty="0"/>
              <a:t> </a:t>
            </a:r>
            <a:r>
              <a:rPr lang="en-GB" dirty="0" err="1"/>
              <a:t>prenos</a:t>
            </a:r>
            <a:r>
              <a:rPr lang="en-GB" dirty="0"/>
              <a:t> </a:t>
            </a:r>
            <a:r>
              <a:rPr lang="en-GB" dirty="0" err="1"/>
              <a:t>kod</a:t>
            </a:r>
            <a:r>
              <a:rPr lang="en-GB" dirty="0"/>
              <a:t> </a:t>
            </a:r>
            <a:r>
              <a:rPr lang="en-GB" dirty="0" err="1"/>
              <a:t>sabiranja</a:t>
            </a:r>
            <a:r>
              <a:rPr lang="en-GB" dirty="0"/>
              <a:t>, </a:t>
            </a:r>
            <a:r>
              <a:rPr lang="en-GB" dirty="0" err="1"/>
              <a:t>odnosno</a:t>
            </a:r>
            <a:r>
              <a:rPr lang="en-GB" dirty="0"/>
              <a:t> </a:t>
            </a:r>
            <a:r>
              <a:rPr lang="en-GB" dirty="0" err="1"/>
              <a:t>pozajmica</a:t>
            </a:r>
            <a:r>
              <a:rPr lang="en-GB" dirty="0"/>
              <a:t> </a:t>
            </a:r>
            <a:r>
              <a:rPr lang="en-GB" dirty="0" err="1"/>
              <a:t>kod</a:t>
            </a:r>
            <a:r>
              <a:rPr lang="en-GB" dirty="0"/>
              <a:t> </a:t>
            </a:r>
            <a:r>
              <a:rPr lang="en-GB" dirty="0" err="1"/>
              <a:t>oduzimanja</a:t>
            </a:r>
            <a:r>
              <a:rPr lang="en-GB" dirty="0"/>
              <a:t>. </a:t>
            </a:r>
            <a:r>
              <a:rPr lang="en-GB" dirty="0" err="1"/>
              <a:t>Koristi</a:t>
            </a:r>
            <a:r>
              <a:rPr lang="en-GB" dirty="0"/>
              <a:t> se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kod</a:t>
            </a:r>
            <a:r>
              <a:rPr lang="en-GB" dirty="0"/>
              <a:t> </a:t>
            </a:r>
            <a:r>
              <a:rPr lang="en-GB" dirty="0" err="1"/>
              <a:t>operacije</a:t>
            </a:r>
            <a:r>
              <a:rPr lang="en-GB" dirty="0"/>
              <a:t> </a:t>
            </a:r>
            <a:r>
              <a:rPr lang="en-GB" dirty="0" err="1"/>
              <a:t>množenja</a:t>
            </a:r>
            <a:r>
              <a:rPr lang="en-GB" dirty="0"/>
              <a:t>, a </a:t>
            </a:r>
            <a:r>
              <a:rPr lang="en-GB" dirty="0" err="1"/>
              <a:t>čuva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šiftovani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rotirani</a:t>
            </a:r>
            <a:r>
              <a:rPr lang="en-GB" dirty="0"/>
              <a:t> bit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izlazi</a:t>
            </a:r>
            <a:r>
              <a:rPr lang="en-GB" dirty="0"/>
              <a:t> </a:t>
            </a:r>
            <a:r>
              <a:rPr lang="en-GB" dirty="0" err="1"/>
              <a:t>iz</a:t>
            </a:r>
            <a:r>
              <a:rPr lang="en-GB" dirty="0"/>
              <a:t> </a:t>
            </a:r>
            <a:r>
              <a:rPr lang="en-GB" dirty="0" err="1"/>
              <a:t>nekog</a:t>
            </a:r>
            <a:r>
              <a:rPr lang="en-GB" dirty="0"/>
              <a:t> </a:t>
            </a:r>
            <a:r>
              <a:rPr lang="en-GB" dirty="0" err="1"/>
              <a:t>registra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operacije</a:t>
            </a:r>
            <a:r>
              <a:rPr lang="en-GB" dirty="0"/>
              <a:t> </a:t>
            </a:r>
            <a:r>
              <a:rPr lang="en-GB" dirty="0" err="1"/>
              <a:t>uporeĎivanja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PF (Parity Flag) –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parnosti</a:t>
            </a:r>
            <a:r>
              <a:rPr lang="en-GB" dirty="0"/>
              <a:t> je 1 </a:t>
            </a:r>
            <a:r>
              <a:rPr lang="en-GB" dirty="0" err="1"/>
              <a:t>ako</a:t>
            </a:r>
            <a:r>
              <a:rPr lang="en-GB" dirty="0"/>
              <a:t>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operacije</a:t>
            </a:r>
            <a:r>
              <a:rPr lang="en-GB" dirty="0"/>
              <a:t>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paran</a:t>
            </a:r>
            <a:r>
              <a:rPr lang="en-GB" dirty="0"/>
              <a:t> </a:t>
            </a:r>
            <a:r>
              <a:rPr lang="en-GB" dirty="0" err="1"/>
              <a:t>broj</a:t>
            </a:r>
            <a:r>
              <a:rPr lang="en-GB" dirty="0"/>
              <a:t> </a:t>
            </a:r>
            <a:r>
              <a:rPr lang="en-GB" dirty="0" err="1"/>
              <a:t>jedinica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AF (Auxiliary Flag) – </a:t>
            </a:r>
            <a:r>
              <a:rPr lang="en-GB" dirty="0" err="1"/>
              <a:t>pomoćni</a:t>
            </a:r>
            <a:r>
              <a:rPr lang="en-GB" dirty="0"/>
              <a:t>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prenosa</a:t>
            </a:r>
            <a:r>
              <a:rPr lang="en-GB" dirty="0"/>
              <a:t> </a:t>
            </a:r>
            <a:r>
              <a:rPr lang="en-GB" dirty="0" err="1"/>
              <a:t>koristi</a:t>
            </a:r>
            <a:r>
              <a:rPr lang="en-GB" dirty="0"/>
              <a:t> se u </a:t>
            </a:r>
            <a:r>
              <a:rPr lang="en-GB" dirty="0" err="1"/>
              <a:t>radu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pakovanim</a:t>
            </a:r>
            <a:r>
              <a:rPr lang="en-GB" dirty="0"/>
              <a:t> </a:t>
            </a:r>
            <a:r>
              <a:rPr lang="en-GB" dirty="0" err="1"/>
              <a:t>decimalnim</a:t>
            </a:r>
            <a:r>
              <a:rPr lang="en-GB" dirty="0"/>
              <a:t> </a:t>
            </a:r>
            <a:r>
              <a:rPr lang="en-GB" dirty="0" err="1"/>
              <a:t>brojevima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ZF (Zero Flag) – </a:t>
            </a:r>
            <a:r>
              <a:rPr lang="en-GB" dirty="0" err="1"/>
              <a:t>nula</a:t>
            </a:r>
            <a:r>
              <a:rPr lang="en-GB" dirty="0"/>
              <a:t>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dobija</a:t>
            </a:r>
            <a:r>
              <a:rPr lang="en-GB" dirty="0"/>
              <a:t> </a:t>
            </a:r>
            <a:r>
              <a:rPr lang="en-GB" dirty="0" err="1"/>
              <a:t>vrednost</a:t>
            </a:r>
            <a:r>
              <a:rPr lang="en-GB" dirty="0"/>
              <a:t> 1 </a:t>
            </a:r>
            <a:r>
              <a:rPr lang="en-GB" dirty="0" err="1"/>
              <a:t>ako</a:t>
            </a:r>
            <a:r>
              <a:rPr lang="en-GB" dirty="0"/>
              <a:t> je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operacije</a:t>
            </a:r>
            <a:r>
              <a:rPr lang="en-GB" dirty="0"/>
              <a:t> </a:t>
            </a:r>
            <a:r>
              <a:rPr lang="en-GB" dirty="0" err="1"/>
              <a:t>nula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SF (Sign Flag) –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znaka</a:t>
            </a:r>
            <a:r>
              <a:rPr lang="en-GB" dirty="0"/>
              <a:t> je </a:t>
            </a:r>
            <a:r>
              <a:rPr lang="en-GB" dirty="0" err="1"/>
              <a:t>značajan</a:t>
            </a:r>
            <a:r>
              <a:rPr lang="en-GB" dirty="0"/>
              <a:t> </a:t>
            </a:r>
            <a:r>
              <a:rPr lang="en-GB" dirty="0" err="1"/>
              <a:t>kada</a:t>
            </a:r>
            <a:r>
              <a:rPr lang="en-GB" dirty="0"/>
              <a:t> se </a:t>
            </a:r>
            <a:r>
              <a:rPr lang="en-GB" dirty="0" err="1"/>
              <a:t>radi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označenim</a:t>
            </a:r>
            <a:r>
              <a:rPr lang="en-GB" dirty="0"/>
              <a:t> </a:t>
            </a:r>
            <a:r>
              <a:rPr lang="en-GB" dirty="0" err="1"/>
              <a:t>brojevima</a:t>
            </a:r>
            <a:r>
              <a:rPr lang="en-GB" dirty="0"/>
              <a:t>. </a:t>
            </a:r>
            <a:r>
              <a:rPr lang="en-GB" dirty="0" err="1"/>
              <a:t>Ako</a:t>
            </a:r>
            <a:r>
              <a:rPr lang="en-GB" dirty="0"/>
              <a:t> je </a:t>
            </a:r>
            <a:r>
              <a:rPr lang="en-GB" dirty="0" err="1"/>
              <a:t>rezultat</a:t>
            </a:r>
            <a:r>
              <a:rPr lang="en-GB" dirty="0"/>
              <a:t> </a:t>
            </a:r>
            <a:r>
              <a:rPr lang="en-GB" dirty="0" err="1"/>
              <a:t>negativan</a:t>
            </a:r>
            <a:r>
              <a:rPr lang="en-GB" dirty="0"/>
              <a:t> SF se </a:t>
            </a:r>
            <a:r>
              <a:rPr lang="en-GB" dirty="0" err="1"/>
              <a:t>postavlja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1. </a:t>
            </a:r>
            <a:r>
              <a:rPr lang="en-GB" dirty="0" err="1"/>
              <a:t>Ako</a:t>
            </a:r>
            <a:r>
              <a:rPr lang="en-GB" dirty="0"/>
              <a:t> se </a:t>
            </a:r>
            <a:r>
              <a:rPr lang="en-GB" dirty="0" err="1"/>
              <a:t>ima</a:t>
            </a:r>
            <a:r>
              <a:rPr lang="en-GB" dirty="0"/>
              <a:t> u </a:t>
            </a:r>
            <a:r>
              <a:rPr lang="en-GB" dirty="0" err="1"/>
              <a:t>vidu</a:t>
            </a:r>
            <a:r>
              <a:rPr lang="en-GB" dirty="0"/>
              <a:t> da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negativni</a:t>
            </a:r>
            <a:r>
              <a:rPr lang="en-GB" dirty="0"/>
              <a:t> </a:t>
            </a:r>
            <a:r>
              <a:rPr lang="en-GB" dirty="0" err="1"/>
              <a:t>brojevi</a:t>
            </a:r>
            <a:r>
              <a:rPr lang="en-GB" dirty="0"/>
              <a:t> </a:t>
            </a:r>
            <a:r>
              <a:rPr lang="en-GB" dirty="0" err="1"/>
              <a:t>zapisani</a:t>
            </a:r>
            <a:r>
              <a:rPr lang="en-GB" dirty="0"/>
              <a:t> u </a:t>
            </a:r>
            <a:r>
              <a:rPr lang="en-GB" dirty="0" err="1"/>
              <a:t>obliku</a:t>
            </a:r>
            <a:r>
              <a:rPr lang="en-GB" dirty="0"/>
              <a:t> </a:t>
            </a:r>
            <a:r>
              <a:rPr lang="en-GB" dirty="0" err="1"/>
              <a:t>potpunog</a:t>
            </a:r>
            <a:r>
              <a:rPr lang="en-GB" dirty="0"/>
              <a:t> </a:t>
            </a:r>
            <a:r>
              <a:rPr lang="en-GB" dirty="0" err="1"/>
              <a:t>komplementa</a:t>
            </a:r>
            <a:r>
              <a:rPr lang="en-GB" dirty="0"/>
              <a:t>, </a:t>
            </a:r>
            <a:r>
              <a:rPr lang="en-GB" dirty="0" err="1"/>
              <a:t>onda</a:t>
            </a:r>
            <a:r>
              <a:rPr lang="en-GB" dirty="0"/>
              <a:t> SF </a:t>
            </a:r>
            <a:r>
              <a:rPr lang="en-GB" dirty="0" err="1"/>
              <a:t>uvek</a:t>
            </a:r>
            <a:r>
              <a:rPr lang="en-GB" dirty="0"/>
              <a:t> </a:t>
            </a:r>
            <a:r>
              <a:rPr lang="en-GB" dirty="0" err="1"/>
              <a:t>sadrži</a:t>
            </a:r>
            <a:r>
              <a:rPr lang="en-GB" dirty="0"/>
              <a:t> bit </a:t>
            </a:r>
            <a:r>
              <a:rPr lang="en-GB" dirty="0" err="1"/>
              <a:t>najveće</a:t>
            </a:r>
            <a:r>
              <a:rPr lang="en-GB" dirty="0"/>
              <a:t> </a:t>
            </a:r>
            <a:r>
              <a:rPr lang="en-GB" dirty="0" err="1"/>
              <a:t>težine</a:t>
            </a:r>
            <a:r>
              <a:rPr lang="en-GB" dirty="0"/>
              <a:t> </a:t>
            </a:r>
            <a:r>
              <a:rPr lang="en-GB" dirty="0" err="1"/>
              <a:t>rezultata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TF (Trap Flag) – </a:t>
            </a:r>
            <a:r>
              <a:rPr lang="en-GB" dirty="0" err="1"/>
              <a:t>zamka</a:t>
            </a:r>
            <a:r>
              <a:rPr lang="en-GB" dirty="0"/>
              <a:t> </a:t>
            </a:r>
            <a:r>
              <a:rPr lang="en-GB" dirty="0" err="1"/>
              <a:t>fleg</a:t>
            </a:r>
            <a:r>
              <a:rPr lang="en-GB" dirty="0"/>
              <a:t> se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izvršavanja</a:t>
            </a:r>
            <a:r>
              <a:rPr lang="en-GB" dirty="0"/>
              <a:t> </a:t>
            </a:r>
            <a:r>
              <a:rPr lang="en-GB" dirty="0" err="1"/>
              <a:t>instrukcija</a:t>
            </a:r>
            <a:r>
              <a:rPr lang="en-GB" dirty="0"/>
              <a:t> </a:t>
            </a:r>
            <a:r>
              <a:rPr lang="en-GB" dirty="0" err="1"/>
              <a:t>korak</a:t>
            </a:r>
            <a:r>
              <a:rPr lang="en-GB" dirty="0"/>
              <a:t> po </a:t>
            </a:r>
            <a:r>
              <a:rPr lang="en-GB" dirty="0" err="1"/>
              <a:t>korak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IF (Interrupt Enable Flag) –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osposobljavanja</a:t>
            </a:r>
            <a:r>
              <a:rPr lang="en-GB" dirty="0"/>
              <a:t> </a:t>
            </a:r>
            <a:r>
              <a:rPr lang="en-GB" dirty="0" err="1"/>
              <a:t>prekida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DF (Direction Flag) –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pravca</a:t>
            </a:r>
            <a:r>
              <a:rPr lang="en-GB" dirty="0"/>
              <a:t> se </a:t>
            </a:r>
            <a:r>
              <a:rPr lang="en-GB" dirty="0" err="1"/>
              <a:t>prvenstveno</a:t>
            </a:r>
            <a:r>
              <a:rPr lang="en-GB" dirty="0"/>
              <a:t>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nizovima</a:t>
            </a:r>
            <a:r>
              <a:rPr lang="en-GB" dirty="0"/>
              <a:t>. </a:t>
            </a:r>
            <a:r>
              <a:rPr lang="en-GB" dirty="0" err="1"/>
              <a:t>Ako</a:t>
            </a:r>
            <a:r>
              <a:rPr lang="en-GB" dirty="0"/>
              <a:t> je DF=1 </a:t>
            </a:r>
            <a:r>
              <a:rPr lang="en-GB" dirty="0" err="1"/>
              <a:t>smanjuje</a:t>
            </a:r>
            <a:r>
              <a:rPr lang="en-GB" dirty="0"/>
              <a:t> se </a:t>
            </a:r>
            <a:r>
              <a:rPr lang="en-GB" dirty="0" err="1"/>
              <a:t>sadržaj</a:t>
            </a:r>
            <a:r>
              <a:rPr lang="en-GB" dirty="0"/>
              <a:t> </a:t>
            </a:r>
            <a:r>
              <a:rPr lang="en-GB" dirty="0" err="1"/>
              <a:t>indeks</a:t>
            </a:r>
            <a:r>
              <a:rPr lang="en-GB" dirty="0"/>
              <a:t> </a:t>
            </a:r>
            <a:r>
              <a:rPr lang="en-GB" dirty="0" err="1"/>
              <a:t>registra</a:t>
            </a:r>
            <a:r>
              <a:rPr lang="en-GB" dirty="0"/>
              <a:t>. </a:t>
            </a:r>
            <a:endParaRPr lang="sr-Latn-ME" dirty="0"/>
          </a:p>
          <a:p>
            <a:r>
              <a:rPr lang="en-GB" dirty="0"/>
              <a:t>OF (Overflow register) – </a:t>
            </a:r>
            <a:r>
              <a:rPr lang="en-GB" dirty="0" err="1"/>
              <a:t>fleg</a:t>
            </a:r>
            <a:r>
              <a:rPr lang="en-GB" dirty="0"/>
              <a:t> </a:t>
            </a:r>
            <a:r>
              <a:rPr lang="en-GB" dirty="0" err="1"/>
              <a:t>prekoračenja</a:t>
            </a:r>
            <a:r>
              <a:rPr lang="en-GB" dirty="0"/>
              <a:t> </a:t>
            </a:r>
            <a:r>
              <a:rPr lang="en-GB" dirty="0" err="1"/>
              <a:t>signalizira</a:t>
            </a:r>
            <a:r>
              <a:rPr lang="en-GB" dirty="0"/>
              <a:t> da je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aritmetičke</a:t>
            </a:r>
            <a:r>
              <a:rPr lang="en-GB" dirty="0"/>
              <a:t> </a:t>
            </a:r>
            <a:r>
              <a:rPr lang="en-GB" dirty="0" err="1"/>
              <a:t>operacije</a:t>
            </a:r>
            <a:r>
              <a:rPr lang="en-GB" dirty="0"/>
              <a:t> </a:t>
            </a:r>
            <a:r>
              <a:rPr lang="en-GB" dirty="0" err="1"/>
              <a:t>došlo</a:t>
            </a:r>
            <a:r>
              <a:rPr lang="en-GB" dirty="0"/>
              <a:t> do </a:t>
            </a:r>
            <a:r>
              <a:rPr lang="en-GB" dirty="0" err="1"/>
              <a:t>prekoračenja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238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36FF-289E-417D-BC80-C1ECE556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/>
              <a:t>SPECIJALIZOVANI REGISTRI – STATUSNI REGISTAR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38E411-F09F-4E80-ACAC-1465A15C4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133600"/>
            <a:ext cx="8686800" cy="292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02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B841-CD05-42CF-B4BF-4053A8DB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Mikroprocesor</a:t>
            </a:r>
            <a:r>
              <a:rPr lang="en-GB" dirty="0"/>
              <a:t> Intel 80386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50543-B3CC-4CF8-836D-BFD773BEA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Tridesetdvobitni</a:t>
            </a:r>
            <a:r>
              <a:rPr lang="en-GB" dirty="0"/>
              <a:t> </a:t>
            </a:r>
            <a:r>
              <a:rPr lang="en-GB" dirty="0" err="1"/>
              <a:t>mikroprocesori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izgra</a:t>
            </a:r>
            <a:r>
              <a:rPr lang="sr-Latn-ME" dirty="0"/>
              <a:t>đ</a:t>
            </a:r>
            <a:r>
              <a:rPr lang="en-GB" dirty="0" err="1"/>
              <a:t>eni</a:t>
            </a:r>
            <a:r>
              <a:rPr lang="en-GB" dirty="0"/>
              <a:t> u </a:t>
            </a:r>
            <a:r>
              <a:rPr lang="en-GB" dirty="0" err="1"/>
              <a:t>minijaturnijoj</a:t>
            </a:r>
            <a:r>
              <a:rPr lang="en-GB" dirty="0"/>
              <a:t> </a:t>
            </a:r>
            <a:r>
              <a:rPr lang="en-GB" dirty="0" err="1"/>
              <a:t>tehnologiji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većim</a:t>
            </a:r>
            <a:r>
              <a:rPr lang="en-GB" dirty="0"/>
              <a:t> </a:t>
            </a:r>
            <a:r>
              <a:rPr lang="en-GB" dirty="0" err="1"/>
              <a:t>stepenom</a:t>
            </a:r>
            <a:r>
              <a:rPr lang="en-GB" dirty="0"/>
              <a:t> </a:t>
            </a:r>
            <a:r>
              <a:rPr lang="en-GB" dirty="0" err="1"/>
              <a:t>integracije</a:t>
            </a:r>
            <a:r>
              <a:rPr lang="en-GB" dirty="0"/>
              <a:t> </a:t>
            </a:r>
            <a:r>
              <a:rPr lang="en-GB" dirty="0" err="1"/>
              <a:t>tranzistora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čipu</a:t>
            </a:r>
            <a:r>
              <a:rPr lang="en-GB" dirty="0"/>
              <a:t>. U </a:t>
            </a:r>
            <a:r>
              <a:rPr lang="en-GB" dirty="0" err="1"/>
              <a:t>cilju</a:t>
            </a:r>
            <a:r>
              <a:rPr lang="en-GB" dirty="0"/>
              <a:t> </a:t>
            </a:r>
            <a:r>
              <a:rPr lang="en-GB" dirty="0" err="1"/>
              <a:t>povećanja</a:t>
            </a:r>
            <a:r>
              <a:rPr lang="en-GB" dirty="0"/>
              <a:t> </a:t>
            </a:r>
            <a:r>
              <a:rPr lang="en-GB" dirty="0" err="1"/>
              <a:t>brzine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osnovne</a:t>
            </a:r>
            <a:r>
              <a:rPr lang="en-GB" dirty="0"/>
              <a:t> </a:t>
            </a:r>
            <a:r>
              <a:rPr lang="en-GB" dirty="0" err="1"/>
              <a:t>memorije</a:t>
            </a:r>
            <a:r>
              <a:rPr lang="en-GB" dirty="0"/>
              <a:t>, </a:t>
            </a:r>
            <a:r>
              <a:rPr lang="en-GB" dirty="0" err="1"/>
              <a:t>ugra</a:t>
            </a:r>
            <a:r>
              <a:rPr lang="sr-Latn-ME" dirty="0"/>
              <a:t>đ</a:t>
            </a:r>
            <a:r>
              <a:rPr lang="en-GB" dirty="0" err="1"/>
              <a:t>uju</a:t>
            </a:r>
            <a:r>
              <a:rPr lang="en-GB" dirty="0"/>
              <a:t> se </a:t>
            </a:r>
            <a:r>
              <a:rPr lang="en-GB" dirty="0" err="1"/>
              <a:t>specijalno</a:t>
            </a:r>
            <a:r>
              <a:rPr lang="en-GB" dirty="0"/>
              <a:t> </a:t>
            </a:r>
            <a:r>
              <a:rPr lang="en-GB" dirty="0" err="1"/>
              <a:t>brze</a:t>
            </a:r>
            <a:r>
              <a:rPr lang="en-GB" dirty="0"/>
              <a:t> </a:t>
            </a:r>
            <a:r>
              <a:rPr lang="en-GB" dirty="0" err="1"/>
              <a:t>memorije</a:t>
            </a:r>
            <a:r>
              <a:rPr lang="en-GB" dirty="0"/>
              <a:t> </a:t>
            </a:r>
            <a:r>
              <a:rPr lang="en-GB" dirty="0" err="1"/>
              <a:t>malog</a:t>
            </a:r>
            <a:r>
              <a:rPr lang="en-GB" dirty="0"/>
              <a:t> </a:t>
            </a:r>
            <a:r>
              <a:rPr lang="en-GB" dirty="0" err="1"/>
              <a:t>kapaciteta</a:t>
            </a:r>
            <a:r>
              <a:rPr lang="en-GB" dirty="0"/>
              <a:t>, </a:t>
            </a:r>
            <a:r>
              <a:rPr lang="en-GB" dirty="0" err="1"/>
              <a:t>tzv</a:t>
            </a:r>
            <a:r>
              <a:rPr lang="en-GB" dirty="0"/>
              <a:t>. </a:t>
            </a:r>
            <a:r>
              <a:rPr lang="en-GB" dirty="0" err="1"/>
              <a:t>keš-memorije</a:t>
            </a:r>
            <a:r>
              <a:rPr lang="en-GB" dirty="0"/>
              <a:t>. Ova </a:t>
            </a:r>
            <a:r>
              <a:rPr lang="en-GB" dirty="0" err="1"/>
              <a:t>memorija</a:t>
            </a:r>
            <a:r>
              <a:rPr lang="en-GB" dirty="0"/>
              <a:t> </a:t>
            </a:r>
            <a:r>
              <a:rPr lang="en-GB" dirty="0" err="1"/>
              <a:t>služi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posrednik</a:t>
            </a:r>
            <a:r>
              <a:rPr lang="en-GB" dirty="0"/>
              <a:t> </a:t>
            </a:r>
            <a:r>
              <a:rPr lang="en-GB" dirty="0" err="1"/>
              <a:t>izme</a:t>
            </a:r>
            <a:r>
              <a:rPr lang="sr-Latn-ME" dirty="0"/>
              <a:t>đ</a:t>
            </a:r>
            <a:r>
              <a:rPr lang="en-GB" dirty="0"/>
              <a:t>u </a:t>
            </a:r>
            <a:r>
              <a:rPr lang="en-GB" dirty="0" err="1"/>
              <a:t>mikroprocesora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osnovne</a:t>
            </a:r>
            <a:r>
              <a:rPr lang="en-GB" dirty="0"/>
              <a:t> </a:t>
            </a:r>
            <a:r>
              <a:rPr lang="en-GB" dirty="0" err="1"/>
              <a:t>memorije</a:t>
            </a:r>
            <a:r>
              <a:rPr lang="en-GB" dirty="0"/>
              <a:t>. </a:t>
            </a:r>
            <a:r>
              <a:rPr lang="en-GB" dirty="0" err="1"/>
              <a:t>Frekvencija</a:t>
            </a:r>
            <a:r>
              <a:rPr lang="en-GB" dirty="0"/>
              <a:t> </a:t>
            </a:r>
            <a:r>
              <a:rPr lang="en-GB" dirty="0" err="1"/>
              <a:t>rada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 se </a:t>
            </a:r>
            <a:r>
              <a:rPr lang="en-GB" dirty="0" err="1"/>
              <a:t>povećava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nekoliko</a:t>
            </a:r>
            <a:r>
              <a:rPr lang="en-GB" dirty="0"/>
              <a:t> MHz </a:t>
            </a:r>
            <a:r>
              <a:rPr lang="en-GB" dirty="0" err="1"/>
              <a:t>na</a:t>
            </a:r>
            <a:r>
              <a:rPr lang="en-GB" dirty="0"/>
              <a:t> 16, 20, 33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više</a:t>
            </a:r>
            <a:r>
              <a:rPr lang="en-GB" dirty="0"/>
              <a:t> </a:t>
            </a:r>
            <a:r>
              <a:rPr lang="en-GB" dirty="0" err="1"/>
              <a:t>MHz.</a:t>
            </a:r>
            <a:endParaRPr lang="sr-Latn-ME" dirty="0"/>
          </a:p>
          <a:p>
            <a:r>
              <a:rPr lang="sr-Latn-ME" dirty="0"/>
              <a:t>Kod procesora </a:t>
            </a:r>
            <a:r>
              <a:rPr lang="en-GB" dirty="0"/>
              <a:t>i8086</a:t>
            </a:r>
            <a:r>
              <a:rPr lang="sr-Latn-ME" dirty="0"/>
              <a:t> svi registri su bili 16-bitni, stoga je </a:t>
            </a:r>
            <a:r>
              <a:rPr lang="pl-PL" dirty="0"/>
              <a:t>najveće ograničenje ovih procesora bila maksimalna dužina segmenta od 64KB (2</a:t>
            </a:r>
            <a:r>
              <a:rPr lang="en-GB" dirty="0"/>
              <a:t>^16</a:t>
            </a:r>
            <a:r>
              <a:rPr lang="pl-PL" dirty="0"/>
              <a:t>)</a:t>
            </a:r>
            <a:r>
              <a:rPr lang="sr-Latn-ME" dirty="0"/>
              <a:t>. </a:t>
            </a:r>
            <a:endParaRPr lang="en-GB" dirty="0"/>
          </a:p>
          <a:p>
            <a:r>
              <a:rPr lang="en-GB" dirty="0"/>
              <a:t>Intel 80386</a:t>
            </a:r>
            <a:r>
              <a:rPr lang="sr-Latn-ME" dirty="0"/>
              <a:t> je </a:t>
            </a:r>
            <a:r>
              <a:rPr lang="en-GB" dirty="0" err="1"/>
              <a:t>prvi</a:t>
            </a:r>
            <a:r>
              <a:rPr lang="en-GB" dirty="0"/>
              <a:t> 32-bitni </a:t>
            </a:r>
            <a:r>
              <a:rPr lang="en-GB" dirty="0" err="1"/>
              <a:t>procesor</a:t>
            </a:r>
            <a:r>
              <a:rPr lang="sr-Latn-ME" dirty="0"/>
              <a:t>.</a:t>
            </a:r>
            <a:r>
              <a:rPr lang="en-GB" dirty="0"/>
              <a:t> On </a:t>
            </a:r>
            <a:r>
              <a:rPr lang="en-GB" dirty="0" err="1"/>
              <a:t>proširuje</a:t>
            </a:r>
            <a:r>
              <a:rPr lang="en-GB" dirty="0"/>
              <a:t> </a:t>
            </a:r>
            <a:r>
              <a:rPr lang="en-GB" dirty="0" err="1"/>
              <a:t>sve</a:t>
            </a:r>
            <a:r>
              <a:rPr lang="en-GB" dirty="0"/>
              <a:t> </a:t>
            </a:r>
            <a:r>
              <a:rPr lang="en-GB" dirty="0" err="1"/>
              <a:t>registre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32 </a:t>
            </a:r>
            <a:r>
              <a:rPr lang="en-GB" dirty="0" err="1"/>
              <a:t>bita</a:t>
            </a:r>
            <a:r>
              <a:rPr lang="en-GB" dirty="0"/>
              <a:t>,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dozvoljava</a:t>
            </a:r>
            <a:r>
              <a:rPr lang="en-GB" dirty="0"/>
              <a:t> </a:t>
            </a:r>
            <a:r>
              <a:rPr lang="en-GB" dirty="0" err="1"/>
              <a:t>linearno</a:t>
            </a:r>
            <a:r>
              <a:rPr lang="en-GB" dirty="0"/>
              <a:t> </a:t>
            </a:r>
            <a:r>
              <a:rPr lang="en-GB" dirty="0" err="1"/>
              <a:t>adresiranje</a:t>
            </a:r>
            <a:r>
              <a:rPr lang="en-GB" dirty="0"/>
              <a:t> </a:t>
            </a:r>
            <a:r>
              <a:rPr lang="en-GB" dirty="0" err="1"/>
              <a:t>čak</a:t>
            </a:r>
            <a:r>
              <a:rPr lang="en-GB" dirty="0"/>
              <a:t> do 2^32=4GB </a:t>
            </a:r>
            <a:r>
              <a:rPr lang="en-GB" dirty="0" err="1"/>
              <a:t>memorije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2550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B841-CD05-42CF-B4BF-4053A8DB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Mikroprocesor</a:t>
            </a:r>
            <a:r>
              <a:rPr lang="en-GB" dirty="0"/>
              <a:t> Intel 80386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C6F526F-32B2-40BB-8071-7C2C35A6B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1295400"/>
            <a:ext cx="5715000" cy="541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58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B8529-8A23-4A26-B119-31C24941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Mikroprocesor</a:t>
            </a:r>
            <a:r>
              <a:rPr lang="en-GB" dirty="0"/>
              <a:t> Intel 80386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8C47E-99AA-4623-8F50-C04327A92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Registar</a:t>
            </a:r>
            <a:r>
              <a:rPr lang="en-GB" dirty="0"/>
              <a:t> AX je </a:t>
            </a:r>
            <a:r>
              <a:rPr lang="en-GB" dirty="0" err="1"/>
              <a:t>proširen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32 </a:t>
            </a:r>
            <a:r>
              <a:rPr lang="en-GB" dirty="0" err="1"/>
              <a:t>bita</a:t>
            </a:r>
            <a:r>
              <a:rPr lang="en-GB" dirty="0"/>
              <a:t>. Novi 32-bitni </a:t>
            </a:r>
            <a:r>
              <a:rPr lang="en-GB" dirty="0" err="1"/>
              <a:t>registar</a:t>
            </a:r>
            <a:r>
              <a:rPr lang="en-GB" dirty="0"/>
              <a:t> se </a:t>
            </a:r>
            <a:r>
              <a:rPr lang="en-GB" dirty="0" err="1"/>
              <a:t>naziva</a:t>
            </a:r>
            <a:r>
              <a:rPr lang="en-GB" dirty="0"/>
              <a:t> EAX, </a:t>
            </a:r>
            <a:r>
              <a:rPr lang="en-GB" dirty="0" err="1"/>
              <a:t>dok</a:t>
            </a:r>
            <a:r>
              <a:rPr lang="en-GB" dirty="0"/>
              <a:t> </a:t>
            </a:r>
            <a:r>
              <a:rPr lang="en-GB" dirty="0" err="1"/>
              <a:t>zbog</a:t>
            </a:r>
            <a:r>
              <a:rPr lang="en-GB" dirty="0"/>
              <a:t> </a:t>
            </a:r>
            <a:r>
              <a:rPr lang="en-GB" dirty="0" err="1"/>
              <a:t>kompatibilnosti</a:t>
            </a:r>
            <a:r>
              <a:rPr lang="en-GB" dirty="0"/>
              <a:t> AX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dalje</a:t>
            </a:r>
            <a:r>
              <a:rPr lang="en-GB" dirty="0"/>
              <a:t> </a:t>
            </a:r>
            <a:r>
              <a:rPr lang="en-GB" dirty="0" err="1"/>
              <a:t>referiše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16-bitni </a:t>
            </a:r>
            <a:r>
              <a:rPr lang="en-GB" dirty="0" err="1"/>
              <a:t>registar</a:t>
            </a:r>
            <a:r>
              <a:rPr lang="en-GB" dirty="0"/>
              <a:t> (</a:t>
            </a:r>
            <a:r>
              <a:rPr lang="en-GB" dirty="0" err="1"/>
              <a:t>prvih</a:t>
            </a:r>
            <a:r>
              <a:rPr lang="en-GB" dirty="0"/>
              <a:t> 16 </a:t>
            </a:r>
            <a:r>
              <a:rPr lang="en-GB" dirty="0" err="1"/>
              <a:t>bita</a:t>
            </a:r>
            <a:r>
              <a:rPr lang="en-GB" dirty="0"/>
              <a:t> EAX). I </a:t>
            </a:r>
            <a:r>
              <a:rPr lang="en-GB" dirty="0" err="1"/>
              <a:t>dalje</a:t>
            </a:r>
            <a:r>
              <a:rPr lang="en-GB" dirty="0"/>
              <a:t> </a:t>
            </a:r>
            <a:r>
              <a:rPr lang="en-GB" dirty="0" err="1"/>
              <a:t>postoje</a:t>
            </a:r>
            <a:r>
              <a:rPr lang="en-GB" dirty="0"/>
              <a:t> AL </a:t>
            </a:r>
            <a:r>
              <a:rPr lang="en-GB" dirty="0" err="1"/>
              <a:t>i</a:t>
            </a:r>
            <a:r>
              <a:rPr lang="en-GB" dirty="0"/>
              <a:t> AH,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niži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viši</a:t>
            </a:r>
            <a:r>
              <a:rPr lang="en-GB" dirty="0"/>
              <a:t> </a:t>
            </a:r>
            <a:r>
              <a:rPr lang="en-GB" dirty="0" err="1"/>
              <a:t>bajt</a:t>
            </a:r>
            <a:r>
              <a:rPr lang="en-GB" dirty="0"/>
              <a:t> AX-a. </a:t>
            </a:r>
            <a:r>
              <a:rPr lang="en-GB" dirty="0" err="1"/>
              <a:t>Registar</a:t>
            </a:r>
            <a:r>
              <a:rPr lang="en-GB" dirty="0"/>
              <a:t> AX (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njegova</a:t>
            </a:r>
            <a:r>
              <a:rPr lang="en-GB" dirty="0"/>
              <a:t> </a:t>
            </a:r>
            <a:r>
              <a:rPr lang="en-GB" dirty="0" err="1"/>
              <a:t>proširena</a:t>
            </a:r>
            <a:r>
              <a:rPr lang="en-GB" dirty="0"/>
              <a:t> </a:t>
            </a:r>
            <a:r>
              <a:rPr lang="en-GB" dirty="0" err="1"/>
              <a:t>verzija</a:t>
            </a:r>
            <a:r>
              <a:rPr lang="en-GB" dirty="0"/>
              <a:t> EAX) u </a:t>
            </a:r>
            <a:r>
              <a:rPr lang="en-GB" dirty="0" err="1"/>
              <a:t>opštoj</a:t>
            </a:r>
            <a:r>
              <a:rPr lang="en-GB" dirty="0"/>
              <a:t> </a:t>
            </a:r>
            <a:r>
              <a:rPr lang="en-GB" dirty="0" err="1"/>
              <a:t>terminologiji</a:t>
            </a:r>
            <a:r>
              <a:rPr lang="en-GB" dirty="0"/>
              <a:t> se </a:t>
            </a:r>
            <a:r>
              <a:rPr lang="en-GB" dirty="0" err="1"/>
              <a:t>naziva</a:t>
            </a:r>
            <a:r>
              <a:rPr lang="en-GB" dirty="0"/>
              <a:t> </a:t>
            </a:r>
            <a:r>
              <a:rPr lang="en-GB" dirty="0" err="1"/>
              <a:t>akumulator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oznaku</a:t>
            </a:r>
            <a:r>
              <a:rPr lang="en-GB" dirty="0"/>
              <a:t> AC. </a:t>
            </a:r>
            <a:r>
              <a:rPr lang="en-GB" dirty="0" err="1"/>
              <a:t>Ostali</a:t>
            </a:r>
            <a:r>
              <a:rPr lang="en-GB" dirty="0"/>
              <a:t> </a:t>
            </a:r>
            <a:r>
              <a:rPr lang="en-GB" dirty="0" err="1"/>
              <a:t>prošireni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opšte</a:t>
            </a:r>
            <a:r>
              <a:rPr lang="en-GB" dirty="0"/>
              <a:t> </a:t>
            </a:r>
            <a:r>
              <a:rPr lang="en-GB" dirty="0" err="1"/>
              <a:t>namene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EBX, ECX, EDX, ESI </a:t>
            </a:r>
            <a:r>
              <a:rPr lang="en-GB" dirty="0" err="1"/>
              <a:t>i</a:t>
            </a:r>
            <a:r>
              <a:rPr lang="en-GB" dirty="0"/>
              <a:t> EDI. </a:t>
            </a:r>
          </a:p>
          <a:p>
            <a:r>
              <a:rPr lang="en-GB" dirty="0"/>
              <a:t>Pored </a:t>
            </a:r>
            <a:r>
              <a:rPr lang="en-GB" dirty="0" err="1"/>
              <a:t>ovih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mnogi</a:t>
            </a:r>
            <a:r>
              <a:rPr lang="en-GB" dirty="0"/>
              <a:t>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en-GB" dirty="0" err="1"/>
              <a:t>registri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prošireni</a:t>
            </a:r>
            <a:r>
              <a:rPr lang="en-GB" dirty="0"/>
              <a:t>, BP </a:t>
            </a:r>
            <a:r>
              <a:rPr lang="en-GB" dirty="0" err="1"/>
              <a:t>postaje</a:t>
            </a:r>
            <a:r>
              <a:rPr lang="en-GB" dirty="0"/>
              <a:t> EBP, SP </a:t>
            </a:r>
            <a:r>
              <a:rPr lang="en-GB" dirty="0" err="1"/>
              <a:t>postaje</a:t>
            </a:r>
            <a:r>
              <a:rPr lang="en-GB" dirty="0"/>
              <a:t> ESP, FLAGS </a:t>
            </a:r>
            <a:r>
              <a:rPr lang="en-GB" dirty="0" err="1"/>
              <a:t>postaje</a:t>
            </a:r>
            <a:r>
              <a:rPr lang="en-GB" dirty="0"/>
              <a:t> EFLAGS </a:t>
            </a:r>
            <a:r>
              <a:rPr lang="en-GB" dirty="0" err="1"/>
              <a:t>i</a:t>
            </a:r>
            <a:r>
              <a:rPr lang="en-GB" dirty="0"/>
              <a:t> IP </a:t>
            </a:r>
            <a:r>
              <a:rPr lang="en-GB" dirty="0" err="1"/>
              <a:t>postaje</a:t>
            </a:r>
            <a:r>
              <a:rPr lang="en-GB" dirty="0"/>
              <a:t> EIP. </a:t>
            </a:r>
            <a:r>
              <a:rPr lang="en-GB" dirty="0" err="1"/>
              <a:t>Registar</a:t>
            </a:r>
            <a:r>
              <a:rPr lang="en-GB" dirty="0"/>
              <a:t> u </a:t>
            </a:r>
            <a:r>
              <a:rPr lang="en-GB" dirty="0" err="1"/>
              <a:t>koji</a:t>
            </a:r>
            <a:r>
              <a:rPr lang="en-GB" dirty="0"/>
              <a:t> se </a:t>
            </a:r>
            <a:r>
              <a:rPr lang="en-GB" dirty="0" err="1"/>
              <a:t>učitava</a:t>
            </a:r>
            <a:r>
              <a:rPr lang="en-GB" dirty="0"/>
              <a:t> </a:t>
            </a:r>
            <a:r>
              <a:rPr lang="en-GB" dirty="0" err="1"/>
              <a:t>kompletna</a:t>
            </a:r>
            <a:r>
              <a:rPr lang="en-GB" dirty="0"/>
              <a:t> </a:t>
            </a:r>
            <a:r>
              <a:rPr lang="en-GB" dirty="0" err="1"/>
              <a:t>instrukcija</a:t>
            </a:r>
            <a:r>
              <a:rPr lang="en-GB" dirty="0"/>
              <a:t> </a:t>
            </a:r>
            <a:r>
              <a:rPr lang="en-GB" dirty="0" err="1"/>
              <a:t>naziva</a:t>
            </a:r>
            <a:r>
              <a:rPr lang="en-GB" dirty="0"/>
              <a:t> se IR (Instruction Register). Na </a:t>
            </a:r>
            <a:r>
              <a:rPr lang="en-GB" dirty="0" err="1"/>
              <a:t>većini</a:t>
            </a:r>
            <a:r>
              <a:rPr lang="en-GB" dirty="0"/>
              <a:t> </a:t>
            </a:r>
            <a:r>
              <a:rPr lang="en-GB" dirty="0" err="1"/>
              <a:t>procesora</a:t>
            </a:r>
            <a:r>
              <a:rPr lang="en-GB" dirty="0"/>
              <a:t>, IR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vidljiv</a:t>
            </a:r>
            <a:r>
              <a:rPr lang="en-GB" dirty="0"/>
              <a:t> </a:t>
            </a:r>
            <a:r>
              <a:rPr lang="en-GB" dirty="0" err="1"/>
              <a:t>programeru</a:t>
            </a:r>
            <a:r>
              <a:rPr lang="en-GB" dirty="0"/>
              <a:t>. </a:t>
            </a:r>
          </a:p>
          <a:p>
            <a:r>
              <a:rPr lang="en-GB" dirty="0" err="1"/>
              <a:t>Dodata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dva</a:t>
            </a:r>
            <a:r>
              <a:rPr lang="en-GB" dirty="0"/>
              <a:t> nova </a:t>
            </a:r>
            <a:r>
              <a:rPr lang="en-GB" dirty="0" err="1"/>
              <a:t>segmentna</a:t>
            </a:r>
            <a:r>
              <a:rPr lang="en-GB" dirty="0"/>
              <a:t> </a:t>
            </a:r>
            <a:r>
              <a:rPr lang="en-GB" dirty="0" err="1"/>
              <a:t>registra</a:t>
            </a:r>
            <a:r>
              <a:rPr lang="en-GB" dirty="0"/>
              <a:t>, FS </a:t>
            </a:r>
            <a:r>
              <a:rPr lang="en-GB" dirty="0" err="1"/>
              <a:t>i</a:t>
            </a:r>
            <a:r>
              <a:rPr lang="en-GB" dirty="0"/>
              <a:t> GS.</a:t>
            </a:r>
          </a:p>
        </p:txBody>
      </p:sp>
    </p:spTree>
    <p:extLst>
      <p:ext uri="{BB962C8B-B14F-4D97-AF65-F5344CB8AC3E}">
        <p14:creationId xmlns:p14="http://schemas.microsoft.com/office/powerpoint/2010/main" val="2639113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2968</TotalTime>
  <Words>1539</Words>
  <Application>Microsoft Office PowerPoint</Application>
  <PresentationFormat>On-screen Show (4:3)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Franklin Gothic Book</vt:lpstr>
      <vt:lpstr>Franklin Gothic Medium</vt:lpstr>
      <vt:lpstr>Wingdings 2</vt:lpstr>
      <vt:lpstr>Trek</vt:lpstr>
      <vt:lpstr>Registri</vt:lpstr>
      <vt:lpstr>Mikroprocesor i8086</vt:lpstr>
      <vt:lpstr>Registri</vt:lpstr>
      <vt:lpstr>Registri opšte namene</vt:lpstr>
      <vt:lpstr>Registri opšte namene</vt:lpstr>
      <vt:lpstr>Registri opšte namene</vt:lpstr>
      <vt:lpstr>Registri opšte namene – ragistri podataka</vt:lpstr>
      <vt:lpstr>Registri opšte namene – ragistri podataka</vt:lpstr>
      <vt:lpstr>Registri opšte namene – ragistri podataka</vt:lpstr>
      <vt:lpstr>pokazivački I indeks registri</vt:lpstr>
      <vt:lpstr>Specijalizovani registri</vt:lpstr>
      <vt:lpstr>Specijalizovani registri</vt:lpstr>
      <vt:lpstr>SPECIJALIZOVANI REGISTRI – STATUSNI REGISTAR</vt:lpstr>
      <vt:lpstr>SPECIJALIZOVANI REGISTRI – STATUSNI REGISTAR</vt:lpstr>
      <vt:lpstr>SPECIJALIZOVANI REGISTRI – STATUSNI REGISTAR</vt:lpstr>
      <vt:lpstr>Mikroprocesor Intel 80386</vt:lpstr>
      <vt:lpstr>Mikroprocesor Intel 80386</vt:lpstr>
      <vt:lpstr>Mikroprocesor Intel 80386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Struktura mikroračunarskog sistema</dc:title>
  <dc:creator>Ljubica</dc:creator>
  <cp:lastModifiedBy>Ljubica Kovacevic</cp:lastModifiedBy>
  <cp:revision>31</cp:revision>
  <dcterms:created xsi:type="dcterms:W3CDTF">2018-09-12T20:52:40Z</dcterms:created>
  <dcterms:modified xsi:type="dcterms:W3CDTF">2019-10-09T06:55:04Z</dcterms:modified>
</cp:coreProperties>
</file>