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2" r:id="rId6"/>
    <p:sldId id="277" r:id="rId7"/>
    <p:sldId id="260" r:id="rId8"/>
    <p:sldId id="265" r:id="rId9"/>
    <p:sldId id="278" r:id="rId10"/>
    <p:sldId id="279" r:id="rId11"/>
    <p:sldId id="263" r:id="rId12"/>
    <p:sldId id="264" r:id="rId13"/>
    <p:sldId id="266" r:id="rId14"/>
    <p:sldId id="267" r:id="rId15"/>
    <p:sldId id="268" r:id="rId16"/>
    <p:sldId id="276" r:id="rId17"/>
    <p:sldId id="269" r:id="rId18"/>
    <p:sldId id="271" r:id="rId19"/>
    <p:sldId id="270" r:id="rId20"/>
    <p:sldId id="272" r:id="rId21"/>
    <p:sldId id="273" r:id="rId22"/>
    <p:sldId id="274" r:id="rId23"/>
    <p:sldId id="275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A4F6438-163C-4446-8339-F8BCD241D106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D4A26E-61BE-47F7-AF62-6FADCC46CE7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/>
              <a:t>Uvod u računarske sisteme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/>
              <a:t>Predavanje 1, Prva kragujevačka gimnazija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451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Šta su to računari?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305800" cy="4525963"/>
          </a:xfrm>
        </p:spPr>
        <p:txBody>
          <a:bodyPr/>
          <a:lstStyle/>
          <a:p>
            <a:pPr algn="just"/>
            <a:r>
              <a:rPr lang="sr-Latn-RS" dirty="0"/>
              <a:t>Računar je bilo koji elektronski uređaj koji može da pamti, pretražuje i obrađuje podatke. On prihvata, skladišti i upravlja podacima. Danas su računari umnogome prevazišli svoju primarnu namenu i gotovo da nema oblasti u kojoj nisu našli primenu.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356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1564"/>
            <a:ext cx="4800600" cy="6664036"/>
          </a:xfrm>
        </p:spPr>
        <p:txBody>
          <a:bodyPr/>
          <a:lstStyle/>
          <a:p>
            <a:pPr marL="0" indent="0">
              <a:buNone/>
            </a:pPr>
            <a:r>
              <a:rPr lang="sr-Latn-RS" b="1" dirty="0"/>
              <a:t>Koja je razlika između podataka i informacija?</a:t>
            </a:r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64127"/>
            <a:ext cx="3029605" cy="609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0623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1564"/>
            <a:ext cx="4800600" cy="6664036"/>
          </a:xfrm>
        </p:spPr>
        <p:txBody>
          <a:bodyPr/>
          <a:lstStyle/>
          <a:p>
            <a:pPr marL="0" indent="0">
              <a:buNone/>
            </a:pPr>
            <a:r>
              <a:rPr lang="sr-Latn-RS" b="1" dirty="0"/>
              <a:t>Koja je razlika između podataka i informacija?</a:t>
            </a:r>
          </a:p>
          <a:p>
            <a:endParaRPr lang="sr-Latn-RS" dirty="0"/>
          </a:p>
          <a:p>
            <a:pPr marL="0" indent="0">
              <a:buNone/>
            </a:pPr>
            <a:r>
              <a:rPr lang="sr-Latn-RS" b="1" dirty="0"/>
              <a:t>Podaci</a:t>
            </a:r>
          </a:p>
          <a:p>
            <a:r>
              <a:rPr lang="sr-Latn-RS" dirty="0"/>
              <a:t>Neobrađene činjenice</a:t>
            </a:r>
          </a:p>
          <a:p>
            <a:r>
              <a:rPr lang="sr-Latn-RS" dirty="0"/>
              <a:t>Sami po sebi nam ne znače puno ukoliko ne znamo kako da ih interpretiramo</a:t>
            </a:r>
          </a:p>
          <a:p>
            <a:r>
              <a:rPr lang="sr-Latn-RS" dirty="0"/>
              <a:t>Mogu biti tekstualni, brojčani, slikovni, zvučni ...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64127"/>
            <a:ext cx="3029605" cy="609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524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1564"/>
            <a:ext cx="4800600" cy="6664036"/>
          </a:xfrm>
        </p:spPr>
        <p:txBody>
          <a:bodyPr/>
          <a:lstStyle/>
          <a:p>
            <a:pPr marL="0" indent="0">
              <a:buNone/>
            </a:pPr>
            <a:r>
              <a:rPr lang="sr-Latn-RS" b="1" dirty="0"/>
              <a:t>Koja je razlika između podataka i informacija?</a:t>
            </a:r>
          </a:p>
          <a:p>
            <a:pPr marL="0" indent="0">
              <a:buNone/>
            </a:pPr>
            <a:endParaRPr lang="sr-Latn-RS" b="1" dirty="0"/>
          </a:p>
          <a:p>
            <a:pPr marL="0" indent="0">
              <a:buNone/>
            </a:pPr>
            <a:r>
              <a:rPr lang="sr-Latn-RS" b="1" dirty="0"/>
              <a:t>Informacije</a:t>
            </a:r>
          </a:p>
          <a:p>
            <a:r>
              <a:rPr lang="sr-Latn-RS" dirty="0"/>
              <a:t>Obrađeni i organizovani podaci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64127"/>
            <a:ext cx="3029605" cy="609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574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1564"/>
            <a:ext cx="4800600" cy="66640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RS" b="1" dirty="0"/>
              <a:t>Koja je razlika između podataka i informacija?</a:t>
            </a:r>
          </a:p>
          <a:p>
            <a:pPr marL="0" indent="0">
              <a:buNone/>
            </a:pPr>
            <a:endParaRPr lang="sr-Latn-RS" b="1" dirty="0"/>
          </a:p>
          <a:p>
            <a:pPr marL="0" indent="0">
              <a:buNone/>
            </a:pPr>
            <a:r>
              <a:rPr lang="en-US" b="1" dirty="0" err="1"/>
              <a:t>Signali</a:t>
            </a:r>
            <a:r>
              <a:rPr lang="en-US" b="1" dirty="0"/>
              <a:t>?</a:t>
            </a:r>
            <a:endParaRPr lang="sr-Latn-RS" b="1" dirty="0"/>
          </a:p>
          <a:p>
            <a:r>
              <a:rPr lang="en-US" dirty="0" err="1"/>
              <a:t>Najop</a:t>
            </a:r>
            <a:r>
              <a:rPr lang="sr-Latn-RS" dirty="0"/>
              <a:t>š</a:t>
            </a:r>
            <a:r>
              <a:rPr lang="en-US" dirty="0" err="1"/>
              <a:t>tije</a:t>
            </a:r>
            <a:r>
              <a:rPr lang="en-US" dirty="0"/>
              <a:t>, </a:t>
            </a:r>
            <a:r>
              <a:rPr lang="en-US" dirty="0" err="1"/>
              <a:t>signali</a:t>
            </a:r>
            <a:r>
              <a:rPr lang="en-US" dirty="0"/>
              <a:t> </a:t>
            </a:r>
            <a:r>
              <a:rPr lang="en-US" dirty="0" err="1"/>
              <a:t>predstavljaju</a:t>
            </a:r>
            <a:r>
              <a:rPr lang="sr-Latn-RS" dirty="0"/>
              <a:t> merljive veličine koje nose informaciju o nekom vremenski promenljivom fizičkom procesu.</a:t>
            </a:r>
          </a:p>
          <a:p>
            <a:r>
              <a:rPr lang="sr-Latn-RS" dirty="0"/>
              <a:t>Ljudski govor, temperatura, pritisak, cena na berzi, ...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64127"/>
            <a:ext cx="3029605" cy="6096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795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788440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433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Tipovi signala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RS" dirty="0"/>
              <a:t>Prema obliku signala po vremenu</a:t>
            </a:r>
          </a:p>
          <a:p>
            <a:pPr lvl="1"/>
            <a:r>
              <a:rPr lang="sr-Latn-RS" dirty="0"/>
              <a:t>Kontinualni</a:t>
            </a:r>
          </a:p>
          <a:p>
            <a:pPr lvl="1"/>
            <a:r>
              <a:rPr lang="sr-Latn-RS" dirty="0"/>
              <a:t>Diskretni</a:t>
            </a:r>
          </a:p>
          <a:p>
            <a:r>
              <a:rPr lang="sr-Latn-RS" dirty="0"/>
              <a:t>Prema mogućim vrednostima amplitude</a:t>
            </a:r>
          </a:p>
          <a:p>
            <a:pPr lvl="1"/>
            <a:r>
              <a:rPr lang="sr-Latn-RS" dirty="0"/>
              <a:t>Analogni</a:t>
            </a:r>
          </a:p>
          <a:p>
            <a:pPr lvl="1"/>
            <a:r>
              <a:rPr lang="sr-Latn-RS" dirty="0"/>
              <a:t>Digitalni</a:t>
            </a:r>
          </a:p>
          <a:p>
            <a:r>
              <a:rPr lang="sr-Latn-RS" dirty="0"/>
              <a:t>Prema prirodi</a:t>
            </a:r>
          </a:p>
          <a:p>
            <a:pPr lvl="1"/>
            <a:r>
              <a:rPr lang="sr-Latn-RS" dirty="0"/>
              <a:t>Deterministički</a:t>
            </a:r>
          </a:p>
          <a:p>
            <a:pPr lvl="1"/>
            <a:r>
              <a:rPr lang="sr-Latn-RS" dirty="0"/>
              <a:t>Slučajni</a:t>
            </a:r>
          </a:p>
        </p:txBody>
      </p:sp>
    </p:spTree>
    <p:extLst>
      <p:ext uri="{BB962C8B-B14F-4D97-AF65-F5344CB8AC3E}">
        <p14:creationId xmlns:p14="http://schemas.microsoft.com/office/powerpoint/2010/main" val="2184183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Tipovi signala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RS" dirty="0"/>
              <a:t>Prema obliku signala po vremenu</a:t>
            </a:r>
          </a:p>
          <a:p>
            <a:pPr lvl="1"/>
            <a:r>
              <a:rPr lang="sr-Latn-RS" dirty="0"/>
              <a:t>Kontinualni – vrednost signala je definisana u svakom trenutku t.</a:t>
            </a:r>
          </a:p>
          <a:p>
            <a:pPr lvl="1"/>
            <a:r>
              <a:rPr lang="sr-Latn-RS" dirty="0"/>
              <a:t>Diskretni – vrednost signala se definise samo u odredjenim, diskretnim vremenskim trenucima.</a:t>
            </a:r>
          </a:p>
          <a:p>
            <a:r>
              <a:rPr lang="sr-Latn-RS" dirty="0"/>
              <a:t>Prema mogućim vrednostima amplitude</a:t>
            </a:r>
          </a:p>
          <a:p>
            <a:pPr lvl="1"/>
            <a:r>
              <a:rPr lang="sr-Latn-RS" dirty="0"/>
              <a:t>Analogni – vremenski kontinualni i kontinualni po amplitudi</a:t>
            </a:r>
          </a:p>
          <a:p>
            <a:pPr lvl="1"/>
            <a:r>
              <a:rPr lang="sr-Latn-RS" dirty="0"/>
              <a:t>Digitalni – kontinualni u vremenu i diskretni po vrednosti. U elektronici se najčešće koriste binarni digitalni signali.</a:t>
            </a:r>
          </a:p>
          <a:p>
            <a:r>
              <a:rPr lang="sr-Latn-RS" dirty="0"/>
              <a:t>Prema prirodi</a:t>
            </a:r>
          </a:p>
          <a:p>
            <a:pPr lvl="1"/>
            <a:r>
              <a:rPr lang="sr-Latn-RS" dirty="0"/>
              <a:t>Deterministički</a:t>
            </a:r>
          </a:p>
          <a:p>
            <a:pPr lvl="1"/>
            <a:r>
              <a:rPr lang="sr-Latn-RS" dirty="0"/>
              <a:t>Slučajni</a:t>
            </a:r>
          </a:p>
        </p:txBody>
      </p:sp>
    </p:spTree>
    <p:extLst>
      <p:ext uri="{BB962C8B-B14F-4D97-AF65-F5344CB8AC3E}">
        <p14:creationId xmlns:p14="http://schemas.microsoft.com/office/powerpoint/2010/main" val="1056473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5CCDE-B949-473A-AFBB-E028E5141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Tipovi signala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9AF4E-D556-4456-BA05-207546AD3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Periodi</a:t>
            </a:r>
            <a:r>
              <a:rPr lang="sr-Latn-RS" dirty="0"/>
              <a:t>čni i aperiodični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348078-E34D-45CE-BB5A-D1A68B035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151061"/>
            <a:ext cx="5638800" cy="45208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0A6727-84A3-4B09-9E57-78F4EDFB8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47" y="3973334"/>
            <a:ext cx="21336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23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Opšti princip rada računara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2145002"/>
          </a:xfrm>
        </p:spPr>
        <p:txBody>
          <a:bodyPr/>
          <a:lstStyle/>
          <a:p>
            <a:r>
              <a:rPr lang="sr-Latn-RS" dirty="0"/>
              <a:t>Računarska sredstva se dele na analogna i digitalna po principu rada, ali je tok instrukcija / podataka u oba slučaja isti.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581400"/>
            <a:ext cx="80962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3480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Analogni računari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Latn-RS" dirty="0"/>
              <a:t>Rešenje računskih operacija izvršenih primenom analognih računara su predstavljena vrednošću odgovarajuće fizičke veličine.</a:t>
            </a:r>
          </a:p>
          <a:p>
            <a:r>
              <a:rPr lang="sr-Latn-RS" b="1" u="sng" dirty="0"/>
              <a:t>Tačnost izračunavanja </a:t>
            </a:r>
            <a:r>
              <a:rPr lang="sr-Latn-RS" dirty="0"/>
              <a:t>zavisi od preciznosti izrade analognog računara.</a:t>
            </a:r>
          </a:p>
          <a:p>
            <a:r>
              <a:rPr lang="sr-Latn-RS" dirty="0"/>
              <a:t> </a:t>
            </a:r>
            <a:r>
              <a:rPr lang="sr-Latn-RS" b="1" u="sng" dirty="0"/>
              <a:t>Brzina računanja </a:t>
            </a:r>
            <a:r>
              <a:rPr lang="sr-Latn-RS" dirty="0"/>
              <a:t>ne zavisi od složenosti matematičkog modela zato što se izračunavanje ne realizuje u koracima (programa) kako je to kod savremenih digitalnih računara.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1430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Digitalni računari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Razvoj elektronske industrije u 20. veku</a:t>
            </a:r>
          </a:p>
          <a:p>
            <a:r>
              <a:rPr lang="sr-Latn-RS" dirty="0"/>
              <a:t>Diskretno </a:t>
            </a:r>
            <a:r>
              <a:rPr lang="sr-Latn-RS" dirty="0">
                <a:sym typeface="Wingdings" pitchFamily="2" charset="2"/>
              </a:rPr>
              <a:t> Digitalno (digit - cifra)</a:t>
            </a:r>
          </a:p>
          <a:p>
            <a:r>
              <a:rPr lang="sr-Latn-RS" dirty="0">
                <a:sym typeface="Wingdings" pitchFamily="2" charset="2"/>
              </a:rPr>
              <a:t>Podaci su izraženi u diskretnoj formi, tj pomoću brojeva zapisanih pomoću odgovarajućih cifara</a:t>
            </a:r>
          </a:p>
          <a:p>
            <a:r>
              <a:rPr lang="sr-Latn-RS" b="1" dirty="0">
                <a:sym typeface="Wingdings" pitchFamily="2" charset="2"/>
              </a:rPr>
              <a:t>Primer: </a:t>
            </a:r>
          </a:p>
          <a:p>
            <a:pPr marL="0" indent="0">
              <a:buNone/>
            </a:pPr>
            <a:r>
              <a:rPr lang="sr-Latn-RS" dirty="0">
                <a:sym typeface="Wingdings" pitchFamily="2" charset="2"/>
              </a:rPr>
              <a:t>	Broj 13 na analognom računaru predstavlja npr. naponom od 13V, dok se kod diskretnih predstavlja pomoću četiri binarne cifre 1101.</a:t>
            </a:r>
          </a:p>
        </p:txBody>
      </p:sp>
    </p:spTree>
    <p:extLst>
      <p:ext uri="{BB962C8B-B14F-4D97-AF65-F5344CB8AC3E}">
        <p14:creationId xmlns:p14="http://schemas.microsoft.com/office/powerpoint/2010/main" val="4276254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Primer analognog kontinualnog signala?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Latn-RS" dirty="0"/>
              <a:t>Do polovine prošlog veka, elektronika se bavila isključivo kontinualnim signalima i njihovom obradom.</a:t>
            </a:r>
          </a:p>
          <a:p>
            <a:r>
              <a:rPr lang="sr-Latn-RS" b="1" dirty="0"/>
              <a:t>RADIO SIGNAL – </a:t>
            </a:r>
            <a:r>
              <a:rPr lang="sr-Latn-RS" dirty="0"/>
              <a:t>kontinualni analogni signal; Preko antene dospeva do prijemnika kao pobudni signal. Prijemnik preko svojih elektronskih podsklopova (pojačavača, filtera, itd) obrađuje pobudni signal kao neprekidni, a kao rezultat na izlazu se dobija neprekidna funkcija u vremenu.</a:t>
            </a:r>
          </a:p>
          <a:p>
            <a:r>
              <a:rPr lang="sr-Latn-RS" b="1" dirty="0"/>
              <a:t>Analogna elektronika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41784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Primer digitalnog signala?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/>
          <a:lstStyle/>
          <a:p>
            <a:r>
              <a:rPr lang="sr-Latn-RS" dirty="0"/>
              <a:t>Od polovine prošlog veka počinju da se proučavaju diskretni signali. </a:t>
            </a:r>
          </a:p>
          <a:p>
            <a:r>
              <a:rPr lang="sr-Latn-RS" u="sng" dirty="0"/>
              <a:t>Razlika između digitalnih i analognog uređaja</a:t>
            </a:r>
            <a:r>
              <a:rPr lang="sr-Latn-RS" dirty="0"/>
              <a:t>?</a:t>
            </a:r>
          </a:p>
          <a:p>
            <a:pPr marL="0" indent="0" algn="just">
              <a:buNone/>
            </a:pPr>
            <a:r>
              <a:rPr lang="sr-Latn-RS" dirty="0"/>
              <a:t>	Analogni uređaju datu fizičku veličinu reprezentuju na analogan način. Digitalni uređaji istu fizičku veličinu prikazuju diskretnim promenama.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7148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Digitalni i analogni uređaji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/>
              <a:t>Analogni uređaji – </a:t>
            </a:r>
            <a:r>
              <a:rPr lang="sr-Latn-RS" dirty="0"/>
              <a:t>ulazne i izlazne veličine (signali) se menjaju kontinualno.</a:t>
            </a:r>
          </a:p>
          <a:p>
            <a:r>
              <a:rPr lang="sr-Latn-RS" b="1" dirty="0"/>
              <a:t>Digitalni uređaji – </a:t>
            </a:r>
            <a:r>
              <a:rPr lang="sr-Latn-RS" dirty="0"/>
              <a:t>ulazne i izlazne veličine karakteriše diskontinualna promena sa jedne na drugu diskretnu vrednost.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84148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Digitalni i analogni uređaji</a:t>
            </a:r>
            <a:endParaRPr lang="en-US" dirty="0"/>
          </a:p>
        </p:txBody>
      </p:sp>
      <p:pic>
        <p:nvPicPr>
          <p:cNvPr id="4098" name="Picture 2" descr="Ð ÐµÐ·ÑÐ»ÑÐ°Ñ ÑÐ»Ð¸ÐºÐ° Ð·Ð° analogni casovni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28799"/>
            <a:ext cx="4114800" cy="412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Ð ÐµÐ·ÑÐ»ÑÐ°Ñ ÑÐ»Ð¸ÐºÐ° Ð·Ð° digitalni casovn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369707"/>
            <a:ext cx="4038757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557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Digitalni i analogni uređaji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Kod analognog sata, svakom trenutku vremena se može pridružiti odgovarajuća vrednost, dok kod digitalnog postoji korak merenja.</a:t>
            </a:r>
          </a:p>
          <a:p>
            <a:r>
              <a:rPr lang="sr-Latn-RS" b="1" u="sng" dirty="0"/>
              <a:t>Preciznost merenja </a:t>
            </a:r>
            <a:r>
              <a:rPr lang="sr-Latn-RS" dirty="0"/>
              <a:t>vremena kod digitalnih uređaja, ili neke druge fizičke veličine, zavisi od </a:t>
            </a:r>
            <a:r>
              <a:rPr lang="sr-Latn-RS" b="1" dirty="0">
                <a:solidFill>
                  <a:srgbClr val="FF0000"/>
                </a:solidFill>
              </a:rPr>
              <a:t>nivoa diskretizacije</a:t>
            </a:r>
            <a:r>
              <a:rPr lang="sr-Latn-RS" dirty="0"/>
              <a:t>, tj od najmanjeg intervala date fizičke veličine koji je moguće izmeriti.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696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Digitalni i analogni uređaji</a:t>
            </a:r>
            <a:endParaRPr lang="en-US" dirty="0"/>
          </a:p>
        </p:txBody>
      </p:sp>
      <p:pic>
        <p:nvPicPr>
          <p:cNvPr id="8194" name="Picture 2" descr="Ð¡ÑÐ¾Ð´Ð½Ð° ÑÐ»Ð¸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981200"/>
            <a:ext cx="4191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Ð¡ÑÐ¾Ð´Ð½Ð° ÑÐ»Ð¸Ðº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76400"/>
            <a:ext cx="6510610" cy="4337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650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Ilustracija kontinualnih i diskretnih signala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64" y="1981200"/>
            <a:ext cx="7730836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2687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Ilustracija kontinualnih i diskretnih signala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43544"/>
            <a:ext cx="7620000" cy="39346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2013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305800" cy="4525963"/>
          </a:xfrm>
        </p:spPr>
        <p:txBody>
          <a:bodyPr/>
          <a:lstStyle/>
          <a:p>
            <a:pPr algn="just"/>
            <a:r>
              <a:rPr lang="sr-Latn-RS" dirty="0"/>
              <a:t>Proces prevođenja analogne veličine u diskretnu naziva se </a:t>
            </a:r>
            <a:r>
              <a:rPr lang="sr-Latn-RS" b="1" dirty="0">
                <a:solidFill>
                  <a:srgbClr val="FF0000"/>
                </a:solidFill>
              </a:rPr>
              <a:t>diskretizacija</a:t>
            </a:r>
            <a:r>
              <a:rPr lang="sr-Latn-RS" dirty="0"/>
              <a:t> (digitalizacija). To je proces u kom se analogni signal predstavlja nizom brojeva koji predstavljaju izmerene vrednosti tog signala u sukcesivnim trenucima koji su najčešće ekvidistantni.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77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u="sng" dirty="0"/>
              <a:t>Primer:</a:t>
            </a:r>
          </a:p>
          <a:p>
            <a:pPr marL="0" indent="0">
              <a:buNone/>
            </a:pPr>
            <a:r>
              <a:rPr lang="sr-Latn-RS" dirty="0"/>
              <a:t>	Zvuk je primer kontinualnog analognog signala. Ukoliko razmatramo analaogni signal zvuka u trajanju od 1s, i želimo da ga diskretizujemo sa </a:t>
            </a:r>
            <a:r>
              <a:rPr lang="sr-Latn-RS" b="1" dirty="0">
                <a:solidFill>
                  <a:srgbClr val="FF0000"/>
                </a:solidFill>
              </a:rPr>
              <a:t>periodom odabiranja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Latn-RS" dirty="0"/>
              <a:t>5</a:t>
            </a:r>
            <a:r>
              <a:rPr lang="sr-Latn-RS" dirty="0">
                <a:sym typeface="Symbol"/>
              </a:rPr>
              <a:t>s. U tom slučaju ćemo dobiti diskretan signal od 200 000 odbiraka.</a:t>
            </a:r>
            <a:r>
              <a:rPr lang="en-US" dirty="0">
                <a:sym typeface="Symbol"/>
              </a:rPr>
              <a:t> </a:t>
            </a:r>
            <a:r>
              <a:rPr lang="en-US" dirty="0" err="1">
                <a:sym typeface="Symbol"/>
              </a:rPr>
              <a:t>Koja</a:t>
            </a:r>
            <a:r>
              <a:rPr lang="en-US" dirty="0">
                <a:sym typeface="Symbol"/>
              </a:rPr>
              <a:t> je 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frekvencija</a:t>
            </a:r>
            <a:r>
              <a:rPr lang="en-US" b="1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odabiranja</a:t>
            </a:r>
            <a:r>
              <a:rPr lang="en-US" dirty="0">
                <a:sym typeface="Symbol"/>
              </a:rPr>
              <a:t>?</a:t>
            </a:r>
            <a:endParaRPr lang="sr-Latn-RS" dirty="0">
              <a:sym typeface="Symbol"/>
            </a:endParaRPr>
          </a:p>
          <a:p>
            <a:r>
              <a:rPr lang="sr-Latn-RS" b="1" dirty="0">
                <a:sym typeface="Symbol"/>
              </a:rPr>
              <a:t>Digitalna elektronika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831037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253</TotalTime>
  <Words>595</Words>
  <Application>Microsoft Office PowerPoint</Application>
  <PresentationFormat>On-screen Show (4:3)</PresentationFormat>
  <Paragraphs>76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Franklin Gothic Book</vt:lpstr>
      <vt:lpstr>Franklin Gothic Medium</vt:lpstr>
      <vt:lpstr>Symbol</vt:lpstr>
      <vt:lpstr>Wingdings</vt:lpstr>
      <vt:lpstr>Wingdings 2</vt:lpstr>
      <vt:lpstr>Trek</vt:lpstr>
      <vt:lpstr>Uvod u računarske sisteme</vt:lpstr>
      <vt:lpstr>Šta su to računari?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Tipovi signala</vt:lpstr>
      <vt:lpstr>Tipovi signala</vt:lpstr>
      <vt:lpstr>Tipovi signala</vt:lpstr>
      <vt:lpstr>Opšti princip rada računara</vt:lpstr>
      <vt:lpstr>Analogni računari</vt:lpstr>
      <vt:lpstr>Digitalni računari</vt:lpstr>
      <vt:lpstr>Primer analognog kontinualnog signala?</vt:lpstr>
      <vt:lpstr>Primer digitalnog signala?</vt:lpstr>
      <vt:lpstr>Digitalni i analogni uređaji</vt:lpstr>
      <vt:lpstr>Digitalni i analogni uređaji</vt:lpstr>
      <vt:lpstr>Digitalni i analogni uređaji</vt:lpstr>
      <vt:lpstr>Digitalni i analogni uređaji</vt:lpstr>
      <vt:lpstr>Ilustracija kontinualnih i diskretnih signala</vt:lpstr>
      <vt:lpstr>Ilustracija kontinualnih i diskretnih signala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Uvod u računarske sisteme</dc:title>
  <dc:creator>Ljubica</dc:creator>
  <cp:lastModifiedBy>Ljubica Kovačević</cp:lastModifiedBy>
  <cp:revision>12</cp:revision>
  <dcterms:created xsi:type="dcterms:W3CDTF">2018-08-31T10:32:44Z</dcterms:created>
  <dcterms:modified xsi:type="dcterms:W3CDTF">2018-09-05T11:20:55Z</dcterms:modified>
</cp:coreProperties>
</file>